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4"/>
  </p:notesMasterIdLst>
  <p:sldIdLst>
    <p:sldId id="273" r:id="rId2"/>
    <p:sldId id="342" r:id="rId3"/>
    <p:sldId id="343" r:id="rId4"/>
    <p:sldId id="344" r:id="rId5"/>
    <p:sldId id="345" r:id="rId6"/>
    <p:sldId id="348" r:id="rId7"/>
    <p:sldId id="291" r:id="rId8"/>
    <p:sldId id="292" r:id="rId9"/>
    <p:sldId id="293" r:id="rId10"/>
    <p:sldId id="294" r:id="rId11"/>
    <p:sldId id="295" r:id="rId12"/>
    <p:sldId id="296" r:id="rId13"/>
    <p:sldId id="297" r:id="rId14"/>
    <p:sldId id="298" r:id="rId15"/>
    <p:sldId id="299" r:id="rId16"/>
    <p:sldId id="300" r:id="rId17"/>
    <p:sldId id="314" r:id="rId18"/>
    <p:sldId id="315" r:id="rId19"/>
    <p:sldId id="284" r:id="rId20"/>
    <p:sldId id="311" r:id="rId21"/>
    <p:sldId id="312" r:id="rId22"/>
    <p:sldId id="313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684"/>
    <p:restoredTop sz="96327"/>
  </p:normalViewPr>
  <p:slideViewPr>
    <p:cSldViewPr snapToGrid="0">
      <p:cViewPr varScale="1">
        <p:scale>
          <a:sx n="126" d="100"/>
          <a:sy n="126" d="100"/>
        </p:scale>
        <p:origin x="248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BBEC67-A456-8745-AF4B-EC9B659246A0}" type="datetimeFigureOut">
              <a:rPr lang="en-US" smtClean="0"/>
              <a:t>10/15/26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0BD5D6-A32F-854B-9313-0A3778AD30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146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CB5A707-E559-2B4A-8B78-535F32A7BF02}" type="slidenum">
              <a:rPr lang="en-US"/>
              <a:pPr/>
              <a:t>22</a:t>
            </a:fld>
            <a:endParaRPr lang="en-US"/>
          </a:p>
        </p:txBody>
      </p:sp>
      <p:sp>
        <p:nvSpPr>
          <p:cNvPr id="91138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113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42128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0B1AAB-192F-4F46-DE7B-0D432EDA8C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697A27A-6D3B-9816-A96A-2D5D4EEFC1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950BB4-90A5-4B9C-3DEA-DA78C3FC31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9B42E-392D-954B-93B7-7B030A151388}" type="datetimeFigureOut">
              <a:rPr lang="en-US" smtClean="0"/>
              <a:t>10/15/26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ED9D78-5FDB-0482-04F8-5EA7614367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E33FC7-6C64-D35F-A25D-62E1C2C771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5BB44F-61BC-9944-B7A2-9010CC6C8F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07033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E25F75-4AF7-3C8C-CFC9-EDFC786185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B5B9DB-CF97-29BB-D1B6-2781C87BDE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8981D8-E6EB-2513-C369-CCA55EF1BB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9B42E-392D-954B-93B7-7B030A151388}" type="datetimeFigureOut">
              <a:rPr lang="en-US" smtClean="0"/>
              <a:t>10/15/26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08F82D-53B3-FF4B-81DA-7EE840AD0F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5F635B-DBEF-560B-C26B-F1653AD3F2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5BB44F-61BC-9944-B7A2-9010CC6C8F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26589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211ECE-E152-8F45-40ED-8C8F0BFE88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F3BCA5-9FF5-8C1A-E592-1CEC059EF8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E92825-B3D9-EA6E-A7C8-03B513CA7B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9B42E-392D-954B-93B7-7B030A151388}" type="datetimeFigureOut">
              <a:rPr lang="en-US" smtClean="0"/>
              <a:t>10/15/26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BCE5FD-0499-E033-75B4-12EC37AA6D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EAA670-4AF5-A3E7-B2A0-215A879D7D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5BB44F-61BC-9944-B7A2-9010CC6C8F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26244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079392-F9A9-A9DE-D26F-4277EE436F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1D5D2B-C413-811A-5310-B84E80194D1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104FE05-9828-0349-7815-6DC7CE1E5F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23A71E1-9499-553C-5F41-C4491E153A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9B42E-392D-954B-93B7-7B030A151388}" type="datetimeFigureOut">
              <a:rPr lang="en-US" smtClean="0"/>
              <a:t>10/15/26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A8070D-F614-C144-7993-82D8ED8F02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224BF5-F36D-7B43-D1AF-D97740FD9C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5BB44F-61BC-9944-B7A2-9010CC6C8F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2767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4308CC-3C89-4D8D-207C-4352A22C34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5E1FFE-B536-B7B8-D31B-F3843A4E2D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BE05870-AF3F-97EE-CE6A-81A50A5DAE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3419F96-81EF-A460-BCEA-E67176FBAC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1E3E201-2771-3D0A-7FFA-9903E6035E4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53706B6-809B-BA56-C47E-ED77092516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9B42E-392D-954B-93B7-7B030A151388}" type="datetimeFigureOut">
              <a:rPr lang="en-US" smtClean="0"/>
              <a:t>10/15/26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BFD6A6F-3C0A-EB9F-F911-CE4D29FB70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DBA9353-2F56-D117-97C8-F15636AD52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5BB44F-61BC-9944-B7A2-9010CC6C8F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78454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3DE401-04FE-BFA1-A60A-AE99B32535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55CBD28-257F-E342-FB22-57F0386412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9B42E-392D-954B-93B7-7B030A151388}" type="datetimeFigureOut">
              <a:rPr lang="en-US" smtClean="0"/>
              <a:t>10/15/26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58BCF29-C4F1-A790-3D35-3259ADB26C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B4D1016-2C8B-40F9-2A46-E2056FE1AD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5BB44F-61BC-9944-B7A2-9010CC6C8F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77751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3329D97-4227-C891-F856-0BEB1F4B69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9B42E-392D-954B-93B7-7B030A151388}" type="datetimeFigureOut">
              <a:rPr lang="en-US" smtClean="0"/>
              <a:t>10/15/26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872E37E-8FCC-9FA1-2956-42C031C6F5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570DF7-FEB7-5B85-EAB9-70697FF364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5BB44F-61BC-9944-B7A2-9010CC6C8F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9855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C8F632-4B1E-D9AD-20B7-206A163E92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6DC911-92CE-BFF3-C53F-E80F86947A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96C76D-48DA-F129-0467-BCAD583DAF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05F6DD-C60E-1D55-C467-10029EE360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9B42E-392D-954B-93B7-7B030A151388}" type="datetimeFigureOut">
              <a:rPr lang="en-US" smtClean="0"/>
              <a:t>10/15/26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998BBE9-0D4F-4C4C-0010-5B1B9942DD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766BEE-895E-D075-08F1-3B77263F0A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5BB44F-61BC-9944-B7A2-9010CC6C8F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5622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43DCFC-C442-725F-9C8C-3A2ACBB4D5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6BD893B-53DF-741A-8E16-C9A326D2C20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DFF32A-47D5-C168-E546-5AA488ABAA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24C97F-F87F-A293-DE31-FA257C9371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9B42E-392D-954B-93B7-7B030A151388}" type="datetimeFigureOut">
              <a:rPr lang="en-US" smtClean="0"/>
              <a:t>10/15/26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BF96813-CED5-AE7D-4B0D-572B6F11DC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BF60F4-30B7-F715-5BF5-DD440BF6D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5BB44F-61BC-9944-B7A2-9010CC6C8F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3885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E4E412-965F-B8C0-C5A5-83F5638932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33AF099-1180-E6C1-B24A-CC6133D266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3F9CA-6CC2-072E-6F87-5965073292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9B42E-392D-954B-93B7-7B030A151388}" type="datetimeFigureOut">
              <a:rPr lang="en-US" smtClean="0"/>
              <a:t>10/15/26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0745DA-FBB4-2A87-5E15-7D6C6CB98E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313493-F46A-04BF-8327-1B27F36465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5BB44F-61BC-9944-B7A2-9010CC6C8F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69794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82A2CC0-E340-6828-F3F6-21E6E65081A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01F65A5-9F34-2A65-5E7D-C448662425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9BFB2E-7D35-3B24-2CC6-73CAC550E2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9B42E-392D-954B-93B7-7B030A151388}" type="datetimeFigureOut">
              <a:rPr lang="en-US" smtClean="0"/>
              <a:t>10/15/26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161339-D736-F42A-9312-D9F01AD05E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1BDE8B-DB2D-B41D-30B3-CB2C6525F1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5BB44F-61BC-9944-B7A2-9010CC6C8F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52777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F9473FB-542E-6D0C-3354-3BAB506FA2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D4E4AC-99CF-4F15-7395-68610675DE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2C51FB-B1DB-9963-F680-FBA9DCD6CB8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C9B42E-392D-954B-93B7-7B030A151388}" type="datetimeFigureOut">
              <a:rPr lang="en-US" smtClean="0"/>
              <a:t>10/15/26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EF7B93-B15F-BD04-0DAB-4E897E11E2F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2171F0-9939-5772-9671-4EF833E93C6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5BB44F-61BC-9944-B7A2-9010CC6C8F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05547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mailto:sandiway@arizona.edu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wiki.python.org/moin/FiniteStateMachine#FSA_-_Finite_State_Automation_in_Python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LING/C SC/PSYC 438/538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Lecture 16</a:t>
            </a:r>
          </a:p>
          <a:p>
            <a:r>
              <a:rPr lang="en-US"/>
              <a:t>Prof. Sandiway</a:t>
            </a:r>
            <a:r>
              <a:rPr lang="en-US" dirty="0"/>
              <a:t> Fong</a:t>
            </a:r>
          </a:p>
        </p:txBody>
      </p:sp>
    </p:spTree>
    <p:extLst>
      <p:ext uri="{BB962C8B-B14F-4D97-AF65-F5344CB8AC3E}">
        <p14:creationId xmlns:p14="http://schemas.microsoft.com/office/powerpoint/2010/main" val="622317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015C18-7AD1-8195-4EF3-B28C96B377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Today's Topics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1FAF3D-EED6-027D-CF4B-A4D8DD0E2C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Homework 10: only one question!</a:t>
            </a:r>
          </a:p>
          <a:p>
            <a:pPr lvl="1"/>
            <a:r>
              <a:rPr lang="en-US" sz="3200" dirty="0">
                <a:solidFill>
                  <a:schemeClr val="accent2">
                    <a:lumMod val="75000"/>
                  </a:schemeClr>
                </a:solidFill>
              </a:rPr>
              <a:t>(but maybe challenging)</a:t>
            </a:r>
          </a:p>
          <a:p>
            <a:r>
              <a:rPr lang="en-US" sz="3600" dirty="0"/>
              <a:t>Finite State Automata (FSA)</a:t>
            </a:r>
          </a:p>
        </p:txBody>
      </p:sp>
    </p:spTree>
    <p:extLst>
      <p:ext uri="{BB962C8B-B14F-4D97-AF65-F5344CB8AC3E}">
        <p14:creationId xmlns:p14="http://schemas.microsoft.com/office/powerpoint/2010/main" val="4179045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86D422-88A5-B280-124D-62378A3626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Homework 10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A5256F-28C8-426A-DBBA-22185C3A87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Consider again the nested object relative clause construction from Homework 9</a:t>
            </a:r>
          </a:p>
          <a:p>
            <a:r>
              <a:rPr lang="en-US" dirty="0"/>
              <a:t>Examples: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the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boy who the girl saw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the boy who the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 girl who the woman found </a:t>
            </a:r>
            <a:r>
              <a:rPr lang="en-US" dirty="0"/>
              <a:t>saw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the boy who the girl who the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woman who the dog chased</a:t>
            </a:r>
            <a:r>
              <a:rPr lang="en-US" dirty="0"/>
              <a:t> found saw</a:t>
            </a:r>
          </a:p>
          <a:p>
            <a:pPr marL="457200" lvl="1" indent="0">
              <a:buNone/>
            </a:pPr>
            <a:r>
              <a:rPr lang="en-US" dirty="0"/>
              <a:t>etc.</a:t>
            </a:r>
          </a:p>
        </p:txBody>
      </p:sp>
    </p:spTree>
    <p:extLst>
      <p:ext uri="{BB962C8B-B14F-4D97-AF65-F5344CB8AC3E}">
        <p14:creationId xmlns:p14="http://schemas.microsoft.com/office/powerpoint/2010/main" val="3781681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8B2F37-6B00-E846-3F8C-ABCE034041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90FC10-1DC4-2E96-A764-5E60D13FD4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Homework 10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CBA495-56F3-48AA-090F-D25956F533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1049000" cy="4351338"/>
          </a:xfrm>
        </p:spPr>
        <p:txBody>
          <a:bodyPr/>
          <a:lstStyle/>
          <a:p>
            <a:r>
              <a:rPr lang="en-US" dirty="0"/>
              <a:t>Given a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recursive</a:t>
            </a:r>
            <a:r>
              <a:rPr lang="en-US" dirty="0"/>
              <a:t> Perl regex that computes the predicate argument structure for examples 1–3 (from the previous slide).</a:t>
            </a:r>
          </a:p>
          <a:p>
            <a:r>
              <a:rPr lang="en-US" dirty="0"/>
              <a:t>Show your code working on each example.</a:t>
            </a:r>
          </a:p>
          <a:p>
            <a:r>
              <a:rPr lang="en-US" dirty="0"/>
              <a:t>Example output:</a:t>
            </a:r>
          </a:p>
          <a:p>
            <a:pPr marL="914400" lvl="1" indent="-457200">
              <a:buFont typeface="+mj-lt"/>
              <a:buAutoNum type="arabicPeriod" startAt="3"/>
            </a:pPr>
            <a:r>
              <a:rPr lang="en-US" sz="2800" dirty="0"/>
              <a:t>the boy who the girl who the </a:t>
            </a:r>
            <a:r>
              <a:rPr lang="en-US" sz="2800" dirty="0">
                <a:solidFill>
                  <a:schemeClr val="accent2">
                    <a:lumMod val="75000"/>
                  </a:schemeClr>
                </a:solidFill>
              </a:rPr>
              <a:t>woman who the dog chased</a:t>
            </a:r>
            <a:r>
              <a:rPr lang="en-US" sz="2800" dirty="0"/>
              <a:t> found saw</a:t>
            </a:r>
          </a:p>
          <a:p>
            <a:pPr lvl="1"/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saw(girl, boy)</a:t>
            </a:r>
          </a:p>
          <a:p>
            <a:pPr lvl="1"/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found(woman, girl)</a:t>
            </a:r>
          </a:p>
          <a:p>
            <a:pPr lvl="1"/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chased(dog, woman)</a:t>
            </a:r>
          </a:p>
          <a:p>
            <a:pPr lvl="1"/>
            <a:endParaRPr lang="en-US" dirty="0"/>
          </a:p>
        </p:txBody>
      </p:sp>
      <p:sp>
        <p:nvSpPr>
          <p:cNvPr id="4" name="Left Arrow Callout 3">
            <a:extLst>
              <a:ext uri="{FF2B5EF4-FFF2-40B4-BE49-F238E27FC236}">
                <a16:creationId xmlns:a16="http://schemas.microsoft.com/office/drawing/2014/main" id="{EE443526-5C2D-CD88-B845-E203CD2EC2E4}"/>
              </a:ext>
            </a:extLst>
          </p:cNvPr>
          <p:cNvSpPr/>
          <p:nvPr/>
        </p:nvSpPr>
        <p:spPr>
          <a:xfrm>
            <a:off x="5291528" y="4197245"/>
            <a:ext cx="3447738" cy="1379095"/>
          </a:xfrm>
          <a:prstGeom prst="leftArrowCallout">
            <a:avLst>
              <a:gd name="adj1" fmla="val 25000"/>
              <a:gd name="adj2" fmla="val 25000"/>
              <a:gd name="adj3" fmla="val 25000"/>
              <a:gd name="adj4" fmla="val 75820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Hint: doesn't have to be in this order of output</a:t>
            </a:r>
          </a:p>
        </p:txBody>
      </p:sp>
    </p:spTree>
    <p:extLst>
      <p:ext uri="{BB962C8B-B14F-4D97-AF65-F5344CB8AC3E}">
        <p14:creationId xmlns:p14="http://schemas.microsoft.com/office/powerpoint/2010/main" val="1493842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6FD29E-7389-7CD4-2009-6C83FA59BA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1C8629-274F-3FE3-8352-B7F076AD90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Homework 10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DE5A4D-C5A1-F637-5763-B2E010F917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824148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Hints:</a:t>
            </a:r>
          </a:p>
          <a:p>
            <a:pPr marL="228600" lvl="1">
              <a:spcBef>
                <a:spcPts val="1000"/>
              </a:spcBef>
            </a:pPr>
            <a:r>
              <a:rPr lang="en-US" sz="20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perl</a:t>
            </a:r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-le '$_ = </a:t>
            </a:r>
            <a:r>
              <a:rPr lang="en-US" sz="20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qq</a:t>
            </a:r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{@ARGV}; /</a:t>
            </a:r>
            <a:r>
              <a:rPr lang="en-US" sz="2000" dirty="0">
                <a:solidFill>
                  <a:schemeClr val="accent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regex</a:t>
            </a:r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/' the boy who the girl saw</a:t>
            </a:r>
          </a:p>
          <a:p>
            <a:r>
              <a:rPr lang="en-US" sz="2400" b="1" dirty="0"/>
              <a:t>recursive</a:t>
            </a:r>
            <a:r>
              <a:rPr lang="en-US" sz="2400" dirty="0"/>
              <a:t> means we don't need a loop or the </a:t>
            </a:r>
            <a:r>
              <a:rPr lang="en-US" sz="2400" b="1" dirty="0"/>
              <a:t>global flag:</a:t>
            </a:r>
            <a:r>
              <a:rPr lang="en-US" sz="2400" dirty="0">
                <a:solidFill>
                  <a:prstClr val="black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g</a:t>
            </a:r>
            <a:endParaRPr lang="en-US" sz="2400" b="1" dirty="0"/>
          </a:p>
          <a:p>
            <a:r>
              <a:rPr lang="en-US" sz="2400" b="1" dirty="0"/>
              <a:t>recursive </a:t>
            </a:r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(?n)</a:t>
            </a:r>
            <a:r>
              <a:rPr lang="en-US" sz="2400" dirty="0"/>
              <a:t> where n = 0 (whole regex), n = 1 (1st parentheses group) etc.</a:t>
            </a:r>
            <a:endParaRPr lang="en-US" sz="2400" b="1" dirty="0"/>
          </a:p>
          <a:p>
            <a:r>
              <a:rPr lang="en-US" sz="2400" b="1" dirty="0"/>
              <a:t>lookahead</a:t>
            </a:r>
            <a:r>
              <a:rPr lang="en-US" sz="2400" dirty="0"/>
              <a:t>: </a:t>
            </a:r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(?=regex)</a:t>
            </a:r>
          </a:p>
          <a:p>
            <a:pPr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negative lookahead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(?!regex)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may be useful if you want to block regex</a:t>
            </a:r>
          </a:p>
          <a:p>
            <a:pPr>
              <a:defRPr/>
            </a:pPr>
            <a:r>
              <a:rPr lang="en-US" sz="2400" b="1" dirty="0">
                <a:solidFill>
                  <a:prstClr val="black"/>
                </a:solidFill>
                <a:latin typeface="Calibri" panose="020F0502020204030204"/>
              </a:rPr>
              <a:t>Perl</a:t>
            </a: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 code: </a:t>
            </a:r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(?{…})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could be embedded inside a regex to do output </a:t>
            </a:r>
          </a:p>
          <a:p>
            <a:pPr>
              <a:defRPr/>
            </a:pP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e.g. </a:t>
            </a:r>
            <a:r>
              <a:rPr lang="en-US" sz="2000" dirty="0">
                <a:solidFill>
                  <a:prstClr val="black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(?{print "$n(…)"})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3220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EA5871-6B1F-DB4D-A4D3-461A74C044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Homework 10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385486-0601-65A6-7D44-C7119424E8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Email to me: </a:t>
            </a:r>
            <a:r>
              <a:rPr lang="en-US" sz="3200" dirty="0">
                <a:hlinkClick r:id="rId2"/>
              </a:rPr>
              <a:t>sandiway@arizona.edu</a:t>
            </a:r>
            <a:endParaRPr lang="en-US" sz="3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Subject: 438/538 Homework 10: </a:t>
            </a:r>
            <a:r>
              <a:rPr lang="en-US" sz="3200" b="1" i="1" dirty="0">
                <a:solidFill>
                  <a:srgbClr val="C00000"/>
                </a:solidFill>
              </a:rPr>
              <a:t>YOUR NAME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Submit everything in one PDF file</a:t>
            </a:r>
          </a:p>
          <a:p>
            <a:pPr marL="285750" indent="-285750"/>
            <a:r>
              <a:rPr lang="en-US" sz="3200" dirty="0"/>
              <a:t>Submit a real file, not a link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b="1" dirty="0"/>
              <a:t>Screenshots</a:t>
            </a:r>
            <a:r>
              <a:rPr lang="en-US" sz="3200" dirty="0"/>
              <a:t>: make sure text is readable – not too tiny!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Due </a:t>
            </a:r>
            <a:r>
              <a:rPr lang="en-US" sz="3200" b="1" dirty="0"/>
              <a:t>Sunday</a:t>
            </a:r>
            <a:r>
              <a:rPr lang="en-US" sz="3200" dirty="0"/>
              <a:t> midnight: </a:t>
            </a:r>
          </a:p>
          <a:p>
            <a:pPr marL="742950" lvl="1" indent="-285750"/>
            <a:r>
              <a:rPr lang="en-US" sz="2800" dirty="0"/>
              <a:t>to be reviewed in class next </a:t>
            </a:r>
            <a:r>
              <a:rPr lang="en-US" sz="2800" b="1" dirty="0"/>
              <a:t>Tuesday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09229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Regular Languages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Three formalisms:</a:t>
            </a:r>
          </a:p>
          <a:p>
            <a:pPr lvl="1"/>
            <a:r>
              <a:rPr lang="en-US" dirty="0"/>
              <a:t>All formally equivalent (no difference in expressive power)</a:t>
            </a:r>
          </a:p>
          <a:p>
            <a:pPr lvl="1"/>
            <a:r>
              <a:rPr lang="en-US" dirty="0"/>
              <a:t>i.e. if you can encode it using a RE, you can do it using a FSA or regular grammar, and so on …</a:t>
            </a:r>
          </a:p>
        </p:txBody>
      </p:sp>
      <p:grpSp>
        <p:nvGrpSpPr>
          <p:cNvPr id="5" name="Group 6"/>
          <p:cNvGrpSpPr>
            <a:grpSpLocks/>
          </p:cNvGrpSpPr>
          <p:nvPr/>
        </p:nvGrpSpPr>
        <p:grpSpPr bwMode="auto">
          <a:xfrm>
            <a:off x="2245593" y="4018506"/>
            <a:ext cx="3172788" cy="2374900"/>
            <a:chOff x="1369" y="1344"/>
            <a:chExt cx="3260" cy="2312"/>
          </a:xfrm>
        </p:grpSpPr>
        <p:sp>
          <p:nvSpPr>
            <p:cNvPr id="6" name="AutoShape 7"/>
            <p:cNvSpPr>
              <a:spLocks noChangeArrowheads="1"/>
            </p:cNvSpPr>
            <p:nvPr/>
          </p:nvSpPr>
          <p:spPr bwMode="auto">
            <a:xfrm>
              <a:off x="2408" y="3067"/>
              <a:ext cx="1326" cy="589"/>
            </a:xfrm>
            <a:prstGeom prst="flowChartAlternateProcess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altLang="ja-JP" sz="1400">
                  <a:latin typeface="Times" pitchFamily="-65" charset="0"/>
                </a:rPr>
                <a:t>Regular </a:t>
              </a:r>
            </a:p>
            <a:p>
              <a:pPr algn="ctr"/>
              <a:r>
                <a:rPr lang="en-US" altLang="ja-JP" sz="1400">
                  <a:latin typeface="Times" pitchFamily="-65" charset="0"/>
                </a:rPr>
                <a:t>Grammars</a:t>
              </a:r>
              <a:endParaRPr lang="en-US" sz="1400">
                <a:latin typeface="Times" pitchFamily="-65" charset="0"/>
              </a:endParaRPr>
            </a:p>
          </p:txBody>
        </p:sp>
        <p:grpSp>
          <p:nvGrpSpPr>
            <p:cNvPr id="7" name="Group 8"/>
            <p:cNvGrpSpPr>
              <a:grpSpLocks/>
            </p:cNvGrpSpPr>
            <p:nvPr/>
          </p:nvGrpSpPr>
          <p:grpSpPr bwMode="auto">
            <a:xfrm>
              <a:off x="1369" y="1344"/>
              <a:ext cx="3260" cy="603"/>
              <a:chOff x="1369" y="1752"/>
              <a:chExt cx="3260" cy="603"/>
            </a:xfrm>
          </p:grpSpPr>
          <p:sp>
            <p:nvSpPr>
              <p:cNvPr id="10" name="AutoShape 9"/>
              <p:cNvSpPr>
                <a:spLocks noChangeArrowheads="1"/>
              </p:cNvSpPr>
              <p:nvPr/>
            </p:nvSpPr>
            <p:spPr bwMode="auto">
              <a:xfrm>
                <a:off x="1369" y="1766"/>
                <a:ext cx="998" cy="589"/>
              </a:xfrm>
              <a:prstGeom prst="flowChartAlternateProcess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altLang="ja-JP">
                    <a:latin typeface="Times" pitchFamily="-65" charset="0"/>
                  </a:rPr>
                  <a:t>FSA</a:t>
                </a:r>
                <a:endParaRPr lang="en-US" sz="2800">
                  <a:latin typeface="Times" pitchFamily="-65" charset="0"/>
                </a:endParaRPr>
              </a:p>
            </p:txBody>
          </p:sp>
          <p:sp>
            <p:nvSpPr>
              <p:cNvPr id="11" name="AutoShape 10"/>
              <p:cNvSpPr>
                <a:spLocks noChangeArrowheads="1"/>
              </p:cNvSpPr>
              <p:nvPr/>
            </p:nvSpPr>
            <p:spPr bwMode="auto">
              <a:xfrm>
                <a:off x="3211" y="1752"/>
                <a:ext cx="1418" cy="589"/>
              </a:xfrm>
              <a:prstGeom prst="flowChartAlternateProcess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altLang="ja-JP" sz="1400">
                    <a:latin typeface="Times" pitchFamily="-65" charset="0"/>
                  </a:rPr>
                  <a:t>Regular </a:t>
                </a:r>
              </a:p>
              <a:p>
                <a:pPr algn="ctr"/>
                <a:r>
                  <a:rPr lang="en-US" altLang="ja-JP" sz="1400">
                    <a:latin typeface="Times" pitchFamily="-65" charset="0"/>
                  </a:rPr>
                  <a:t>Expressions</a:t>
                </a:r>
                <a:endParaRPr lang="en-US" sz="1400">
                  <a:latin typeface="Times" pitchFamily="-65" charset="0"/>
                </a:endParaRPr>
              </a:p>
            </p:txBody>
          </p:sp>
          <p:cxnSp>
            <p:nvCxnSpPr>
              <p:cNvPr id="12" name="AutoShape 11"/>
              <p:cNvCxnSpPr>
                <a:cxnSpLocks noChangeShapeType="1"/>
                <a:stCxn id="10" idx="3"/>
                <a:endCxn id="11" idx="1"/>
              </p:cNvCxnSpPr>
              <p:nvPr/>
            </p:nvCxnSpPr>
            <p:spPr bwMode="auto">
              <a:xfrm flipV="1">
                <a:off x="2367" y="2046"/>
                <a:ext cx="844" cy="1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  <a:effectLst/>
            </p:spPr>
          </p:cxnSp>
        </p:grpSp>
        <p:cxnSp>
          <p:nvCxnSpPr>
            <p:cNvPr id="8" name="AutoShape 12"/>
            <p:cNvCxnSpPr>
              <a:cxnSpLocks noChangeShapeType="1"/>
              <a:stCxn id="10" idx="2"/>
              <a:endCxn id="6" idx="0"/>
            </p:cNvCxnSpPr>
            <p:nvPr/>
          </p:nvCxnSpPr>
          <p:spPr bwMode="auto">
            <a:xfrm>
              <a:off x="1868" y="1947"/>
              <a:ext cx="1203" cy="112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</p:spPr>
        </p:cxnSp>
        <p:cxnSp>
          <p:nvCxnSpPr>
            <p:cNvPr id="9" name="AutoShape 13"/>
            <p:cNvCxnSpPr>
              <a:cxnSpLocks noChangeShapeType="1"/>
              <a:stCxn id="6" idx="0"/>
              <a:endCxn id="11" idx="2"/>
            </p:cNvCxnSpPr>
            <p:nvPr/>
          </p:nvCxnSpPr>
          <p:spPr bwMode="auto">
            <a:xfrm flipV="1">
              <a:off x="3071" y="1933"/>
              <a:ext cx="849" cy="1134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</p:spPr>
        </p:cxnSp>
      </p:grpSp>
      <p:sp>
        <p:nvSpPr>
          <p:cNvPr id="13" name="Oval 14"/>
          <p:cNvSpPr>
            <a:spLocks noChangeArrowheads="1"/>
          </p:cNvSpPr>
          <p:nvPr/>
        </p:nvSpPr>
        <p:spPr bwMode="auto">
          <a:xfrm>
            <a:off x="1556951" y="3638549"/>
            <a:ext cx="4618427" cy="2895600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400" i="1">
                <a:solidFill>
                  <a:srgbClr val="FF0000"/>
                </a:solidFill>
              </a:rPr>
              <a:t>Regular Languages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53032" y="6208740"/>
            <a:ext cx="45622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we'll talk about formal equivalence next time…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60544" y="3638549"/>
            <a:ext cx="5100041" cy="193899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400" b="1" dirty="0"/>
              <a:t>Note</a:t>
            </a:r>
            <a:r>
              <a:rPr lang="en-US" sz="2400" dirty="0"/>
              <a:t>: Perl </a:t>
            </a:r>
            <a:r>
              <a:rPr lang="en-US" sz="2400" dirty="0" err="1"/>
              <a:t>regexs</a:t>
            </a:r>
            <a:r>
              <a:rPr lang="en-US" sz="2400" dirty="0"/>
              <a:t> are more powerful </a:t>
            </a:r>
          </a:p>
          <a:p>
            <a:r>
              <a:rPr lang="en-US" sz="2400" dirty="0"/>
              <a:t>than the math characterization: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backreferences </a:t>
            </a:r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\n</a:t>
            </a:r>
            <a:r>
              <a:rPr lang="en-US" sz="2400" dirty="0"/>
              <a:t>,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recursive </a:t>
            </a:r>
            <a:r>
              <a:rPr lang="en-US" sz="2400" dirty="0" err="1"/>
              <a:t>regexs</a:t>
            </a:r>
            <a:r>
              <a:rPr lang="en-US" sz="2400" dirty="0"/>
              <a:t> </a:t>
            </a:r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(?n)</a:t>
            </a:r>
            <a:r>
              <a:rPr lang="en-US" sz="2400" dirty="0"/>
              <a:t>,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insertion of general code</a:t>
            </a:r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(?{…})</a:t>
            </a:r>
            <a:endParaRPr lang="en-US" sz="2400" dirty="0"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5449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/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Regular Languages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2471737"/>
          </a:xfrm>
        </p:spPr>
        <p:txBody>
          <a:bodyPr/>
          <a:lstStyle/>
          <a:p>
            <a:r>
              <a:rPr lang="en-US" sz="3600" dirty="0"/>
              <a:t>A regular language is the set of strings </a:t>
            </a:r>
          </a:p>
          <a:p>
            <a:pPr lvl="2"/>
            <a:r>
              <a:rPr lang="en-US" sz="2800" dirty="0"/>
              <a:t>(including possibly the empty string)</a:t>
            </a:r>
          </a:p>
          <a:p>
            <a:pPr lvl="2"/>
            <a:r>
              <a:rPr lang="en-US" sz="2800" dirty="0"/>
              <a:t>(set itself could also be empty)</a:t>
            </a:r>
          </a:p>
          <a:p>
            <a:pPr lvl="2"/>
            <a:r>
              <a:rPr lang="en-US" sz="2800" dirty="0"/>
              <a:t>(set can be infinite)</a:t>
            </a:r>
          </a:p>
          <a:p>
            <a:pPr lvl="2"/>
            <a:r>
              <a:rPr lang="en-US" sz="2800" dirty="0"/>
              <a:t>generated by a regex/FSA/Regular Grammar</a:t>
            </a:r>
          </a:p>
          <a:p>
            <a:pPr lvl="2"/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540169" y="4601348"/>
            <a:ext cx="9111662" cy="89255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800" b="1" dirty="0"/>
              <a:t>Note</a:t>
            </a:r>
            <a:r>
              <a:rPr lang="en-US" sz="2800" dirty="0"/>
              <a:t>: in formal language theory: a language =</a:t>
            </a:r>
            <a:r>
              <a:rPr lang="en-US" sz="2800" baseline="-25000" dirty="0"/>
              <a:t>def</a:t>
            </a:r>
            <a:r>
              <a:rPr lang="en-US" sz="2800" dirty="0"/>
              <a:t> set of strings</a:t>
            </a:r>
          </a:p>
          <a:p>
            <a:r>
              <a:rPr lang="en-US" sz="2400" dirty="0"/>
              <a:t>(we don't specify how it's generated)</a:t>
            </a:r>
          </a:p>
        </p:txBody>
      </p:sp>
    </p:spTree>
    <p:extLst>
      <p:ext uri="{BB962C8B-B14F-4D97-AF65-F5344CB8AC3E}">
        <p14:creationId xmlns:p14="http://schemas.microsoft.com/office/powerpoint/2010/main" val="558528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Regular Languages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7250"/>
          </a:xfrm>
        </p:spPr>
        <p:txBody>
          <a:bodyPr>
            <a:normAutofit/>
          </a:bodyPr>
          <a:lstStyle/>
          <a:p>
            <a:r>
              <a:rPr lang="en-US" b="1" dirty="0"/>
              <a:t>Example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Language: </a:t>
            </a:r>
            <a:r>
              <a:rPr lang="en-US" b="1" dirty="0"/>
              <a:t>L = { </a:t>
            </a:r>
            <a:r>
              <a:rPr lang="en-US" b="1" dirty="0" err="1"/>
              <a:t>a</a:t>
            </a:r>
            <a:r>
              <a:rPr lang="en-US" b="1" baseline="30000" dirty="0" err="1"/>
              <a:t>+</a:t>
            </a:r>
            <a:r>
              <a:rPr lang="en-US" b="1" dirty="0" err="1"/>
              <a:t>b</a:t>
            </a:r>
            <a:r>
              <a:rPr lang="en-US" b="1" baseline="30000" dirty="0"/>
              <a:t>+ </a:t>
            </a:r>
            <a:r>
              <a:rPr lang="en-US" b="1" dirty="0"/>
              <a:t>} </a:t>
            </a:r>
          </a:p>
          <a:p>
            <a:pPr lvl="1">
              <a:buFontTx/>
              <a:buNone/>
            </a:pPr>
            <a:r>
              <a:rPr lang="en-US" dirty="0"/>
              <a:t>	</a:t>
            </a:r>
            <a:r>
              <a:rPr lang="en-US" i="1" dirty="0"/>
              <a:t>“one or more </a:t>
            </a:r>
            <a:r>
              <a:rPr lang="en-US" i="1" dirty="0" err="1"/>
              <a:t>a’s</a:t>
            </a:r>
            <a:r>
              <a:rPr lang="en-US" i="1" dirty="0"/>
              <a:t> followed by one or more </a:t>
            </a:r>
            <a:r>
              <a:rPr lang="en-US" i="1" dirty="0" err="1"/>
              <a:t>b’s</a:t>
            </a:r>
            <a:r>
              <a:rPr lang="en-US" i="1" dirty="0"/>
              <a:t>”</a:t>
            </a:r>
            <a:endParaRPr lang="en-US" dirty="0"/>
          </a:p>
          <a:p>
            <a:pPr marL="457200" lvl="1" indent="0">
              <a:buNone/>
            </a:pPr>
            <a:r>
              <a:rPr lang="en-US" b="1" dirty="0"/>
              <a:t>	L is a regular language</a:t>
            </a:r>
            <a:endParaRPr lang="en-US" dirty="0"/>
          </a:p>
          <a:p>
            <a:pPr lvl="3"/>
            <a:r>
              <a:rPr lang="en-US" sz="2000" dirty="0"/>
              <a:t>described by a regular expression (</a:t>
            </a:r>
            <a:r>
              <a:rPr lang="en-US" sz="2000" i="1" dirty="0"/>
              <a:t>we’ll define it formally next time</a:t>
            </a:r>
            <a:r>
              <a:rPr lang="en-US" sz="2000" dirty="0"/>
              <a:t>)</a:t>
            </a:r>
          </a:p>
          <a:p>
            <a:pPr lvl="1"/>
            <a:r>
              <a:rPr lang="en-US" sz="2200" b="1" dirty="0"/>
              <a:t>Note</a:t>
            </a:r>
            <a:r>
              <a:rPr lang="en-US" sz="2200" dirty="0"/>
              <a:t>: </a:t>
            </a:r>
          </a:p>
          <a:p>
            <a:pPr lvl="2"/>
            <a:r>
              <a:rPr lang="en-US" dirty="0"/>
              <a:t>infinite set of strings belonging to language L</a:t>
            </a:r>
          </a:p>
          <a:p>
            <a:pPr lvl="3"/>
            <a:r>
              <a:rPr lang="en-US" dirty="0"/>
              <a:t>e.g. </a:t>
            </a:r>
            <a:r>
              <a:rPr lang="en-US" dirty="0" err="1"/>
              <a:t>abbb</a:t>
            </a:r>
            <a:r>
              <a:rPr lang="en-US" dirty="0"/>
              <a:t>, </a:t>
            </a:r>
            <a:r>
              <a:rPr lang="en-US" dirty="0" err="1"/>
              <a:t>aaaab</a:t>
            </a:r>
            <a:r>
              <a:rPr lang="en-US" dirty="0"/>
              <a:t>, </a:t>
            </a:r>
            <a:r>
              <a:rPr lang="en-US" dirty="0" err="1"/>
              <a:t>aabb</a:t>
            </a:r>
            <a:r>
              <a:rPr lang="en-US" dirty="0"/>
              <a:t>,</a:t>
            </a:r>
            <a:r>
              <a:rPr lang="en-US" dirty="0">
                <a:solidFill>
                  <a:srgbClr val="FF0000"/>
                </a:solidFill>
              </a:rPr>
              <a:t> *</a:t>
            </a:r>
            <a:r>
              <a:rPr lang="en-US" dirty="0" err="1"/>
              <a:t>abab</a:t>
            </a:r>
            <a:r>
              <a:rPr lang="en-US" dirty="0"/>
              <a:t>, </a:t>
            </a:r>
            <a:r>
              <a:rPr lang="en-US" dirty="0">
                <a:solidFill>
                  <a:srgbClr val="FF0000"/>
                </a:solidFill>
              </a:rPr>
              <a:t>*</a:t>
            </a:r>
            <a:r>
              <a:rPr lang="en-US" dirty="0" err="1">
                <a:latin typeface="Symbol" pitchFamily="-65" charset="2"/>
                <a:sym typeface="Symbol" pitchFamily="-65" charset="2"/>
              </a:rPr>
              <a:t></a:t>
            </a:r>
            <a:endParaRPr lang="en-US" dirty="0">
              <a:latin typeface="Symbol" pitchFamily="-65" charset="2"/>
              <a:sym typeface="Symbol" pitchFamily="-65" charset="2"/>
            </a:endParaRPr>
          </a:p>
          <a:p>
            <a:pPr lvl="1"/>
            <a:r>
              <a:rPr lang="en-US" sz="2200" b="1" dirty="0">
                <a:sym typeface="Symbol" pitchFamily="-65" charset="2"/>
              </a:rPr>
              <a:t>Notation</a:t>
            </a:r>
            <a:r>
              <a:rPr lang="en-US" sz="2200" dirty="0">
                <a:sym typeface="Symbol" pitchFamily="-65" charset="2"/>
              </a:rPr>
              <a:t>:</a:t>
            </a:r>
          </a:p>
          <a:p>
            <a:pPr lvl="2"/>
            <a:r>
              <a:rPr lang="en-US" b="1" dirty="0" err="1">
                <a:latin typeface="Symbol" pitchFamily="-65" charset="2"/>
                <a:sym typeface="Symbol" pitchFamily="-65" charset="2"/>
              </a:rPr>
              <a:t></a:t>
            </a:r>
            <a:r>
              <a:rPr lang="en-US" dirty="0" err="1">
                <a:latin typeface="Symbol" pitchFamily="-65" charset="2"/>
                <a:sym typeface="Symbol" pitchFamily="-65" charset="2"/>
              </a:rPr>
              <a:t></a:t>
            </a:r>
            <a:r>
              <a:rPr lang="en-US" dirty="0" err="1">
                <a:sym typeface="Symbol" pitchFamily="-65" charset="2"/>
              </a:rPr>
              <a:t>is</a:t>
            </a:r>
            <a:r>
              <a:rPr lang="en-US" dirty="0">
                <a:sym typeface="Symbol" pitchFamily="-65" charset="2"/>
              </a:rPr>
              <a:t> the empty string (or string with zero length), </a:t>
            </a:r>
          </a:p>
          <a:p>
            <a:pPr lvl="2">
              <a:buNone/>
            </a:pPr>
            <a:r>
              <a:rPr lang="en-US" dirty="0">
                <a:sym typeface="Symbol" pitchFamily="-65" charset="2"/>
              </a:rPr>
              <a:t>	sometimes </a:t>
            </a:r>
            <a:r>
              <a:rPr lang="en-US" b="1" dirty="0" err="1">
                <a:sym typeface="Symbol" pitchFamily="-65" charset="2"/>
              </a:rPr>
              <a:t>ε</a:t>
            </a:r>
            <a:r>
              <a:rPr lang="en-US" b="1" dirty="0">
                <a:sym typeface="Symbol" pitchFamily="-65" charset="2"/>
              </a:rPr>
              <a:t> </a:t>
            </a:r>
            <a:r>
              <a:rPr lang="en-US" dirty="0">
                <a:sym typeface="Symbol" pitchFamily="-65" charset="2"/>
              </a:rPr>
              <a:t>is used instead</a:t>
            </a:r>
            <a:endParaRPr lang="en-US" b="1" dirty="0">
              <a:sym typeface="Symbol" pitchFamily="-65" charset="2"/>
            </a:endParaRPr>
          </a:p>
          <a:p>
            <a:pPr lvl="2"/>
            <a:r>
              <a:rPr lang="en-US" dirty="0">
                <a:solidFill>
                  <a:srgbClr val="FF0000"/>
                </a:solidFill>
                <a:sym typeface="Symbol" pitchFamily="-65" charset="2"/>
              </a:rPr>
              <a:t>*</a:t>
            </a:r>
            <a:r>
              <a:rPr lang="en-US" dirty="0">
                <a:sym typeface="Symbol" pitchFamily="-65" charset="2"/>
              </a:rPr>
              <a:t> means string is not in the language</a:t>
            </a:r>
            <a:endParaRPr lang="en-US" dirty="0">
              <a:latin typeface="Symbol" pitchFamily="-65" charset="2"/>
              <a:sym typeface="Symbol" pitchFamily="-65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393140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Finite State Automata (FSA)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 = { </a:t>
            </a:r>
            <a:r>
              <a:rPr lang="en-US" dirty="0" err="1"/>
              <a:t>a</a:t>
            </a:r>
            <a:r>
              <a:rPr lang="en-US" baseline="30000" dirty="0" err="1"/>
              <a:t>+</a:t>
            </a:r>
            <a:r>
              <a:rPr lang="en-US" dirty="0" err="1"/>
              <a:t>b</a:t>
            </a:r>
            <a:r>
              <a:rPr lang="en-US" baseline="30000" dirty="0"/>
              <a:t>+ </a:t>
            </a:r>
            <a:r>
              <a:rPr lang="en-US" dirty="0"/>
              <a:t>} can be also be generated by the following FSA</a:t>
            </a:r>
          </a:p>
        </p:txBody>
      </p:sp>
      <p:grpSp>
        <p:nvGrpSpPr>
          <p:cNvPr id="8" name="Group 3"/>
          <p:cNvGrpSpPr>
            <a:grpSpLocks/>
          </p:cNvGrpSpPr>
          <p:nvPr/>
        </p:nvGrpSpPr>
        <p:grpSpPr bwMode="auto">
          <a:xfrm>
            <a:off x="4572001" y="2727326"/>
            <a:ext cx="4435475" cy="3216275"/>
            <a:chOff x="1152" y="1718"/>
            <a:chExt cx="2794" cy="2026"/>
          </a:xfrm>
        </p:grpSpPr>
        <p:sp>
          <p:nvSpPr>
            <p:cNvPr id="9" name="Oval 4"/>
            <p:cNvSpPr>
              <a:spLocks noChangeArrowheads="1"/>
            </p:cNvSpPr>
            <p:nvPr/>
          </p:nvSpPr>
          <p:spPr bwMode="auto">
            <a:xfrm>
              <a:off x="1152" y="1728"/>
              <a:ext cx="624" cy="62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2400">
                  <a:latin typeface="Times" pitchFamily="-65" charset="0"/>
                </a:rPr>
                <a:t>s</a:t>
              </a:r>
            </a:p>
          </p:txBody>
        </p:sp>
        <p:sp>
          <p:nvSpPr>
            <p:cNvPr id="10" name="Oval 5"/>
            <p:cNvSpPr>
              <a:spLocks noChangeArrowheads="1"/>
            </p:cNvSpPr>
            <p:nvPr/>
          </p:nvSpPr>
          <p:spPr bwMode="auto">
            <a:xfrm>
              <a:off x="2784" y="1728"/>
              <a:ext cx="624" cy="62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2400">
                  <a:latin typeface="Times" pitchFamily="-65" charset="0"/>
                </a:rPr>
                <a:t>x</a:t>
              </a:r>
            </a:p>
          </p:txBody>
        </p:sp>
        <p:sp>
          <p:nvSpPr>
            <p:cNvPr id="11" name="Oval 6"/>
            <p:cNvSpPr>
              <a:spLocks noChangeArrowheads="1"/>
            </p:cNvSpPr>
            <p:nvPr/>
          </p:nvSpPr>
          <p:spPr bwMode="auto">
            <a:xfrm>
              <a:off x="2784" y="3120"/>
              <a:ext cx="624" cy="624"/>
            </a:xfrm>
            <a:prstGeom prst="ellipse">
              <a:avLst/>
            </a:prstGeom>
            <a:solidFill>
              <a:srgbClr val="CC060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2400">
                  <a:latin typeface="Times" pitchFamily="-65" charset="0"/>
                </a:rPr>
                <a:t>y</a:t>
              </a:r>
            </a:p>
          </p:txBody>
        </p:sp>
        <p:cxnSp>
          <p:nvCxnSpPr>
            <p:cNvPr id="12" name="AutoShape 7"/>
            <p:cNvCxnSpPr>
              <a:cxnSpLocks noChangeShapeType="1"/>
              <a:stCxn id="9" idx="6"/>
              <a:endCxn id="10" idx="2"/>
            </p:cNvCxnSpPr>
            <p:nvPr/>
          </p:nvCxnSpPr>
          <p:spPr bwMode="auto">
            <a:xfrm>
              <a:off x="1776" y="2040"/>
              <a:ext cx="1008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cxnSp>
          <p:nvCxnSpPr>
            <p:cNvPr id="13" name="AutoShape 8"/>
            <p:cNvCxnSpPr>
              <a:cxnSpLocks noChangeShapeType="1"/>
              <a:stCxn id="10" idx="4"/>
              <a:endCxn id="11" idx="0"/>
            </p:cNvCxnSpPr>
            <p:nvPr/>
          </p:nvCxnSpPr>
          <p:spPr bwMode="auto">
            <a:xfrm>
              <a:off x="3096" y="2352"/>
              <a:ext cx="0" cy="76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cxnSp>
          <p:nvCxnSpPr>
            <p:cNvPr id="14" name="AutoShape 9"/>
            <p:cNvCxnSpPr>
              <a:cxnSpLocks noChangeShapeType="1"/>
              <a:stCxn id="11" idx="7"/>
              <a:endCxn id="11" idx="5"/>
            </p:cNvCxnSpPr>
            <p:nvPr/>
          </p:nvCxnSpPr>
          <p:spPr bwMode="auto">
            <a:xfrm rot="5400000" flipV="1">
              <a:off x="3097" y="3431"/>
              <a:ext cx="442" cy="1"/>
            </a:xfrm>
            <a:prstGeom prst="curvedConnector5">
              <a:avLst>
                <a:gd name="adj1" fmla="val -53167"/>
                <a:gd name="adj2" fmla="val 67700000"/>
                <a:gd name="adj3" fmla="val 153167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cxnSp>
          <p:nvCxnSpPr>
            <p:cNvPr id="15" name="AutoShape 10"/>
            <p:cNvCxnSpPr>
              <a:cxnSpLocks noChangeShapeType="1"/>
              <a:stCxn id="10" idx="7"/>
              <a:endCxn id="10" idx="5"/>
            </p:cNvCxnSpPr>
            <p:nvPr/>
          </p:nvCxnSpPr>
          <p:spPr bwMode="auto">
            <a:xfrm rot="5400000" flipV="1">
              <a:off x="3097" y="2039"/>
              <a:ext cx="442" cy="1"/>
            </a:xfrm>
            <a:prstGeom prst="curvedConnector5">
              <a:avLst>
                <a:gd name="adj1" fmla="val -53167"/>
                <a:gd name="adj2" fmla="val 67700000"/>
                <a:gd name="adj3" fmla="val 153167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sp>
          <p:nvSpPr>
            <p:cNvPr id="16" name="Text Box 11"/>
            <p:cNvSpPr txBox="1">
              <a:spLocks noChangeArrowheads="1"/>
            </p:cNvSpPr>
            <p:nvPr/>
          </p:nvSpPr>
          <p:spPr bwMode="auto">
            <a:xfrm>
              <a:off x="2198" y="1718"/>
              <a:ext cx="201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>
                  <a:latin typeface="Times" pitchFamily="-65" charset="0"/>
                </a:rPr>
                <a:t>a</a:t>
              </a:r>
            </a:p>
          </p:txBody>
        </p:sp>
        <p:sp>
          <p:nvSpPr>
            <p:cNvPr id="17" name="Text Box 12"/>
            <p:cNvSpPr txBox="1">
              <a:spLocks noChangeArrowheads="1"/>
            </p:cNvSpPr>
            <p:nvPr/>
          </p:nvSpPr>
          <p:spPr bwMode="auto">
            <a:xfrm>
              <a:off x="3734" y="1862"/>
              <a:ext cx="201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>
                  <a:latin typeface="Times" pitchFamily="-65" charset="0"/>
                </a:rPr>
                <a:t>a</a:t>
              </a:r>
            </a:p>
          </p:txBody>
        </p:sp>
        <p:sp>
          <p:nvSpPr>
            <p:cNvPr id="18" name="Text Box 13"/>
            <p:cNvSpPr txBox="1">
              <a:spLocks noChangeArrowheads="1"/>
            </p:cNvSpPr>
            <p:nvPr/>
          </p:nvSpPr>
          <p:spPr bwMode="auto">
            <a:xfrm>
              <a:off x="3734" y="3254"/>
              <a:ext cx="21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>
                  <a:latin typeface="Times" pitchFamily="-65" charset="0"/>
                </a:rPr>
                <a:t>b</a:t>
              </a:r>
            </a:p>
          </p:txBody>
        </p:sp>
        <p:sp>
          <p:nvSpPr>
            <p:cNvPr id="19" name="Text Box 14"/>
            <p:cNvSpPr txBox="1">
              <a:spLocks noChangeArrowheads="1"/>
            </p:cNvSpPr>
            <p:nvPr/>
          </p:nvSpPr>
          <p:spPr bwMode="auto">
            <a:xfrm>
              <a:off x="2822" y="2534"/>
              <a:ext cx="21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>
                  <a:latin typeface="Times" pitchFamily="-65" charset="0"/>
                </a:rPr>
                <a:t>b</a:t>
              </a:r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4348118" y="3053834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&gt;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628775" y="4022725"/>
            <a:ext cx="5305425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Conventions (</a:t>
            </a:r>
            <a:r>
              <a:rPr lang="en-US" sz="2000" i="1" dirty="0"/>
              <a:t>used here</a:t>
            </a:r>
            <a:r>
              <a:rPr lang="en-US" sz="2000" dirty="0"/>
              <a:t>):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 </a:t>
            </a:r>
            <a:r>
              <a:rPr lang="en-US" b="1" dirty="0"/>
              <a:t>&gt;</a:t>
            </a:r>
            <a:r>
              <a:rPr lang="en-US" dirty="0"/>
              <a:t> Indicates start state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 </a:t>
            </a:r>
            <a:r>
              <a:rPr lang="en-US" dirty="0">
                <a:solidFill>
                  <a:srgbClr val="FF0000"/>
                </a:solidFill>
              </a:rPr>
              <a:t>Red circle </a:t>
            </a:r>
            <a:r>
              <a:rPr lang="en-US" dirty="0"/>
              <a:t>indicates end (accepting) state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 we accept a input string only when we’re in an end state </a:t>
            </a:r>
            <a:r>
              <a:rPr lang="en-US" b="1" i="1" dirty="0"/>
              <a:t>and </a:t>
            </a:r>
            <a:r>
              <a:rPr lang="en-US" dirty="0"/>
              <a:t>we’re at the end of the string</a:t>
            </a:r>
          </a:p>
        </p:txBody>
      </p:sp>
    </p:spTree>
    <p:extLst>
      <p:ext uri="{BB962C8B-B14F-4D97-AF65-F5344CB8AC3E}">
        <p14:creationId xmlns:p14="http://schemas.microsoft.com/office/powerpoint/2010/main" val="2816630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Finite State Automata (FSA)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 = { </a:t>
            </a:r>
            <a:r>
              <a:rPr lang="en-US" dirty="0" err="1"/>
              <a:t>a</a:t>
            </a:r>
            <a:r>
              <a:rPr lang="en-US" baseline="30000" dirty="0" err="1"/>
              <a:t>+</a:t>
            </a:r>
            <a:r>
              <a:rPr lang="en-US" dirty="0" err="1"/>
              <a:t>b</a:t>
            </a:r>
            <a:r>
              <a:rPr lang="en-US" baseline="30000" dirty="0"/>
              <a:t>+ </a:t>
            </a:r>
            <a:r>
              <a:rPr lang="en-US" dirty="0"/>
              <a:t>} can be also be generated by the following FSA</a:t>
            </a:r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4572001" y="2727326"/>
            <a:ext cx="4435475" cy="3216275"/>
            <a:chOff x="1152" y="1718"/>
            <a:chExt cx="2794" cy="2026"/>
          </a:xfrm>
        </p:grpSpPr>
        <p:sp>
          <p:nvSpPr>
            <p:cNvPr id="9" name="Oval 4"/>
            <p:cNvSpPr>
              <a:spLocks noChangeArrowheads="1"/>
            </p:cNvSpPr>
            <p:nvPr/>
          </p:nvSpPr>
          <p:spPr bwMode="auto">
            <a:xfrm>
              <a:off x="1152" y="1728"/>
              <a:ext cx="624" cy="62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2400">
                  <a:latin typeface="Times" pitchFamily="-65" charset="0"/>
                </a:rPr>
                <a:t>s</a:t>
              </a:r>
            </a:p>
          </p:txBody>
        </p:sp>
        <p:sp>
          <p:nvSpPr>
            <p:cNvPr id="10" name="Oval 5"/>
            <p:cNvSpPr>
              <a:spLocks noChangeArrowheads="1"/>
            </p:cNvSpPr>
            <p:nvPr/>
          </p:nvSpPr>
          <p:spPr bwMode="auto">
            <a:xfrm>
              <a:off x="2784" y="1728"/>
              <a:ext cx="624" cy="62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2400">
                  <a:latin typeface="Times" pitchFamily="-65" charset="0"/>
                </a:rPr>
                <a:t>x</a:t>
              </a:r>
            </a:p>
          </p:txBody>
        </p:sp>
        <p:sp>
          <p:nvSpPr>
            <p:cNvPr id="11" name="Oval 6"/>
            <p:cNvSpPr>
              <a:spLocks noChangeArrowheads="1"/>
            </p:cNvSpPr>
            <p:nvPr/>
          </p:nvSpPr>
          <p:spPr bwMode="auto">
            <a:xfrm>
              <a:off x="2784" y="3120"/>
              <a:ext cx="624" cy="624"/>
            </a:xfrm>
            <a:prstGeom prst="ellipse">
              <a:avLst/>
            </a:prstGeom>
            <a:solidFill>
              <a:srgbClr val="CC060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2400">
                  <a:latin typeface="Times" pitchFamily="-65" charset="0"/>
                </a:rPr>
                <a:t>y</a:t>
              </a:r>
            </a:p>
          </p:txBody>
        </p:sp>
        <p:cxnSp>
          <p:nvCxnSpPr>
            <p:cNvPr id="12" name="AutoShape 7"/>
            <p:cNvCxnSpPr>
              <a:cxnSpLocks noChangeShapeType="1"/>
              <a:stCxn id="9" idx="6"/>
              <a:endCxn id="10" idx="2"/>
            </p:cNvCxnSpPr>
            <p:nvPr/>
          </p:nvCxnSpPr>
          <p:spPr bwMode="auto">
            <a:xfrm>
              <a:off x="1776" y="2040"/>
              <a:ext cx="1008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cxnSp>
          <p:nvCxnSpPr>
            <p:cNvPr id="13" name="AutoShape 8"/>
            <p:cNvCxnSpPr>
              <a:cxnSpLocks noChangeShapeType="1"/>
              <a:stCxn id="10" idx="4"/>
              <a:endCxn id="11" idx="0"/>
            </p:cNvCxnSpPr>
            <p:nvPr/>
          </p:nvCxnSpPr>
          <p:spPr bwMode="auto">
            <a:xfrm>
              <a:off x="3096" y="2352"/>
              <a:ext cx="0" cy="76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cxnSp>
          <p:nvCxnSpPr>
            <p:cNvPr id="14" name="AutoShape 9"/>
            <p:cNvCxnSpPr>
              <a:cxnSpLocks noChangeShapeType="1"/>
              <a:stCxn id="11" idx="7"/>
              <a:endCxn id="11" idx="5"/>
            </p:cNvCxnSpPr>
            <p:nvPr/>
          </p:nvCxnSpPr>
          <p:spPr bwMode="auto">
            <a:xfrm rot="5400000" flipV="1">
              <a:off x="3097" y="3431"/>
              <a:ext cx="442" cy="1"/>
            </a:xfrm>
            <a:prstGeom prst="curvedConnector5">
              <a:avLst>
                <a:gd name="adj1" fmla="val -53167"/>
                <a:gd name="adj2" fmla="val 67700000"/>
                <a:gd name="adj3" fmla="val 153167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cxnSp>
          <p:nvCxnSpPr>
            <p:cNvPr id="15" name="AutoShape 10"/>
            <p:cNvCxnSpPr>
              <a:cxnSpLocks noChangeShapeType="1"/>
              <a:stCxn id="10" idx="7"/>
              <a:endCxn id="10" idx="5"/>
            </p:cNvCxnSpPr>
            <p:nvPr/>
          </p:nvCxnSpPr>
          <p:spPr bwMode="auto">
            <a:xfrm rot="5400000" flipV="1">
              <a:off x="3097" y="2039"/>
              <a:ext cx="442" cy="1"/>
            </a:xfrm>
            <a:prstGeom prst="curvedConnector5">
              <a:avLst>
                <a:gd name="adj1" fmla="val -53167"/>
                <a:gd name="adj2" fmla="val 67700000"/>
                <a:gd name="adj3" fmla="val 153167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sp>
          <p:nvSpPr>
            <p:cNvPr id="16" name="Text Box 11"/>
            <p:cNvSpPr txBox="1">
              <a:spLocks noChangeArrowheads="1"/>
            </p:cNvSpPr>
            <p:nvPr/>
          </p:nvSpPr>
          <p:spPr bwMode="auto">
            <a:xfrm>
              <a:off x="2198" y="1718"/>
              <a:ext cx="201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>
                  <a:latin typeface="Times" pitchFamily="-65" charset="0"/>
                </a:rPr>
                <a:t>a</a:t>
              </a:r>
            </a:p>
          </p:txBody>
        </p:sp>
        <p:sp>
          <p:nvSpPr>
            <p:cNvPr id="17" name="Text Box 12"/>
            <p:cNvSpPr txBox="1">
              <a:spLocks noChangeArrowheads="1"/>
            </p:cNvSpPr>
            <p:nvPr/>
          </p:nvSpPr>
          <p:spPr bwMode="auto">
            <a:xfrm>
              <a:off x="3734" y="1862"/>
              <a:ext cx="201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>
                  <a:latin typeface="Times" pitchFamily="-65" charset="0"/>
                </a:rPr>
                <a:t>a</a:t>
              </a:r>
            </a:p>
          </p:txBody>
        </p:sp>
        <p:sp>
          <p:nvSpPr>
            <p:cNvPr id="18" name="Text Box 13"/>
            <p:cNvSpPr txBox="1">
              <a:spLocks noChangeArrowheads="1"/>
            </p:cNvSpPr>
            <p:nvPr/>
          </p:nvSpPr>
          <p:spPr bwMode="auto">
            <a:xfrm>
              <a:off x="3734" y="3254"/>
              <a:ext cx="21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>
                  <a:latin typeface="Times" pitchFamily="-65" charset="0"/>
                </a:rPr>
                <a:t>b</a:t>
              </a:r>
            </a:p>
          </p:txBody>
        </p:sp>
        <p:sp>
          <p:nvSpPr>
            <p:cNvPr id="19" name="Text Box 14"/>
            <p:cNvSpPr txBox="1">
              <a:spLocks noChangeArrowheads="1"/>
            </p:cNvSpPr>
            <p:nvPr/>
          </p:nvSpPr>
          <p:spPr bwMode="auto">
            <a:xfrm>
              <a:off x="2822" y="2534"/>
              <a:ext cx="21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>
                  <a:latin typeface="Times" pitchFamily="-65" charset="0"/>
                </a:rPr>
                <a:t>b</a:t>
              </a:r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4348118" y="3053834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&gt;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833335" y="4044434"/>
            <a:ext cx="5211491" cy="24314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There is a natural correspondence between</a:t>
            </a:r>
          </a:p>
          <a:p>
            <a:r>
              <a:rPr lang="en-US" sz="2000" dirty="0"/>
              <a:t>components of the FSA and the regex defining </a:t>
            </a:r>
            <a:r>
              <a:rPr lang="en-US" sz="2000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L </a:t>
            </a:r>
          </a:p>
          <a:p>
            <a:endParaRPr lang="en-US" dirty="0">
              <a:effectLst>
                <a:outerShdw blurRad="38100" dist="38100" dir="2700000" algn="tl">
                  <a:srgbClr val="DDDDDD"/>
                </a:outerShdw>
              </a:effectLst>
            </a:endParaRPr>
          </a:p>
          <a:p>
            <a:r>
              <a:rPr lang="en-US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Note</a:t>
            </a:r>
            <a:r>
              <a:rPr lang="en-US" dirty="0">
                <a:effectLst>
                  <a:outerShdw blurRad="38100" dist="38100" dir="2700000" algn="tl">
                    <a:srgbClr val="DDDDDD"/>
                  </a:outerShdw>
                </a:effectLst>
                <a:latin typeface="Times New Roman" pitchFamily="-65" charset="0"/>
              </a:rPr>
              <a:t>: </a:t>
            </a:r>
          </a:p>
          <a:p>
            <a:r>
              <a:rPr lang="en-US" sz="2000" dirty="0">
                <a:effectLst>
                  <a:outerShdw blurRad="38100" dist="38100" dir="2700000" algn="tl">
                    <a:srgbClr val="DDDDDD"/>
                  </a:outerShdw>
                </a:effectLst>
                <a:latin typeface="Times New Roman" pitchFamily="-65" charset="0"/>
              </a:rPr>
              <a:t>L = {</a:t>
            </a:r>
            <a:r>
              <a:rPr lang="en-US" sz="2000" dirty="0" err="1">
                <a:effectLst>
                  <a:outerShdw blurRad="38100" dist="38100" dir="2700000" algn="tl">
                    <a:srgbClr val="DDDDDD"/>
                  </a:outerShdw>
                </a:effectLst>
                <a:latin typeface="Times New Roman" pitchFamily="-65" charset="0"/>
              </a:rPr>
              <a:t>a</a:t>
            </a:r>
            <a:r>
              <a:rPr lang="en-US" sz="2000" baseline="30000" dirty="0" err="1">
                <a:effectLst>
                  <a:outerShdw blurRad="38100" dist="38100" dir="2700000" algn="tl">
                    <a:srgbClr val="DDDDDD"/>
                  </a:outerShdw>
                </a:effectLst>
                <a:latin typeface="Times New Roman" pitchFamily="-65" charset="0"/>
              </a:rPr>
              <a:t>+</a:t>
            </a:r>
            <a:r>
              <a:rPr lang="en-US" sz="2000" dirty="0" err="1">
                <a:effectLst>
                  <a:outerShdw blurRad="38100" dist="38100" dir="2700000" algn="tl">
                    <a:srgbClr val="DDDDDD"/>
                  </a:outerShdw>
                </a:effectLst>
                <a:latin typeface="Times New Roman" pitchFamily="-65" charset="0"/>
              </a:rPr>
              <a:t>b</a:t>
            </a:r>
            <a:r>
              <a:rPr lang="en-US" sz="2000" baseline="30000" dirty="0">
                <a:effectLst>
                  <a:outerShdw blurRad="38100" dist="38100" dir="2700000" algn="tl">
                    <a:srgbClr val="DDDDDD"/>
                  </a:outerShdw>
                </a:effectLst>
                <a:latin typeface="Times New Roman" pitchFamily="-65" charset="0"/>
              </a:rPr>
              <a:t>+</a:t>
            </a:r>
            <a:r>
              <a:rPr lang="en-US" sz="2000" dirty="0">
                <a:effectLst>
                  <a:outerShdw blurRad="38100" dist="38100" dir="2700000" algn="tl">
                    <a:srgbClr val="DDDDDD"/>
                  </a:outerShdw>
                </a:effectLst>
                <a:latin typeface="Times New Roman" pitchFamily="-65" charset="0"/>
              </a:rPr>
              <a:t>}</a:t>
            </a:r>
          </a:p>
          <a:p>
            <a:r>
              <a:rPr lang="en-US" sz="2000" dirty="0">
                <a:effectLst>
                  <a:outerShdw blurRad="38100" dist="38100" dir="2700000" algn="tl">
                    <a:srgbClr val="DDDDDD"/>
                  </a:outerShdw>
                </a:effectLst>
                <a:latin typeface="Times New Roman" pitchFamily="-65" charset="0"/>
              </a:rPr>
              <a:t>L = {</a:t>
            </a:r>
            <a:r>
              <a:rPr lang="en-US" sz="2000" dirty="0" err="1">
                <a:effectLst>
                  <a:outerShdw blurRad="38100" dist="38100" dir="2700000" algn="tl">
                    <a:srgbClr val="DDDDDD"/>
                  </a:outerShdw>
                </a:effectLst>
                <a:latin typeface="Times New Roman" pitchFamily="-65" charset="0"/>
              </a:rPr>
              <a:t>aa</a:t>
            </a:r>
            <a:r>
              <a:rPr lang="en-US" sz="2000" baseline="30000" dirty="0">
                <a:effectLst>
                  <a:outerShdw blurRad="38100" dist="38100" dir="2700000" algn="tl">
                    <a:srgbClr val="DDDDDD"/>
                  </a:outerShdw>
                </a:effectLst>
                <a:latin typeface="Times New Roman" pitchFamily="-65" charset="0"/>
              </a:rPr>
              <a:t>*</a:t>
            </a:r>
            <a:r>
              <a:rPr lang="en-US" sz="2000" dirty="0">
                <a:effectLst>
                  <a:outerShdw blurRad="38100" dist="38100" dir="2700000" algn="tl">
                    <a:srgbClr val="DDDDDD"/>
                  </a:outerShdw>
                </a:effectLst>
                <a:latin typeface="Times New Roman" pitchFamily="-65" charset="0"/>
              </a:rPr>
              <a:t>bb</a:t>
            </a:r>
            <a:r>
              <a:rPr lang="en-US" sz="2000" baseline="30000" dirty="0">
                <a:effectLst>
                  <a:outerShdw blurRad="38100" dist="38100" dir="2700000" algn="tl">
                    <a:srgbClr val="DDDDDD"/>
                  </a:outerShdw>
                </a:effectLst>
                <a:latin typeface="Times New Roman" pitchFamily="-65" charset="0"/>
              </a:rPr>
              <a:t>*</a:t>
            </a:r>
            <a:r>
              <a:rPr lang="en-US" sz="2000" dirty="0">
                <a:effectLst>
                  <a:outerShdw blurRad="38100" dist="38100" dir="2700000" algn="tl">
                    <a:srgbClr val="DDDDDD"/>
                  </a:outerShdw>
                </a:effectLst>
                <a:latin typeface="Times New Roman" pitchFamily="-65" charset="0"/>
              </a:rPr>
              <a:t>}</a:t>
            </a:r>
          </a:p>
          <a:p>
            <a:endParaRPr lang="en-US" dirty="0">
              <a:effectLst>
                <a:outerShdw blurRad="38100" dist="38100" dir="2700000" algn="tl">
                  <a:srgbClr val="DDDDDD"/>
                </a:outerShdw>
              </a:effectLst>
              <a:latin typeface="Times New Roman" pitchFamily="-65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06362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Finite State Automata (FSA)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 = { </a:t>
            </a:r>
            <a:r>
              <a:rPr lang="en-US" dirty="0" err="1"/>
              <a:t>a</a:t>
            </a:r>
            <a:r>
              <a:rPr lang="en-US" baseline="30000" dirty="0" err="1"/>
              <a:t>+</a:t>
            </a:r>
            <a:r>
              <a:rPr lang="en-US" dirty="0" err="1"/>
              <a:t>b</a:t>
            </a:r>
            <a:r>
              <a:rPr lang="en-US" baseline="30000" dirty="0"/>
              <a:t>+ </a:t>
            </a:r>
            <a:r>
              <a:rPr lang="en-US" dirty="0"/>
              <a:t>} can be also be generated by the following FSA</a:t>
            </a:r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4572001" y="2727326"/>
            <a:ext cx="4435475" cy="3216275"/>
            <a:chOff x="1152" y="1718"/>
            <a:chExt cx="2794" cy="2026"/>
          </a:xfrm>
        </p:grpSpPr>
        <p:sp>
          <p:nvSpPr>
            <p:cNvPr id="9" name="Oval 4"/>
            <p:cNvSpPr>
              <a:spLocks noChangeArrowheads="1"/>
            </p:cNvSpPr>
            <p:nvPr/>
          </p:nvSpPr>
          <p:spPr bwMode="auto">
            <a:xfrm>
              <a:off x="1152" y="1728"/>
              <a:ext cx="624" cy="62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2400">
                  <a:latin typeface="Times" pitchFamily="-65" charset="0"/>
                </a:rPr>
                <a:t>s</a:t>
              </a:r>
            </a:p>
          </p:txBody>
        </p:sp>
        <p:sp>
          <p:nvSpPr>
            <p:cNvPr id="10" name="Oval 5"/>
            <p:cNvSpPr>
              <a:spLocks noChangeArrowheads="1"/>
            </p:cNvSpPr>
            <p:nvPr/>
          </p:nvSpPr>
          <p:spPr bwMode="auto">
            <a:xfrm>
              <a:off x="2784" y="1728"/>
              <a:ext cx="624" cy="62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2400">
                  <a:latin typeface="Times" pitchFamily="-65" charset="0"/>
                </a:rPr>
                <a:t>x</a:t>
              </a:r>
            </a:p>
          </p:txBody>
        </p:sp>
        <p:sp>
          <p:nvSpPr>
            <p:cNvPr id="11" name="Oval 6"/>
            <p:cNvSpPr>
              <a:spLocks noChangeArrowheads="1"/>
            </p:cNvSpPr>
            <p:nvPr/>
          </p:nvSpPr>
          <p:spPr bwMode="auto">
            <a:xfrm>
              <a:off x="2784" y="3120"/>
              <a:ext cx="624" cy="624"/>
            </a:xfrm>
            <a:prstGeom prst="ellipse">
              <a:avLst/>
            </a:prstGeom>
            <a:solidFill>
              <a:srgbClr val="CC060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2400">
                  <a:latin typeface="Times" pitchFamily="-65" charset="0"/>
                </a:rPr>
                <a:t>y</a:t>
              </a:r>
            </a:p>
          </p:txBody>
        </p:sp>
        <p:cxnSp>
          <p:nvCxnSpPr>
            <p:cNvPr id="12" name="AutoShape 7"/>
            <p:cNvCxnSpPr>
              <a:cxnSpLocks noChangeShapeType="1"/>
              <a:stCxn id="9" idx="6"/>
              <a:endCxn id="10" idx="2"/>
            </p:cNvCxnSpPr>
            <p:nvPr/>
          </p:nvCxnSpPr>
          <p:spPr bwMode="auto">
            <a:xfrm>
              <a:off x="1776" y="2040"/>
              <a:ext cx="1008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cxnSp>
          <p:nvCxnSpPr>
            <p:cNvPr id="13" name="AutoShape 8"/>
            <p:cNvCxnSpPr>
              <a:cxnSpLocks noChangeShapeType="1"/>
              <a:stCxn id="10" idx="4"/>
              <a:endCxn id="11" idx="0"/>
            </p:cNvCxnSpPr>
            <p:nvPr/>
          </p:nvCxnSpPr>
          <p:spPr bwMode="auto">
            <a:xfrm>
              <a:off x="3096" y="2352"/>
              <a:ext cx="0" cy="76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cxnSp>
          <p:nvCxnSpPr>
            <p:cNvPr id="14" name="AutoShape 9"/>
            <p:cNvCxnSpPr>
              <a:cxnSpLocks noChangeShapeType="1"/>
              <a:stCxn id="11" idx="7"/>
              <a:endCxn id="11" idx="5"/>
            </p:cNvCxnSpPr>
            <p:nvPr/>
          </p:nvCxnSpPr>
          <p:spPr bwMode="auto">
            <a:xfrm rot="5400000" flipV="1">
              <a:off x="3097" y="3431"/>
              <a:ext cx="442" cy="1"/>
            </a:xfrm>
            <a:prstGeom prst="curvedConnector5">
              <a:avLst>
                <a:gd name="adj1" fmla="val -53167"/>
                <a:gd name="adj2" fmla="val 67700000"/>
                <a:gd name="adj3" fmla="val 153167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cxnSp>
          <p:nvCxnSpPr>
            <p:cNvPr id="15" name="AutoShape 10"/>
            <p:cNvCxnSpPr>
              <a:cxnSpLocks noChangeShapeType="1"/>
              <a:stCxn id="10" idx="7"/>
              <a:endCxn id="10" idx="5"/>
            </p:cNvCxnSpPr>
            <p:nvPr/>
          </p:nvCxnSpPr>
          <p:spPr bwMode="auto">
            <a:xfrm rot="5400000" flipV="1">
              <a:off x="3097" y="2039"/>
              <a:ext cx="442" cy="1"/>
            </a:xfrm>
            <a:prstGeom prst="curvedConnector5">
              <a:avLst>
                <a:gd name="adj1" fmla="val -53167"/>
                <a:gd name="adj2" fmla="val 67700000"/>
                <a:gd name="adj3" fmla="val 153167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sp>
          <p:nvSpPr>
            <p:cNvPr id="16" name="Text Box 11"/>
            <p:cNvSpPr txBox="1">
              <a:spLocks noChangeArrowheads="1"/>
            </p:cNvSpPr>
            <p:nvPr/>
          </p:nvSpPr>
          <p:spPr bwMode="auto">
            <a:xfrm>
              <a:off x="2198" y="1718"/>
              <a:ext cx="201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>
                  <a:latin typeface="Times" pitchFamily="-65" charset="0"/>
                </a:rPr>
                <a:t>a</a:t>
              </a:r>
            </a:p>
          </p:txBody>
        </p:sp>
        <p:sp>
          <p:nvSpPr>
            <p:cNvPr id="17" name="Text Box 12"/>
            <p:cNvSpPr txBox="1">
              <a:spLocks noChangeArrowheads="1"/>
            </p:cNvSpPr>
            <p:nvPr/>
          </p:nvSpPr>
          <p:spPr bwMode="auto">
            <a:xfrm>
              <a:off x="3734" y="1862"/>
              <a:ext cx="201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>
                  <a:latin typeface="Times" pitchFamily="-65" charset="0"/>
                </a:rPr>
                <a:t>a</a:t>
              </a:r>
            </a:p>
          </p:txBody>
        </p:sp>
        <p:sp>
          <p:nvSpPr>
            <p:cNvPr id="18" name="Text Box 13"/>
            <p:cNvSpPr txBox="1">
              <a:spLocks noChangeArrowheads="1"/>
            </p:cNvSpPr>
            <p:nvPr/>
          </p:nvSpPr>
          <p:spPr bwMode="auto">
            <a:xfrm>
              <a:off x="3734" y="3254"/>
              <a:ext cx="21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>
                  <a:latin typeface="Times" pitchFamily="-65" charset="0"/>
                </a:rPr>
                <a:t>b</a:t>
              </a:r>
            </a:p>
          </p:txBody>
        </p:sp>
        <p:sp>
          <p:nvSpPr>
            <p:cNvPr id="19" name="Text Box 14"/>
            <p:cNvSpPr txBox="1">
              <a:spLocks noChangeArrowheads="1"/>
            </p:cNvSpPr>
            <p:nvPr/>
          </p:nvSpPr>
          <p:spPr bwMode="auto">
            <a:xfrm>
              <a:off x="2822" y="2534"/>
              <a:ext cx="21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>
                  <a:latin typeface="Times" pitchFamily="-65" charset="0"/>
                </a:rPr>
                <a:t>b</a:t>
              </a:r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4348118" y="3053834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&gt;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076308" y="4022725"/>
            <a:ext cx="5010293" cy="12926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deterministic FSA (DFSA</a:t>
            </a:r>
            <a:r>
              <a:rPr lang="en-US" sz="2400" dirty="0"/>
              <a:t>)</a:t>
            </a:r>
          </a:p>
          <a:p>
            <a:r>
              <a:rPr lang="en-US" i="1" dirty="0"/>
              <a:t>no ambiguity about  where to go at any given state</a:t>
            </a:r>
          </a:p>
          <a:p>
            <a:r>
              <a:rPr lang="en-US" dirty="0"/>
              <a:t>i.e. for each input symbol in the alphabet at any </a:t>
            </a:r>
          </a:p>
          <a:p>
            <a:r>
              <a:rPr lang="en-US" dirty="0"/>
              <a:t>given state, there is a unique “action” to take</a:t>
            </a:r>
          </a:p>
        </p:txBody>
      </p:sp>
      <p:sp>
        <p:nvSpPr>
          <p:cNvPr id="21" name="Text Box 18"/>
          <p:cNvSpPr txBox="1">
            <a:spLocks noChangeArrowheads="1"/>
          </p:cNvSpPr>
          <p:nvPr/>
        </p:nvSpPr>
        <p:spPr bwMode="auto">
          <a:xfrm>
            <a:off x="2073275" y="5715000"/>
            <a:ext cx="6005940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b="1" dirty="0"/>
              <a:t>non-deterministic FSA (NDFSA</a:t>
            </a:r>
            <a:r>
              <a:rPr lang="en-US" sz="2400" dirty="0"/>
              <a:t>)</a:t>
            </a:r>
          </a:p>
          <a:p>
            <a:r>
              <a:rPr lang="en-US" i="1" dirty="0"/>
              <a:t>no restriction on ambiguity (surprisingly, no increase in power)</a:t>
            </a:r>
          </a:p>
        </p:txBody>
      </p:sp>
    </p:spTree>
    <p:extLst>
      <p:ext uri="{BB962C8B-B14F-4D97-AF65-F5344CB8AC3E}">
        <p14:creationId xmlns:p14="http://schemas.microsoft.com/office/powerpoint/2010/main" val="811116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Finite State Automata (FSA)</a:t>
            </a:r>
          </a:p>
        </p:txBody>
      </p:sp>
      <p:sp>
        <p:nvSpPr>
          <p:cNvPr id="8704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609600" indent="-609600">
              <a:lnSpc>
                <a:spcPct val="90000"/>
              </a:lnSpc>
            </a:pPr>
            <a:r>
              <a:rPr lang="en-US" sz="2400" b="1" dirty="0"/>
              <a:t>more formally</a:t>
            </a:r>
          </a:p>
          <a:p>
            <a:pPr marL="990600" lvl="1" indent="-533400">
              <a:lnSpc>
                <a:spcPct val="90000"/>
              </a:lnSpc>
            </a:pPr>
            <a:r>
              <a:rPr lang="en-US" sz="2400" dirty="0"/>
              <a:t>(</a:t>
            </a:r>
            <a:r>
              <a:rPr lang="en-US" sz="2400" dirty="0" err="1"/>
              <a:t>Q,s,f,Σ,</a:t>
            </a:r>
            <a:r>
              <a:rPr lang="en-US" sz="2000" dirty="0" err="1">
                <a:latin typeface="Symbol" pitchFamily="-65" charset="2"/>
                <a:sym typeface="Symbol" pitchFamily="-65" charset="2"/>
              </a:rPr>
              <a:t></a:t>
            </a:r>
            <a:r>
              <a:rPr lang="en-US" sz="2400" dirty="0"/>
              <a:t>)</a:t>
            </a:r>
          </a:p>
          <a:p>
            <a:pPr marL="990600" lvl="1" indent="-533400">
              <a:lnSpc>
                <a:spcPct val="90000"/>
              </a:lnSpc>
              <a:buFontTx/>
              <a:buAutoNum type="arabicPeriod"/>
            </a:pPr>
            <a:r>
              <a:rPr lang="en-US" sz="2000" dirty="0"/>
              <a:t>set of states (</a:t>
            </a:r>
            <a:r>
              <a:rPr lang="en-US" sz="2000" b="1" dirty="0"/>
              <a:t>Q</a:t>
            </a:r>
            <a:r>
              <a:rPr lang="en-US" sz="2000" dirty="0"/>
              <a:t>): {</a:t>
            </a:r>
            <a:r>
              <a:rPr lang="en-US" sz="2000" dirty="0" err="1"/>
              <a:t>s,x,y</a:t>
            </a:r>
            <a:r>
              <a:rPr lang="en-US" sz="2000" dirty="0"/>
              <a:t>}	</a:t>
            </a:r>
            <a:r>
              <a:rPr lang="en-US" sz="2000" i="1" dirty="0"/>
              <a:t>must be a </a:t>
            </a:r>
            <a:r>
              <a:rPr lang="en-US" sz="2000" b="1" i="1" dirty="0"/>
              <a:t>finite</a:t>
            </a:r>
            <a:r>
              <a:rPr lang="en-US" sz="2000" i="1" dirty="0"/>
              <a:t> set</a:t>
            </a:r>
          </a:p>
          <a:p>
            <a:pPr marL="990600" lvl="1" indent="-533400">
              <a:lnSpc>
                <a:spcPct val="90000"/>
              </a:lnSpc>
              <a:buFontTx/>
              <a:buAutoNum type="arabicPeriod"/>
            </a:pPr>
            <a:r>
              <a:rPr lang="en-US" sz="2000" dirty="0"/>
              <a:t>start state (</a:t>
            </a:r>
            <a:r>
              <a:rPr lang="en-US" sz="2000" b="1" dirty="0" err="1"/>
              <a:t>s</a:t>
            </a:r>
            <a:r>
              <a:rPr lang="en-US" sz="2000" dirty="0"/>
              <a:t>): </a:t>
            </a:r>
            <a:r>
              <a:rPr lang="en-US" sz="2000" dirty="0" err="1"/>
              <a:t>s</a:t>
            </a:r>
            <a:endParaRPr lang="en-US" sz="2000" dirty="0"/>
          </a:p>
          <a:p>
            <a:pPr marL="990600" lvl="1" indent="-533400">
              <a:lnSpc>
                <a:spcPct val="90000"/>
              </a:lnSpc>
              <a:buFontTx/>
              <a:buAutoNum type="arabicPeriod"/>
            </a:pPr>
            <a:r>
              <a:rPr lang="en-US" sz="2000" dirty="0"/>
              <a:t>end </a:t>
            </a:r>
            <a:r>
              <a:rPr lang="en-US" sz="2000" dirty="0" err="1"/>
              <a:t>state(s</a:t>
            </a:r>
            <a:r>
              <a:rPr lang="en-US" sz="2000" dirty="0"/>
              <a:t>) (</a:t>
            </a:r>
            <a:r>
              <a:rPr lang="en-US" sz="2000" b="1" dirty="0" err="1"/>
              <a:t>f</a:t>
            </a:r>
            <a:r>
              <a:rPr lang="en-US" sz="2000" dirty="0"/>
              <a:t>): </a:t>
            </a:r>
            <a:r>
              <a:rPr lang="en-US" sz="2000" dirty="0" err="1"/>
              <a:t>y</a:t>
            </a:r>
            <a:endParaRPr lang="en-US" sz="2000" dirty="0"/>
          </a:p>
          <a:p>
            <a:pPr marL="990600" lvl="1" indent="-533400">
              <a:lnSpc>
                <a:spcPct val="90000"/>
              </a:lnSpc>
              <a:buFontTx/>
              <a:buAutoNum type="arabicPeriod"/>
            </a:pPr>
            <a:r>
              <a:rPr lang="en-US" sz="2000" dirty="0"/>
              <a:t>alphabet (</a:t>
            </a:r>
            <a:r>
              <a:rPr lang="en-US" sz="2400" b="1" dirty="0" err="1"/>
              <a:t>Σ</a:t>
            </a:r>
            <a:r>
              <a:rPr lang="en-US" sz="2000" dirty="0"/>
              <a:t>): {a, </a:t>
            </a:r>
            <a:r>
              <a:rPr lang="en-US" sz="2000" dirty="0" err="1"/>
              <a:t>b</a:t>
            </a:r>
            <a:r>
              <a:rPr lang="en-US" sz="2000" dirty="0"/>
              <a:t>}</a:t>
            </a:r>
          </a:p>
          <a:p>
            <a:pPr marL="990600" lvl="1" indent="-533400">
              <a:lnSpc>
                <a:spcPct val="90000"/>
              </a:lnSpc>
              <a:buFontTx/>
              <a:buAutoNum type="arabicPeriod"/>
            </a:pPr>
            <a:r>
              <a:rPr lang="en-US" sz="2000" dirty="0"/>
              <a:t>transition function </a:t>
            </a:r>
            <a:r>
              <a:rPr lang="en-US" sz="2000" b="1" dirty="0" err="1">
                <a:latin typeface="Symbol" pitchFamily="-65" charset="2"/>
                <a:sym typeface="Symbol" pitchFamily="-65" charset="2"/>
              </a:rPr>
              <a:t></a:t>
            </a:r>
            <a:r>
              <a:rPr lang="en-US" sz="2000" dirty="0"/>
              <a:t>: </a:t>
            </a:r>
          </a:p>
          <a:p>
            <a:pPr marL="1371600" lvl="2" indent="-457200">
              <a:lnSpc>
                <a:spcPct val="90000"/>
              </a:lnSpc>
              <a:buNone/>
            </a:pPr>
            <a:r>
              <a:rPr lang="en-US" sz="2000" i="1" dirty="0"/>
              <a:t>signature</a:t>
            </a:r>
            <a:r>
              <a:rPr lang="en-US" sz="2000" dirty="0"/>
              <a:t>: character × state → state</a:t>
            </a:r>
          </a:p>
          <a:p>
            <a:pPr marL="1371600" lvl="2" indent="-457200">
              <a:lnSpc>
                <a:spcPct val="90000"/>
              </a:lnSpc>
            </a:pPr>
            <a:r>
              <a:rPr lang="en-US" sz="1600" dirty="0" err="1">
                <a:latin typeface="Symbol" pitchFamily="-65" charset="2"/>
                <a:sym typeface="Symbol" pitchFamily="-65" charset="2"/>
              </a:rPr>
              <a:t></a:t>
            </a:r>
            <a:r>
              <a:rPr lang="en-US" sz="1800" dirty="0" err="1"/>
              <a:t>(a,s</a:t>
            </a:r>
            <a:r>
              <a:rPr lang="en-US" sz="1800" dirty="0"/>
              <a:t>)=</a:t>
            </a:r>
            <a:r>
              <a:rPr lang="en-US" sz="1800" dirty="0" err="1"/>
              <a:t>x</a:t>
            </a:r>
            <a:endParaRPr lang="en-US" sz="1800" dirty="0"/>
          </a:p>
          <a:p>
            <a:pPr marL="1371600" lvl="2" indent="-457200">
              <a:lnSpc>
                <a:spcPct val="90000"/>
              </a:lnSpc>
            </a:pPr>
            <a:r>
              <a:rPr lang="en-US" sz="1600" dirty="0" err="1">
                <a:latin typeface="Symbol" pitchFamily="-65" charset="2"/>
                <a:sym typeface="Symbol" pitchFamily="-65" charset="2"/>
              </a:rPr>
              <a:t></a:t>
            </a:r>
            <a:r>
              <a:rPr lang="en-US" sz="1800" dirty="0" err="1"/>
              <a:t>(a,x</a:t>
            </a:r>
            <a:r>
              <a:rPr lang="en-US" sz="1800" dirty="0"/>
              <a:t>)=</a:t>
            </a:r>
            <a:r>
              <a:rPr lang="en-US" sz="1800" dirty="0" err="1"/>
              <a:t>x</a:t>
            </a:r>
            <a:endParaRPr lang="en-US" sz="1800" dirty="0"/>
          </a:p>
          <a:p>
            <a:pPr marL="1371600" lvl="2" indent="-457200">
              <a:lnSpc>
                <a:spcPct val="90000"/>
              </a:lnSpc>
            </a:pPr>
            <a:r>
              <a:rPr lang="en-US" sz="1600" dirty="0" err="1">
                <a:latin typeface="Symbol" pitchFamily="-65" charset="2"/>
                <a:sym typeface="Symbol" pitchFamily="-65" charset="2"/>
              </a:rPr>
              <a:t></a:t>
            </a:r>
            <a:r>
              <a:rPr lang="en-US" sz="1800" dirty="0" err="1"/>
              <a:t>(b,x</a:t>
            </a:r>
            <a:r>
              <a:rPr lang="en-US" sz="1800" dirty="0"/>
              <a:t>)=</a:t>
            </a:r>
            <a:r>
              <a:rPr lang="en-US" sz="1800" dirty="0" err="1"/>
              <a:t>y</a:t>
            </a:r>
            <a:endParaRPr lang="en-US" sz="1800" dirty="0"/>
          </a:p>
          <a:p>
            <a:pPr marL="1371600" lvl="2" indent="-457200">
              <a:lnSpc>
                <a:spcPct val="90000"/>
              </a:lnSpc>
            </a:pPr>
            <a:r>
              <a:rPr lang="en-US" sz="1600" dirty="0" err="1">
                <a:latin typeface="Symbol" pitchFamily="-65" charset="2"/>
                <a:sym typeface="Symbol" pitchFamily="-65" charset="2"/>
              </a:rPr>
              <a:t></a:t>
            </a:r>
            <a:r>
              <a:rPr lang="en-US" sz="1800" dirty="0" err="1"/>
              <a:t>(b,y</a:t>
            </a:r>
            <a:r>
              <a:rPr lang="en-US" sz="1800" dirty="0"/>
              <a:t>)=</a:t>
            </a:r>
            <a:r>
              <a:rPr lang="en-US" sz="1800" dirty="0" err="1"/>
              <a:t>y</a:t>
            </a:r>
            <a:endParaRPr lang="en-US" sz="2000" dirty="0"/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6934200" y="3276601"/>
            <a:ext cx="3143250" cy="2290763"/>
            <a:chOff x="1152" y="1728"/>
            <a:chExt cx="2867" cy="2016"/>
          </a:xfrm>
        </p:grpSpPr>
        <p:sp>
          <p:nvSpPr>
            <p:cNvPr id="87045" name="Oval 5"/>
            <p:cNvSpPr>
              <a:spLocks noChangeArrowheads="1"/>
            </p:cNvSpPr>
            <p:nvPr/>
          </p:nvSpPr>
          <p:spPr bwMode="auto">
            <a:xfrm>
              <a:off x="1152" y="1728"/>
              <a:ext cx="624" cy="62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2000">
                  <a:latin typeface="Times" pitchFamily="-65" charset="0"/>
                </a:rPr>
                <a:t>s</a:t>
              </a:r>
            </a:p>
          </p:txBody>
        </p:sp>
        <p:sp>
          <p:nvSpPr>
            <p:cNvPr id="87046" name="Oval 6"/>
            <p:cNvSpPr>
              <a:spLocks noChangeArrowheads="1"/>
            </p:cNvSpPr>
            <p:nvPr/>
          </p:nvSpPr>
          <p:spPr bwMode="auto">
            <a:xfrm>
              <a:off x="2784" y="1728"/>
              <a:ext cx="624" cy="62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2000">
                  <a:latin typeface="Times" pitchFamily="-65" charset="0"/>
                </a:rPr>
                <a:t>x</a:t>
              </a:r>
              <a:endParaRPr lang="en-US" sz="2400">
                <a:latin typeface="Times" pitchFamily="-65" charset="0"/>
              </a:endParaRPr>
            </a:p>
          </p:txBody>
        </p:sp>
        <p:sp>
          <p:nvSpPr>
            <p:cNvPr id="87047" name="Oval 7"/>
            <p:cNvSpPr>
              <a:spLocks noChangeArrowheads="1"/>
            </p:cNvSpPr>
            <p:nvPr/>
          </p:nvSpPr>
          <p:spPr bwMode="auto">
            <a:xfrm>
              <a:off x="2784" y="3120"/>
              <a:ext cx="624" cy="624"/>
            </a:xfrm>
            <a:prstGeom prst="ellipse">
              <a:avLst/>
            </a:prstGeom>
            <a:solidFill>
              <a:srgbClr val="CC060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2000">
                  <a:latin typeface="Times" pitchFamily="-65" charset="0"/>
                </a:rPr>
                <a:t>y</a:t>
              </a:r>
            </a:p>
          </p:txBody>
        </p:sp>
        <p:cxnSp>
          <p:nvCxnSpPr>
            <p:cNvPr id="87048" name="AutoShape 8"/>
            <p:cNvCxnSpPr>
              <a:cxnSpLocks noChangeShapeType="1"/>
              <a:stCxn id="87045" idx="6"/>
              <a:endCxn id="87046" idx="2"/>
            </p:cNvCxnSpPr>
            <p:nvPr/>
          </p:nvCxnSpPr>
          <p:spPr bwMode="auto">
            <a:xfrm>
              <a:off x="1776" y="2040"/>
              <a:ext cx="1008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cxnSp>
          <p:nvCxnSpPr>
            <p:cNvPr id="87049" name="AutoShape 9"/>
            <p:cNvCxnSpPr>
              <a:cxnSpLocks noChangeShapeType="1"/>
              <a:stCxn id="87046" idx="4"/>
              <a:endCxn id="87047" idx="0"/>
            </p:cNvCxnSpPr>
            <p:nvPr/>
          </p:nvCxnSpPr>
          <p:spPr bwMode="auto">
            <a:xfrm>
              <a:off x="3096" y="2352"/>
              <a:ext cx="0" cy="76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cxnSp>
          <p:nvCxnSpPr>
            <p:cNvPr id="87050" name="AutoShape 10"/>
            <p:cNvCxnSpPr>
              <a:cxnSpLocks noChangeShapeType="1"/>
              <a:stCxn id="87047" idx="7"/>
              <a:endCxn id="87047" idx="5"/>
            </p:cNvCxnSpPr>
            <p:nvPr/>
          </p:nvCxnSpPr>
          <p:spPr bwMode="auto">
            <a:xfrm rot="5400000" flipV="1">
              <a:off x="3097" y="3431"/>
              <a:ext cx="442" cy="1"/>
            </a:xfrm>
            <a:prstGeom prst="curvedConnector5">
              <a:avLst>
                <a:gd name="adj1" fmla="val -53167"/>
                <a:gd name="adj2" fmla="val 67700000"/>
                <a:gd name="adj3" fmla="val 153167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cxnSp>
          <p:nvCxnSpPr>
            <p:cNvPr id="87051" name="AutoShape 11"/>
            <p:cNvCxnSpPr>
              <a:cxnSpLocks noChangeShapeType="1"/>
              <a:stCxn id="87046" idx="7"/>
              <a:endCxn id="87046" idx="5"/>
            </p:cNvCxnSpPr>
            <p:nvPr/>
          </p:nvCxnSpPr>
          <p:spPr bwMode="auto">
            <a:xfrm rot="5400000" flipV="1">
              <a:off x="3097" y="2039"/>
              <a:ext cx="442" cy="1"/>
            </a:xfrm>
            <a:prstGeom prst="curvedConnector5">
              <a:avLst>
                <a:gd name="adj1" fmla="val -53167"/>
                <a:gd name="adj2" fmla="val 67700000"/>
                <a:gd name="adj3" fmla="val 153167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sp>
          <p:nvSpPr>
            <p:cNvPr id="87052" name="Text Box 12"/>
            <p:cNvSpPr txBox="1">
              <a:spLocks noChangeArrowheads="1"/>
            </p:cNvSpPr>
            <p:nvPr/>
          </p:nvSpPr>
          <p:spPr bwMode="auto">
            <a:xfrm>
              <a:off x="2197" y="1759"/>
              <a:ext cx="271" cy="3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000">
                  <a:latin typeface="Times" pitchFamily="-65" charset="0"/>
                </a:rPr>
                <a:t>a</a:t>
              </a:r>
            </a:p>
          </p:txBody>
        </p:sp>
        <p:sp>
          <p:nvSpPr>
            <p:cNvPr id="87053" name="Text Box 13"/>
            <p:cNvSpPr txBox="1">
              <a:spLocks noChangeArrowheads="1"/>
            </p:cNvSpPr>
            <p:nvPr/>
          </p:nvSpPr>
          <p:spPr bwMode="auto">
            <a:xfrm>
              <a:off x="3734" y="1903"/>
              <a:ext cx="270" cy="3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000">
                  <a:latin typeface="Times" pitchFamily="-65" charset="0"/>
                </a:rPr>
                <a:t>a</a:t>
              </a:r>
              <a:endParaRPr lang="en-US" sz="2400">
                <a:latin typeface="Times" pitchFamily="-65" charset="0"/>
              </a:endParaRPr>
            </a:p>
          </p:txBody>
        </p:sp>
        <p:sp>
          <p:nvSpPr>
            <p:cNvPr id="87054" name="Text Box 14"/>
            <p:cNvSpPr txBox="1">
              <a:spLocks noChangeArrowheads="1"/>
            </p:cNvSpPr>
            <p:nvPr/>
          </p:nvSpPr>
          <p:spPr bwMode="auto">
            <a:xfrm>
              <a:off x="3735" y="3294"/>
              <a:ext cx="284" cy="3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000">
                  <a:latin typeface="Times" pitchFamily="-65" charset="0"/>
                </a:rPr>
                <a:t>b</a:t>
              </a:r>
              <a:endParaRPr lang="en-US" sz="2400">
                <a:latin typeface="Times" pitchFamily="-65" charset="0"/>
              </a:endParaRPr>
            </a:p>
          </p:txBody>
        </p:sp>
        <p:sp>
          <p:nvSpPr>
            <p:cNvPr id="87055" name="Text Box 15"/>
            <p:cNvSpPr txBox="1">
              <a:spLocks noChangeArrowheads="1"/>
            </p:cNvSpPr>
            <p:nvPr/>
          </p:nvSpPr>
          <p:spPr bwMode="auto">
            <a:xfrm>
              <a:off x="2823" y="2575"/>
              <a:ext cx="284" cy="3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000">
                  <a:latin typeface="Times" pitchFamily="-65" charset="0"/>
                </a:rPr>
                <a:t>b</a:t>
              </a:r>
              <a:endParaRPr lang="en-US" sz="2400">
                <a:latin typeface="Times" pitchFamily="-65" charset="0"/>
              </a:endParaRP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6705600" y="3429000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&gt;</a:t>
            </a:r>
          </a:p>
        </p:txBody>
      </p:sp>
    </p:spTree>
    <p:extLst>
      <p:ext uri="{BB962C8B-B14F-4D97-AF65-F5344CB8AC3E}">
        <p14:creationId xmlns:p14="http://schemas.microsoft.com/office/powerpoint/2010/main" val="1700538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Finite State Automata (FSA)</a:t>
            </a:r>
          </a:p>
        </p:txBody>
      </p:sp>
      <p:sp>
        <p:nvSpPr>
          <p:cNvPr id="87043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09600" indent="-609600">
              <a:lnSpc>
                <a:spcPct val="90000"/>
              </a:lnSpc>
            </a:pPr>
            <a:r>
              <a:rPr lang="en-US" sz="2400" b="1" dirty="0"/>
              <a:t>In Perl</a:t>
            </a:r>
          </a:p>
          <a:p>
            <a:pPr marL="990600" lvl="1" indent="-533400">
              <a:lnSpc>
                <a:spcPct val="90000"/>
              </a:lnSpc>
              <a:buNone/>
            </a:pPr>
            <a:r>
              <a:rPr lang="en-US" sz="2000" dirty="0"/>
              <a:t>transition function </a:t>
            </a:r>
            <a:r>
              <a:rPr lang="en-US" sz="2000" b="1" dirty="0" err="1">
                <a:latin typeface="Symbol" pitchFamily="-65" charset="2"/>
                <a:sym typeface="Symbol" pitchFamily="-65" charset="2"/>
              </a:rPr>
              <a:t></a:t>
            </a:r>
            <a:r>
              <a:rPr lang="en-US" sz="2000" dirty="0"/>
              <a:t>: </a:t>
            </a:r>
          </a:p>
          <a:p>
            <a:pPr marL="1371600" lvl="2" indent="-457200">
              <a:lnSpc>
                <a:spcPct val="90000"/>
              </a:lnSpc>
            </a:pPr>
            <a:r>
              <a:rPr lang="en-US" sz="1600" dirty="0" err="1">
                <a:latin typeface="Symbol" pitchFamily="-65" charset="2"/>
                <a:sym typeface="Symbol" pitchFamily="-65" charset="2"/>
              </a:rPr>
              <a:t></a:t>
            </a:r>
            <a:r>
              <a:rPr lang="en-US" sz="1800" dirty="0" err="1"/>
              <a:t>(a,s</a:t>
            </a:r>
            <a:r>
              <a:rPr lang="en-US" sz="1800" dirty="0"/>
              <a:t>)=</a:t>
            </a:r>
            <a:r>
              <a:rPr lang="en-US" sz="1800" dirty="0" err="1"/>
              <a:t>x</a:t>
            </a:r>
            <a:endParaRPr lang="en-US" sz="1800" dirty="0"/>
          </a:p>
          <a:p>
            <a:pPr marL="1371600" lvl="2" indent="-457200">
              <a:lnSpc>
                <a:spcPct val="90000"/>
              </a:lnSpc>
            </a:pPr>
            <a:r>
              <a:rPr lang="en-US" sz="1600" dirty="0" err="1">
                <a:latin typeface="Symbol" pitchFamily="-65" charset="2"/>
                <a:sym typeface="Symbol" pitchFamily="-65" charset="2"/>
              </a:rPr>
              <a:t></a:t>
            </a:r>
            <a:r>
              <a:rPr lang="en-US" sz="1800" dirty="0" err="1"/>
              <a:t>(a,x</a:t>
            </a:r>
            <a:r>
              <a:rPr lang="en-US" sz="1800" dirty="0"/>
              <a:t>)=</a:t>
            </a:r>
            <a:r>
              <a:rPr lang="en-US" sz="1800" dirty="0" err="1"/>
              <a:t>x</a:t>
            </a:r>
            <a:endParaRPr lang="en-US" sz="1800" dirty="0"/>
          </a:p>
          <a:p>
            <a:pPr marL="1371600" lvl="2" indent="-457200">
              <a:lnSpc>
                <a:spcPct val="90000"/>
              </a:lnSpc>
            </a:pPr>
            <a:r>
              <a:rPr lang="en-US" sz="1600" dirty="0" err="1">
                <a:latin typeface="Symbol" pitchFamily="-65" charset="2"/>
                <a:sym typeface="Symbol" pitchFamily="-65" charset="2"/>
              </a:rPr>
              <a:t></a:t>
            </a:r>
            <a:r>
              <a:rPr lang="en-US" sz="1800" dirty="0" err="1"/>
              <a:t>(b,x</a:t>
            </a:r>
            <a:r>
              <a:rPr lang="en-US" sz="1800" dirty="0"/>
              <a:t>)=</a:t>
            </a:r>
            <a:r>
              <a:rPr lang="en-US" sz="1800" dirty="0" err="1"/>
              <a:t>y</a:t>
            </a:r>
            <a:endParaRPr lang="en-US" sz="1800" dirty="0"/>
          </a:p>
          <a:p>
            <a:pPr marL="1371600" lvl="2" indent="-457200">
              <a:lnSpc>
                <a:spcPct val="90000"/>
              </a:lnSpc>
            </a:pPr>
            <a:r>
              <a:rPr lang="en-US" sz="1600" dirty="0" err="1">
                <a:latin typeface="Symbol" pitchFamily="-65" charset="2"/>
                <a:sym typeface="Symbol" pitchFamily="-65" charset="2"/>
              </a:rPr>
              <a:t></a:t>
            </a:r>
            <a:r>
              <a:rPr lang="en-US" sz="1800" dirty="0" err="1"/>
              <a:t>(b,y</a:t>
            </a:r>
            <a:r>
              <a:rPr lang="en-US" sz="1800" dirty="0"/>
              <a:t>)=</a:t>
            </a:r>
            <a:r>
              <a:rPr lang="en-US" sz="1800" dirty="0" err="1"/>
              <a:t>y</a:t>
            </a:r>
            <a:endParaRPr lang="en-US" sz="1800" dirty="0"/>
          </a:p>
          <a:p>
            <a:pPr marL="1371600" lvl="2" indent="-457200">
              <a:lnSpc>
                <a:spcPct val="90000"/>
              </a:lnSpc>
            </a:pPr>
            <a:endParaRPr lang="en-US" sz="2000" dirty="0"/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8158163" y="3097440"/>
            <a:ext cx="3143250" cy="2290763"/>
            <a:chOff x="1152" y="1728"/>
            <a:chExt cx="2867" cy="2016"/>
          </a:xfrm>
        </p:grpSpPr>
        <p:sp>
          <p:nvSpPr>
            <p:cNvPr id="87045" name="Oval 5"/>
            <p:cNvSpPr>
              <a:spLocks noChangeArrowheads="1"/>
            </p:cNvSpPr>
            <p:nvPr/>
          </p:nvSpPr>
          <p:spPr bwMode="auto">
            <a:xfrm>
              <a:off x="1152" y="1728"/>
              <a:ext cx="624" cy="62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2000">
                  <a:latin typeface="Times" pitchFamily="-65" charset="0"/>
                </a:rPr>
                <a:t>s</a:t>
              </a:r>
            </a:p>
          </p:txBody>
        </p:sp>
        <p:sp>
          <p:nvSpPr>
            <p:cNvPr id="87046" name="Oval 6"/>
            <p:cNvSpPr>
              <a:spLocks noChangeArrowheads="1"/>
            </p:cNvSpPr>
            <p:nvPr/>
          </p:nvSpPr>
          <p:spPr bwMode="auto">
            <a:xfrm>
              <a:off x="2784" y="1728"/>
              <a:ext cx="624" cy="62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2000">
                  <a:latin typeface="Times" pitchFamily="-65" charset="0"/>
                </a:rPr>
                <a:t>x</a:t>
              </a:r>
              <a:endParaRPr lang="en-US" sz="2400">
                <a:latin typeface="Times" pitchFamily="-65" charset="0"/>
              </a:endParaRPr>
            </a:p>
          </p:txBody>
        </p:sp>
        <p:sp>
          <p:nvSpPr>
            <p:cNvPr id="87047" name="Oval 7"/>
            <p:cNvSpPr>
              <a:spLocks noChangeArrowheads="1"/>
            </p:cNvSpPr>
            <p:nvPr/>
          </p:nvSpPr>
          <p:spPr bwMode="auto">
            <a:xfrm>
              <a:off x="2784" y="3120"/>
              <a:ext cx="624" cy="624"/>
            </a:xfrm>
            <a:prstGeom prst="ellipse">
              <a:avLst/>
            </a:prstGeom>
            <a:solidFill>
              <a:srgbClr val="CC060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2000">
                  <a:latin typeface="Times" pitchFamily="-65" charset="0"/>
                </a:rPr>
                <a:t>y</a:t>
              </a:r>
            </a:p>
          </p:txBody>
        </p:sp>
        <p:cxnSp>
          <p:nvCxnSpPr>
            <p:cNvPr id="87048" name="AutoShape 8"/>
            <p:cNvCxnSpPr>
              <a:cxnSpLocks noChangeShapeType="1"/>
              <a:stCxn id="87045" idx="6"/>
              <a:endCxn id="87046" idx="2"/>
            </p:cNvCxnSpPr>
            <p:nvPr/>
          </p:nvCxnSpPr>
          <p:spPr bwMode="auto">
            <a:xfrm>
              <a:off x="1776" y="2040"/>
              <a:ext cx="1008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cxnSp>
          <p:nvCxnSpPr>
            <p:cNvPr id="87049" name="AutoShape 9"/>
            <p:cNvCxnSpPr>
              <a:cxnSpLocks noChangeShapeType="1"/>
              <a:stCxn id="87046" idx="4"/>
              <a:endCxn id="87047" idx="0"/>
            </p:cNvCxnSpPr>
            <p:nvPr/>
          </p:nvCxnSpPr>
          <p:spPr bwMode="auto">
            <a:xfrm>
              <a:off x="3096" y="2352"/>
              <a:ext cx="0" cy="76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cxnSp>
          <p:nvCxnSpPr>
            <p:cNvPr id="87050" name="AutoShape 10"/>
            <p:cNvCxnSpPr>
              <a:cxnSpLocks noChangeShapeType="1"/>
              <a:stCxn id="87047" idx="7"/>
              <a:endCxn id="87047" idx="5"/>
            </p:cNvCxnSpPr>
            <p:nvPr/>
          </p:nvCxnSpPr>
          <p:spPr bwMode="auto">
            <a:xfrm rot="5400000" flipV="1">
              <a:off x="3097" y="3431"/>
              <a:ext cx="442" cy="1"/>
            </a:xfrm>
            <a:prstGeom prst="curvedConnector5">
              <a:avLst>
                <a:gd name="adj1" fmla="val -53167"/>
                <a:gd name="adj2" fmla="val 67700000"/>
                <a:gd name="adj3" fmla="val 153167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cxnSp>
          <p:nvCxnSpPr>
            <p:cNvPr id="87051" name="AutoShape 11"/>
            <p:cNvCxnSpPr>
              <a:cxnSpLocks noChangeShapeType="1"/>
              <a:stCxn id="87046" idx="7"/>
              <a:endCxn id="87046" idx="5"/>
            </p:cNvCxnSpPr>
            <p:nvPr/>
          </p:nvCxnSpPr>
          <p:spPr bwMode="auto">
            <a:xfrm rot="5400000" flipV="1">
              <a:off x="3097" y="2039"/>
              <a:ext cx="442" cy="1"/>
            </a:xfrm>
            <a:prstGeom prst="curvedConnector5">
              <a:avLst>
                <a:gd name="adj1" fmla="val -53167"/>
                <a:gd name="adj2" fmla="val 67700000"/>
                <a:gd name="adj3" fmla="val 153167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sp>
          <p:nvSpPr>
            <p:cNvPr id="87052" name="Text Box 12"/>
            <p:cNvSpPr txBox="1">
              <a:spLocks noChangeArrowheads="1"/>
            </p:cNvSpPr>
            <p:nvPr/>
          </p:nvSpPr>
          <p:spPr bwMode="auto">
            <a:xfrm>
              <a:off x="2197" y="1759"/>
              <a:ext cx="271" cy="3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000">
                  <a:latin typeface="Times" pitchFamily="-65" charset="0"/>
                </a:rPr>
                <a:t>a</a:t>
              </a:r>
            </a:p>
          </p:txBody>
        </p:sp>
        <p:sp>
          <p:nvSpPr>
            <p:cNvPr id="87053" name="Text Box 13"/>
            <p:cNvSpPr txBox="1">
              <a:spLocks noChangeArrowheads="1"/>
            </p:cNvSpPr>
            <p:nvPr/>
          </p:nvSpPr>
          <p:spPr bwMode="auto">
            <a:xfrm>
              <a:off x="3734" y="1903"/>
              <a:ext cx="270" cy="3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000">
                  <a:latin typeface="Times" pitchFamily="-65" charset="0"/>
                </a:rPr>
                <a:t>a</a:t>
              </a:r>
              <a:endParaRPr lang="en-US" sz="2400">
                <a:latin typeface="Times" pitchFamily="-65" charset="0"/>
              </a:endParaRPr>
            </a:p>
          </p:txBody>
        </p:sp>
        <p:sp>
          <p:nvSpPr>
            <p:cNvPr id="87054" name="Text Box 14"/>
            <p:cNvSpPr txBox="1">
              <a:spLocks noChangeArrowheads="1"/>
            </p:cNvSpPr>
            <p:nvPr/>
          </p:nvSpPr>
          <p:spPr bwMode="auto">
            <a:xfrm>
              <a:off x="3735" y="3294"/>
              <a:ext cx="284" cy="3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000">
                  <a:latin typeface="Times" pitchFamily="-65" charset="0"/>
                </a:rPr>
                <a:t>b</a:t>
              </a:r>
              <a:endParaRPr lang="en-US" sz="2400">
                <a:latin typeface="Times" pitchFamily="-65" charset="0"/>
              </a:endParaRPr>
            </a:p>
          </p:txBody>
        </p:sp>
        <p:sp>
          <p:nvSpPr>
            <p:cNvPr id="87055" name="Text Box 15"/>
            <p:cNvSpPr txBox="1">
              <a:spLocks noChangeArrowheads="1"/>
            </p:cNvSpPr>
            <p:nvPr/>
          </p:nvSpPr>
          <p:spPr bwMode="auto">
            <a:xfrm>
              <a:off x="2823" y="2575"/>
              <a:ext cx="284" cy="3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000">
                  <a:latin typeface="Times" pitchFamily="-65" charset="0"/>
                </a:rPr>
                <a:t>b</a:t>
              </a:r>
              <a:endParaRPr lang="en-US" sz="2400">
                <a:latin typeface="Times" pitchFamily="-65" charset="0"/>
              </a:endParaRP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4666454" y="1886858"/>
            <a:ext cx="6253665" cy="47397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We can simulate our 2D transition table using a hash table </a:t>
            </a:r>
          </a:p>
          <a:p>
            <a:r>
              <a:rPr lang="en-US" sz="2000" dirty="0"/>
              <a:t>whose elements are themselves also hash tables</a:t>
            </a:r>
          </a:p>
          <a:p>
            <a:r>
              <a:rPr lang="en-US" sz="2000" dirty="0"/>
              <a:t>(</a:t>
            </a:r>
            <a:r>
              <a:rPr lang="en-US" sz="2000" i="1" dirty="0"/>
              <a:t>anonymized</a:t>
            </a:r>
            <a:r>
              <a:rPr lang="en-US" sz="2000" dirty="0"/>
              <a:t>; </a:t>
            </a:r>
            <a:r>
              <a:rPr lang="en-US" sz="2000" b="1" dirty="0"/>
              <a:t>note</a:t>
            </a:r>
            <a:r>
              <a:rPr lang="en-US" sz="2000" dirty="0"/>
              <a:t>: 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{..}</a:t>
            </a:r>
            <a:r>
              <a:rPr lang="en-US" sz="2000" dirty="0"/>
              <a:t>  =  hashes) </a:t>
            </a:r>
          </a:p>
          <a:p>
            <a:r>
              <a:rPr lang="en-US" sz="1600" dirty="0">
                <a:latin typeface="Menlo" charset="0"/>
                <a:ea typeface="Menlo" charset="0"/>
                <a:cs typeface="Menlo" charset="0"/>
              </a:rPr>
              <a:t>%</a:t>
            </a:r>
            <a:r>
              <a:rPr lang="en-US" sz="1600" dirty="0" err="1">
                <a:latin typeface="Menlo" charset="0"/>
                <a:ea typeface="Menlo" charset="0"/>
                <a:cs typeface="Menlo" charset="0"/>
              </a:rPr>
              <a:t>transitiontable</a:t>
            </a:r>
            <a:r>
              <a:rPr lang="en-US" sz="1600" dirty="0">
                <a:latin typeface="Menlo" charset="0"/>
                <a:ea typeface="Menlo" charset="0"/>
                <a:cs typeface="Menlo" charset="0"/>
              </a:rPr>
              <a:t> = (</a:t>
            </a:r>
          </a:p>
          <a:p>
            <a:r>
              <a:rPr lang="en-US" sz="1600" dirty="0">
                <a:latin typeface="Menlo" charset="0"/>
                <a:ea typeface="Menlo" charset="0"/>
                <a:cs typeface="Menlo" charset="0"/>
              </a:rPr>
              <a:t>    </a:t>
            </a:r>
            <a:r>
              <a:rPr lang="en-US" sz="1600" dirty="0" err="1">
                <a:latin typeface="Menlo" charset="0"/>
                <a:ea typeface="Menlo" charset="0"/>
                <a:cs typeface="Menlo" charset="0"/>
              </a:rPr>
              <a:t>s</a:t>
            </a:r>
            <a:r>
              <a:rPr lang="en-US" sz="1600" dirty="0">
                <a:latin typeface="Menlo" charset="0"/>
                <a:ea typeface="Menlo" charset="0"/>
                <a:cs typeface="Menlo" charset="0"/>
              </a:rPr>
              <a:t> =&gt; {</a:t>
            </a:r>
          </a:p>
          <a:p>
            <a:r>
              <a:rPr lang="en-US" sz="1600" dirty="0">
                <a:latin typeface="Menlo" charset="0"/>
                <a:ea typeface="Menlo" charset="0"/>
                <a:cs typeface="Menlo" charset="0"/>
              </a:rPr>
              <a:t>        a   =&gt; "</a:t>
            </a:r>
            <a:r>
              <a:rPr lang="en-US" sz="1600" dirty="0" err="1">
                <a:latin typeface="Menlo" charset="0"/>
                <a:ea typeface="Menlo" charset="0"/>
                <a:cs typeface="Menlo" charset="0"/>
              </a:rPr>
              <a:t>x</a:t>
            </a:r>
            <a:r>
              <a:rPr lang="en-US" sz="1600" dirty="0">
                <a:latin typeface="Menlo" charset="0"/>
                <a:ea typeface="Menlo" charset="0"/>
                <a:cs typeface="Menlo" charset="0"/>
              </a:rPr>
              <a:t>"</a:t>
            </a:r>
          </a:p>
          <a:p>
            <a:r>
              <a:rPr lang="en-US" sz="1600" dirty="0">
                <a:latin typeface="Menlo" charset="0"/>
                <a:ea typeface="Menlo" charset="0"/>
                <a:cs typeface="Menlo" charset="0"/>
              </a:rPr>
              <a:t>    },</a:t>
            </a:r>
          </a:p>
          <a:p>
            <a:r>
              <a:rPr lang="en-US" sz="1600" dirty="0">
                <a:latin typeface="Menlo" charset="0"/>
                <a:ea typeface="Menlo" charset="0"/>
                <a:cs typeface="Menlo" charset="0"/>
              </a:rPr>
              <a:t>    </a:t>
            </a:r>
            <a:r>
              <a:rPr lang="en-US" sz="1600" dirty="0" err="1">
                <a:latin typeface="Menlo" charset="0"/>
                <a:ea typeface="Menlo" charset="0"/>
                <a:cs typeface="Menlo" charset="0"/>
              </a:rPr>
              <a:t>x</a:t>
            </a:r>
            <a:r>
              <a:rPr lang="en-US" sz="1600" dirty="0">
                <a:latin typeface="Menlo" charset="0"/>
                <a:ea typeface="Menlo" charset="0"/>
                <a:cs typeface="Menlo" charset="0"/>
              </a:rPr>
              <a:t> =&gt; {</a:t>
            </a:r>
          </a:p>
          <a:p>
            <a:r>
              <a:rPr lang="en-US" sz="1600" dirty="0">
                <a:latin typeface="Menlo" charset="0"/>
                <a:ea typeface="Menlo" charset="0"/>
                <a:cs typeface="Menlo" charset="0"/>
              </a:rPr>
              <a:t>        a   =&gt; "</a:t>
            </a:r>
            <a:r>
              <a:rPr lang="en-US" sz="1600" dirty="0" err="1">
                <a:latin typeface="Menlo" charset="0"/>
                <a:ea typeface="Menlo" charset="0"/>
                <a:cs typeface="Menlo" charset="0"/>
              </a:rPr>
              <a:t>x</a:t>
            </a:r>
            <a:r>
              <a:rPr lang="en-US" sz="1600" dirty="0">
                <a:latin typeface="Menlo" charset="0"/>
                <a:ea typeface="Menlo" charset="0"/>
                <a:cs typeface="Menlo" charset="0"/>
              </a:rPr>
              <a:t>",</a:t>
            </a:r>
          </a:p>
          <a:p>
            <a:r>
              <a:rPr lang="en-US" sz="1600" dirty="0">
                <a:latin typeface="Menlo" charset="0"/>
                <a:ea typeface="Menlo" charset="0"/>
                <a:cs typeface="Menlo" charset="0"/>
              </a:rPr>
              <a:t>        </a:t>
            </a:r>
            <a:r>
              <a:rPr lang="en-US" sz="1600" dirty="0" err="1">
                <a:latin typeface="Menlo" charset="0"/>
                <a:ea typeface="Menlo" charset="0"/>
                <a:cs typeface="Menlo" charset="0"/>
              </a:rPr>
              <a:t>b</a:t>
            </a:r>
            <a:r>
              <a:rPr lang="en-US" sz="1600" dirty="0">
                <a:latin typeface="Menlo" charset="0"/>
                <a:ea typeface="Menlo" charset="0"/>
                <a:cs typeface="Menlo" charset="0"/>
              </a:rPr>
              <a:t>   =&gt; "</a:t>
            </a:r>
            <a:r>
              <a:rPr lang="en-US" sz="1600" dirty="0" err="1">
                <a:latin typeface="Menlo" charset="0"/>
                <a:ea typeface="Menlo" charset="0"/>
                <a:cs typeface="Menlo" charset="0"/>
              </a:rPr>
              <a:t>y</a:t>
            </a:r>
            <a:r>
              <a:rPr lang="en-US" sz="1600" dirty="0">
                <a:latin typeface="Menlo" charset="0"/>
                <a:ea typeface="Menlo" charset="0"/>
                <a:cs typeface="Menlo" charset="0"/>
              </a:rPr>
              <a:t>"</a:t>
            </a:r>
          </a:p>
          <a:p>
            <a:r>
              <a:rPr lang="en-US" sz="1600" dirty="0">
                <a:latin typeface="Menlo" charset="0"/>
                <a:ea typeface="Menlo" charset="0"/>
                <a:cs typeface="Menlo" charset="0"/>
              </a:rPr>
              <a:t>    },</a:t>
            </a:r>
          </a:p>
          <a:p>
            <a:r>
              <a:rPr lang="en-US" sz="1600" dirty="0">
                <a:latin typeface="Menlo" charset="0"/>
                <a:ea typeface="Menlo" charset="0"/>
                <a:cs typeface="Menlo" charset="0"/>
              </a:rPr>
              <a:t>    </a:t>
            </a:r>
            <a:r>
              <a:rPr lang="en-US" sz="1600" dirty="0" err="1">
                <a:latin typeface="Menlo" charset="0"/>
                <a:ea typeface="Menlo" charset="0"/>
                <a:cs typeface="Menlo" charset="0"/>
              </a:rPr>
              <a:t>y</a:t>
            </a:r>
            <a:r>
              <a:rPr lang="en-US" sz="1600" dirty="0">
                <a:latin typeface="Menlo" charset="0"/>
                <a:ea typeface="Menlo" charset="0"/>
                <a:cs typeface="Menlo" charset="0"/>
              </a:rPr>
              <a:t> =&gt; {</a:t>
            </a:r>
          </a:p>
          <a:p>
            <a:r>
              <a:rPr lang="en-US" sz="1600" dirty="0">
                <a:latin typeface="Menlo" charset="0"/>
                <a:ea typeface="Menlo" charset="0"/>
                <a:cs typeface="Menlo" charset="0"/>
              </a:rPr>
              <a:t>        </a:t>
            </a:r>
            <a:r>
              <a:rPr lang="en-US" sz="1600" dirty="0" err="1">
                <a:latin typeface="Menlo" charset="0"/>
                <a:ea typeface="Menlo" charset="0"/>
                <a:cs typeface="Menlo" charset="0"/>
              </a:rPr>
              <a:t>b</a:t>
            </a:r>
            <a:r>
              <a:rPr lang="en-US" sz="1600" dirty="0">
                <a:latin typeface="Menlo" charset="0"/>
                <a:ea typeface="Menlo" charset="0"/>
                <a:cs typeface="Menlo" charset="0"/>
              </a:rPr>
              <a:t>   =&gt; "</a:t>
            </a:r>
            <a:r>
              <a:rPr lang="en-US" sz="1600" dirty="0" err="1">
                <a:latin typeface="Menlo" charset="0"/>
                <a:ea typeface="Menlo" charset="0"/>
                <a:cs typeface="Menlo" charset="0"/>
              </a:rPr>
              <a:t>y</a:t>
            </a:r>
            <a:r>
              <a:rPr lang="en-US" sz="1600" dirty="0">
                <a:latin typeface="Menlo" charset="0"/>
                <a:ea typeface="Menlo" charset="0"/>
                <a:cs typeface="Menlo" charset="0"/>
              </a:rPr>
              <a:t>"</a:t>
            </a:r>
          </a:p>
          <a:p>
            <a:r>
              <a:rPr lang="en-US" sz="1600" dirty="0">
                <a:latin typeface="Menlo" charset="0"/>
                <a:ea typeface="Menlo" charset="0"/>
                <a:cs typeface="Menlo" charset="0"/>
              </a:rPr>
              <a:t>    }</a:t>
            </a:r>
          </a:p>
          <a:p>
            <a:r>
              <a:rPr lang="en-US" sz="1600" dirty="0">
                <a:latin typeface="Menlo" charset="0"/>
                <a:ea typeface="Menlo" charset="0"/>
                <a:cs typeface="Menlo" charset="0"/>
              </a:rPr>
              <a:t>);</a:t>
            </a:r>
          </a:p>
          <a:p>
            <a:endParaRPr lang="en-US" dirty="0"/>
          </a:p>
          <a:p>
            <a:r>
              <a:rPr lang="en-US" b="1" dirty="0"/>
              <a:t>Example</a:t>
            </a:r>
            <a:r>
              <a:rPr lang="en-US" dirty="0"/>
              <a:t>: </a:t>
            </a:r>
          </a:p>
          <a:p>
            <a:r>
              <a:rPr lang="en-US" sz="1600" dirty="0">
                <a:latin typeface="Monaco"/>
                <a:cs typeface="Monaco"/>
              </a:rPr>
              <a:t>print "$</a:t>
            </a:r>
            <a:r>
              <a:rPr lang="en-US" sz="1600" dirty="0" err="1">
                <a:latin typeface="Monaco"/>
                <a:cs typeface="Monaco"/>
              </a:rPr>
              <a:t>transitiontable{s}{a}\n</a:t>
            </a:r>
            <a:r>
              <a:rPr lang="en-US" sz="1600" dirty="0">
                <a:latin typeface="Monaco"/>
                <a:cs typeface="Monaco"/>
              </a:rPr>
              <a:t>";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957302" y="3266729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&gt;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85127" y="4001294"/>
            <a:ext cx="4381328" cy="1661993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b="1" dirty="0"/>
              <a:t>Syntactic sugar for</a:t>
            </a:r>
          </a:p>
          <a:p>
            <a:r>
              <a:rPr lang="en-US" sz="16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%</a:t>
            </a:r>
            <a:r>
              <a:rPr lang="en-US" sz="16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transitiontable</a:t>
            </a:r>
            <a:r>
              <a:rPr lang="en-US" sz="16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= (</a:t>
            </a:r>
          </a:p>
          <a:p>
            <a:r>
              <a:rPr lang="en-US" sz="16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  "</a:t>
            </a:r>
            <a:r>
              <a:rPr lang="en-US" sz="16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s</a:t>
            </a:r>
            <a:r>
              <a:rPr lang="en-US" sz="16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", { "a", "</a:t>
            </a:r>
            <a:r>
              <a:rPr lang="en-US" sz="16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x</a:t>
            </a:r>
            <a:r>
              <a:rPr lang="en-US" sz="16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", },</a:t>
            </a:r>
          </a:p>
          <a:p>
            <a:r>
              <a:rPr lang="en-US" sz="16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  "</a:t>
            </a:r>
            <a:r>
              <a:rPr lang="en-US" sz="16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x</a:t>
            </a:r>
            <a:r>
              <a:rPr lang="en-US" sz="16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", { "a", "</a:t>
            </a:r>
            <a:r>
              <a:rPr lang="en-US" sz="16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x</a:t>
            </a:r>
            <a:r>
              <a:rPr lang="en-US" sz="16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" , "</a:t>
            </a:r>
            <a:r>
              <a:rPr lang="en-US" sz="16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b</a:t>
            </a:r>
            <a:r>
              <a:rPr lang="en-US" sz="16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",  "</a:t>
            </a:r>
            <a:r>
              <a:rPr lang="en-US" sz="16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y</a:t>
            </a:r>
            <a:r>
              <a:rPr lang="en-US" sz="16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" },</a:t>
            </a:r>
          </a:p>
          <a:p>
            <a:r>
              <a:rPr lang="en-US" sz="16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  "</a:t>
            </a:r>
            <a:r>
              <a:rPr lang="en-US" sz="16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y</a:t>
            </a:r>
            <a:r>
              <a:rPr lang="en-US" sz="16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", { "</a:t>
            </a:r>
            <a:r>
              <a:rPr lang="en-US" sz="16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b</a:t>
            </a:r>
            <a:r>
              <a:rPr lang="en-US" sz="16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", "</a:t>
            </a:r>
            <a:r>
              <a:rPr lang="en-US" sz="16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y</a:t>
            </a:r>
            <a:r>
              <a:rPr lang="en-US" sz="16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" }, </a:t>
            </a:r>
          </a:p>
          <a:p>
            <a:r>
              <a:rPr lang="en-US" sz="16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);</a:t>
            </a:r>
          </a:p>
        </p:txBody>
      </p:sp>
    </p:spTree>
    <p:extLst>
      <p:ext uri="{BB962C8B-B14F-4D97-AF65-F5344CB8AC3E}">
        <p14:creationId xmlns:p14="http://schemas.microsoft.com/office/powerpoint/2010/main" val="974012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Finite State Automata (FSA)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Given transition table encoded as a (nested) hash </a:t>
            </a:r>
          </a:p>
          <a:p>
            <a:r>
              <a:rPr lang="en-US" dirty="0"/>
              <a:t>How to build a </a:t>
            </a:r>
            <a:r>
              <a:rPr lang="en-US" b="1" dirty="0"/>
              <a:t>decider</a:t>
            </a:r>
            <a:r>
              <a:rPr lang="en-US" dirty="0"/>
              <a:t> (Accept/Reject) in Perl?</a:t>
            </a:r>
          </a:p>
          <a:p>
            <a:pPr lvl="1"/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223623" y="3229101"/>
            <a:ext cx="5744753" cy="230832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b="1" dirty="0"/>
              <a:t>Complications to think about</a:t>
            </a:r>
            <a:r>
              <a:rPr lang="en-US" sz="3200" dirty="0"/>
              <a:t>:</a:t>
            </a:r>
          </a:p>
          <a:p>
            <a:pPr>
              <a:buFont typeface="Arial"/>
              <a:buChar char="•"/>
            </a:pPr>
            <a:r>
              <a:rPr lang="en-US" sz="2800" dirty="0"/>
              <a:t> How about </a:t>
            </a:r>
            <a:r>
              <a:rPr lang="en-US" sz="2800" dirty="0" err="1"/>
              <a:t>ε</a:t>
            </a:r>
            <a:r>
              <a:rPr lang="en-US" sz="2800" dirty="0"/>
              <a:t>-transitions?</a:t>
            </a:r>
          </a:p>
          <a:p>
            <a:pPr>
              <a:buFont typeface="Arial"/>
              <a:buChar char="•"/>
            </a:pPr>
            <a:r>
              <a:rPr lang="en-US" sz="2800" dirty="0"/>
              <a:t> Multiple end states?</a:t>
            </a:r>
          </a:p>
          <a:p>
            <a:pPr>
              <a:buFont typeface="Arial"/>
              <a:buChar char="•"/>
            </a:pPr>
            <a:r>
              <a:rPr lang="en-US" sz="2800" dirty="0"/>
              <a:t> Multiple start states?</a:t>
            </a:r>
          </a:p>
          <a:p>
            <a:pPr>
              <a:buFont typeface="Arial"/>
              <a:buChar char="•"/>
            </a:pPr>
            <a:r>
              <a:rPr lang="en-US" sz="2800" dirty="0"/>
              <a:t> Non-deterministic FSA?</a:t>
            </a:r>
          </a:p>
        </p:txBody>
      </p:sp>
    </p:spTree>
    <p:extLst>
      <p:ext uri="{BB962C8B-B14F-4D97-AF65-F5344CB8AC3E}">
        <p14:creationId xmlns:p14="http://schemas.microsoft.com/office/powerpoint/2010/main" val="2339598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Finite State Automata (FSA)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79224" y="1949080"/>
            <a:ext cx="4857750" cy="3934885"/>
          </a:xfr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>
              <a:buNone/>
            </a:pPr>
            <a:r>
              <a:rPr lang="en-US" sz="1600" dirty="0">
                <a:latin typeface="Menlo" charset="0"/>
                <a:ea typeface="Menlo" charset="0"/>
                <a:cs typeface="Menlo" charset="0"/>
              </a:rPr>
              <a:t>%</a:t>
            </a:r>
            <a:r>
              <a:rPr lang="en-US" sz="1600" dirty="0" err="1">
                <a:latin typeface="Menlo" charset="0"/>
                <a:ea typeface="Menlo" charset="0"/>
                <a:cs typeface="Menlo" charset="0"/>
              </a:rPr>
              <a:t>transitiontable</a:t>
            </a:r>
            <a:r>
              <a:rPr lang="en-US" sz="1600" dirty="0">
                <a:latin typeface="Menlo" charset="0"/>
                <a:ea typeface="Menlo" charset="0"/>
                <a:cs typeface="Menlo" charset="0"/>
              </a:rPr>
              <a:t> = (</a:t>
            </a:r>
          </a:p>
          <a:p>
            <a:pPr>
              <a:buNone/>
            </a:pPr>
            <a:r>
              <a:rPr lang="en-US" sz="1600" dirty="0">
                <a:latin typeface="Menlo" charset="0"/>
                <a:ea typeface="Menlo" charset="0"/>
                <a:cs typeface="Menlo" charset="0"/>
              </a:rPr>
              <a:t>    s =&gt; {a   =&gt; "x"},</a:t>
            </a:r>
          </a:p>
          <a:p>
            <a:pPr>
              <a:buNone/>
            </a:pPr>
            <a:r>
              <a:rPr lang="en-US" sz="1600" dirty="0">
                <a:latin typeface="Menlo" charset="0"/>
                <a:ea typeface="Menlo" charset="0"/>
                <a:cs typeface="Menlo" charset="0"/>
              </a:rPr>
              <a:t>    x =&gt; {a   =&gt; "x", b   =&gt; "y"},</a:t>
            </a:r>
          </a:p>
          <a:p>
            <a:pPr>
              <a:buNone/>
            </a:pPr>
            <a:r>
              <a:rPr lang="en-US" sz="1600" dirty="0">
                <a:latin typeface="Menlo" charset="0"/>
                <a:ea typeface="Menlo" charset="0"/>
                <a:cs typeface="Menlo" charset="0"/>
              </a:rPr>
              <a:t>    y =&gt; {b   =&gt; "y"}</a:t>
            </a:r>
          </a:p>
          <a:p>
            <a:pPr>
              <a:buNone/>
            </a:pPr>
            <a:r>
              <a:rPr lang="en-US" sz="1600" dirty="0">
                <a:latin typeface="Menlo" charset="0"/>
                <a:ea typeface="Menlo" charset="0"/>
                <a:cs typeface="Menlo" charset="0"/>
              </a:rPr>
              <a:t>);</a:t>
            </a:r>
          </a:p>
          <a:p>
            <a:pPr>
              <a:buNone/>
            </a:pPr>
            <a:r>
              <a:rPr lang="en-US" sz="1400" dirty="0">
                <a:latin typeface="Menlo" charset="0"/>
                <a:ea typeface="Menlo" charset="0"/>
                <a:cs typeface="Menlo" charset="0"/>
              </a:rPr>
              <a:t>$state = "s";</a:t>
            </a:r>
          </a:p>
          <a:p>
            <a:pPr>
              <a:buNone/>
            </a:pPr>
            <a:r>
              <a:rPr lang="en-US" sz="1400" dirty="0">
                <a:latin typeface="Menlo" charset="0"/>
                <a:ea typeface="Menlo" charset="0"/>
                <a:cs typeface="Menlo" charset="0"/>
              </a:rPr>
              <a:t>foreach $c (@ARGV) {</a:t>
            </a:r>
          </a:p>
          <a:p>
            <a:pPr>
              <a:buNone/>
            </a:pPr>
            <a:r>
              <a:rPr lang="en-US" sz="1400" dirty="0">
                <a:latin typeface="Menlo" charset="0"/>
                <a:ea typeface="Menlo" charset="0"/>
                <a:cs typeface="Menlo" charset="0"/>
              </a:rPr>
              <a:t>    $state = $</a:t>
            </a:r>
            <a:r>
              <a:rPr lang="en-US" sz="1400" dirty="0" err="1">
                <a:latin typeface="Menlo" charset="0"/>
                <a:ea typeface="Menlo" charset="0"/>
                <a:cs typeface="Menlo" charset="0"/>
              </a:rPr>
              <a:t>transitiontable{$state}{$c</a:t>
            </a:r>
            <a:r>
              <a:rPr lang="en-US" sz="1400" dirty="0">
                <a:latin typeface="Menlo" charset="0"/>
                <a:ea typeface="Menlo" charset="0"/>
                <a:cs typeface="Menlo" charset="0"/>
              </a:rPr>
              <a:t>};</a:t>
            </a:r>
          </a:p>
          <a:p>
            <a:pPr>
              <a:buNone/>
            </a:pPr>
            <a:r>
              <a:rPr lang="en-US" sz="1400" dirty="0">
                <a:latin typeface="Menlo" charset="0"/>
                <a:ea typeface="Menlo" charset="0"/>
                <a:cs typeface="Menlo" charset="0"/>
              </a:rPr>
              <a:t>}</a:t>
            </a:r>
          </a:p>
          <a:p>
            <a:pPr>
              <a:buNone/>
            </a:pPr>
            <a:r>
              <a:rPr lang="en-US" sz="1400" dirty="0">
                <a:latin typeface="Menlo" charset="0"/>
                <a:ea typeface="Menlo" charset="0"/>
                <a:cs typeface="Menlo" charset="0"/>
              </a:rPr>
              <a:t>if ($state </a:t>
            </a:r>
            <a:r>
              <a:rPr lang="en-US" sz="1400" dirty="0" err="1">
                <a:latin typeface="Menlo" charset="0"/>
                <a:ea typeface="Menlo" charset="0"/>
                <a:cs typeface="Menlo" charset="0"/>
              </a:rPr>
              <a:t>eq</a:t>
            </a:r>
            <a:r>
              <a:rPr lang="en-US" sz="1400" dirty="0">
                <a:latin typeface="Menlo" charset="0"/>
                <a:ea typeface="Menlo" charset="0"/>
                <a:cs typeface="Menlo" charset="0"/>
              </a:rPr>
              <a:t> "y") { print "Accept\n"; } </a:t>
            </a:r>
          </a:p>
          <a:p>
            <a:pPr>
              <a:buNone/>
            </a:pPr>
            <a:r>
              <a:rPr lang="en-US" sz="1400" dirty="0">
                <a:latin typeface="Menlo" charset="0"/>
                <a:ea typeface="Menlo" charset="0"/>
                <a:cs typeface="Menlo" charset="0"/>
              </a:rPr>
              <a:t>else { print "Reject\n" }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6172199" y="1825625"/>
            <a:ext cx="5476461" cy="4351338"/>
          </a:xfrm>
        </p:spPr>
        <p:txBody>
          <a:bodyPr>
            <a:normAutofit/>
          </a:bodyPr>
          <a:lstStyle/>
          <a:p>
            <a:r>
              <a:rPr lang="en-US" sz="3200" dirty="0"/>
              <a:t>Example runs:</a:t>
            </a:r>
            <a:endParaRPr lang="en-US" dirty="0">
              <a:latin typeface="Monaco"/>
              <a:cs typeface="Monaco"/>
            </a:endParaRPr>
          </a:p>
          <a:p>
            <a:pPr lvl="1"/>
            <a:r>
              <a:rPr lang="en-US" sz="2000" dirty="0" err="1">
                <a:latin typeface="Monaco"/>
                <a:cs typeface="Monaco"/>
              </a:rPr>
              <a:t>perl</a:t>
            </a:r>
            <a:r>
              <a:rPr lang="en-US" sz="2000" dirty="0">
                <a:latin typeface="Monaco"/>
                <a:cs typeface="Monaco"/>
              </a:rPr>
              <a:t> </a:t>
            </a:r>
            <a:r>
              <a:rPr lang="en-US" sz="2000" dirty="0" err="1">
                <a:latin typeface="Monaco"/>
                <a:cs typeface="Monaco"/>
              </a:rPr>
              <a:t>fsm.prl</a:t>
            </a:r>
            <a:r>
              <a:rPr lang="en-US" sz="2000" dirty="0">
                <a:latin typeface="Monaco"/>
                <a:cs typeface="Monaco"/>
              </a:rPr>
              <a:t> a b a b</a:t>
            </a:r>
          </a:p>
          <a:p>
            <a:pPr lvl="1"/>
            <a:r>
              <a:rPr lang="en-US" sz="2000" dirty="0">
                <a:solidFill>
                  <a:schemeClr val="accent1"/>
                </a:solidFill>
                <a:latin typeface="Monaco"/>
                <a:cs typeface="Monaco"/>
              </a:rPr>
              <a:t>Reject</a:t>
            </a:r>
          </a:p>
          <a:p>
            <a:pPr lvl="1"/>
            <a:r>
              <a:rPr lang="en-US" sz="2000" dirty="0" err="1">
                <a:latin typeface="Monaco"/>
                <a:cs typeface="Monaco"/>
              </a:rPr>
              <a:t>perl</a:t>
            </a:r>
            <a:r>
              <a:rPr lang="en-US" sz="2000" dirty="0">
                <a:latin typeface="Monaco"/>
                <a:cs typeface="Monaco"/>
              </a:rPr>
              <a:t> </a:t>
            </a:r>
            <a:r>
              <a:rPr lang="en-US" sz="2000" dirty="0" err="1">
                <a:latin typeface="Monaco"/>
                <a:cs typeface="Monaco"/>
              </a:rPr>
              <a:t>fsm.prl</a:t>
            </a:r>
            <a:r>
              <a:rPr lang="en-US" sz="2000" dirty="0">
                <a:latin typeface="Monaco"/>
                <a:cs typeface="Monaco"/>
              </a:rPr>
              <a:t> a a a b b</a:t>
            </a:r>
          </a:p>
          <a:p>
            <a:pPr lvl="1"/>
            <a:r>
              <a:rPr lang="en-US" sz="2000" dirty="0">
                <a:solidFill>
                  <a:schemeClr val="accent1"/>
                </a:solidFill>
                <a:latin typeface="Monaco"/>
                <a:cs typeface="Monaco"/>
              </a:rPr>
              <a:t>Accept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1119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CD15BB-632A-D843-97D4-8988B946C0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Finite State Automata (FSA)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FBCA5C-963F-6B48-9FD9-9D1F29C2C7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035210" cy="4351338"/>
          </a:xfrm>
        </p:spPr>
        <p:txBody>
          <a:bodyPr>
            <a:normAutofit/>
          </a:bodyPr>
          <a:lstStyle/>
          <a:p>
            <a:r>
              <a:rPr lang="en-US" dirty="0"/>
              <a:t>Perl one-liner:</a:t>
            </a:r>
          </a:p>
          <a:p>
            <a:pPr marL="457200" lvl="1" indent="0">
              <a:buNone/>
            </a:pPr>
            <a:r>
              <a:rPr lang="en-US" sz="18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perl</a:t>
            </a:r>
            <a:r>
              <a:rPr lang="en-US" sz="18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-le '</a:t>
            </a:r>
            <a:r>
              <a:rPr lang="en-US" sz="1800" dirty="0">
                <a:solidFill>
                  <a:schemeClr val="accent6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%h=(s=&gt;{a=&gt;"x"},x=&gt;{a=&gt;"</a:t>
            </a:r>
            <a:r>
              <a:rPr lang="en-US" sz="1800" dirty="0" err="1">
                <a:solidFill>
                  <a:schemeClr val="accent6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x",b</a:t>
            </a:r>
            <a:r>
              <a:rPr lang="en-US" sz="1800" dirty="0">
                <a:solidFill>
                  <a:schemeClr val="accent6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=&gt;"y"},y=&gt;{b=&gt;"y"})</a:t>
            </a:r>
            <a:r>
              <a:rPr lang="en-US" sz="18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; </a:t>
            </a:r>
            <a:r>
              <a:rPr lang="en-US" sz="1800" dirty="0">
                <a:solidFill>
                  <a:schemeClr val="accent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$s="s"</a:t>
            </a:r>
            <a:r>
              <a:rPr lang="en-US" sz="18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; </a:t>
            </a:r>
            <a:r>
              <a:rPr lang="en-US" sz="1800" dirty="0">
                <a:solidFill>
                  <a:srgbClr val="FF0000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for $c (@ARGV) {$s=$h{$s}{$c}}</a:t>
            </a:r>
            <a:r>
              <a:rPr lang="en-US" sz="18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; print "Accept" if $s </a:t>
            </a:r>
            <a:r>
              <a:rPr lang="en-US" sz="18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eq</a:t>
            </a:r>
            <a:r>
              <a:rPr lang="en-US" sz="18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"y"'</a:t>
            </a:r>
            <a:endParaRPr lang="en-US" sz="1800" dirty="0">
              <a:solidFill>
                <a:schemeClr val="accent1"/>
              </a:solidFill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34451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CD15BB-632A-D843-97D4-8988B946C0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Finite State Automata (FSA)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FBCA5C-963F-6B48-9FD9-9D1F29C2C7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926596" cy="2325751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Perl one-liner examples:</a:t>
            </a:r>
          </a:p>
          <a:p>
            <a:pPr lvl="1"/>
            <a:r>
              <a:rPr lang="en-US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perl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-le '%h=(s=&gt;{a=&gt;"x"},x=&gt;{a=&gt;"</a:t>
            </a:r>
            <a:r>
              <a:rPr lang="en-US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x",b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=&gt;"y"},y=&gt;{b=&gt;"y"}); $s="s"; for $c (@ARGV) {$s=$h{$s}{$c}}; print "Accept" if $s eq "y"' </a:t>
            </a:r>
            <a:r>
              <a:rPr lang="en-US" dirty="0">
                <a:solidFill>
                  <a:srgbClr val="FF0000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a</a:t>
            </a:r>
          </a:p>
          <a:p>
            <a:pPr lvl="1"/>
            <a:r>
              <a:rPr lang="en-US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perl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-le '%h=(s=&gt;{a=&gt;"x"},x=&gt;{a=&gt;"</a:t>
            </a:r>
            <a:r>
              <a:rPr lang="en-US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x",b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=&gt;"y"},y=&gt;{b=&gt;"y"}); $s="s"; for $c (@ARGV) {$s=$h{$s}{$c}}; print "Accept" if $s eq "y"' </a:t>
            </a:r>
            <a:r>
              <a:rPr lang="en-US" dirty="0">
                <a:solidFill>
                  <a:srgbClr val="FF0000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a b</a:t>
            </a:r>
          </a:p>
          <a:p>
            <a:pPr lvl="1"/>
            <a:r>
              <a:rPr lang="en-US" dirty="0">
                <a:solidFill>
                  <a:schemeClr val="accent6"/>
                </a:solidFill>
              </a:rPr>
              <a:t>Accept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71F50C1-21F1-D34F-A01A-DC02F32434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983" y="4151376"/>
            <a:ext cx="11511813" cy="2221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9816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Finite State Automata (FSA)</a:t>
            </a:r>
          </a:p>
        </p:txBody>
      </p:sp>
      <p:pic>
        <p:nvPicPr>
          <p:cNvPr id="4" name="Content Placeholder 3" descr="Picture 1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46933" y="1643062"/>
            <a:ext cx="6806396" cy="4525963"/>
          </a:xfrm>
        </p:spPr>
      </p:pic>
      <p:sp>
        <p:nvSpPr>
          <p:cNvPr id="5" name="TextBox 4"/>
          <p:cNvSpPr txBox="1"/>
          <p:nvPr/>
        </p:nvSpPr>
        <p:spPr>
          <a:xfrm>
            <a:off x="6938746" y="2024064"/>
            <a:ext cx="4620689" cy="120032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400" dirty="0"/>
              <a:t>this is </a:t>
            </a:r>
            <a:r>
              <a:rPr lang="en-US" sz="2400" i="1" dirty="0"/>
              <a:t>just</a:t>
            </a:r>
            <a:r>
              <a:rPr lang="en-US" sz="2400" dirty="0"/>
              <a:t> </a:t>
            </a:r>
            <a:r>
              <a:rPr lang="en-US" sz="2400" b="1" dirty="0"/>
              <a:t>pseudo-code</a:t>
            </a:r>
          </a:p>
          <a:p>
            <a:r>
              <a:rPr lang="en-US" sz="2400" dirty="0"/>
              <a:t>not any real programming language</a:t>
            </a:r>
          </a:p>
          <a:p>
            <a:r>
              <a:rPr lang="en-US" sz="2400" dirty="0"/>
              <a:t>but can be easily translated</a:t>
            </a:r>
          </a:p>
        </p:txBody>
      </p:sp>
    </p:spTree>
    <p:extLst>
      <p:ext uri="{BB962C8B-B14F-4D97-AF65-F5344CB8AC3E}">
        <p14:creationId xmlns:p14="http://schemas.microsoft.com/office/powerpoint/2010/main" val="1854370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 Python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99" y="1600200"/>
            <a:ext cx="8120063" cy="4155663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6211958" y="3343206"/>
            <a:ext cx="4485860" cy="2332037"/>
          </a:xfrm>
          <a:solidFill>
            <a:schemeClr val="bg1"/>
          </a:solidFill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400" dirty="0"/>
              <a:t>Python dictionary = Perl hash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 dirty="0" err="1"/>
              <a:t>key:value</a:t>
            </a:r>
            <a:endParaRPr lang="en-US" sz="2000" dirty="0"/>
          </a:p>
          <a:p>
            <a:pPr marL="514350" indent="-514350">
              <a:buFont typeface="+mj-lt"/>
              <a:buAutoNum type="arabicPeriod"/>
            </a:pPr>
            <a:r>
              <a:rPr lang="en-US" sz="2400" dirty="0" err="1"/>
              <a:t>sys.argv</a:t>
            </a:r>
            <a:r>
              <a:rPr lang="en-US" sz="2400" dirty="0"/>
              <a:t> = @ARGV </a:t>
            </a:r>
          </a:p>
          <a:p>
            <a:pPr marL="457200" lvl="1" indent="0">
              <a:buNone/>
            </a:pPr>
            <a:r>
              <a:rPr lang="en-US" sz="2000" dirty="0"/>
              <a:t>(but numbered from 1, not 0)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/>
              <a:t>[1:] slices the command line</a:t>
            </a:r>
          </a:p>
        </p:txBody>
      </p:sp>
    </p:spTree>
    <p:extLst>
      <p:ext uri="{BB962C8B-B14F-4D97-AF65-F5344CB8AC3E}">
        <p14:creationId xmlns:p14="http://schemas.microsoft.com/office/powerpoint/2010/main" val="34027725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 Python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99" y="1600201"/>
            <a:ext cx="7532779" cy="3400424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43900" y="1600201"/>
            <a:ext cx="3238500" cy="3771899"/>
          </a:xfrm>
        </p:spPr>
        <p:txBody>
          <a:bodyPr>
            <a:normAutofit lnSpcReduction="10000"/>
          </a:bodyPr>
          <a:lstStyle/>
          <a:p>
            <a:r>
              <a:rPr lang="en-US" dirty="0"/>
              <a:t>Python has a data structure called a </a:t>
            </a:r>
            <a:r>
              <a:rPr lang="en-US" b="1" dirty="0"/>
              <a:t>tuple</a:t>
            </a:r>
            <a:r>
              <a:rPr lang="en-US" dirty="0"/>
              <a:t>: (e</a:t>
            </a:r>
            <a:r>
              <a:rPr lang="en-US" baseline="-25000" dirty="0"/>
              <a:t>1</a:t>
            </a:r>
            <a:r>
              <a:rPr lang="en-US" dirty="0"/>
              <a:t>,..,e</a:t>
            </a:r>
            <a:r>
              <a:rPr lang="en-US" baseline="-25000" dirty="0"/>
              <a:t>n</a:t>
            </a:r>
            <a:r>
              <a:rPr lang="en-US" dirty="0"/>
              <a:t>)</a:t>
            </a:r>
          </a:p>
          <a:p>
            <a:r>
              <a:rPr lang="en-US" b="1" dirty="0"/>
              <a:t>Note</a:t>
            </a:r>
            <a:r>
              <a:rPr lang="en-US" dirty="0"/>
              <a:t>: Python lists use [..]</a:t>
            </a:r>
          </a:p>
          <a:p>
            <a:r>
              <a:rPr lang="en-US" dirty="0"/>
              <a:t>In Python, crucially tuples (but not lists) can also be dictionary keys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0100" y="5489716"/>
            <a:ext cx="10043583" cy="113877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400" b="1" dirty="0"/>
              <a:t>Note</a:t>
            </a:r>
            <a:r>
              <a:rPr lang="en-US" sz="2400" dirty="0"/>
              <a:t>: Many other ways of encoding FSA in Python, </a:t>
            </a:r>
          </a:p>
          <a:p>
            <a:r>
              <a:rPr lang="en-US" sz="2400" dirty="0"/>
              <a:t>e.g. using object-oriented programming (classes)</a:t>
            </a:r>
          </a:p>
          <a:p>
            <a:r>
              <a:rPr lang="en-US" sz="2000" dirty="0">
                <a:hlinkClick r:id="rId3"/>
              </a:rPr>
              <a:t>https://wiki.python.org/moin/FiniteStateMachine#FSA_-_Finite_State_Automation_in_Python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92006193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Finite State Automata (FSA)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  <a:buFontTx/>
              <a:buChar char="•"/>
            </a:pPr>
            <a:r>
              <a:rPr lang="en-US" dirty="0"/>
              <a:t> </a:t>
            </a:r>
            <a:r>
              <a:rPr lang="en-US" b="1" dirty="0"/>
              <a:t>Practical applications</a:t>
            </a:r>
          </a:p>
          <a:p>
            <a:pPr lvl="1">
              <a:lnSpc>
                <a:spcPct val="90000"/>
              </a:lnSpc>
              <a:buFontTx/>
              <a:buChar char="•"/>
            </a:pPr>
            <a:r>
              <a:rPr lang="en-US" i="1" dirty="0"/>
              <a:t>can be encoded and run efficiently on a computer</a:t>
            </a:r>
          </a:p>
          <a:p>
            <a:pPr lvl="1">
              <a:lnSpc>
                <a:spcPct val="90000"/>
              </a:lnSpc>
              <a:buFontTx/>
              <a:buChar char="•"/>
            </a:pPr>
            <a:r>
              <a:rPr lang="en-US" i="1" dirty="0"/>
              <a:t>widely used</a:t>
            </a:r>
          </a:p>
          <a:p>
            <a:pPr lvl="1">
              <a:lnSpc>
                <a:spcPct val="90000"/>
              </a:lnSpc>
              <a:buFontTx/>
              <a:buChar char="–"/>
            </a:pPr>
            <a:r>
              <a:rPr lang="en-US" b="1" dirty="0"/>
              <a:t>encode regular expressions (e.g. Perl regex – without the bells and whistles)</a:t>
            </a:r>
          </a:p>
          <a:p>
            <a:pPr lvl="1">
              <a:lnSpc>
                <a:spcPct val="90000"/>
              </a:lnSpc>
              <a:buFontTx/>
              <a:buChar char="–"/>
            </a:pPr>
            <a:r>
              <a:rPr lang="en-US" b="1" dirty="0"/>
              <a:t>morphological analyzers</a:t>
            </a:r>
          </a:p>
          <a:p>
            <a:pPr lvl="1"/>
            <a:r>
              <a:rPr lang="en-US" sz="2600" dirty="0"/>
              <a:t>e.g. want, want</a:t>
            </a:r>
            <a:r>
              <a:rPr lang="en-US" sz="2600" dirty="0">
                <a:solidFill>
                  <a:schemeClr val="accent2"/>
                </a:solidFill>
              </a:rPr>
              <a:t>ed</a:t>
            </a:r>
            <a:r>
              <a:rPr lang="en-US" sz="2600" dirty="0"/>
              <a:t>, </a:t>
            </a:r>
            <a:r>
              <a:rPr lang="en-US" sz="2600" dirty="0">
                <a:solidFill>
                  <a:schemeClr val="accent2"/>
                </a:solidFill>
              </a:rPr>
              <a:t>un</a:t>
            </a:r>
            <a:r>
              <a:rPr lang="en-US" sz="2600" dirty="0"/>
              <a:t>wanted; (suffixation/prefixation)</a:t>
            </a:r>
          </a:p>
          <a:p>
            <a:pPr lvl="1"/>
            <a:r>
              <a:rPr lang="en-US" sz="2600" dirty="0"/>
              <a:t>car, car</a:t>
            </a:r>
            <a:r>
              <a:rPr lang="en-US" sz="2600" dirty="0">
                <a:solidFill>
                  <a:schemeClr val="accent2">
                    <a:lumMod val="75000"/>
                  </a:schemeClr>
                </a:solidFill>
              </a:rPr>
              <a:t>s</a:t>
            </a:r>
            <a:r>
              <a:rPr lang="en-US" sz="2600" dirty="0"/>
              <a:t>; bike, bike</a:t>
            </a:r>
            <a:r>
              <a:rPr lang="en-US" sz="2600" dirty="0">
                <a:solidFill>
                  <a:schemeClr val="accent2">
                    <a:lumMod val="75000"/>
                  </a:schemeClr>
                </a:solidFill>
              </a:rPr>
              <a:t>s</a:t>
            </a:r>
            <a:r>
              <a:rPr lang="en-US" sz="2600" dirty="0"/>
              <a:t>; box, box</a:t>
            </a:r>
            <a:r>
              <a:rPr lang="en-US" sz="2600" dirty="0">
                <a:solidFill>
                  <a:schemeClr val="accent2">
                    <a:lumMod val="75000"/>
                  </a:schemeClr>
                </a:solidFill>
              </a:rPr>
              <a:t>es</a:t>
            </a:r>
            <a:r>
              <a:rPr lang="en-US" sz="2600" dirty="0"/>
              <a:t>;</a:t>
            </a:r>
          </a:p>
          <a:p>
            <a:pPr lvl="1"/>
            <a:r>
              <a:rPr lang="en-US" sz="2600" dirty="0"/>
              <a:t>slow, slow</a:t>
            </a:r>
            <a:r>
              <a:rPr lang="en-US" sz="2600" dirty="0">
                <a:solidFill>
                  <a:schemeClr val="accent2">
                    <a:lumMod val="75000"/>
                  </a:schemeClr>
                </a:solidFill>
              </a:rPr>
              <a:t>er</a:t>
            </a:r>
            <a:r>
              <a:rPr lang="en-US" sz="2600" dirty="0"/>
              <a:t>, slow</a:t>
            </a:r>
            <a:r>
              <a:rPr lang="en-US" sz="2600" dirty="0">
                <a:solidFill>
                  <a:schemeClr val="accent2">
                    <a:lumMod val="75000"/>
                  </a:schemeClr>
                </a:solidFill>
              </a:rPr>
              <a:t>est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slow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ly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slow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ness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 (proud)</a:t>
            </a:r>
          </a:p>
          <a:p>
            <a:pPr lvl="1"/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realize, realiz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ation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realiz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able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 </a:t>
            </a:r>
            <a:endParaRPr lang="en-US" sz="2600" dirty="0"/>
          </a:p>
          <a:p>
            <a:pPr lvl="1">
              <a:buFontTx/>
              <a:buChar char="•"/>
            </a:pPr>
            <a:r>
              <a:rPr lang="en-US" sz="2800" dirty="0"/>
              <a:t>Markov models </a:t>
            </a:r>
          </a:p>
          <a:p>
            <a:pPr lvl="2"/>
            <a:r>
              <a:rPr lang="en-US" sz="2400" dirty="0"/>
              <a:t>  = FSA + transition probabilities </a:t>
            </a:r>
            <a:endParaRPr lang="en-US" sz="1800" i="1" dirty="0"/>
          </a:p>
          <a:p>
            <a:pPr lvl="1">
              <a:buFontTx/>
              <a:buChar char="•"/>
            </a:pPr>
            <a:r>
              <a:rPr lang="en-US" i="1" dirty="0"/>
              <a:t>and much more …</a:t>
            </a:r>
          </a:p>
        </p:txBody>
      </p:sp>
    </p:spTree>
    <p:extLst>
      <p:ext uri="{BB962C8B-B14F-4D97-AF65-F5344CB8AC3E}">
        <p14:creationId xmlns:p14="http://schemas.microsoft.com/office/powerpoint/2010/main" val="1802766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284</TotalTime>
  <Words>1669</Words>
  <Application>Microsoft Macintosh PowerPoint</Application>
  <PresentationFormat>Widescreen</PresentationFormat>
  <Paragraphs>247</Paragraphs>
  <Slides>22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1" baseType="lpstr">
      <vt:lpstr>Times</vt:lpstr>
      <vt:lpstr>Arial</vt:lpstr>
      <vt:lpstr>Calibri</vt:lpstr>
      <vt:lpstr>Calibri Light</vt:lpstr>
      <vt:lpstr>Menlo</vt:lpstr>
      <vt:lpstr>Monaco</vt:lpstr>
      <vt:lpstr>Symbol</vt:lpstr>
      <vt:lpstr>Times New Roman</vt:lpstr>
      <vt:lpstr>Office Theme</vt:lpstr>
      <vt:lpstr>LING/C SC/PSYC 438/538</vt:lpstr>
      <vt:lpstr>Today's Topics</vt:lpstr>
      <vt:lpstr>Homework 10</vt:lpstr>
      <vt:lpstr>Homework 10</vt:lpstr>
      <vt:lpstr>Homework 10</vt:lpstr>
      <vt:lpstr>Homework 10</vt:lpstr>
      <vt:lpstr>Regular Languages</vt:lpstr>
      <vt:lpstr>Regular Languages</vt:lpstr>
      <vt:lpstr>Regular Languages</vt:lpstr>
      <vt:lpstr>Finite State Automata (FSA)</vt:lpstr>
      <vt:lpstr>Finite State Automata (FSA)</vt:lpstr>
      <vt:lpstr>Finite State Automata (FSA)</vt:lpstr>
      <vt:lpstr>Finite State Automata (FSA)</vt:lpstr>
      <vt:lpstr>Finite State Automata (FSA)</vt:lpstr>
      <vt:lpstr>Finite State Automata (FSA)</vt:lpstr>
      <vt:lpstr>Finite State Automata (FSA)</vt:lpstr>
      <vt:lpstr>Finite State Automata (FSA)</vt:lpstr>
      <vt:lpstr>Finite State Automata (FSA)</vt:lpstr>
      <vt:lpstr>Finite State Automata (FSA)</vt:lpstr>
      <vt:lpstr>In Python</vt:lpstr>
      <vt:lpstr>In Python</vt:lpstr>
      <vt:lpstr>Finite State Automata (FSA)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LING/C SC/PSYC 438/538</dc:title>
  <dc:creator>sandiway@mac.com</dc:creator>
  <cp:lastModifiedBy>sandiway@mac.com</cp:lastModifiedBy>
  <cp:revision>15</cp:revision>
  <dcterms:created xsi:type="dcterms:W3CDTF">2023-10-09T06:26:01Z</dcterms:created>
  <dcterms:modified xsi:type="dcterms:W3CDTF">2026-10-15T23:37:55Z</dcterms:modified>
</cp:coreProperties>
</file>