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3" r:id="rId2"/>
    <p:sldId id="342" r:id="rId3"/>
    <p:sldId id="379" r:id="rId4"/>
    <p:sldId id="369" r:id="rId5"/>
    <p:sldId id="376" r:id="rId6"/>
    <p:sldId id="377" r:id="rId7"/>
    <p:sldId id="378" r:id="rId8"/>
    <p:sldId id="352" r:id="rId9"/>
    <p:sldId id="326" r:id="rId10"/>
    <p:sldId id="269" r:id="rId11"/>
    <p:sldId id="270" r:id="rId12"/>
    <p:sldId id="280" r:id="rId13"/>
    <p:sldId id="327" r:id="rId14"/>
    <p:sldId id="328" r:id="rId15"/>
    <p:sldId id="318" r:id="rId16"/>
    <p:sldId id="329" r:id="rId17"/>
    <p:sldId id="319" r:id="rId18"/>
    <p:sldId id="380" r:id="rId19"/>
    <p:sldId id="353" r:id="rId20"/>
    <p:sldId id="278" r:id="rId21"/>
    <p:sldId id="279" r:id="rId22"/>
    <p:sldId id="257" r:id="rId23"/>
    <p:sldId id="258" r:id="rId24"/>
    <p:sldId id="259" r:id="rId25"/>
    <p:sldId id="262" r:id="rId26"/>
    <p:sldId id="263" r:id="rId27"/>
    <p:sldId id="264" r:id="rId28"/>
    <p:sldId id="265" r:id="rId29"/>
    <p:sldId id="266" r:id="rId30"/>
    <p:sldId id="267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926"/>
    <p:restoredTop sz="96327"/>
  </p:normalViewPr>
  <p:slideViewPr>
    <p:cSldViewPr snapToGrid="0">
      <p:cViewPr varScale="1">
        <p:scale>
          <a:sx n="80" d="100"/>
          <a:sy n="80" d="100"/>
        </p:scale>
        <p:origin x="224" y="1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A98F-CDF5-B476-4AA9-3BB86D89D9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72BA18-C891-21E6-3DF6-53FC577168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8FCFED-B6D9-5FF2-882F-7215C0787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A675D-760F-1F49-B122-84508CCE9146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D598D-FC8A-2B83-CF48-EBD151272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6B61A6-B57F-AF4E-ADE5-184CA5F79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423E-21F0-F149-AA97-07482B340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1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E1B25-871C-1828-3D4D-A85CFA36A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5D38F-7911-BC0E-EF98-EB6866BEF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0321-EDC3-6184-E254-3646397DF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A675D-760F-1F49-B122-84508CCE9146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461FE-7A24-379A-C1C7-8AF6213D6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CB6788-8509-7E9E-7091-4E9F08467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423E-21F0-F149-AA97-07482B340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07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4E64A-6CA1-4C3E-31B4-8D0C2DD3B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F6B53E-DF55-6FF6-722B-8FA8E24F8F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D8485A-7ABA-523A-96C6-4BDDCDF40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A675D-760F-1F49-B122-84508CCE9146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1A4A1-6C07-3E46-BFE9-151ACF9D6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DB730-E160-CC3C-0792-0F04F7F50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423E-21F0-F149-AA97-07482B340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464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73C3F-DE11-8C94-42C5-48AC7DC52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8266D-4654-515D-FD53-BFEC49BB01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8793CA-9F2C-69F5-1100-0D00BF80FC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AE2559-DA2F-5E23-D673-A968AFD66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A675D-760F-1F49-B122-84508CCE9146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990578-4D6D-0502-D998-C1319E9C2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68DB84-9BE4-6C5B-DBC8-49FA69AD3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423E-21F0-F149-AA97-07482B340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467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B9FAB-C0B9-157E-0ACE-4C5D04821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9D08F3-F9D9-888E-025A-9AE83E6BF1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A3F2A-7223-E79A-294B-358A666681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DE70B8-C1AD-7216-0E98-F382B0ACC3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44C38E-7777-7A38-3B08-57B5AF8D45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DC6B68-67A9-D948-87E3-DD58704C0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A675D-760F-1F49-B122-84508CCE9146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CC3E11-ACA2-0037-2CD5-B7C65661D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BA6FDA-F230-F5AC-8470-1D997183E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423E-21F0-F149-AA97-07482B340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84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2F2D6-7D33-FC44-803B-F93BE6847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2375C7-EBE5-C968-B34D-56C4E7E15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A675D-760F-1F49-B122-84508CCE9146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C89AB3-F7FE-C913-EFA5-98F2F4EAF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F5DF82-2C3C-2FD0-4CDC-687331251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423E-21F0-F149-AA97-07482B340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61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44947B-336D-811D-30F1-A58D5D13E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A675D-760F-1F49-B122-84508CCE9146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62CF49-B8C3-37F8-18A4-5B934D2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190D6F-147D-FBAD-BE6C-3B5F8AE25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423E-21F0-F149-AA97-07482B340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718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71FE0-87F4-0582-E11D-83E768DED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30800-1635-7D16-B543-DDCEDF225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DC3A7-23BE-282C-5C38-16E089B9DA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BBD128-3480-53AA-525E-CA684D4C2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A675D-760F-1F49-B122-84508CCE9146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91BC5-8733-CD49-9114-E7CDDAC59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A7D317-CF1B-57BF-A855-3EF8B4B94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423E-21F0-F149-AA97-07482B340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155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18996-2AF9-AFFE-1408-875C7D6C0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7B461-A398-6CE7-977F-D3B5EE01C1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76720-6A10-D16F-7E39-03DF60094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B6A7F3-3B2D-A673-1094-8F6906D79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A675D-760F-1F49-B122-84508CCE9146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E9A37-F90E-0930-AAF7-838A6E126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BC81A0-F6D6-0FF7-B6FD-C303A9F7C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423E-21F0-F149-AA97-07482B340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39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30892-3815-997E-3596-B9809D347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974D01-046B-E737-860D-96C111E987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E5B5A-79F8-9C32-B08E-0915F3E4E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A675D-760F-1F49-B122-84508CCE9146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E9EAB0-8FA1-4CD1-81F3-89A526DB9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C87A81-97BE-35F9-CF07-22EDB8413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423E-21F0-F149-AA97-07482B340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52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96E24F-A982-DF02-9419-33A5257329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16F1F4-B09D-DD30-2185-47ED822178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BB1E6-9DA8-C48F-B7FA-914FAA63A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A675D-760F-1F49-B122-84508CCE9146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3D310-1C4E-DBCE-58A5-A2AD7B71C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FE0C1-8431-DA5B-89D6-C3A68C0BD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2423E-21F0-F149-AA97-07482B340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870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6A211F-85EE-14F3-1FED-3878B57A5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0327C-7007-4A2A-7188-94E30BFD8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83909-50BC-1DA7-C597-5D69CBB20C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A675D-760F-1F49-B122-84508CCE9146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13485-687B-1C80-9F63-738C9A7FE9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EC171C-8B43-C694-1A8F-60AF22937D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2423E-21F0-F149-AA97-07482B340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658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pypi.org/project/regex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xav.com/perl/lib/Pod/perlre.html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primes.utm.edu/lists/small/10000.txt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LING/C SC/PSYC 438/538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Lecture 15</a:t>
            </a:r>
          </a:p>
          <a:p>
            <a:r>
              <a:rPr lang="en-US"/>
              <a:t>Prof. Sandiway</a:t>
            </a:r>
            <a:r>
              <a:rPr lang="en-US" dirty="0"/>
              <a:t> Fong</a:t>
            </a:r>
          </a:p>
        </p:txBody>
      </p:sp>
    </p:spTree>
    <p:extLst>
      <p:ext uri="{BB962C8B-B14F-4D97-AF65-F5344CB8AC3E}">
        <p14:creationId xmlns:p14="http://schemas.microsoft.com/office/powerpoint/2010/main" val="62231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15C18-7AD1-8195-4EF3-B28C96B37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FAF3D-EED6-027D-CF4B-A4D8DD0E2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Regex</a:t>
            </a:r>
            <a:r>
              <a:rPr lang="en-US" sz="3600" dirty="0"/>
              <a:t> recursion </a:t>
            </a: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unlocks</a:t>
            </a:r>
            <a:r>
              <a:rPr lang="en-US" sz="3600" dirty="0"/>
              <a:t> new pattern-matching powers!</a:t>
            </a:r>
          </a:p>
          <a:p>
            <a:endParaRPr lang="en-US" sz="3600" dirty="0"/>
          </a:p>
          <a:p>
            <a:r>
              <a:rPr lang="en-US" sz="3600" dirty="0"/>
              <a:t>Also today:</a:t>
            </a:r>
          </a:p>
          <a:p>
            <a:pPr lvl="1"/>
            <a:r>
              <a:rPr lang="en-US" sz="3200" dirty="0"/>
              <a:t>How to show a number is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prime</a:t>
            </a:r>
            <a:r>
              <a:rPr lang="en-US" sz="3200" dirty="0"/>
              <a:t> using </a:t>
            </a:r>
            <a:r>
              <a:rPr lang="en-US" sz="3200" b="1" dirty="0"/>
              <a:t>regex</a:t>
            </a:r>
            <a:r>
              <a:rPr lang="en-US" sz="3200" dirty="0"/>
              <a:t> (backreferences)!</a:t>
            </a:r>
          </a:p>
        </p:txBody>
      </p:sp>
    </p:spTree>
    <p:extLst>
      <p:ext uri="{BB962C8B-B14F-4D97-AF65-F5344CB8AC3E}">
        <p14:creationId xmlns:p14="http://schemas.microsoft.com/office/powerpoint/2010/main" val="417904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AE76B-4526-18AC-8258-736113E99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E0087-E30B-F31D-25C3-CCD01F227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Subject relative clauses:</a:t>
            </a:r>
          </a:p>
          <a:p>
            <a:pPr lvl="1"/>
            <a:r>
              <a:rPr lang="en-US" i="1" dirty="0"/>
              <a:t>the man </a:t>
            </a:r>
            <a:r>
              <a:rPr lang="en-US" i="1" dirty="0">
                <a:solidFill>
                  <a:schemeClr val="accent1"/>
                </a:solidFill>
              </a:rPr>
              <a:t>noticed</a:t>
            </a:r>
            <a:r>
              <a:rPr lang="en-US" i="1" dirty="0"/>
              <a:t> the girl who </a:t>
            </a:r>
            <a:r>
              <a:rPr lang="en-US" i="1" dirty="0">
                <a:solidFill>
                  <a:schemeClr val="accent1"/>
                </a:solidFill>
              </a:rPr>
              <a:t>noticed</a:t>
            </a:r>
            <a:r>
              <a:rPr lang="en-US" i="1" dirty="0"/>
              <a:t> the boy who </a:t>
            </a:r>
            <a:r>
              <a:rPr lang="en-US" i="1" dirty="0">
                <a:solidFill>
                  <a:schemeClr val="accent1"/>
                </a:solidFill>
              </a:rPr>
              <a:t>found</a:t>
            </a:r>
            <a:r>
              <a:rPr lang="en-US" i="1" dirty="0"/>
              <a:t> the person who </a:t>
            </a:r>
            <a:r>
              <a:rPr lang="en-US" i="1" dirty="0">
                <a:solidFill>
                  <a:schemeClr val="accent1"/>
                </a:solidFill>
              </a:rPr>
              <a:t>chased</a:t>
            </a:r>
            <a:r>
              <a:rPr lang="en-US" i="1" dirty="0"/>
              <a:t> the squirrel</a:t>
            </a:r>
          </a:p>
          <a:p>
            <a:pPr lvl="1"/>
            <a:r>
              <a:rPr lang="en-US" i="1" dirty="0">
                <a:solidFill>
                  <a:schemeClr val="accent2">
                    <a:lumMod val="75000"/>
                  </a:schemeClr>
                </a:solidFill>
              </a:rPr>
              <a:t>who-did-what-to-whom</a:t>
            </a:r>
            <a:r>
              <a:rPr lang="en-US" dirty="0"/>
              <a:t>: can use a Perl left-to-right expression</a:t>
            </a:r>
          </a:p>
          <a:p>
            <a:pPr lvl="1"/>
            <a:r>
              <a:rPr lang="en-US" sz="20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/the (\w+) </a:t>
            </a:r>
            <a:r>
              <a:rPr lang="en-US" sz="2000" dirty="0">
                <a:solidFill>
                  <a:schemeClr val="tx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(who )?(\</a:t>
            </a:r>
            <a:r>
              <a:rPr lang="en-US" sz="20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w+) 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(?=</a:t>
            </a:r>
            <a:r>
              <a:rPr lang="en-US" sz="20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 (\w+)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  <a:r>
              <a:rPr lang="en-US" sz="20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/g</a:t>
            </a:r>
            <a:endParaRPr lang="en-US" dirty="0"/>
          </a:p>
          <a:p>
            <a:r>
              <a:rPr lang="en-US" dirty="0"/>
              <a:t>Object relative clauses:</a:t>
            </a:r>
          </a:p>
          <a:p>
            <a:pPr lvl="1"/>
            <a:r>
              <a:rPr lang="en-US" i="1" dirty="0"/>
              <a:t>the man </a:t>
            </a:r>
            <a:r>
              <a:rPr lang="en-US" i="1" dirty="0">
                <a:solidFill>
                  <a:schemeClr val="accent1"/>
                </a:solidFill>
              </a:rPr>
              <a:t>discovered</a:t>
            </a:r>
            <a:r>
              <a:rPr lang="en-US" i="1" dirty="0"/>
              <a:t> the girl (who) the boy (who) the man (who) the dog </a:t>
            </a:r>
            <a:r>
              <a:rPr lang="en-US" i="1" dirty="0">
                <a:solidFill>
                  <a:schemeClr val="accent1"/>
                </a:solidFill>
              </a:rPr>
              <a:t>chased found noticed</a:t>
            </a:r>
          </a:p>
          <a:p>
            <a:pPr lvl="1"/>
            <a:r>
              <a:rPr lang="en-US" i="1" dirty="0">
                <a:solidFill>
                  <a:schemeClr val="accent2">
                    <a:lumMod val="75000"/>
                  </a:schemeClr>
                </a:solidFill>
              </a:rPr>
              <a:t>who-did-what-to-whom</a:t>
            </a:r>
            <a:r>
              <a:rPr lang="en-US" dirty="0"/>
              <a:t>: </a:t>
            </a:r>
            <a:r>
              <a:rPr lang="en-US" b="1" dirty="0"/>
              <a:t>cannot</a:t>
            </a:r>
            <a:r>
              <a:rPr lang="en-US" dirty="0"/>
              <a:t> use a Perl left-to-right expression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5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F6079-08BA-82E4-4127-DCFFD1CEF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CoreNLP</a:t>
            </a:r>
            <a:r>
              <a:rPr lang="en-US" dirty="0"/>
              <a:t>: problematic analyses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8CB3FB2-20DC-36B3-EF38-A2188A81E68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16761" y="3089190"/>
            <a:ext cx="10019598" cy="1107429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1125B1A-3265-475E-BD53-B11E151D7A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9857" y="4552153"/>
            <a:ext cx="11005457" cy="124380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Center-embedding (nested) character:</a:t>
            </a:r>
          </a:p>
          <a:p>
            <a:pPr lvl="1"/>
            <a:r>
              <a:rPr lang="en-US" i="1" dirty="0"/>
              <a:t>the man </a:t>
            </a:r>
            <a:r>
              <a:rPr lang="en-US" i="1" dirty="0">
                <a:solidFill>
                  <a:schemeClr val="accent1"/>
                </a:solidFill>
              </a:rPr>
              <a:t>discovered</a:t>
            </a:r>
            <a:r>
              <a:rPr lang="en-US" i="1" dirty="0"/>
              <a:t> the girl (who) the boy (who) the man (who) the dog </a:t>
            </a:r>
            <a:r>
              <a:rPr lang="en-US" i="1" dirty="0">
                <a:solidFill>
                  <a:schemeClr val="accent1"/>
                </a:solidFill>
              </a:rPr>
              <a:t>chased found noticed</a:t>
            </a:r>
            <a:endParaRPr lang="en-US" sz="2400" dirty="0"/>
          </a:p>
          <a:p>
            <a:pPr marL="457200" lvl="1" indent="0">
              <a:buNone/>
            </a:pPr>
            <a:r>
              <a:rPr lang="en-US" sz="2100" dirty="0"/>
              <a:t>the man discovered </a:t>
            </a:r>
            <a:r>
              <a:rPr lang="en-US" sz="2100" dirty="0">
                <a:solidFill>
                  <a:srgbClr val="FF0000"/>
                </a:solidFill>
              </a:rPr>
              <a:t>[ </a:t>
            </a:r>
            <a:r>
              <a:rPr lang="en-US" sz="2100" dirty="0"/>
              <a:t>the girl </a:t>
            </a:r>
            <a:r>
              <a:rPr lang="en-US" sz="2100" dirty="0">
                <a:solidFill>
                  <a:srgbClr val="FF0000"/>
                </a:solidFill>
              </a:rPr>
              <a:t>[ </a:t>
            </a:r>
            <a:r>
              <a:rPr lang="en-US" sz="2100" dirty="0"/>
              <a:t>the boy </a:t>
            </a:r>
            <a:r>
              <a:rPr lang="en-US" sz="2100" dirty="0">
                <a:solidFill>
                  <a:srgbClr val="FF0000"/>
                </a:solidFill>
              </a:rPr>
              <a:t>[</a:t>
            </a:r>
            <a:r>
              <a:rPr lang="en-US" sz="2100" dirty="0"/>
              <a:t> </a:t>
            </a:r>
            <a:r>
              <a:rPr lang="en-US" sz="2100" dirty="0">
                <a:solidFill>
                  <a:schemeClr val="accent1"/>
                </a:solidFill>
              </a:rPr>
              <a:t>the </a:t>
            </a:r>
            <a:r>
              <a:rPr lang="en-US" sz="2100" dirty="0" err="1">
                <a:solidFill>
                  <a:schemeClr val="accent1"/>
                </a:solidFill>
              </a:rPr>
              <a:t>man</a:t>
            </a:r>
            <a:r>
              <a:rPr lang="en-US" sz="2100" baseline="-25000" dirty="0" err="1">
                <a:solidFill>
                  <a:schemeClr val="accent1"/>
                </a:solidFill>
              </a:rPr>
              <a:t>OBJ</a:t>
            </a:r>
            <a:r>
              <a:rPr lang="en-US" sz="2100" dirty="0">
                <a:solidFill>
                  <a:schemeClr val="accent1"/>
                </a:solidFill>
              </a:rPr>
              <a:t> the </a:t>
            </a:r>
            <a:r>
              <a:rPr lang="en-US" sz="2100" dirty="0" err="1">
                <a:solidFill>
                  <a:schemeClr val="accent1"/>
                </a:solidFill>
              </a:rPr>
              <a:t>dog</a:t>
            </a:r>
            <a:r>
              <a:rPr lang="en-US" sz="2100" baseline="-25000" dirty="0" err="1">
                <a:solidFill>
                  <a:schemeClr val="accent1"/>
                </a:solidFill>
              </a:rPr>
              <a:t>NSUBJ</a:t>
            </a:r>
            <a:r>
              <a:rPr lang="en-US" sz="2100" dirty="0">
                <a:solidFill>
                  <a:schemeClr val="accent1"/>
                </a:solidFill>
              </a:rPr>
              <a:t> chased</a:t>
            </a:r>
            <a:r>
              <a:rPr lang="en-US" sz="2100" baseline="-25000" dirty="0">
                <a:solidFill>
                  <a:schemeClr val="accent1"/>
                </a:solidFill>
              </a:rPr>
              <a:t>(</a:t>
            </a:r>
            <a:r>
              <a:rPr lang="en-US" sz="2100" baseline="-25000" dirty="0" err="1">
                <a:solidFill>
                  <a:schemeClr val="accent1"/>
                </a:solidFill>
              </a:rPr>
              <a:t>dog,man</a:t>
            </a:r>
            <a:r>
              <a:rPr lang="en-US" sz="2100" baseline="-25000" dirty="0">
                <a:solidFill>
                  <a:schemeClr val="accent1"/>
                </a:solidFill>
              </a:rPr>
              <a:t>)</a:t>
            </a:r>
            <a:r>
              <a:rPr lang="en-US" sz="2100" dirty="0">
                <a:solidFill>
                  <a:srgbClr val="FF0000"/>
                </a:solidFill>
              </a:rPr>
              <a:t> ]</a:t>
            </a:r>
            <a:r>
              <a:rPr lang="en-US" sz="2100" dirty="0"/>
              <a:t> found</a:t>
            </a:r>
            <a:r>
              <a:rPr lang="en-US" sz="2100" baseline="-25000" dirty="0"/>
              <a:t>(man, girl)</a:t>
            </a:r>
            <a:r>
              <a:rPr lang="en-US" sz="2100" dirty="0"/>
              <a:t> </a:t>
            </a:r>
            <a:r>
              <a:rPr lang="en-US" sz="2100" dirty="0">
                <a:solidFill>
                  <a:srgbClr val="FF0000"/>
                </a:solidFill>
              </a:rPr>
              <a:t>] </a:t>
            </a:r>
            <a:r>
              <a:rPr lang="en-US" sz="2100" dirty="0"/>
              <a:t>noticed</a:t>
            </a:r>
            <a:r>
              <a:rPr lang="en-US" sz="2100" baseline="-25000" dirty="0"/>
              <a:t>(</a:t>
            </a:r>
            <a:r>
              <a:rPr lang="en-US" sz="2100" baseline="-25000" dirty="0" err="1"/>
              <a:t>boy,girl</a:t>
            </a:r>
            <a:r>
              <a:rPr lang="en-US" sz="2100" baseline="-25000" dirty="0"/>
              <a:t>)</a:t>
            </a:r>
            <a:r>
              <a:rPr lang="en-US" sz="2100" dirty="0">
                <a:solidFill>
                  <a:srgbClr val="FF0000"/>
                </a:solidFill>
              </a:rPr>
              <a:t> ]</a:t>
            </a:r>
            <a:endParaRPr lang="en-US" sz="2100" dirty="0"/>
          </a:p>
        </p:txBody>
      </p:sp>
      <p:pic>
        <p:nvPicPr>
          <p:cNvPr id="4" name="Content Placeholder 6" descr="A diagram of a diagram&#10;&#10;AI-generated content may be incorrect.">
            <a:extLst>
              <a:ext uri="{FF2B5EF4-FFF2-40B4-BE49-F238E27FC236}">
                <a16:creationId xmlns:a16="http://schemas.microsoft.com/office/drawing/2014/main" id="{A8E4C8E4-231F-6A21-4D5B-032207625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761" y="1785011"/>
            <a:ext cx="8351039" cy="119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31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6F552-8A73-2408-DE9B-FD9809D94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Homework 9 Extras</a:t>
            </a:r>
          </a:p>
        </p:txBody>
      </p:sp>
      <p:pic>
        <p:nvPicPr>
          <p:cNvPr id="5" name="Content Placeholder 4" descr="A screenshot of a chat&#10;&#10;AI-generated content may be incorrect.">
            <a:extLst>
              <a:ext uri="{FF2B5EF4-FFF2-40B4-BE49-F238E27FC236}">
                <a16:creationId xmlns:a16="http://schemas.microsoft.com/office/drawing/2014/main" id="{CFAAC6C4-D041-02D8-CAA8-6E533167D2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2749" y="185352"/>
            <a:ext cx="8069251" cy="4337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649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2EB4C-2F6A-C0BD-A3EB-D4D406D5A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72BBF-D6C2-4F80-9C5A-FE16BBF20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Homework 9 Extras</a:t>
            </a:r>
          </a:p>
        </p:txBody>
      </p:sp>
      <p:pic>
        <p:nvPicPr>
          <p:cNvPr id="5" name="Content Placeholder 4" descr="A screenshot of a chat&#10;&#10;AI-generated content may be incorrect.">
            <a:extLst>
              <a:ext uri="{FF2B5EF4-FFF2-40B4-BE49-F238E27FC236}">
                <a16:creationId xmlns:a16="http://schemas.microsoft.com/office/drawing/2014/main" id="{0B9298B7-8A22-6AD6-DF4E-F054351CCB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2749" y="185352"/>
            <a:ext cx="8069251" cy="4337221"/>
          </a:xfrm>
          <a:prstGeom prst="rect">
            <a:avLst/>
          </a:prstGeom>
        </p:spPr>
      </p:pic>
      <p:pic>
        <p:nvPicPr>
          <p:cNvPr id="4" name="Picture 3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158FA169-5CCF-7995-1F00-55706BF42C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46" r="1"/>
          <a:stretch>
            <a:fillRect/>
          </a:stretch>
        </p:blipFill>
        <p:spPr>
          <a:xfrm>
            <a:off x="4225847" y="2757427"/>
            <a:ext cx="2862377" cy="15456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4B976119-5C71-A44D-6095-0F02B4EE75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14"/>
          <a:stretch>
            <a:fillRect/>
          </a:stretch>
        </p:blipFill>
        <p:spPr>
          <a:xfrm>
            <a:off x="7088224" y="2767106"/>
            <a:ext cx="4974088" cy="15812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A close up of a text&#10;&#10;AI-generated content may be incorrect.">
            <a:extLst>
              <a:ext uri="{FF2B5EF4-FFF2-40B4-BE49-F238E27FC236}">
                <a16:creationId xmlns:a16="http://schemas.microsoft.com/office/drawing/2014/main" id="{2E3F7713-D300-F051-73D8-4C2DE718CB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3687" y="4312738"/>
            <a:ext cx="7508950" cy="15955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D88290FD-959E-37AD-6806-6BEBDAB48B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3756" y="5180149"/>
            <a:ext cx="5888881" cy="161523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386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42A01-FAB2-588D-892E-4304C4194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01745-7EF0-5FDE-F69D-20802ED5D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Homework 9 Extras</a:t>
            </a:r>
          </a:p>
        </p:txBody>
      </p:sp>
      <p:pic>
        <p:nvPicPr>
          <p:cNvPr id="5" name="Content Placeholder 4" descr="A screenshot of a chat&#10;&#10;AI-generated content may be incorrect.">
            <a:extLst>
              <a:ext uri="{FF2B5EF4-FFF2-40B4-BE49-F238E27FC236}">
                <a16:creationId xmlns:a16="http://schemas.microsoft.com/office/drawing/2014/main" id="{42D55227-A44F-8A94-07C1-E99AA248E5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2749" y="185352"/>
            <a:ext cx="8069251" cy="4337221"/>
          </a:xfrm>
          <a:prstGeom prst="rect">
            <a:avLst/>
          </a:prstGeom>
        </p:spPr>
      </p:pic>
      <p:pic>
        <p:nvPicPr>
          <p:cNvPr id="4" name="Picture 3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E1998801-DBE5-D785-FF5D-6D1DC471ED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652" y="2905376"/>
            <a:ext cx="3987800" cy="2362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520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A3EC3-B4A1-A1EF-6BA2-E0DEFADE9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4C74D-552B-E79F-BC6E-264BC914D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1208026" cy="1967898"/>
          </a:xfrm>
        </p:spPr>
        <p:txBody>
          <a:bodyPr>
            <a:normAutofit fontScale="70000" lnSpcReduction="20000"/>
          </a:bodyPr>
          <a:lstStyle/>
          <a:p>
            <a:r>
              <a:rPr lang="en-US" sz="3200" dirty="0"/>
              <a:t>The concept of recursion:</a:t>
            </a:r>
          </a:p>
          <a:p>
            <a:pPr lvl="1"/>
            <a:r>
              <a:rPr lang="en-US" sz="2900" i="1" dirty="0">
                <a:solidFill>
                  <a:schemeClr val="accent1"/>
                </a:solidFill>
              </a:rPr>
              <a:t>I think the man thought I knew he thought I knew</a:t>
            </a:r>
          </a:p>
          <a:p>
            <a:pPr lvl="1"/>
            <a:r>
              <a:rPr lang="en-US" sz="2900" dirty="0"/>
              <a:t>[</a:t>
            </a:r>
            <a:r>
              <a:rPr lang="en-US" sz="2900" baseline="-25000" dirty="0"/>
              <a:t>S</a:t>
            </a:r>
            <a:r>
              <a:rPr lang="en-US" sz="2900" dirty="0"/>
              <a:t> I think [</a:t>
            </a:r>
            <a:r>
              <a:rPr lang="en-US" sz="2900" baseline="-25000" dirty="0"/>
              <a:t>S</a:t>
            </a:r>
            <a:r>
              <a:rPr lang="en-US" sz="2900" dirty="0"/>
              <a:t> the man thought [</a:t>
            </a:r>
            <a:r>
              <a:rPr lang="en-US" sz="2900" baseline="-25000" dirty="0"/>
              <a:t>S</a:t>
            </a:r>
            <a:r>
              <a:rPr lang="en-US" sz="2900" dirty="0"/>
              <a:t> I knew [</a:t>
            </a:r>
            <a:r>
              <a:rPr lang="en-US" sz="2900" baseline="-25000" dirty="0"/>
              <a:t>S</a:t>
            </a:r>
            <a:r>
              <a:rPr lang="en-US" sz="2900" dirty="0"/>
              <a:t> he thought … ]]]]	(S = sentence/clause)</a:t>
            </a:r>
          </a:p>
          <a:p>
            <a:r>
              <a:rPr lang="en-US" dirty="0"/>
              <a:t>Constituent structure (embedding – </a:t>
            </a:r>
            <a:r>
              <a:rPr lang="en-US" i="1" dirty="0"/>
              <a:t>potentially indefinitely</a:t>
            </a:r>
            <a:r>
              <a:rPr lang="en-US" dirty="0"/>
              <a:t>)</a:t>
            </a:r>
          </a:p>
          <a:p>
            <a:r>
              <a:rPr lang="en-US" dirty="0">
                <a:solidFill>
                  <a:schemeClr val="accent1"/>
                </a:solidFill>
              </a:rPr>
              <a:t>There may be performance limitations on types of embedding</a:t>
            </a:r>
          </a:p>
          <a:p>
            <a:r>
              <a:rPr lang="en-US" dirty="0"/>
              <a:t>Dependency structure (chaining </a:t>
            </a:r>
            <a:r>
              <a:rPr lang="en-US" sz="2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ccomp</a:t>
            </a:r>
            <a:r>
              <a:rPr lang="en-US" dirty="0"/>
              <a:t> relations)</a:t>
            </a:r>
          </a:p>
        </p:txBody>
      </p:sp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F7CE4002-56B8-2A72-95CB-66D2E19D5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958933"/>
            <a:ext cx="9800968" cy="232961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8940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A3EC3-B4A1-A1EF-6BA2-E0DEFADE9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4C74D-552B-E79F-BC6E-264BC914D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concept of recursion:</a:t>
            </a:r>
          </a:p>
          <a:p>
            <a:pPr lvl="1"/>
            <a:r>
              <a:rPr lang="en-US" sz="2800" dirty="0"/>
              <a:t>n! = n x (n-1)! for n ∈ </a:t>
            </a:r>
            <a:r>
              <a:rPr lang="en-US" sz="2800" dirty="0" err="1"/>
              <a:t>ℕ</a:t>
            </a:r>
            <a:r>
              <a:rPr lang="en-US" sz="2800" dirty="0"/>
              <a:t>, and 0! = 1   (</a:t>
            </a:r>
            <a:r>
              <a:rPr lang="en-US" sz="2800" i="1" dirty="0"/>
              <a:t>factorial function</a:t>
            </a:r>
            <a:r>
              <a:rPr lang="en-US" sz="2800" dirty="0"/>
              <a:t>)</a:t>
            </a:r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>
              <a:buNone/>
            </a:pPr>
            <a:r>
              <a:rPr lang="en-US" sz="2800" dirty="0"/>
              <a:t>can be defined non-recursively equivalently as:</a:t>
            </a:r>
          </a:p>
          <a:p>
            <a:pPr lvl="1"/>
            <a:r>
              <a:rPr lang="en-US" sz="2800" dirty="0"/>
              <a:t>n! = ∏ </a:t>
            </a:r>
            <a:r>
              <a:rPr lang="en-US" sz="2800" baseline="30000" dirty="0" err="1"/>
              <a:t>n</a:t>
            </a:r>
            <a:r>
              <a:rPr lang="en-US" sz="2800" baseline="-25000" dirty="0" err="1"/>
              <a:t>i</a:t>
            </a:r>
            <a:r>
              <a:rPr lang="en-US" sz="2800" baseline="-25000" dirty="0"/>
              <a:t>=1 </a:t>
            </a:r>
            <a:r>
              <a:rPr lang="en-US" sz="2800" dirty="0" err="1"/>
              <a:t>i</a:t>
            </a:r>
            <a:r>
              <a:rPr lang="en-US" sz="2800" dirty="0"/>
              <a:t>				(</a:t>
            </a:r>
            <a:r>
              <a:rPr lang="en-US" sz="2800" i="1" dirty="0"/>
              <a:t>product-based factorial function</a:t>
            </a:r>
            <a:r>
              <a:rPr lang="en-US" sz="2800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09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Recursion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0356"/>
          </a:xfrm>
        </p:spPr>
        <p:txBody>
          <a:bodyPr>
            <a:normAutofit/>
          </a:bodyPr>
          <a:lstStyle/>
          <a:p>
            <a:r>
              <a:rPr lang="en-US" dirty="0"/>
              <a:t>Example: palindrome words</a:t>
            </a:r>
          </a:p>
          <a:p>
            <a:pPr lvl="1"/>
            <a:r>
              <a:rPr lang="en-US" dirty="0"/>
              <a:t>e.g. </a:t>
            </a:r>
            <a:r>
              <a:rPr lang="en-US" i="1" dirty="0">
                <a:solidFill>
                  <a:schemeClr val="accent1"/>
                </a:solidFill>
              </a:rPr>
              <a:t>I</a:t>
            </a:r>
            <a:r>
              <a:rPr lang="en-US" dirty="0"/>
              <a:t>,</a:t>
            </a:r>
            <a:r>
              <a:rPr lang="en-US" i="1" dirty="0">
                <a:solidFill>
                  <a:schemeClr val="accent1"/>
                </a:solidFill>
              </a:rPr>
              <a:t> dad</a:t>
            </a:r>
            <a:r>
              <a:rPr lang="en-US" dirty="0"/>
              <a:t>,</a:t>
            </a:r>
            <a:r>
              <a:rPr lang="en-US" i="1" dirty="0">
                <a:solidFill>
                  <a:schemeClr val="accent1"/>
                </a:solidFill>
              </a:rPr>
              <a:t> noon</a:t>
            </a:r>
            <a:r>
              <a:rPr lang="en-US" dirty="0"/>
              <a:t>,</a:t>
            </a:r>
            <a:r>
              <a:rPr lang="en-US" i="1" dirty="0">
                <a:solidFill>
                  <a:schemeClr val="accent1"/>
                </a:solidFill>
              </a:rPr>
              <a:t> kayak</a:t>
            </a:r>
            <a:r>
              <a:rPr lang="en-US" dirty="0"/>
              <a:t>, </a:t>
            </a:r>
            <a:r>
              <a:rPr lang="en-US" i="1" dirty="0">
                <a:solidFill>
                  <a:schemeClr val="accent1"/>
                </a:solidFill>
              </a:rPr>
              <a:t>redder</a:t>
            </a:r>
            <a:r>
              <a:rPr lang="en-US" dirty="0"/>
              <a:t>, </a:t>
            </a:r>
            <a:r>
              <a:rPr lang="en-US" i="1" dirty="0">
                <a:solidFill>
                  <a:schemeClr val="accent1"/>
                </a:solidFill>
              </a:rPr>
              <a:t>racecar </a:t>
            </a:r>
            <a:r>
              <a:rPr lang="en-US" dirty="0"/>
              <a:t>and </a:t>
            </a:r>
            <a:r>
              <a:rPr lang="en-US" i="1" dirty="0" err="1">
                <a:solidFill>
                  <a:schemeClr val="accent1"/>
                </a:solidFill>
              </a:rPr>
              <a:t>redivider</a:t>
            </a:r>
            <a:endParaRPr lang="en-US" dirty="0"/>
          </a:p>
          <a:p>
            <a:pPr lvl="1"/>
            <a:r>
              <a:rPr lang="en-US" dirty="0"/>
              <a:t>or phrases (if we ignore white space and punctuation):</a:t>
            </a:r>
          </a:p>
          <a:p>
            <a:pPr lvl="1"/>
            <a:r>
              <a:rPr lang="en-US" dirty="0"/>
              <a:t>e.g. </a:t>
            </a:r>
            <a:r>
              <a:rPr lang="en-US" i="1" dirty="0">
                <a:solidFill>
                  <a:schemeClr val="accent1"/>
                </a:solidFill>
              </a:rPr>
              <a:t>Was it a car or a cat I saw?</a:t>
            </a:r>
          </a:p>
          <a:p>
            <a:r>
              <a:rPr lang="en-US" dirty="0"/>
              <a:t>Normally, you can't write a regex for palindromes. Why?</a:t>
            </a:r>
          </a:p>
          <a:p>
            <a:pPr lvl="1"/>
            <a:r>
              <a:rPr lang="en-US" dirty="0"/>
              <a:t>Fundamentally, it involves embedding, e.g. </a:t>
            </a:r>
            <a:r>
              <a:rPr lang="en-US" i="1" dirty="0"/>
              <a:t>the use of a stack</a:t>
            </a:r>
          </a:p>
          <a:p>
            <a:pPr marL="457200" lvl="1" indent="0">
              <a:buNone/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</a:rPr>
              <a:t>   (also required for our object relative clause structures)</a:t>
            </a:r>
          </a:p>
          <a:p>
            <a:r>
              <a:rPr lang="en-US" b="1" dirty="0"/>
              <a:t>Perl</a:t>
            </a:r>
            <a:r>
              <a:rPr lang="en-US" dirty="0"/>
              <a:t> </a:t>
            </a:r>
            <a:r>
              <a:rPr lang="en-US" dirty="0" err="1"/>
              <a:t>regexs</a:t>
            </a:r>
            <a:r>
              <a:rPr lang="en-US" dirty="0"/>
              <a:t> can because we can use backreferences </a:t>
            </a:r>
            <a:r>
              <a:rPr lang="en-US" b="1" dirty="0"/>
              <a:t>recursively</a:t>
            </a:r>
            <a:r>
              <a:rPr lang="en-US" dirty="0"/>
              <a:t>.</a:t>
            </a:r>
          </a:p>
          <a:p>
            <a:r>
              <a:rPr lang="en-US" dirty="0"/>
              <a:t>regex </a:t>
            </a:r>
            <a:r>
              <a:rPr lang="en-US" b="1" dirty="0"/>
              <a:t>recursion</a:t>
            </a:r>
            <a:r>
              <a:rPr lang="en-US" dirty="0"/>
              <a:t> refers to the ability to repeatedly embed </a:t>
            </a:r>
            <a:r>
              <a:rPr lang="en-US" dirty="0" err="1"/>
              <a:t>regexs</a:t>
            </a:r>
            <a:r>
              <a:rPr lang="en-US" dirty="0"/>
              <a:t> using:</a:t>
            </a:r>
          </a:p>
          <a:p>
            <a:pPr lvl="1"/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(?Group-Number)</a:t>
            </a:r>
          </a:p>
        </p:txBody>
      </p:sp>
    </p:spTree>
    <p:extLst>
      <p:ext uri="{BB962C8B-B14F-4D97-AF65-F5344CB8AC3E}">
        <p14:creationId xmlns:p14="http://schemas.microsoft.com/office/powerpoint/2010/main" val="93589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Recursion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0286" y="1645445"/>
            <a:ext cx="8229600" cy="622406"/>
          </a:xfrm>
        </p:spPr>
        <p:txBody>
          <a:bodyPr/>
          <a:lstStyle/>
          <a:p>
            <a:r>
              <a:rPr lang="en-US" dirty="0"/>
              <a:t>Program: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95733" y="1582998"/>
            <a:ext cx="2416046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(?group-ref)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6964B5-EDFD-F341-A5B6-4CAD04034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300" y="2107110"/>
            <a:ext cx="10185400" cy="13335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A62868E-B7A6-4B41-A227-44E5BDA52A04}"/>
              </a:ext>
            </a:extLst>
          </p:cNvPr>
          <p:cNvSpPr/>
          <p:nvPr/>
        </p:nvSpPr>
        <p:spPr>
          <a:xfrm>
            <a:off x="1003301" y="3689363"/>
            <a:ext cx="10185399" cy="215854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rgbClr val="000000"/>
                </a:solidFill>
                <a:latin typeface="Menlo" panose="020B0609030804020204" pitchFamily="49" charset="0"/>
              </a:rPr>
              <a:t>perl</a:t>
            </a:r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 -e '$word = shift; print $word; print " not" if $word !~ 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</a:rPr>
              <a:t>/^(\w?|(\w)(?1)\2)$/</a:t>
            </a:r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; print " a palindrome\n"' 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</a:rPr>
              <a:t>kayak</a:t>
            </a:r>
          </a:p>
          <a:p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</a:rPr>
              <a:t>kayak a palindrome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000" dirty="0" err="1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0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-e '$word = shift; print $word; print " not" if $word !~ 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/^(\w?|(\w)(?1)\2)$/</a:t>
            </a:r>
            <a:r>
              <a:rPr lang="en-US" sz="20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 print " a palindrome\n"' 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abacus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000" dirty="0">
                <a:solidFill>
                  <a:srgbClr val="4472C4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abacus not a palindrome</a:t>
            </a:r>
          </a:p>
        </p:txBody>
      </p:sp>
    </p:spTree>
    <p:extLst>
      <p:ext uri="{BB962C8B-B14F-4D97-AF65-F5344CB8AC3E}">
        <p14:creationId xmlns:p14="http://schemas.microsoft.com/office/powerpoint/2010/main" val="24299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92008-0D2D-8441-8AAC-641AFFD4D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Recursion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76380B-902F-044B-AC77-2ADE5C89DA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3949" y="4147793"/>
            <a:ext cx="9944100" cy="21971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451C48-E048-6B4E-A022-60E98C671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949" y="3544929"/>
            <a:ext cx="6567781" cy="56248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2EC74B4-A25C-FD47-8815-C21D010DBAD8}"/>
              </a:ext>
            </a:extLst>
          </p:cNvPr>
          <p:cNvSpPr/>
          <p:nvPr/>
        </p:nvSpPr>
        <p:spPr>
          <a:xfrm>
            <a:off x="1123949" y="2386976"/>
            <a:ext cx="41921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Menlo" panose="020B0609030804020204" pitchFamily="49" charset="0"/>
              </a:rPr>
              <a:t>/^(\w?|(\w)(?1)\2)$/</a:t>
            </a:r>
            <a:endParaRPr lang="en-US" sz="2400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EE26B421-8FE1-E648-A1BD-F93BD206D6D9}"/>
              </a:ext>
            </a:extLst>
          </p:cNvPr>
          <p:cNvSpPr/>
          <p:nvPr/>
        </p:nvSpPr>
        <p:spPr>
          <a:xfrm>
            <a:off x="1967345" y="1992282"/>
            <a:ext cx="1662546" cy="390700"/>
          </a:xfrm>
          <a:custGeom>
            <a:avLst/>
            <a:gdLst>
              <a:gd name="connsiteX0" fmla="*/ 1662546 w 1662546"/>
              <a:gd name="connsiteY0" fmla="*/ 390700 h 390700"/>
              <a:gd name="connsiteX1" fmla="*/ 1357746 w 1662546"/>
              <a:gd name="connsiteY1" fmla="*/ 58191 h 390700"/>
              <a:gd name="connsiteX2" fmla="*/ 304800 w 1662546"/>
              <a:gd name="connsiteY2" fmla="*/ 30482 h 390700"/>
              <a:gd name="connsiteX3" fmla="*/ 0 w 1662546"/>
              <a:gd name="connsiteY3" fmla="*/ 376845 h 39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2546" h="390700">
                <a:moveTo>
                  <a:pt x="1662546" y="390700"/>
                </a:moveTo>
                <a:cubicBezTo>
                  <a:pt x="1623291" y="254463"/>
                  <a:pt x="1584037" y="118227"/>
                  <a:pt x="1357746" y="58191"/>
                </a:cubicBezTo>
                <a:cubicBezTo>
                  <a:pt x="1131455" y="-1845"/>
                  <a:pt x="531091" y="-22627"/>
                  <a:pt x="304800" y="30482"/>
                </a:cubicBezTo>
                <a:cubicBezTo>
                  <a:pt x="78509" y="83591"/>
                  <a:pt x="39254" y="230218"/>
                  <a:pt x="0" y="376845"/>
                </a:cubicBezTo>
              </a:path>
            </a:pathLst>
          </a:custGeom>
          <a:noFill/>
          <a:ln w="31750">
            <a:prstDash val="dash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C5779A8B-F7B7-5142-B933-A198D84E8642}"/>
              </a:ext>
            </a:extLst>
          </p:cNvPr>
          <p:cNvSpPr/>
          <p:nvPr/>
        </p:nvSpPr>
        <p:spPr>
          <a:xfrm>
            <a:off x="2862470" y="1831887"/>
            <a:ext cx="1431233" cy="551096"/>
          </a:xfrm>
          <a:custGeom>
            <a:avLst/>
            <a:gdLst>
              <a:gd name="connsiteX0" fmla="*/ 1662546 w 1662546"/>
              <a:gd name="connsiteY0" fmla="*/ 390700 h 390700"/>
              <a:gd name="connsiteX1" fmla="*/ 1357746 w 1662546"/>
              <a:gd name="connsiteY1" fmla="*/ 58191 h 390700"/>
              <a:gd name="connsiteX2" fmla="*/ 304800 w 1662546"/>
              <a:gd name="connsiteY2" fmla="*/ 30482 h 390700"/>
              <a:gd name="connsiteX3" fmla="*/ 0 w 1662546"/>
              <a:gd name="connsiteY3" fmla="*/ 376845 h 39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2546" h="390700">
                <a:moveTo>
                  <a:pt x="1662546" y="390700"/>
                </a:moveTo>
                <a:cubicBezTo>
                  <a:pt x="1623291" y="254463"/>
                  <a:pt x="1584037" y="118227"/>
                  <a:pt x="1357746" y="58191"/>
                </a:cubicBezTo>
                <a:cubicBezTo>
                  <a:pt x="1131455" y="-1845"/>
                  <a:pt x="531091" y="-22627"/>
                  <a:pt x="304800" y="30482"/>
                </a:cubicBezTo>
                <a:cubicBezTo>
                  <a:pt x="78509" y="83591"/>
                  <a:pt x="39254" y="230218"/>
                  <a:pt x="0" y="376845"/>
                </a:cubicBezTo>
              </a:path>
            </a:pathLst>
          </a:custGeom>
          <a:noFill/>
          <a:ln w="31750">
            <a:solidFill>
              <a:schemeClr val="accent6"/>
            </a:solidFill>
            <a:prstDash val="dash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518122-2540-E54A-A0C9-30A38FCE3B98}"/>
              </a:ext>
            </a:extLst>
          </p:cNvPr>
          <p:cNvSpPr txBox="1"/>
          <p:nvPr/>
        </p:nvSpPr>
        <p:spPr>
          <a:xfrm>
            <a:off x="1816502" y="28486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A63AF3-9308-0D4F-9916-EA2A86B9A138}"/>
              </a:ext>
            </a:extLst>
          </p:cNvPr>
          <p:cNvSpPr txBox="1"/>
          <p:nvPr/>
        </p:nvSpPr>
        <p:spPr>
          <a:xfrm>
            <a:off x="2798618" y="284502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60255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91605-E54C-A3FB-3EC7-92A4E7CA2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B5B58-5D9C-C29C-27FB-5637F1D8D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Successful match with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kayak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800" dirty="0">
                <a:solidFill>
                  <a:srgbClr val="FF0000"/>
                </a:solidFill>
                <a:latin typeface="Menlo" panose="020B0609030804020204" pitchFamily="49" charset="0"/>
              </a:rPr>
              <a:t>/^(\w?|(\w)(?1)\2)$/  </a:t>
            </a:r>
            <a:r>
              <a:rPr lang="en-US" sz="2800" dirty="0">
                <a:solidFill>
                  <a:schemeClr val="accent6"/>
                </a:solidFill>
                <a:latin typeface="Menlo" panose="020B0609030804020204" pitchFamily="49" charset="0"/>
              </a:rPr>
              <a:t>❘</a:t>
            </a:r>
            <a:r>
              <a:rPr lang="en-US" sz="2800" dirty="0">
                <a:latin typeface="Menlo" panose="020B0609030804020204" pitchFamily="49" charset="0"/>
              </a:rPr>
              <a:t>kayak</a:t>
            </a:r>
            <a:endParaRPr lang="en-US" sz="28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FF0000"/>
                </a:solidFill>
                <a:latin typeface="Menlo" panose="020B0609030804020204" pitchFamily="49" charset="0"/>
              </a:rPr>
              <a:t>       </a:t>
            </a:r>
            <a:r>
              <a:rPr lang="en-US" sz="2800" dirty="0">
                <a:latin typeface="Menlo" panose="020B0609030804020204" pitchFamily="49" charset="0"/>
              </a:rPr>
              <a:t>k      </a:t>
            </a:r>
            <a:r>
              <a:rPr lang="en-US" sz="2800" dirty="0">
                <a:solidFill>
                  <a:schemeClr val="accent1"/>
                </a:solidFill>
                <a:latin typeface="Menlo" panose="020B0609030804020204" pitchFamily="49" charset="0"/>
              </a:rPr>
              <a:t>k	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</a:rPr>
              <a:t>  </a:t>
            </a:r>
            <a:r>
              <a:rPr lang="en-US" dirty="0" err="1">
                <a:latin typeface="Menlo" panose="020B0609030804020204" pitchFamily="49" charset="0"/>
              </a:rPr>
              <a:t>k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</a:rPr>
              <a:t>❘</a:t>
            </a:r>
            <a:r>
              <a:rPr lang="en-US" dirty="0" err="1">
                <a:latin typeface="Menlo" panose="020B0609030804020204" pitchFamily="49" charset="0"/>
              </a:rPr>
              <a:t>aya</a:t>
            </a:r>
            <a:r>
              <a:rPr lang="en-US" dirty="0" err="1">
                <a:solidFill>
                  <a:schemeClr val="accent1"/>
                </a:solidFill>
                <a:latin typeface="Menlo" panose="020B0609030804020204" pitchFamily="49" charset="0"/>
              </a:rPr>
              <a:t>k</a:t>
            </a:r>
            <a:endParaRPr lang="en-US" sz="2800" dirty="0">
              <a:solidFill>
                <a:schemeClr val="accent1"/>
              </a:solidFill>
              <a:latin typeface="Menlo" panose="020B060903080402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FF0000"/>
                </a:solidFill>
                <a:latin typeface="Menlo" panose="020B0609030804020204" pitchFamily="49" charset="0"/>
              </a:rPr>
              <a:t>       </a:t>
            </a:r>
            <a:r>
              <a:rPr lang="en-US" sz="2800" dirty="0">
                <a:latin typeface="Menlo" panose="020B0609030804020204" pitchFamily="49" charset="0"/>
              </a:rPr>
              <a:t>a      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</a:rPr>
              <a:t>a</a:t>
            </a:r>
            <a:r>
              <a:rPr lang="en-US" dirty="0">
                <a:latin typeface="Menlo" panose="020B0609030804020204" pitchFamily="49" charset="0"/>
              </a:rPr>
              <a:t>      </a:t>
            </a:r>
            <a:r>
              <a:rPr lang="en-US" dirty="0" err="1">
                <a:latin typeface="Menlo" panose="020B0609030804020204" pitchFamily="49" charset="0"/>
              </a:rPr>
              <a:t>ka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</a:rPr>
              <a:t>❘</a:t>
            </a:r>
            <a:r>
              <a:rPr lang="en-US" dirty="0" err="1">
                <a:latin typeface="Menlo" panose="020B0609030804020204" pitchFamily="49" charset="0"/>
              </a:rPr>
              <a:t>y</a:t>
            </a:r>
            <a:r>
              <a:rPr lang="en-US" dirty="0" err="1">
                <a:solidFill>
                  <a:schemeClr val="accent1"/>
                </a:solidFill>
                <a:latin typeface="Menlo" panose="020B0609030804020204" pitchFamily="49" charset="0"/>
              </a:rPr>
              <a:t>ak</a:t>
            </a:r>
            <a:endParaRPr lang="en-US" dirty="0">
              <a:solidFill>
                <a:schemeClr val="accent1"/>
              </a:solidFill>
              <a:latin typeface="Menlo" panose="020B060903080402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</a:rPr>
              <a:t>  </a:t>
            </a:r>
            <a:r>
              <a:rPr lang="en-US" dirty="0">
                <a:latin typeface="Menlo" panose="020B0609030804020204" pitchFamily="49" charset="0"/>
              </a:rPr>
              <a:t>y 				  </a:t>
            </a:r>
            <a:r>
              <a:rPr lang="en-US" dirty="0" err="1">
                <a:latin typeface="Menlo" panose="020B0609030804020204" pitchFamily="49" charset="0"/>
              </a:rPr>
              <a:t>kay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</a:rPr>
              <a:t>❘</a:t>
            </a:r>
            <a:r>
              <a:rPr lang="en-US" dirty="0" err="1">
                <a:solidFill>
                  <a:schemeClr val="accent1"/>
                </a:solidFill>
                <a:latin typeface="Menlo" panose="020B0609030804020204" pitchFamily="49" charset="0"/>
              </a:rPr>
              <a:t>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459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91605-E54C-A3FB-3EC7-92A4E7CA2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B5B58-5D9C-C29C-27FB-5637F1D8D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Failed match with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abacus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800" dirty="0">
                <a:solidFill>
                  <a:srgbClr val="FF0000"/>
                </a:solidFill>
                <a:latin typeface="Menlo" panose="020B0609030804020204" pitchFamily="49" charset="0"/>
              </a:rPr>
              <a:t>/^(\w?|(\w)(?1)\2)$/  </a:t>
            </a:r>
            <a:r>
              <a:rPr lang="en-US" sz="2800" dirty="0">
                <a:solidFill>
                  <a:schemeClr val="accent6"/>
                </a:solidFill>
                <a:latin typeface="Menlo" panose="020B0609030804020204" pitchFamily="49" charset="0"/>
              </a:rPr>
              <a:t>❘</a:t>
            </a:r>
            <a:r>
              <a:rPr lang="en-US" sz="2800" dirty="0">
                <a:latin typeface="Menlo" panose="020B0609030804020204" pitchFamily="49" charset="0"/>
              </a:rPr>
              <a:t>abacus</a:t>
            </a:r>
            <a:endParaRPr lang="en-US" sz="28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FF0000"/>
                </a:solidFill>
                <a:latin typeface="Menlo" panose="020B0609030804020204" pitchFamily="49" charset="0"/>
              </a:rPr>
              <a:t>       </a:t>
            </a:r>
            <a:r>
              <a:rPr lang="en-US" dirty="0">
                <a:latin typeface="Menlo" panose="020B0609030804020204" pitchFamily="49" charset="0"/>
              </a:rPr>
              <a:t>a</a:t>
            </a:r>
            <a:r>
              <a:rPr lang="en-US" sz="2800" dirty="0">
                <a:latin typeface="Menlo" panose="020B0609030804020204" pitchFamily="49" charset="0"/>
              </a:rPr>
              <a:t>      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</a:rPr>
              <a:t>a</a:t>
            </a:r>
            <a:r>
              <a:rPr lang="en-US" sz="2800" dirty="0">
                <a:solidFill>
                  <a:schemeClr val="accent1"/>
                </a:solidFill>
                <a:latin typeface="Menlo" panose="020B0609030804020204" pitchFamily="49" charset="0"/>
              </a:rPr>
              <a:t>	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</a:rPr>
              <a:t>  </a:t>
            </a:r>
            <a:r>
              <a:rPr lang="en-US" dirty="0" err="1">
                <a:latin typeface="Menlo" panose="020B0609030804020204" pitchFamily="49" charset="0"/>
              </a:rPr>
              <a:t>a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</a:rPr>
              <a:t>❘</a:t>
            </a:r>
            <a:r>
              <a:rPr lang="en-US" dirty="0" err="1">
                <a:latin typeface="Menlo" panose="020B0609030804020204" pitchFamily="49" charset="0"/>
              </a:rPr>
              <a:t>bacus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</a:rPr>
              <a:t> a</a:t>
            </a:r>
            <a:endParaRPr lang="en-US" sz="2800" dirty="0">
              <a:solidFill>
                <a:schemeClr val="accent1"/>
              </a:solidFill>
              <a:latin typeface="Menlo" panose="020B060903080402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FF0000"/>
                </a:solidFill>
                <a:latin typeface="Menlo" panose="020B0609030804020204" pitchFamily="49" charset="0"/>
              </a:rPr>
              <a:t>       </a:t>
            </a:r>
            <a:r>
              <a:rPr lang="en-US" dirty="0">
                <a:latin typeface="Menlo" panose="020B0609030804020204" pitchFamily="49" charset="0"/>
              </a:rPr>
              <a:t>b</a:t>
            </a:r>
            <a:r>
              <a:rPr lang="en-US" sz="2800" dirty="0">
                <a:latin typeface="Menlo" panose="020B0609030804020204" pitchFamily="49" charset="0"/>
              </a:rPr>
              <a:t>      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</a:rPr>
              <a:t>b</a:t>
            </a:r>
            <a:r>
              <a:rPr lang="en-US" dirty="0">
                <a:latin typeface="Menlo" panose="020B0609030804020204" pitchFamily="49" charset="0"/>
              </a:rPr>
              <a:t> 	  </a:t>
            </a:r>
            <a:r>
              <a:rPr lang="en-US" dirty="0" err="1">
                <a:latin typeface="Menlo" panose="020B0609030804020204" pitchFamily="49" charset="0"/>
              </a:rPr>
              <a:t>ab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</a:rPr>
              <a:t>❘</a:t>
            </a:r>
            <a:r>
              <a:rPr lang="en-US" dirty="0" err="1">
                <a:latin typeface="Menlo" panose="020B0609030804020204" pitchFamily="49" charset="0"/>
              </a:rPr>
              <a:t>acus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chemeClr val="accent1"/>
                </a:solidFill>
                <a:latin typeface="Menlo" panose="020B0609030804020204" pitchFamily="49" charset="0"/>
              </a:rPr>
              <a:t>ba</a:t>
            </a:r>
            <a:endParaRPr lang="en-US" dirty="0">
              <a:solidFill>
                <a:schemeClr val="accent1"/>
              </a:solidFill>
              <a:latin typeface="Menlo" panose="020B060903080402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  <a:latin typeface="Menlo" panose="020B0609030804020204" pitchFamily="49" charset="0"/>
              </a:rPr>
              <a:t>       </a:t>
            </a:r>
            <a:r>
              <a:rPr lang="en-US" dirty="0">
                <a:latin typeface="Menlo" panose="020B0609030804020204" pitchFamily="49" charset="0"/>
              </a:rPr>
              <a:t>a      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</a:rPr>
              <a:t>a	  </a:t>
            </a:r>
            <a:r>
              <a:rPr lang="en-US" dirty="0" err="1">
                <a:latin typeface="Menlo" panose="020B0609030804020204" pitchFamily="49" charset="0"/>
              </a:rPr>
              <a:t>aba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</a:rPr>
              <a:t>❘</a:t>
            </a:r>
            <a:r>
              <a:rPr lang="en-US" dirty="0" err="1">
                <a:latin typeface="Menlo" panose="020B0609030804020204" pitchFamily="49" charset="0"/>
              </a:rPr>
              <a:t>cus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</a:rPr>
              <a:t> aba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  <a:latin typeface="Menlo" panose="020B0609030804020204" pitchFamily="49" charset="0"/>
              </a:rPr>
              <a:t>       </a:t>
            </a:r>
            <a:r>
              <a:rPr lang="en-US" dirty="0">
                <a:latin typeface="Menlo" panose="020B0609030804020204" pitchFamily="49" charset="0"/>
              </a:rPr>
              <a:t>c      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</a:rPr>
              <a:t>c	  </a:t>
            </a:r>
            <a:r>
              <a:rPr lang="en-US" dirty="0" err="1">
                <a:latin typeface="Menlo" panose="020B0609030804020204" pitchFamily="49" charset="0"/>
              </a:rPr>
              <a:t>abac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</a:rPr>
              <a:t>❘</a:t>
            </a:r>
            <a:r>
              <a:rPr lang="en-US" dirty="0" err="1">
                <a:latin typeface="Menlo" panose="020B0609030804020204" pitchFamily="49" charset="0"/>
              </a:rPr>
              <a:t>us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</a:rPr>
              <a:t> caba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  <a:latin typeface="Menlo" panose="020B0609030804020204" pitchFamily="49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74059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41754-5DBF-E941-B507-380EC698B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2E7BC-5274-7B45-9593-BBD381CB0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49001" cy="4351338"/>
          </a:xfrm>
        </p:spPr>
        <p:txBody>
          <a:bodyPr>
            <a:normAutofit/>
          </a:bodyPr>
          <a:lstStyle/>
          <a:p>
            <a:r>
              <a:rPr lang="en-US" sz="2000" dirty="0" err="1">
                <a:solidFill>
                  <a:srgbClr val="000000"/>
                </a:solidFill>
                <a:latin typeface="Menlo" panose="020B0609030804020204" pitchFamily="49" charset="0"/>
              </a:rPr>
              <a:t>perl</a:t>
            </a:r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 -e '$word = shift; print $word; print " not" if $word !~ /^(\w?|(\w)(?1)\2)$/; print " a palindrome\n"' 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</a:rPr>
              <a:t>noon</a:t>
            </a:r>
          </a:p>
          <a:p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</a:rPr>
              <a:t>noon a palindrome</a:t>
            </a:r>
          </a:p>
          <a:p>
            <a:r>
              <a:rPr lang="en-US" sz="2000" dirty="0" err="1">
                <a:latin typeface="Menlo" panose="020B0609030804020204" pitchFamily="49" charset="0"/>
              </a:rPr>
              <a:t>perl</a:t>
            </a:r>
            <a:r>
              <a:rPr lang="en-US" sz="2000" dirty="0">
                <a:latin typeface="Menlo" panose="020B0609030804020204" pitchFamily="49" charset="0"/>
              </a:rPr>
              <a:t> -e '$word = shift; print $word; print " not" if $word !~ /^(\w?|(\w)(?1)\2)$/; print " a palindrome\n"' 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</a:rPr>
              <a:t>I</a:t>
            </a:r>
          </a:p>
          <a:p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</a:rPr>
              <a:t>I a palindrome</a:t>
            </a:r>
          </a:p>
          <a:p>
            <a:r>
              <a:rPr lang="en-US" sz="2000" dirty="0" err="1">
                <a:solidFill>
                  <a:srgbClr val="000000"/>
                </a:solidFill>
                <a:latin typeface="Menlo" panose="020B0609030804020204" pitchFamily="49" charset="0"/>
              </a:rPr>
              <a:t>perl</a:t>
            </a:r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 -e '$word = shift; print $word; print " not" if $word !~ /^(\w?|(\w)(?1)\2)$/; print " a palindrome\n"' 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</a:rPr>
              <a:t> a palindrome</a:t>
            </a:r>
          </a:p>
        </p:txBody>
      </p:sp>
    </p:spTree>
    <p:extLst>
      <p:ext uri="{BB962C8B-B14F-4D97-AF65-F5344CB8AC3E}">
        <p14:creationId xmlns:p14="http://schemas.microsoft.com/office/powerpoint/2010/main" val="93784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91605-E54C-A3FB-3EC7-92A4E7CA2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B5B58-5D9C-C29C-27FB-5637F1D8D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Successful match with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noon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800" dirty="0">
                <a:solidFill>
                  <a:srgbClr val="FF0000"/>
                </a:solidFill>
                <a:latin typeface="Menlo" panose="020B0609030804020204" pitchFamily="49" charset="0"/>
              </a:rPr>
              <a:t>/^(\w?|(\w)(?1)\2)$/  </a:t>
            </a:r>
            <a:r>
              <a:rPr lang="en-US" sz="2800" dirty="0">
                <a:solidFill>
                  <a:schemeClr val="accent6"/>
                </a:solidFill>
                <a:latin typeface="Menlo" panose="020B0609030804020204" pitchFamily="49" charset="0"/>
              </a:rPr>
              <a:t>❘</a:t>
            </a:r>
            <a:r>
              <a:rPr lang="en-US" sz="2800" dirty="0">
                <a:latin typeface="Menlo" panose="020B0609030804020204" pitchFamily="49" charset="0"/>
              </a:rPr>
              <a:t>noon</a:t>
            </a:r>
            <a:endParaRPr lang="en-US" sz="28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FF0000"/>
                </a:solidFill>
                <a:latin typeface="Menlo" panose="020B0609030804020204" pitchFamily="49" charset="0"/>
              </a:rPr>
              <a:t>       </a:t>
            </a:r>
            <a:r>
              <a:rPr lang="en-US" dirty="0">
                <a:latin typeface="Menlo" panose="020B0609030804020204" pitchFamily="49" charset="0"/>
              </a:rPr>
              <a:t>n</a:t>
            </a:r>
            <a:r>
              <a:rPr lang="en-US" sz="2800" dirty="0">
                <a:latin typeface="Menlo" panose="020B0609030804020204" pitchFamily="49" charset="0"/>
              </a:rPr>
              <a:t>      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</a:rPr>
              <a:t>n</a:t>
            </a:r>
            <a:r>
              <a:rPr lang="en-US" sz="2800" dirty="0">
                <a:solidFill>
                  <a:schemeClr val="accent1"/>
                </a:solidFill>
                <a:latin typeface="Menlo" panose="020B0609030804020204" pitchFamily="49" charset="0"/>
              </a:rPr>
              <a:t>	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</a:rPr>
              <a:t>  </a:t>
            </a:r>
            <a:r>
              <a:rPr lang="en-US" dirty="0" err="1">
                <a:latin typeface="Menlo" panose="020B0609030804020204" pitchFamily="49" charset="0"/>
              </a:rPr>
              <a:t>n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</a:rPr>
              <a:t>❘</a:t>
            </a:r>
            <a:r>
              <a:rPr lang="en-US" dirty="0" err="1">
                <a:latin typeface="Menlo" panose="020B0609030804020204" pitchFamily="49" charset="0"/>
              </a:rPr>
              <a:t>oo</a:t>
            </a:r>
            <a:r>
              <a:rPr lang="en-US" dirty="0" err="1">
                <a:solidFill>
                  <a:schemeClr val="accent1"/>
                </a:solidFill>
                <a:latin typeface="Menlo" panose="020B0609030804020204" pitchFamily="49" charset="0"/>
              </a:rPr>
              <a:t>n</a:t>
            </a:r>
            <a:endParaRPr lang="en-US" sz="2800" dirty="0">
              <a:solidFill>
                <a:schemeClr val="accent1"/>
              </a:solidFill>
              <a:latin typeface="Menlo" panose="020B060903080402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FF0000"/>
                </a:solidFill>
                <a:latin typeface="Menlo" panose="020B0609030804020204" pitchFamily="49" charset="0"/>
              </a:rPr>
              <a:t>       </a:t>
            </a:r>
            <a:r>
              <a:rPr lang="en-US" dirty="0">
                <a:latin typeface="Menlo" panose="020B0609030804020204" pitchFamily="49" charset="0"/>
              </a:rPr>
              <a:t>o</a:t>
            </a:r>
            <a:r>
              <a:rPr lang="en-US" sz="2800" dirty="0">
                <a:latin typeface="Menlo" panose="020B0609030804020204" pitchFamily="49" charset="0"/>
              </a:rPr>
              <a:t>      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</a:rPr>
              <a:t>o</a:t>
            </a:r>
            <a:r>
              <a:rPr lang="en-US" dirty="0">
                <a:latin typeface="Menlo" panose="020B0609030804020204" pitchFamily="49" charset="0"/>
              </a:rPr>
              <a:t>      </a:t>
            </a:r>
            <a:r>
              <a:rPr lang="en-US" dirty="0" err="1">
                <a:latin typeface="Menlo" panose="020B0609030804020204" pitchFamily="49" charset="0"/>
              </a:rPr>
              <a:t>no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</a:rPr>
              <a:t>❘</a:t>
            </a:r>
            <a:r>
              <a:rPr lang="en-US" dirty="0" err="1">
                <a:solidFill>
                  <a:schemeClr val="accent1"/>
                </a:solidFill>
                <a:latin typeface="Menlo" panose="020B0609030804020204" pitchFamily="49" charset="0"/>
              </a:rPr>
              <a:t>on</a:t>
            </a:r>
            <a:endParaRPr lang="en-US" dirty="0">
              <a:solidFill>
                <a:schemeClr val="accent1"/>
              </a:solidFill>
              <a:latin typeface="Menlo" panose="020B060903080402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</a:rPr>
              <a:t>  </a:t>
            </a:r>
            <a:r>
              <a:rPr lang="en-US" i="1" dirty="0">
                <a:latin typeface="Menlo" panose="020B0609030804020204" pitchFamily="49" charset="0"/>
              </a:rPr>
              <a:t>ε</a:t>
            </a:r>
            <a:r>
              <a:rPr lang="en-US" dirty="0">
                <a:latin typeface="Menlo" panose="020B0609030804020204" pitchFamily="49" charset="0"/>
              </a:rPr>
              <a:t> 				  </a:t>
            </a:r>
            <a:r>
              <a:rPr lang="en-US" dirty="0" err="1">
                <a:latin typeface="Menlo" panose="020B0609030804020204" pitchFamily="49" charset="0"/>
              </a:rPr>
              <a:t>no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</a:rPr>
              <a:t>❘</a:t>
            </a:r>
            <a:r>
              <a:rPr lang="en-US" dirty="0" err="1">
                <a:solidFill>
                  <a:schemeClr val="accent1"/>
                </a:solidFill>
                <a:latin typeface="Menlo" panose="020B0609030804020204" pitchFamily="49" charset="0"/>
              </a:rPr>
              <a:t>on</a:t>
            </a:r>
            <a:endParaRPr lang="en-US" dirty="0">
              <a:solidFill>
                <a:schemeClr val="accent1"/>
              </a:solidFill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i="1" dirty="0" err="1">
                <a:latin typeface="Menlo" panose="020B0609030804020204" pitchFamily="49" charset="0"/>
              </a:rPr>
              <a:t>ε</a:t>
            </a:r>
            <a:r>
              <a:rPr lang="en-US" i="1" dirty="0">
                <a:latin typeface="Menlo" panose="020B0609030804020204" pitchFamily="49" charset="0"/>
              </a:rPr>
              <a:t> = empty string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854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AE107-B2D4-C444-9D47-B1EEDDA11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Context-Free Grammar (CFG)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92D8B-05AF-834E-8F5D-7E61E8816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Assume for now, the alphabet is lowercase English letters.</a:t>
            </a:r>
          </a:p>
          <a:p>
            <a:r>
              <a:rPr lang="en-US" dirty="0"/>
              <a:t>53  (26+26+1) rules for the palindrome grammar: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 --&gt;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λ</a:t>
            </a:r>
            <a:r>
              <a:rPr lang="en-US" dirty="0"/>
              <a:t>		(</a:t>
            </a:r>
            <a:r>
              <a:rPr lang="en-US" i="1" dirty="0"/>
              <a:t>empty string</a:t>
            </a:r>
            <a:r>
              <a:rPr lang="en-US" dirty="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 --&gt; t</a:t>
            </a:r>
            <a:r>
              <a:rPr lang="en-US" dirty="0"/>
              <a:t>		(</a:t>
            </a:r>
            <a:r>
              <a:rPr lang="en-US" i="1" dirty="0"/>
              <a:t>terminal</a:t>
            </a:r>
            <a:r>
              <a:rPr lang="en-US" dirty="0"/>
              <a:t>, for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</a:t>
            </a:r>
            <a:r>
              <a:rPr lang="en-US" dirty="0"/>
              <a:t> ∈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[a-z]</a:t>
            </a:r>
            <a:r>
              <a:rPr lang="en-US" dirty="0"/>
              <a:t>, 26 rules)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endParaRPr lang="en-US" dirty="0"/>
          </a:p>
          <a:p>
            <a:pPr marL="914400" lvl="1" indent="-457200">
              <a:buFont typeface="+mj-lt"/>
              <a:buAutoNum type="arabicPeriod" startAt="28"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 --&gt; a P a</a:t>
            </a:r>
          </a:p>
          <a:p>
            <a:pPr marL="457200" lvl="1" indent="0">
              <a:buNone/>
            </a:pPr>
            <a:r>
              <a:rPr lang="en-US" dirty="0"/>
              <a:t>…</a:t>
            </a:r>
          </a:p>
          <a:p>
            <a:pPr marL="914400" lvl="1" indent="-457200">
              <a:buFont typeface="+mj-lt"/>
              <a:buAutoNum type="arabicPeriod" startAt="53"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 --&gt; z P z</a:t>
            </a:r>
            <a:r>
              <a:rPr lang="en-US" dirty="0"/>
              <a:t> 	(</a:t>
            </a:r>
            <a:r>
              <a:rPr lang="en-US" i="1" dirty="0"/>
              <a:t>another</a:t>
            </a:r>
            <a:r>
              <a:rPr lang="en-US" dirty="0"/>
              <a:t> 26 rules)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dirty="0"/>
              <a:t>Conceptually simpler…</a:t>
            </a:r>
          </a:p>
        </p:txBody>
      </p:sp>
    </p:spTree>
    <p:extLst>
      <p:ext uri="{BB962C8B-B14F-4D97-AF65-F5344CB8AC3E}">
        <p14:creationId xmlns:p14="http://schemas.microsoft.com/office/powerpoint/2010/main" val="1860745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9E5711-C02E-A3F1-CAD1-4F1C56BDD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Context-Free Grammar (CFG)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94ADD6-6280-9ECA-0D9E-42AE9C7ABE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7316" y="681652"/>
            <a:ext cx="6780700" cy="549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7328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749A9-BB1A-EB4A-8DC9-E20FD1A8B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D56E2-1070-7943-9C91-287FC5300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363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Python:</a:t>
            </a:r>
          </a:p>
          <a:p>
            <a:pPr marL="0" indent="0">
              <a:buNone/>
            </a:pP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import re</a:t>
            </a:r>
          </a:p>
          <a:p>
            <a:pPr marL="0" indent="0">
              <a:buNone/>
            </a:pP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re.match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(r'^(\w?|(\w)(?1)\2)$',"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releveler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")</a:t>
            </a:r>
          </a:p>
          <a:p>
            <a:r>
              <a:rPr lang="en-US" i="1" dirty="0"/>
              <a:t>Let's see what happens…</a:t>
            </a:r>
          </a:p>
        </p:txBody>
      </p:sp>
    </p:spTree>
    <p:extLst>
      <p:ext uri="{BB962C8B-B14F-4D97-AF65-F5344CB8AC3E}">
        <p14:creationId xmlns:p14="http://schemas.microsoft.com/office/powerpoint/2010/main" val="96622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1CA0815-8090-A24A-A77D-5421E973C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E297-7BEC-D34D-BDF3-BE6D6E4BEF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1782" y="1825625"/>
            <a:ext cx="5618018" cy="435133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3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python3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Python 3.7.3 (v3.7.3:ef4ec6ed12, Mar 25 2019, 16:52:21) 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[Clang 6.0 (clang-600.0.57)] on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darwin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Type "help", "copyright", "credits" or "license" for more information.</a:t>
            </a:r>
          </a:p>
          <a:p>
            <a:pPr marL="0" indent="0">
              <a:buNone/>
            </a:pPr>
            <a:r>
              <a:rPr lang="en-US" sz="3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&gt;&gt;&gt; </a:t>
            </a:r>
            <a:r>
              <a:rPr lang="en-US" sz="35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import re</a:t>
            </a:r>
          </a:p>
          <a:p>
            <a:pPr marL="0" indent="0">
              <a:buNone/>
            </a:pPr>
            <a:r>
              <a:rPr lang="en-US" sz="3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&gt;&gt;&gt; </a:t>
            </a:r>
            <a:r>
              <a:rPr lang="en-US" sz="35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re.match</a:t>
            </a:r>
            <a:r>
              <a:rPr lang="en-US" sz="35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(r'^(\w?|(\w)(?1)\2)$',"</a:t>
            </a:r>
            <a:r>
              <a:rPr lang="en-US" sz="35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releveler</a:t>
            </a:r>
            <a:r>
              <a:rPr lang="en-US" sz="35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")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Traceback (most recent call last):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File "&lt;stdin&gt;", line 1, in &lt;module&gt;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File "/Library/Frameworks/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Python.framework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/Versions/3.7/lib/python3.7/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re.py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", line 173, in match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  return _compile(pattern, flags).match(string)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File "/Library/Frameworks/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Python.framework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/Versions/3.7/lib/python3.7/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re.py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", line 286, in _compile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  p =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sre_compile.compile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(pattern, flags)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File "/Library/Frameworks/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Python.framework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/Versions/3.7/lib/python3.7/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sre_compile.py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", line 764, in compile</a:t>
            </a:r>
          </a:p>
          <a:p>
            <a:pPr marL="0" indent="0">
              <a:buNone/>
            </a:pP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A3F577-451A-9C40-9664-F9AA9A044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76455" cy="435133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  p =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sre_parse.parse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(p, flags)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File "/Library/Frameworks/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Python.framework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/Versions/3.7/lib/python3.7/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sre_parse.py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", line 930, in parse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  p = _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parse_sub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(source, pattern, flags &amp; SRE_FLAG_VERBOSE, 0)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File "/Library/Frameworks/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Python.framework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/Versions/3.7/lib/python3.7/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sre_parse.py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", line 426, in _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parse_sub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  not nested and not items))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File "/Library/Frameworks/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Python.framework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/Versions/3.7/lib/python3.7/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sre_parse.py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", line 816, in _parse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  p = _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parse_sub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(source, state,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sub_verbose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nested + 1)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File "/Library/Frameworks/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Python.framework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/Versions/3.7/lib/python3.7/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sre_parse.py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", line 426, in _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parse_sub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  not nested and not items))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File "/Library/Frameworks/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Python.framework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/Versions/3.7/lib/python3.7/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sre_parse.py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", line 806, in _parse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 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len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(char) + 1)</a:t>
            </a:r>
          </a:p>
          <a:p>
            <a:pPr marL="0" indent="0">
              <a:buNone/>
            </a:pPr>
            <a:r>
              <a:rPr lang="en-US" sz="3500" dirty="0" err="1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re.error</a:t>
            </a:r>
            <a:r>
              <a:rPr lang="en-US" sz="35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unknown extension ?1 at position 11</a:t>
            </a:r>
          </a:p>
        </p:txBody>
      </p:sp>
    </p:spTree>
    <p:extLst>
      <p:ext uri="{BB962C8B-B14F-4D97-AF65-F5344CB8AC3E}">
        <p14:creationId xmlns:p14="http://schemas.microsoft.com/office/powerpoint/2010/main" val="38966882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749A9-BB1A-EB4A-8DC9-E20FD1A8B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D56E2-1070-7943-9C91-287FC5300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10976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Python: alternate regex module handles recursion</a:t>
            </a:r>
            <a:endParaRPr lang="en-US" dirty="0"/>
          </a:p>
          <a:p>
            <a:r>
              <a:rPr lang="en-US" dirty="0">
                <a:hlinkClick r:id="rId2"/>
              </a:rPr>
              <a:t>https://pypi.org/project/regex/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B17BB4-0EF3-8C46-B222-8B224429F4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0" y="4832680"/>
            <a:ext cx="10160000" cy="8763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817C4A-5D14-0042-B45D-B90C9F6AB0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100" y="2962173"/>
            <a:ext cx="4343400" cy="166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16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Prime Number Testing using Perl Regular Expressions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1178209" cy="4351338"/>
          </a:xfrm>
        </p:spPr>
        <p:txBody>
          <a:bodyPr>
            <a:normAutofit/>
          </a:bodyPr>
          <a:lstStyle/>
          <a:p>
            <a:r>
              <a:rPr lang="en-US" dirty="0"/>
              <a:t>Another example:</a:t>
            </a:r>
          </a:p>
          <a:p>
            <a:pPr lvl="1"/>
            <a:r>
              <a:rPr lang="en-US" dirty="0"/>
              <a:t>the set of prime numbers is </a:t>
            </a:r>
            <a:r>
              <a:rPr lang="en-US" b="1" dirty="0">
                <a:solidFill>
                  <a:srgbClr val="FF0000"/>
                </a:solidFill>
              </a:rPr>
              <a:t>not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 </a:t>
            </a:r>
            <a:r>
              <a:rPr lang="en-US" b="1" dirty="0"/>
              <a:t>regular</a:t>
            </a:r>
            <a:r>
              <a:rPr lang="en-US" dirty="0"/>
              <a:t> language (</a:t>
            </a:r>
            <a:r>
              <a:rPr lang="en-US" i="1" dirty="0"/>
              <a:t>can't do It with FSA/regex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L</a:t>
            </a:r>
            <a:r>
              <a:rPr lang="en-US" baseline="-25000" dirty="0" err="1"/>
              <a:t>prime</a:t>
            </a:r>
            <a:r>
              <a:rPr lang="en-US" dirty="0"/>
              <a:t> = {2, 3, 5, 7, 11, 13, 17, 19, 23,.. } </a:t>
            </a:r>
          </a:p>
        </p:txBody>
      </p:sp>
      <p:pic>
        <p:nvPicPr>
          <p:cNvPr id="4" name="Picture 3" descr="Screen Shot 2013-10-01 at 10.59.4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343" y="3176105"/>
            <a:ext cx="6299200" cy="965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599848" y="4449843"/>
            <a:ext cx="975395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/>
              <a:t>Turns out, we can use a short Perl regex to determine membership in this set</a:t>
            </a:r>
          </a:p>
          <a:p>
            <a:r>
              <a:rPr lang="en-US" sz="2400" dirty="0"/>
              <a:t>.. and to factorize numbers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05985" y="5415777"/>
            <a:ext cx="1980029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/>
              <a:t>/^(11+?)</a:t>
            </a:r>
            <a:r>
              <a:rPr lang="en-US" sz="2400" b="1" dirty="0"/>
              <a:t>\1</a:t>
            </a:r>
            <a:r>
              <a:rPr lang="en-US" sz="2400" dirty="0"/>
              <a:t>+$/</a:t>
            </a:r>
          </a:p>
        </p:txBody>
      </p:sp>
    </p:spTree>
    <p:extLst>
      <p:ext uri="{BB962C8B-B14F-4D97-AF65-F5344CB8AC3E}">
        <p14:creationId xmlns:p14="http://schemas.microsoft.com/office/powerpoint/2010/main" val="961449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Prime Number Testing using Perl regex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19420"/>
          </a:xfrm>
        </p:spPr>
        <p:txBody>
          <a:bodyPr>
            <a:normAutofit fontScale="92500" lnSpcReduction="10000"/>
          </a:bodyPr>
          <a:lstStyle/>
          <a:p>
            <a:pPr>
              <a:buFont typeface="Arial"/>
              <a:buChar char="•"/>
            </a:pPr>
            <a:r>
              <a:rPr lang="en-US" dirty="0"/>
              <a:t>L = {1</a:t>
            </a:r>
            <a:r>
              <a:rPr lang="en-US" baseline="30000" dirty="0"/>
              <a:t>n</a:t>
            </a:r>
            <a:r>
              <a:rPr lang="en-US" dirty="0"/>
              <a:t> | </a:t>
            </a:r>
            <a:r>
              <a:rPr lang="en-US" dirty="0" err="1"/>
              <a:t>n</a:t>
            </a:r>
            <a:r>
              <a:rPr lang="en-US" dirty="0"/>
              <a:t> is prime} is not a </a:t>
            </a:r>
            <a:r>
              <a:rPr lang="en-US" b="1" dirty="0"/>
              <a:t>regular</a:t>
            </a:r>
            <a:r>
              <a:rPr lang="en-US" dirty="0"/>
              <a:t> language</a:t>
            </a:r>
          </a:p>
          <a:p>
            <a:pPr>
              <a:buFont typeface="Arial"/>
              <a:buChar char="•"/>
            </a:pPr>
            <a:endParaRPr lang="en-US" dirty="0"/>
          </a:p>
          <a:p>
            <a:pPr>
              <a:buFont typeface="Arial"/>
              <a:buChar char="•"/>
            </a:pPr>
            <a:r>
              <a:rPr lang="en-US" dirty="0"/>
              <a:t>Keys to making this work: </a:t>
            </a:r>
          </a:p>
          <a:p>
            <a:pPr lvl="1"/>
            <a:r>
              <a:rPr lang="en-US" dirty="0"/>
              <a:t>\1 </a:t>
            </a:r>
            <a:r>
              <a:rPr lang="en-US" dirty="0" err="1"/>
              <a:t>backreference</a:t>
            </a:r>
            <a:endParaRPr lang="en-US" dirty="0"/>
          </a:p>
          <a:p>
            <a:pPr lvl="1"/>
            <a:r>
              <a:rPr lang="en-US" dirty="0"/>
              <a:t>unary notation for representing numbers, e.g.</a:t>
            </a:r>
          </a:p>
          <a:p>
            <a:pPr lvl="2"/>
            <a:r>
              <a:rPr lang="en-US" sz="1800" dirty="0"/>
              <a:t>11111 “five ones” = 5</a:t>
            </a:r>
          </a:p>
          <a:p>
            <a:pPr lvl="2"/>
            <a:r>
              <a:rPr lang="en-US" sz="1800" dirty="0"/>
              <a:t>111111 “six ones” = 6</a:t>
            </a:r>
          </a:p>
          <a:p>
            <a:pPr lvl="1"/>
            <a:r>
              <a:rPr lang="en-US" dirty="0"/>
              <a:t>unary notation allows us to factorize numbers by repetitive pattern matching</a:t>
            </a:r>
          </a:p>
          <a:p>
            <a:pPr lvl="2"/>
            <a:r>
              <a:rPr lang="en-US" sz="1800" dirty="0"/>
              <a:t>(11)(11)(11) “six ones” = 6</a:t>
            </a:r>
          </a:p>
          <a:p>
            <a:pPr lvl="2"/>
            <a:r>
              <a:rPr lang="en-US" sz="1800" dirty="0"/>
              <a:t>(111)(111) “six ones” = 6</a:t>
            </a:r>
          </a:p>
          <a:p>
            <a:pPr lvl="1"/>
            <a:r>
              <a:rPr lang="en-US" sz="2562" dirty="0"/>
              <a:t>numbers that can be factorized in this way aren’t prime!</a:t>
            </a:r>
          </a:p>
          <a:p>
            <a:pPr lvl="2"/>
            <a:r>
              <a:rPr lang="en-US" sz="2146" dirty="0"/>
              <a:t>no way to get nontrivial </a:t>
            </a:r>
            <a:r>
              <a:rPr lang="en-US" sz="2146" dirty="0" err="1"/>
              <a:t>subcopies</a:t>
            </a:r>
            <a:r>
              <a:rPr lang="en-US" sz="2146" dirty="0"/>
              <a:t> of 11111 “five ones” = 5</a:t>
            </a:r>
          </a:p>
          <a:p>
            <a:pPr>
              <a:buFont typeface="Arial"/>
              <a:buChar char="•"/>
            </a:pPr>
            <a:r>
              <a:rPr lang="en-US" sz="2562" dirty="0"/>
              <a:t>Then /^(11+?)</a:t>
            </a:r>
            <a:r>
              <a:rPr lang="en-US" sz="2562" b="1" dirty="0"/>
              <a:t>\1</a:t>
            </a:r>
            <a:r>
              <a:rPr lang="en-US" sz="2562" dirty="0"/>
              <a:t>+$/ will match anything that’s greater than 1 that’s not prime </a:t>
            </a:r>
          </a:p>
          <a:p>
            <a:pPr lvl="1">
              <a:buFont typeface="Arial"/>
              <a:buChar char="•"/>
            </a:pPr>
            <a:endParaRPr lang="en-US" dirty="0"/>
          </a:p>
          <a:p>
            <a:pPr lvl="1">
              <a:buFont typeface="Arial"/>
              <a:buChar char="•"/>
            </a:pPr>
            <a:endParaRPr lang="en-US" dirty="0"/>
          </a:p>
        </p:txBody>
      </p:sp>
      <p:sp>
        <p:nvSpPr>
          <p:cNvPr id="5" name="Left Arrow Callout 4"/>
          <p:cNvSpPr/>
          <p:nvPr/>
        </p:nvSpPr>
        <p:spPr>
          <a:xfrm>
            <a:off x="7258663" y="1334729"/>
            <a:ext cx="4270727" cy="14478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905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can be proved mathematically using the Pumping Lemma for regular languages</a:t>
            </a:r>
          </a:p>
          <a:p>
            <a:pPr algn="ctr"/>
            <a:r>
              <a:rPr lang="en-US" dirty="0"/>
              <a:t>(</a:t>
            </a:r>
            <a:r>
              <a:rPr lang="en-US" i="1" dirty="0"/>
              <a:t>later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44847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Prime Number Testing using Perl regex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31013" cy="4351338"/>
          </a:xfrm>
        </p:spPr>
        <p:txBody>
          <a:bodyPr>
            <a:normAutofit/>
          </a:bodyPr>
          <a:lstStyle/>
          <a:p>
            <a:r>
              <a:rPr lang="en-US" sz="2562" dirty="0"/>
              <a:t>Let’s analyze this Perl regex </a:t>
            </a:r>
            <a:r>
              <a:rPr lang="en-US" sz="2562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/^(11+?)</a:t>
            </a:r>
            <a:r>
              <a:rPr lang="en-US" sz="2562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\1</a:t>
            </a:r>
            <a:r>
              <a:rPr lang="en-US" sz="2562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+$/</a:t>
            </a:r>
          </a:p>
          <a:p>
            <a:pPr lvl="1"/>
            <a:r>
              <a:rPr lang="en-US" sz="2162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^</a:t>
            </a:r>
            <a:r>
              <a:rPr lang="en-US" sz="2162" dirty="0"/>
              <a:t> and </a:t>
            </a:r>
            <a:r>
              <a:rPr lang="en-US" sz="2162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</a:t>
            </a:r>
            <a:r>
              <a:rPr lang="en-US" sz="2162" dirty="0"/>
              <a:t> anchor both ends of the strings, forces </a:t>
            </a:r>
            <a:r>
              <a:rPr lang="en-US" sz="2162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(11+?)\1+ </a:t>
            </a:r>
            <a:r>
              <a:rPr lang="en-US" sz="2162" dirty="0"/>
              <a:t>to cover the entire string</a:t>
            </a:r>
          </a:p>
          <a:p>
            <a:pPr lvl="1"/>
            <a:r>
              <a:rPr lang="en-US" sz="2162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(11+?) </a:t>
            </a:r>
            <a:r>
              <a:rPr lang="en-US" sz="2162" dirty="0"/>
              <a:t>is the non-greedy (</a:t>
            </a:r>
            <a:r>
              <a:rPr lang="en-US" sz="2162" i="1" dirty="0"/>
              <a:t>shortest</a:t>
            </a:r>
            <a:r>
              <a:rPr lang="en-US" sz="2162" dirty="0"/>
              <a:t>) match version of </a:t>
            </a:r>
            <a:r>
              <a:rPr lang="en-US" sz="2162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(11+)</a:t>
            </a:r>
          </a:p>
          <a:p>
            <a:pPr lvl="1"/>
            <a:r>
              <a:rPr lang="en-US" sz="2162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\1+</a:t>
            </a:r>
            <a:r>
              <a:rPr lang="en-US" sz="2162" dirty="0"/>
              <a:t> provides one or more copies of what we previously matched in </a:t>
            </a:r>
            <a:r>
              <a:rPr lang="en-US" sz="2162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(11+?)</a:t>
            </a:r>
          </a:p>
          <a:p>
            <a:r>
              <a:rPr lang="en-US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Examples:</a:t>
            </a:r>
          </a:p>
          <a:p>
            <a:pPr marL="457200" lvl="1" indent="0">
              <a:buNone/>
            </a:pP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'$n = shift; $u = "1" x $n; print "$n prime" if $u !~ /^(11+?)\1+$/' 101</a:t>
            </a:r>
          </a:p>
          <a:p>
            <a:pPr marL="457200" lvl="1" indent="0">
              <a:buNone/>
            </a:pPr>
            <a:r>
              <a:rPr lang="en-US" sz="18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101 prime</a:t>
            </a:r>
          </a:p>
          <a:p>
            <a:pPr marL="457200" lvl="1" indent="0">
              <a:buNone/>
            </a:pP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'$n = shift; $u = "1" x $n; print "$n prime" if $u !~ /^(11+?)\1+$/' 103</a:t>
            </a:r>
          </a:p>
          <a:p>
            <a:pPr marL="457200" lvl="1" indent="0">
              <a:buNone/>
            </a:pPr>
            <a:r>
              <a:rPr lang="en-US" sz="18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103 prime</a:t>
            </a:r>
          </a:p>
          <a:p>
            <a:pPr marL="457200" lvl="1" indent="0">
              <a:buNone/>
            </a:pP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'$n = shift; $u = "1" x $n; print "$n prime" if $u !~ /^(11+?)\1+$/' 105</a:t>
            </a:r>
          </a:p>
          <a:p>
            <a:endParaRPr lang="en-US" sz="2562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n-US" sz="2562" dirty="0"/>
          </a:p>
          <a:p>
            <a:pPr lvl="1">
              <a:buFont typeface="Arial"/>
              <a:buChar char="•"/>
            </a:pPr>
            <a:endParaRPr lang="en-US" dirty="0"/>
          </a:p>
          <a:p>
            <a:pPr lvl="1">
              <a:buFont typeface="Arial"/>
              <a:buChar char="•"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963280" y="1342658"/>
            <a:ext cx="3805932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/>
              <a:t>Question</a:t>
            </a:r>
            <a:r>
              <a:rPr lang="en-US" sz="2400" dirty="0"/>
              <a:t>: is the non-greedy </a:t>
            </a:r>
          </a:p>
          <a:p>
            <a:r>
              <a:rPr lang="en-US" sz="2400" dirty="0"/>
              <a:t>operator necessary?</a:t>
            </a:r>
          </a:p>
        </p:txBody>
      </p:sp>
    </p:spTree>
    <p:extLst>
      <p:ext uri="{BB962C8B-B14F-4D97-AF65-F5344CB8AC3E}">
        <p14:creationId xmlns:p14="http://schemas.microsoft.com/office/powerpoint/2010/main" val="314989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Prime Number Testing using Perl regex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rcRect l="-11908" r="-11908"/>
          <a:stretch>
            <a:fillRect/>
          </a:stretch>
        </p:blipFill>
        <p:spPr>
          <a:xfrm>
            <a:off x="2734203" y="1690688"/>
            <a:ext cx="8229600" cy="4525963"/>
          </a:xfrm>
        </p:spPr>
      </p:pic>
      <p:sp>
        <p:nvSpPr>
          <p:cNvPr id="10" name="TextBox 9"/>
          <p:cNvSpPr txBox="1"/>
          <p:nvPr/>
        </p:nvSpPr>
        <p:spPr>
          <a:xfrm>
            <a:off x="4524370" y="2444760"/>
            <a:ext cx="4582921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i="1" dirty="0"/>
              <a:t>testing with prime numbers only</a:t>
            </a:r>
          </a:p>
          <a:p>
            <a:r>
              <a:rPr lang="en-US" sz="2400" i="1" dirty="0"/>
              <a:t>can take a lot of time to compute …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814513" y="1781176"/>
          <a:ext cx="1522940" cy="4104640"/>
        </p:xfrm>
        <a:graphic>
          <a:graphicData uri="http://schemas.openxmlformats.org/drawingml/2006/table">
            <a:tbl>
              <a:tblPr/>
              <a:tblGrid>
                <a:gridCol w="1522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401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Prime Numbers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100003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200003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300007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400009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500009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600011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700001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800011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900001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1000003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1100009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1200007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1300021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1400017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1500007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76693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Prime Number Testing using Perl regex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/^(11+?)</a:t>
            </a:r>
            <a:r>
              <a:rPr lang="en-US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\1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+$/ </a:t>
            </a:r>
            <a:r>
              <a:rPr lang="en-US" dirty="0"/>
              <a:t>vs.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/^(11+)</a:t>
            </a:r>
            <a:r>
              <a:rPr lang="en-US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\1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+$/</a:t>
            </a:r>
          </a:p>
          <a:p>
            <a:r>
              <a:rPr lang="en-US" dirty="0"/>
              <a:t>i.e. non-greedy vs. greedy matching</a:t>
            </a:r>
          </a:p>
          <a:p>
            <a:r>
              <a:rPr lang="en-US" dirty="0"/>
              <a:t>finds smallest factor vs. largest</a:t>
            </a:r>
          </a:p>
          <a:p>
            <a:pPr lvl="1"/>
            <a:r>
              <a:rPr lang="en-US" sz="2300" dirty="0">
                <a:latin typeface="Monaco"/>
                <a:cs typeface="Monaco"/>
              </a:rPr>
              <a:t>90021 factored using 3, not a prime </a:t>
            </a:r>
            <a:r>
              <a:rPr lang="en-US" dirty="0"/>
              <a:t>(0 </a:t>
            </a:r>
            <a:r>
              <a:rPr lang="en-US" dirty="0" err="1"/>
              <a:t>secs</a:t>
            </a:r>
            <a:r>
              <a:rPr lang="en-US" dirty="0"/>
              <a:t>)</a:t>
            </a:r>
          </a:p>
          <a:p>
            <a:pPr marL="457200" lvl="1" indent="0">
              <a:buNone/>
            </a:pPr>
            <a:r>
              <a:rPr lang="en-US" dirty="0"/>
              <a:t>vs</a:t>
            </a:r>
            <a:r>
              <a:rPr lang="en-US" sz="2300" dirty="0">
                <a:latin typeface="Monaco"/>
                <a:cs typeface="Monaco"/>
              </a:rPr>
              <a:t>.</a:t>
            </a:r>
          </a:p>
          <a:p>
            <a:pPr lvl="1"/>
            <a:r>
              <a:rPr lang="en-US" sz="2300" dirty="0">
                <a:latin typeface="Monaco"/>
                <a:cs typeface="Monaco"/>
              </a:rPr>
              <a:t>90021 factored using 30007, not a prime </a:t>
            </a:r>
            <a:r>
              <a:rPr lang="en-US" dirty="0"/>
              <a:t>(0 </a:t>
            </a:r>
            <a:r>
              <a:rPr lang="en-US" dirty="0" err="1"/>
              <a:t>secs</a:t>
            </a:r>
            <a:r>
              <a:rPr lang="en-US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9351" y="4749079"/>
            <a:ext cx="10394449" cy="9541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/>
              <a:t>Puzzling behavior: </a:t>
            </a:r>
            <a:r>
              <a:rPr lang="en-US" sz="3200" dirty="0"/>
              <a:t>same output non-greedy vs. greedy</a:t>
            </a:r>
            <a:endParaRPr lang="en-US" sz="2400" dirty="0"/>
          </a:p>
          <a:p>
            <a:r>
              <a:rPr lang="en-US" sz="2400" dirty="0">
                <a:latin typeface="Monaco"/>
                <a:cs typeface="Monaco"/>
              </a:rPr>
              <a:t>900021 factored using 300007, not a prime </a:t>
            </a:r>
            <a:r>
              <a:rPr lang="en-US" sz="2400" dirty="0"/>
              <a:t>(48 </a:t>
            </a:r>
            <a:r>
              <a:rPr lang="en-US" sz="2400" dirty="0" err="1"/>
              <a:t>secs</a:t>
            </a:r>
            <a:r>
              <a:rPr lang="en-US" sz="2400" dirty="0"/>
              <a:t> vs. 13 </a:t>
            </a:r>
            <a:r>
              <a:rPr lang="en-US" sz="2400" dirty="0" err="1"/>
              <a:t>secs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240349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Prime Number Testing using Perl regex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2559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hlinkClick r:id="rId2"/>
              </a:rPr>
              <a:t>http://www.xav.com/perl/lib/Pod/perlre.html</a:t>
            </a:r>
            <a:endParaRPr lang="en-US" dirty="0"/>
          </a:p>
        </p:txBody>
      </p:sp>
      <p:pic>
        <p:nvPicPr>
          <p:cNvPr id="4" name="Picture 3" descr="Screen Shot 2012-09-18 at 1.32.2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320556"/>
            <a:ext cx="9144000" cy="22465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" name="Rectangle 5"/>
          <p:cNvSpPr/>
          <p:nvPr/>
        </p:nvSpPr>
        <p:spPr>
          <a:xfrm>
            <a:off x="7413197" y="4314839"/>
            <a:ext cx="573527" cy="25225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41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41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79329" y="4676993"/>
            <a:ext cx="3642767" cy="181588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nearest primes to preset limit</a:t>
            </a:r>
          </a:p>
          <a:p>
            <a:endParaRPr lang="en-US" sz="2000" b="1" dirty="0"/>
          </a:p>
          <a:p>
            <a:r>
              <a:rPr lang="en-US" dirty="0"/>
              <a:t>         32749	  32771</a:t>
            </a:r>
          </a:p>
          <a:p>
            <a:r>
              <a:rPr lang="en-US" dirty="0"/>
              <a:t>             </a:t>
            </a:r>
          </a:p>
          <a:p>
            <a:r>
              <a:rPr lang="en-US" dirty="0"/>
              <a:t>3*32749       32766	   3*32771</a:t>
            </a:r>
          </a:p>
          <a:p>
            <a:r>
              <a:rPr lang="en-US" dirty="0"/>
              <a:t>= 98247                        = 98313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4358545" y="5694171"/>
            <a:ext cx="2813014" cy="1365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5642153" y="5584935"/>
            <a:ext cx="191176" cy="21847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22702" y="5584934"/>
            <a:ext cx="191176" cy="218473"/>
          </a:xfrm>
          <a:prstGeom prst="ellipse">
            <a:avLst/>
          </a:prstGeom>
          <a:solidFill>
            <a:srgbClr val="C0504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913523" y="5584935"/>
            <a:ext cx="191176" cy="21847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909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 animBg="1"/>
      <p:bldP spid="13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Prime Number Testing using Perl regex</a:t>
            </a:r>
          </a:p>
        </p:txBody>
      </p:sp>
      <p:pic>
        <p:nvPicPr>
          <p:cNvPr id="4" name="Picture 3" descr="Screen Shot 2012-09-18 at 1.28.5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773" y="3952517"/>
            <a:ext cx="8470900" cy="17653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525EED8-E822-1B46-BBF6-BE7C5D77B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19428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32749 x </a:t>
            </a:r>
            <a:r>
              <a:rPr lang="en-US" dirty="0">
                <a:solidFill>
                  <a:srgbClr val="FF0000"/>
                </a:solidFill>
              </a:rPr>
              <a:t>3</a:t>
            </a:r>
            <a:r>
              <a:rPr lang="en-US" dirty="0"/>
              <a:t> = 98247</a:t>
            </a:r>
          </a:p>
          <a:p>
            <a:r>
              <a:rPr lang="en-US" dirty="0">
                <a:solidFill>
                  <a:srgbClr val="FF0000"/>
                </a:solidFill>
              </a:rPr>
              <a:t>32771</a:t>
            </a:r>
            <a:r>
              <a:rPr lang="en-US" dirty="0"/>
              <a:t> x 3 = 98313</a:t>
            </a:r>
          </a:p>
          <a:p>
            <a:r>
              <a:rPr lang="en-US" i="1" dirty="0"/>
              <a:t>When preset limit is exceeded: Perl’s regex matching fails quietly</a:t>
            </a:r>
          </a:p>
          <a:p>
            <a:r>
              <a:rPr lang="en-US" b="1" dirty="0"/>
              <a:t>Why does it report 32771?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17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Prime Number Testing using Perl Regular Expressions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Can also get non-greedy to skip several factors</a:t>
            </a:r>
          </a:p>
          <a:p>
            <a:r>
              <a:rPr lang="en-US" dirty="0"/>
              <a:t>Example: pick non-prime 164055 = 3 x 5 x 10937 (prime factorization)</a:t>
            </a:r>
          </a:p>
        </p:txBody>
      </p:sp>
      <p:pic>
        <p:nvPicPr>
          <p:cNvPr id="4" name="Picture 3" descr="Screen Shot 2012-09-18 at 1.51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612" y="3654149"/>
            <a:ext cx="8674100" cy="16764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" name="Oval 4"/>
          <p:cNvSpPr/>
          <p:nvPr/>
        </p:nvSpPr>
        <p:spPr>
          <a:xfrm>
            <a:off x="6999818" y="4082713"/>
            <a:ext cx="491595" cy="423291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41000"/>
                </a:schemeClr>
              </a:gs>
              <a:gs pos="35000">
                <a:schemeClr val="accent6">
                  <a:tint val="37000"/>
                  <a:satMod val="300000"/>
                  <a:alpha val="41000"/>
                </a:schemeClr>
              </a:gs>
              <a:gs pos="100000">
                <a:schemeClr val="accent6">
                  <a:tint val="15000"/>
                  <a:satMod val="350000"/>
                  <a:alpha val="4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Callout 5"/>
          <p:cNvSpPr/>
          <p:nvPr/>
        </p:nvSpPr>
        <p:spPr>
          <a:xfrm>
            <a:off x="6999818" y="2730911"/>
            <a:ext cx="3449449" cy="1215256"/>
          </a:xfrm>
          <a:prstGeom prst="cloudCallout">
            <a:avLst>
              <a:gd name="adj1" fmla="val -35480"/>
              <a:gd name="adj2" fmla="val 6587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Non-greedy: missed factors 3 and 5 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45615" y="5330549"/>
            <a:ext cx="2183824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Because</a:t>
            </a:r>
          </a:p>
          <a:p>
            <a:r>
              <a:rPr lang="en-US" dirty="0"/>
              <a:t>3 *    54685 = 164055</a:t>
            </a:r>
          </a:p>
          <a:p>
            <a:r>
              <a:rPr lang="en-US" dirty="0"/>
              <a:t>5 *    32811 = 164055</a:t>
            </a:r>
          </a:p>
          <a:p>
            <a:r>
              <a:rPr lang="en-US" dirty="0"/>
              <a:t>         </a:t>
            </a:r>
            <a:r>
              <a:rPr lang="en-US" b="1" dirty="0">
                <a:solidFill>
                  <a:srgbClr val="FF0000"/>
                </a:solidFill>
              </a:rPr>
              <a:t>32766 limit</a:t>
            </a:r>
          </a:p>
          <a:p>
            <a:r>
              <a:rPr lang="en-US" dirty="0"/>
              <a:t>15 * 10937 = 164055</a:t>
            </a:r>
          </a:p>
        </p:txBody>
      </p:sp>
      <p:sp>
        <p:nvSpPr>
          <p:cNvPr id="8" name="Line Callout 2 7"/>
          <p:cNvSpPr/>
          <p:nvPr/>
        </p:nvSpPr>
        <p:spPr>
          <a:xfrm>
            <a:off x="3872730" y="5762222"/>
            <a:ext cx="1078776" cy="805618"/>
          </a:xfrm>
          <a:prstGeom prst="borderCallout2">
            <a:avLst>
              <a:gd name="adj1" fmla="val -6674"/>
              <a:gd name="adj2" fmla="val 51161"/>
              <a:gd name="adj3" fmla="val -25318"/>
              <a:gd name="adj4" fmla="val 139029"/>
              <a:gd name="adj5" fmla="val -111229"/>
              <a:gd name="adj6" fmla="val 13814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greedy version</a:t>
            </a:r>
          </a:p>
        </p:txBody>
      </p:sp>
    </p:spTree>
    <p:extLst>
      <p:ext uri="{BB962C8B-B14F-4D97-AF65-F5344CB8AC3E}">
        <p14:creationId xmlns:p14="http://schemas.microsoft.com/office/powerpoint/2010/main" val="227805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Prime Number Testing using Perl Regular Expressions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84575"/>
          </a:xfrm>
        </p:spPr>
        <p:txBody>
          <a:bodyPr>
            <a:normAutofit/>
          </a:bodyPr>
          <a:lstStyle/>
          <a:p>
            <a:r>
              <a:rPr lang="en-US" sz="3200" dirty="0"/>
              <a:t>Results are still right so far though: </a:t>
            </a:r>
          </a:p>
          <a:p>
            <a:pPr lvl="1"/>
            <a:r>
              <a:rPr lang="en-US" sz="2800" i="1" dirty="0" err="1"/>
              <a:t>wrt</a:t>
            </a:r>
            <a:r>
              <a:rPr lang="en-US" sz="2800" dirty="0"/>
              <a:t>. prime vs. non-prime</a:t>
            </a:r>
          </a:p>
          <a:p>
            <a:r>
              <a:rPr lang="en-US" sz="3200" dirty="0"/>
              <a:t>But we predict it will report an incorrect result for</a:t>
            </a:r>
          </a:p>
          <a:p>
            <a:pPr lvl="1"/>
            <a:r>
              <a:rPr lang="en-US" sz="2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1,073,938,441</a:t>
            </a:r>
          </a:p>
          <a:p>
            <a:pPr lvl="1"/>
            <a:r>
              <a:rPr lang="en-US" sz="2800" dirty="0"/>
              <a:t>It should claim (incorrectly) that this is prime since 1073938441 = 32771</a:t>
            </a:r>
            <a:r>
              <a:rPr lang="en-US" sz="2800" baseline="30000" dirty="0"/>
              <a:t>2 </a:t>
            </a:r>
          </a:p>
          <a:p>
            <a:pPr lvl="1"/>
            <a:r>
              <a:rPr lang="en-US" sz="2800" dirty="0"/>
              <a:t>(32766 is the limit for the number of bundles)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2DDF47-326B-C74F-A2C8-7780C2675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610" y="5150802"/>
            <a:ext cx="9481566" cy="7886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422FA1-958F-5E44-AEF3-5687CBEF79A6}"/>
              </a:ext>
            </a:extLst>
          </p:cNvPr>
          <p:cNvSpPr txBox="1"/>
          <p:nvPr/>
        </p:nvSpPr>
        <p:spPr>
          <a:xfrm>
            <a:off x="1578610" y="6080760"/>
            <a:ext cx="4416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https://primes.utm.edu/lists/small/10000.txt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45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2086</Words>
  <Application>Microsoft Macintosh PowerPoint</Application>
  <PresentationFormat>Widescreen</PresentationFormat>
  <Paragraphs>228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Menlo</vt:lpstr>
      <vt:lpstr>Monaco</vt:lpstr>
      <vt:lpstr>Office Theme</vt:lpstr>
      <vt:lpstr>LING/C SC/PSYC 438/538</vt:lpstr>
      <vt:lpstr>Today's Topics</vt:lpstr>
      <vt:lpstr>Last Time</vt:lpstr>
      <vt:lpstr>CoreNLP: problematic analyses</vt:lpstr>
      <vt:lpstr>Homework 9 Extras</vt:lpstr>
      <vt:lpstr>Homework 9 Extras</vt:lpstr>
      <vt:lpstr>Homework 9 Extras</vt:lpstr>
      <vt:lpstr>Recursion</vt:lpstr>
      <vt:lpstr>Recursion</vt:lpstr>
      <vt:lpstr>Regex Recursion</vt:lpstr>
      <vt:lpstr>Regex Recursion</vt:lpstr>
      <vt:lpstr>Regex Recursion</vt:lpstr>
      <vt:lpstr>Regex Recursion</vt:lpstr>
      <vt:lpstr>Regex Recursion</vt:lpstr>
      <vt:lpstr>Regex Recursion</vt:lpstr>
      <vt:lpstr>Regex Recursion</vt:lpstr>
      <vt:lpstr>Context-Free Grammar (CFG)</vt:lpstr>
      <vt:lpstr>Context-Free Grammar (CFG)</vt:lpstr>
      <vt:lpstr>Regex Recursion</vt:lpstr>
      <vt:lpstr>Regex Recursion</vt:lpstr>
      <vt:lpstr>Regex Recursion</vt:lpstr>
      <vt:lpstr>Prime Number Testing using Perl Regular Expressions</vt:lpstr>
      <vt:lpstr>Prime Number Testing using Perl regex</vt:lpstr>
      <vt:lpstr>Prime Number Testing using Perl regex</vt:lpstr>
      <vt:lpstr>Prime Number Testing using Perl regex</vt:lpstr>
      <vt:lpstr>Prime Number Testing using Perl regex</vt:lpstr>
      <vt:lpstr>Prime Number Testing using Perl regex</vt:lpstr>
      <vt:lpstr>Prime Number Testing using Perl regex</vt:lpstr>
      <vt:lpstr>Prime Number Testing using Perl Regular Expressions</vt:lpstr>
      <vt:lpstr>Prime Number Testing using Perl Regular Expressions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LING/C SC/PSYC 438/538</dc:title>
  <dc:creator>sandiway@mac.com</dc:creator>
  <cp:lastModifiedBy>sandiway@mac.com</cp:lastModifiedBy>
  <cp:revision>11</cp:revision>
  <cp:lastPrinted>2025-10-13T23:53:20Z</cp:lastPrinted>
  <dcterms:created xsi:type="dcterms:W3CDTF">2023-10-09T06:20:59Z</dcterms:created>
  <dcterms:modified xsi:type="dcterms:W3CDTF">2026-10-13T23:42:15Z</dcterms:modified>
</cp:coreProperties>
</file>