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3" r:id="rId2"/>
    <p:sldId id="342" r:id="rId3"/>
    <p:sldId id="286" r:id="rId4"/>
    <p:sldId id="346" r:id="rId5"/>
    <p:sldId id="347" r:id="rId6"/>
    <p:sldId id="348" r:id="rId7"/>
    <p:sldId id="330" r:id="rId8"/>
    <p:sldId id="349" r:id="rId9"/>
    <p:sldId id="361" r:id="rId10"/>
    <p:sldId id="329" r:id="rId11"/>
    <p:sldId id="350" r:id="rId12"/>
    <p:sldId id="266" r:id="rId13"/>
    <p:sldId id="344" r:id="rId14"/>
    <p:sldId id="321" r:id="rId15"/>
    <p:sldId id="345" r:id="rId16"/>
    <p:sldId id="362" r:id="rId17"/>
    <p:sldId id="325" r:id="rId18"/>
    <p:sldId id="337" r:id="rId19"/>
    <p:sldId id="338" r:id="rId20"/>
    <p:sldId id="340" r:id="rId21"/>
    <p:sldId id="364" r:id="rId22"/>
    <p:sldId id="363" r:id="rId23"/>
    <p:sldId id="343" r:id="rId24"/>
    <p:sldId id="365" r:id="rId25"/>
    <p:sldId id="366" r:id="rId26"/>
    <p:sldId id="368" r:id="rId27"/>
    <p:sldId id="36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50"/>
    <p:restoredTop sz="96327"/>
  </p:normalViewPr>
  <p:slideViewPr>
    <p:cSldViewPr snapToGrid="0">
      <p:cViewPr varScale="1">
        <p:scale>
          <a:sx n="91" d="100"/>
          <a:sy n="91" d="100"/>
        </p:scale>
        <p:origin x="216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AED3B-D29D-670A-FFCE-E4D249C96B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168AEC-A3D7-FFA9-2CF7-CBCF106D7A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9FF681-1CF4-7EFF-448E-DD970A07D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2ABE0-F3C5-8649-9324-1E39AFCBCDDD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6D600D-6B7B-663B-97C7-8526905EA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27F39A-C6C2-A48C-62FB-C22C4E031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FA99-1FCA-9346-A760-40A0FC71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609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F4805-776B-F787-A356-874895BBB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6A1AC-AC71-61F7-AD85-16EFA3B77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DFAAF6-E09C-407E-78E1-B95F46199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2ABE0-F3C5-8649-9324-1E39AFCBCDDD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A1B39D-2EF9-2DFB-A48B-0A3181412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A4C55-25A5-410D-788E-ACDB9D32D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FA99-1FCA-9346-A760-40A0FC71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109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D6A7D-7C7A-E24E-3A47-9AFB05043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67817E-C187-987E-407A-588D8092B6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5B9721-B704-CB40-E7CA-B94284E9F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2ABE0-F3C5-8649-9324-1E39AFCBCDDD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B7981B-AFD2-BA27-9923-C92A7C8C9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466F3-B865-2A47-CC93-4F127ED1D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FA99-1FCA-9346-A760-40A0FC71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57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41581-5E54-3EB0-DCAD-1D69B42C0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88BBF-A447-FFFB-7AF6-F3CC87CF1D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B1887D-F1C4-72CE-4187-997BE56962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0F29B5-8441-A8D0-3038-A61FD9CB8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2ABE0-F3C5-8649-9324-1E39AFCBCDDD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43B209-90D3-5CF4-0345-C486A9DEF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DB801F-2397-6943-ED82-3E73A5C98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FA99-1FCA-9346-A760-40A0FC71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7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63B54-CE8C-FBEC-F463-45810F120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0721FE-CE65-FEE2-0608-6EA36D3F6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241EDE-C5E9-21F9-0065-82A59D2BC2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1CA094-AB21-67EF-E38C-A4A41D9A5B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C8F71E-E603-EE97-21F5-D3FA100447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839160-54A2-D4BC-E9F7-80872C23D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2ABE0-F3C5-8649-9324-1E39AFCBCDDD}" type="datetimeFigureOut">
              <a:rPr lang="en-US" smtClean="0"/>
              <a:t>10/7/26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15724D-4205-08E5-BE13-89A4A4C11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EA6602-A249-05F3-AAF1-B96E0A812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FA99-1FCA-9346-A760-40A0FC71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49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B1706-6BE5-2215-C29E-7D74C7217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1A1E39-ACAF-B5BD-6E8D-8885290BA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2ABE0-F3C5-8649-9324-1E39AFCBCDDD}" type="datetimeFigureOut">
              <a:rPr lang="en-US" smtClean="0"/>
              <a:t>10/7/26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98D0E7-2634-EC1B-F6A7-E19D31131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BFFC7E-9064-99D2-9913-3413A31DB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FA99-1FCA-9346-A760-40A0FC71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046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4F5271-9D03-5B40-7D23-76C04BA57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2ABE0-F3C5-8649-9324-1E39AFCBCDDD}" type="datetimeFigureOut">
              <a:rPr lang="en-US" smtClean="0"/>
              <a:t>10/7/26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76D560-11A5-F8C0-1E15-8343F6FDD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3F122B-675A-D6D3-6B0C-9AEC3DB3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FA99-1FCA-9346-A760-40A0FC71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97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9AB4B-D0AF-9C3E-3C5D-906517186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D508C-0540-DEB7-EFFF-927F2D1C6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F5587E-BEA2-BA98-27A2-23956A61BD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61C70E-BBB7-FECF-9A95-42C9A16C8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2ABE0-F3C5-8649-9324-1E39AFCBCDDD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1FA76-0D5D-B6B6-429C-E2F64BB20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0657C-5842-23EA-4B2F-7BBB774C3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FA99-1FCA-9346-A760-40A0FC71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612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E937F-F0B8-5CAB-15E5-A46846632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0876B4-CA0B-9E64-F51B-EAAF2E316E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F0EF3-A599-B2D6-EF64-9CA0A1D1BC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6FF9BA-D143-2A51-C54F-706E0784B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2ABE0-F3C5-8649-9324-1E39AFCBCDDD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AC294D-3FF6-B6E1-AF32-CA5FB62C7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32ED1-36F2-E77F-22E8-C79D0DD2E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FA99-1FCA-9346-A760-40A0FC71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31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BCBDE-1085-26C2-047C-FD8C88358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11C634-88AE-DC26-67CC-F304960141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A72FCB-8154-0309-3ECC-C9CCE4864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2ABE0-F3C5-8649-9324-1E39AFCBCDDD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BB12B-B54A-A5D8-A1CB-7FCDFB1C5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A7A20-0B21-FF2A-59B3-DBD3B5461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FA99-1FCA-9346-A760-40A0FC71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797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25C27D-C3D5-D2D2-E3C4-62E2584EA1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4DDFB0-788E-CB67-0B10-E253466451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78487E-E3D2-DAED-685F-D871CC226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2ABE0-F3C5-8649-9324-1E39AFCBCDDD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1B0FAB-6AFF-ABEA-A063-0D73CD73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0F3330-E460-27B5-E41F-4C4FBE91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FA99-1FCA-9346-A760-40A0FC71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867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111584-ECC5-B058-D8D6-9D159D121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15C55E-C7C2-2F3E-A992-A4243654E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44A9A-C31A-A9D5-2CF6-3772CF0BB5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2ABE0-F3C5-8649-9324-1E39AFCBCDDD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81265-7290-ECB6-C788-C578C73127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DBEE4-25B4-7C42-C4BF-C2DC5BB322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6FA99-1FCA-9346-A760-40A0FC71D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411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nlp.stanford.edu:8080/corenlp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nlp.stanford.edu/software/dependencies_manual.pd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universaldependencies.org/u/dep/index.html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LING/C SC/PSYC 438/538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Lecture 14</a:t>
            </a:r>
          </a:p>
          <a:p>
            <a:r>
              <a:rPr lang="en-US"/>
              <a:t>Prof. Sandiway</a:t>
            </a:r>
            <a:r>
              <a:rPr lang="en-US" dirty="0"/>
              <a:t> Fong</a:t>
            </a:r>
          </a:p>
        </p:txBody>
      </p:sp>
    </p:spTree>
    <p:extLst>
      <p:ext uri="{BB962C8B-B14F-4D97-AF65-F5344CB8AC3E}">
        <p14:creationId xmlns:p14="http://schemas.microsoft.com/office/powerpoint/2010/main" val="62231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15C18-7AD1-8195-4EF3-B28C96B37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FAF3D-EED6-027D-CF4B-A4D8DD0E2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/>
              <a:t>Ungraded Homework</a:t>
            </a:r>
          </a:p>
          <a:p>
            <a:r>
              <a:rPr lang="en-US" sz="3200" dirty="0"/>
              <a:t>Predicate-Argument Structure </a:t>
            </a:r>
            <a:r>
              <a:rPr lang="en-US" sz="3200" i="1" dirty="0"/>
              <a:t>contd</a:t>
            </a:r>
            <a:r>
              <a:rPr lang="en-US" sz="3200" dirty="0"/>
              <a:t>.</a:t>
            </a:r>
          </a:p>
          <a:p>
            <a:pPr lvl="1"/>
            <a:r>
              <a:rPr lang="en-US" sz="2800" dirty="0" err="1"/>
              <a:t>Framenet</a:t>
            </a:r>
            <a:r>
              <a:rPr lang="en-US" sz="2800" dirty="0"/>
              <a:t>: </a:t>
            </a:r>
            <a:r>
              <a:rPr lang="en-US" sz="2800" i="1" dirty="0"/>
              <a:t>verbs and their semantic roles</a:t>
            </a:r>
          </a:p>
          <a:p>
            <a:pPr lvl="1"/>
            <a:r>
              <a:rPr lang="en-US" sz="2800" dirty="0"/>
              <a:t>Stanford </a:t>
            </a:r>
            <a:r>
              <a:rPr lang="en-US" sz="2800" dirty="0" err="1"/>
              <a:t>CoreNLP</a:t>
            </a:r>
            <a:r>
              <a:rPr lang="en-US" sz="2800" dirty="0"/>
              <a:t>: </a:t>
            </a:r>
            <a:r>
              <a:rPr lang="en-US" sz="2800" i="1" dirty="0"/>
              <a:t>dependency parses</a:t>
            </a:r>
          </a:p>
          <a:p>
            <a:pPr lvl="2"/>
            <a:r>
              <a:rPr lang="en-US" sz="2800" dirty="0"/>
              <a:t>(seems no longer in operation)</a:t>
            </a:r>
            <a:r>
              <a:rPr lang="en-US" sz="2800" i="1" dirty="0"/>
              <a:t> </a:t>
            </a:r>
            <a:r>
              <a:rPr lang="en-US" sz="2800" i="1" dirty="0">
                <a:hlinkClick r:id="rId2"/>
              </a:rPr>
              <a:t>http://nlp.stanford.edu:8080/corenlp/</a:t>
            </a:r>
            <a:endParaRPr lang="en-US" sz="2800" i="1" dirty="0"/>
          </a:p>
          <a:p>
            <a:pPr lvl="2"/>
            <a:r>
              <a:rPr lang="en-US" sz="2800" i="1" dirty="0"/>
              <a:t>For Python-savvy users, can run it locally as:</a:t>
            </a:r>
          </a:p>
          <a:p>
            <a:pPr lvl="2"/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pip3 install stanza</a:t>
            </a:r>
          </a:p>
          <a:p>
            <a:pPr lvl="2"/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python3</a:t>
            </a:r>
          </a:p>
          <a:p>
            <a:pPr lvl="2"/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&gt;&gt;&gt; import stanza</a:t>
            </a:r>
          </a:p>
          <a:p>
            <a:pPr lvl="2"/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&gt;&gt;&gt; </a:t>
            </a:r>
            <a:r>
              <a:rPr lang="en-US" sz="2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stanza.install_corenlp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</a:p>
          <a:p>
            <a:pPr lvl="2"/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https://</a:t>
            </a:r>
            <a:r>
              <a:rPr lang="en-US" sz="2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stanfordnlp.github.io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/stanza/</a:t>
            </a:r>
            <a:r>
              <a:rPr lang="en-US" sz="2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client_usage.html</a:t>
            </a:r>
            <a:endParaRPr lang="en-US" sz="22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04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Ungraded regex Homework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644" y="3650875"/>
            <a:ext cx="6306419" cy="256232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622" y="1394784"/>
            <a:ext cx="8107036" cy="23640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DCDE4A-85CD-8E41-8A29-0E2DAC7215F0}"/>
              </a:ext>
            </a:extLst>
          </p:cNvPr>
          <p:cNvSpPr txBox="1"/>
          <p:nvPr/>
        </p:nvSpPr>
        <p:spPr>
          <a:xfrm>
            <a:off x="1178450" y="2742934"/>
            <a:ext cx="1925784" cy="1815882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/>
              <a:t>If you'd like </a:t>
            </a:r>
          </a:p>
          <a:p>
            <a:r>
              <a:rPr lang="en-US" sz="2800" dirty="0"/>
              <a:t>a bit more </a:t>
            </a:r>
          </a:p>
          <a:p>
            <a:r>
              <a:rPr lang="en-US" sz="2800" dirty="0"/>
              <a:t>practice </a:t>
            </a:r>
          </a:p>
          <a:p>
            <a:r>
              <a:rPr lang="en-US" sz="2800" dirty="0"/>
              <a:t>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1ED79C-AB57-A94C-AA0E-7C0832D2DE8F}"/>
              </a:ext>
            </a:extLst>
          </p:cNvPr>
          <p:cNvSpPr txBox="1"/>
          <p:nvPr/>
        </p:nvSpPr>
        <p:spPr>
          <a:xfrm>
            <a:off x="3341122" y="1426510"/>
            <a:ext cx="22377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(from the textbook)</a:t>
            </a:r>
          </a:p>
        </p:txBody>
      </p:sp>
    </p:spTree>
    <p:extLst>
      <p:ext uri="{BB962C8B-B14F-4D97-AF65-F5344CB8AC3E}">
        <p14:creationId xmlns:p14="http://schemas.microsoft.com/office/powerpoint/2010/main" val="2928299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6CB43-900F-80C0-3AE5-0BF7CB245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</a:t>
            </a:r>
            <a:r>
              <a:rPr lang="en-US" dirty="0" err="1"/>
              <a:t>Framenet</a:t>
            </a:r>
            <a:r>
              <a:rPr lang="en-US" dirty="0"/>
              <a:t>: </a:t>
            </a:r>
            <a:r>
              <a:rPr lang="en-US" i="1" dirty="0"/>
              <a:t>drive</a:t>
            </a:r>
          </a:p>
        </p:txBody>
      </p:sp>
      <p:pic>
        <p:nvPicPr>
          <p:cNvPr id="5" name="Content Placeholder 4" descr="A text on a white background&#10;&#10;Description automatically generated">
            <a:extLst>
              <a:ext uri="{FF2B5EF4-FFF2-40B4-BE49-F238E27FC236}">
                <a16:creationId xmlns:a16="http://schemas.microsoft.com/office/drawing/2014/main" id="{43DF47EE-EABD-74FB-79A8-EF5610927F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274236"/>
            <a:ext cx="10515600" cy="3454115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33924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7DFBF-570D-6A27-9E8A-7EF043A0D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</a:t>
            </a:r>
            <a:r>
              <a:rPr lang="en-US" dirty="0" err="1"/>
              <a:t>Framenet</a:t>
            </a:r>
            <a:r>
              <a:rPr lang="en-US" dirty="0"/>
              <a:t>: </a:t>
            </a:r>
            <a:r>
              <a:rPr lang="en-US" i="1" dirty="0"/>
              <a:t>drive</a:t>
            </a:r>
            <a:endParaRPr lang="en-US" dirty="0"/>
          </a:p>
        </p:txBody>
      </p:sp>
      <p:pic>
        <p:nvPicPr>
          <p:cNvPr id="5" name="Content Placeholder 4" descr="A text on a page&#10;&#10;Description automatically generated">
            <a:extLst>
              <a:ext uri="{FF2B5EF4-FFF2-40B4-BE49-F238E27FC236}">
                <a16:creationId xmlns:a16="http://schemas.microsoft.com/office/drawing/2014/main" id="{69AAD6E1-B51A-2CA5-3E86-F7742766E6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142591"/>
            <a:ext cx="10515600" cy="3717406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83323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7DFBF-570D-6A27-9E8A-7EF043A0D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</a:t>
            </a:r>
            <a:r>
              <a:rPr lang="en-US" dirty="0" err="1"/>
              <a:t>Framenet</a:t>
            </a:r>
            <a:r>
              <a:rPr lang="en-US" dirty="0"/>
              <a:t>: </a:t>
            </a:r>
            <a:r>
              <a:rPr lang="en-US" i="1" dirty="0"/>
              <a:t>drive</a:t>
            </a:r>
            <a:endParaRPr lang="en-US" dirty="0"/>
          </a:p>
        </p:txBody>
      </p:sp>
      <p:pic>
        <p:nvPicPr>
          <p:cNvPr id="7" name="Content Placeholder 6" descr="A text on a white background&#10;&#10;Description automatically generated">
            <a:extLst>
              <a:ext uri="{FF2B5EF4-FFF2-40B4-BE49-F238E27FC236}">
                <a16:creationId xmlns:a16="http://schemas.microsoft.com/office/drawing/2014/main" id="{8EDCBC3D-3F7E-6CA5-F2C4-E6635BD2BF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242967"/>
            <a:ext cx="10515600" cy="3516654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3166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9DA80-43AE-E79D-E0DB-28DDCEDCF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</a:t>
            </a:r>
            <a:r>
              <a:rPr lang="en-US" dirty="0" err="1"/>
              <a:t>CoreNLP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E168A-4AC3-4FFF-7778-D995437BC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832136"/>
          </a:xfrm>
        </p:spPr>
        <p:txBody>
          <a:bodyPr>
            <a:normAutofit fontScale="92500"/>
          </a:bodyPr>
          <a:lstStyle/>
          <a:p>
            <a:r>
              <a:rPr lang="en-US" dirty="0"/>
              <a:t>Examples (from </a:t>
            </a:r>
            <a:r>
              <a:rPr lang="en-US" dirty="0" err="1"/>
              <a:t>Framenet</a:t>
            </a:r>
            <a:r>
              <a:rPr lang="en-US" dirty="0"/>
              <a:t>):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Cognizer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I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] soon </a:t>
            </a:r>
            <a:r>
              <a:rPr lang="en-US" b="0" i="1" u="none" strike="noStrike" dirty="0">
                <a:solidFill>
                  <a:srgbClr val="FF0000"/>
                </a:solidFill>
                <a:effectLst/>
                <a:latin typeface="-webkit-standard"/>
              </a:rPr>
              <a:t>NOTICED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[</a:t>
            </a:r>
            <a:r>
              <a:rPr lang="en-US" b="0" i="0" u="none" strike="noStrike" baseline="-25000" dirty="0">
                <a:solidFill>
                  <a:srgbClr val="000000"/>
                </a:solidFill>
                <a:effectLst/>
                <a:latin typeface="-webkit-standard"/>
              </a:rPr>
              <a:t>Phenomenon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the car was being driven very dangerously] .</a:t>
            </a:r>
          </a:p>
        </p:txBody>
      </p:sp>
      <p:pic>
        <p:nvPicPr>
          <p:cNvPr id="7" name="Picture 6" descr="A diagram of a computer program&#10;&#10;Description automatically generated">
            <a:extLst>
              <a:ext uri="{FF2B5EF4-FFF2-40B4-BE49-F238E27FC236}">
                <a16:creationId xmlns:a16="http://schemas.microsoft.com/office/drawing/2014/main" id="{041BB013-9871-B0A0-0653-F2DECAE19A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381" y="3645433"/>
            <a:ext cx="10114803" cy="17409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Down Arrow Callout 3">
            <a:extLst>
              <a:ext uri="{FF2B5EF4-FFF2-40B4-BE49-F238E27FC236}">
                <a16:creationId xmlns:a16="http://schemas.microsoft.com/office/drawing/2014/main" id="{EF03502C-087C-78EF-2852-DCF19B092CC2}"/>
              </a:ext>
            </a:extLst>
          </p:cNvPr>
          <p:cNvSpPr/>
          <p:nvPr/>
        </p:nvSpPr>
        <p:spPr>
          <a:xfrm>
            <a:off x="3001617" y="3645432"/>
            <a:ext cx="795130" cy="96969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3074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root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0DD270-BFC2-47C4-D6E4-C6E75426C47F}"/>
              </a:ext>
            </a:extLst>
          </p:cNvPr>
          <p:cNvSpPr txBox="1"/>
          <p:nvPr/>
        </p:nvSpPr>
        <p:spPr>
          <a:xfrm>
            <a:off x="1315151" y="2674049"/>
            <a:ext cx="83152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Verb (VBD) =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noticed</a:t>
            </a:r>
            <a:r>
              <a:rPr lang="en-US" sz="2000" dirty="0"/>
              <a:t>, </a:t>
            </a:r>
            <a:r>
              <a:rPr lang="en-US" sz="2400" dirty="0" err="1"/>
              <a:t>Cognizer</a:t>
            </a:r>
            <a:r>
              <a:rPr lang="en-US" sz="2400" dirty="0"/>
              <a:t> =</a:t>
            </a:r>
            <a:r>
              <a:rPr lang="en-US" sz="2000" dirty="0"/>
              <a:t>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nsubj</a:t>
            </a:r>
            <a:r>
              <a:rPr lang="en-US" sz="2000" dirty="0"/>
              <a:t>, </a:t>
            </a:r>
            <a:r>
              <a:rPr lang="en-US" sz="2400" dirty="0"/>
              <a:t>Phenomenon =</a:t>
            </a:r>
            <a:r>
              <a:rPr lang="en-US" sz="2000" dirty="0"/>
              <a:t>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ccomp</a:t>
            </a: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Verb(VBN) =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driven,</a:t>
            </a:r>
            <a:r>
              <a:rPr lang="en-US" sz="20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Vehicle =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nsubj:pass</a:t>
            </a: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9" name="Up Arrow Callout 8">
            <a:extLst>
              <a:ext uri="{FF2B5EF4-FFF2-40B4-BE49-F238E27FC236}">
                <a16:creationId xmlns:a16="http://schemas.microsoft.com/office/drawing/2014/main" id="{86725B05-17FA-E063-7A3D-BBD829EFCA83}"/>
              </a:ext>
            </a:extLst>
          </p:cNvPr>
          <p:cNvSpPr/>
          <p:nvPr/>
        </p:nvSpPr>
        <p:spPr>
          <a:xfrm>
            <a:off x="1798982" y="5386363"/>
            <a:ext cx="3359426" cy="1202963"/>
          </a:xfrm>
          <a:prstGeom prst="up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VERB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(NSUBJ, CCOMP)</a:t>
            </a:r>
          </a:p>
          <a:p>
            <a:r>
              <a:rPr lang="en-US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noticed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</a:t>
            </a:r>
            <a:r>
              <a:rPr lang="en-US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driven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(…))</a:t>
            </a:r>
          </a:p>
        </p:txBody>
      </p:sp>
      <p:sp>
        <p:nvSpPr>
          <p:cNvPr id="10" name="Up Arrow Callout 9">
            <a:extLst>
              <a:ext uri="{FF2B5EF4-FFF2-40B4-BE49-F238E27FC236}">
                <a16:creationId xmlns:a16="http://schemas.microsoft.com/office/drawing/2014/main" id="{28D7DB02-9905-54A4-72B1-0D4E2D525985}"/>
              </a:ext>
            </a:extLst>
          </p:cNvPr>
          <p:cNvSpPr/>
          <p:nvPr/>
        </p:nvSpPr>
        <p:spPr>
          <a:xfrm>
            <a:off x="6096000" y="5386362"/>
            <a:ext cx="3763618" cy="1202963"/>
          </a:xfrm>
          <a:prstGeom prst="up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VERB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(NSUBJ, NSUBJ:PASS)</a:t>
            </a:r>
          </a:p>
          <a:p>
            <a:r>
              <a:rPr lang="en-US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driven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i="1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Driver?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</a:t>
            </a:r>
            <a:r>
              <a:rPr lang="en-US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car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44013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AC06D-7530-D91C-63DB-C51EA56BC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ChatGPT</a:t>
            </a:r>
            <a:endParaRPr lang="en-US" dirty="0"/>
          </a:p>
        </p:txBody>
      </p:sp>
      <p:pic>
        <p:nvPicPr>
          <p:cNvPr id="5" name="Content Placeholder 4" descr="A screenshot of a phone&#10;&#10;Description automatically generated">
            <a:extLst>
              <a:ext uri="{FF2B5EF4-FFF2-40B4-BE49-F238E27FC236}">
                <a16:creationId xmlns:a16="http://schemas.microsoft.com/office/drawing/2014/main" id="{6C3670ED-16DF-FC8A-FDEF-A10843EAC7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8101" y="1927052"/>
            <a:ext cx="10365699" cy="3534097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96241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AA5944-9681-CF48-B1AD-8931BDEE0B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223414"/>
            <a:ext cx="9690111" cy="2205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F61806-C37C-1035-5AAD-DE303B532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ChatGPT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DCEF3A-8863-E174-D6EE-B239D6D10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3429000"/>
            <a:ext cx="9690111" cy="333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918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9DA80-43AE-E79D-E0DB-28DDCEDCF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</a:t>
            </a:r>
            <a:r>
              <a:rPr lang="en-US" dirty="0" err="1"/>
              <a:t>CoreNLP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E168A-4AC3-4FFF-7778-D995437BC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26578" cy="880505"/>
          </a:xfrm>
        </p:spPr>
        <p:txBody>
          <a:bodyPr>
            <a:normAutofit/>
          </a:bodyPr>
          <a:lstStyle/>
          <a:p>
            <a:r>
              <a:rPr lang="en-US" dirty="0"/>
              <a:t>Examples (from </a:t>
            </a:r>
            <a:r>
              <a:rPr lang="en-US" dirty="0" err="1"/>
              <a:t>Framenet</a:t>
            </a:r>
            <a:r>
              <a:rPr lang="en-US" dirty="0"/>
              <a:t>):</a:t>
            </a:r>
          </a:p>
          <a:p>
            <a:pPr marL="914400" lvl="1" indent="-457200">
              <a:buFont typeface="+mj-lt"/>
              <a:buAutoNum type="arabicPeriod" startAt="2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Then 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Cognizer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I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] </a:t>
            </a:r>
            <a:r>
              <a:rPr lang="en-US" b="0" i="1" u="none" strike="noStrike" dirty="0">
                <a:solidFill>
                  <a:srgbClr val="FF0000"/>
                </a:solidFill>
                <a:effectLst/>
                <a:latin typeface="-webkit-standard"/>
              </a:rPr>
              <a:t>NOTICED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Phenomenon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Alec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] 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Ground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at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the other end of the bench] .</a:t>
            </a:r>
          </a:p>
          <a:p>
            <a:pPr lvl="1"/>
            <a:endParaRPr lang="en-US" dirty="0"/>
          </a:p>
        </p:txBody>
      </p:sp>
      <p:pic>
        <p:nvPicPr>
          <p:cNvPr id="5" name="Picture 4" descr="A diagram of a diagram&#10;&#10;Description automatically generated">
            <a:extLst>
              <a:ext uri="{FF2B5EF4-FFF2-40B4-BE49-F238E27FC236}">
                <a16:creationId xmlns:a16="http://schemas.microsoft.com/office/drawing/2014/main" id="{BF8815E2-7CD3-2DEC-A5DC-4510DA22A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818" y="2989860"/>
            <a:ext cx="9397065" cy="18644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Down Arrow Callout 3">
            <a:extLst>
              <a:ext uri="{FF2B5EF4-FFF2-40B4-BE49-F238E27FC236}">
                <a16:creationId xmlns:a16="http://schemas.microsoft.com/office/drawing/2014/main" id="{81BE3D84-957F-D780-1C41-14B8E3C70181}"/>
              </a:ext>
            </a:extLst>
          </p:cNvPr>
          <p:cNvSpPr/>
          <p:nvPr/>
        </p:nvSpPr>
        <p:spPr>
          <a:xfrm>
            <a:off x="3607096" y="3026931"/>
            <a:ext cx="890761" cy="1073757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3074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root</a:t>
            </a:r>
          </a:p>
        </p:txBody>
      </p:sp>
      <p:sp>
        <p:nvSpPr>
          <p:cNvPr id="7" name="Up Arrow Callout 6">
            <a:extLst>
              <a:ext uri="{FF2B5EF4-FFF2-40B4-BE49-F238E27FC236}">
                <a16:creationId xmlns:a16="http://schemas.microsoft.com/office/drawing/2014/main" id="{F4B66D40-76EE-1D18-CAE1-0FA9D0620545}"/>
              </a:ext>
            </a:extLst>
          </p:cNvPr>
          <p:cNvSpPr/>
          <p:nvPr/>
        </p:nvSpPr>
        <p:spPr>
          <a:xfrm>
            <a:off x="2570206" y="4891428"/>
            <a:ext cx="2842054" cy="1286950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5825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VERB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(NSUBJ, OBJ)</a:t>
            </a:r>
          </a:p>
          <a:p>
            <a:r>
              <a:rPr lang="en-US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noticed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</a:t>
            </a:r>
            <a:r>
              <a:rPr lang="en-US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Alec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74E31A-7FBD-7B7E-6051-37C0DF5B7A7B}"/>
              </a:ext>
            </a:extLst>
          </p:cNvPr>
          <p:cNvSpPr txBox="1"/>
          <p:nvPr/>
        </p:nvSpPr>
        <p:spPr>
          <a:xfrm>
            <a:off x="6192995" y="5138087"/>
            <a:ext cx="5262979" cy="13234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event(e, </a:t>
            </a:r>
            <a:r>
              <a:rPr lang="en-US" sz="20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noticed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 &amp; </a:t>
            </a:r>
          </a:p>
          <a:p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cognizer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(e, </a:t>
            </a:r>
            <a:r>
              <a:rPr lang="en-US" sz="20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 &amp; </a:t>
            </a:r>
          </a:p>
          <a:p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phenomenon(e, </a:t>
            </a:r>
            <a:r>
              <a:rPr lang="en-US" sz="20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Alec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 &amp;</a:t>
            </a:r>
          </a:p>
          <a:p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ground(e, </a:t>
            </a:r>
            <a:r>
              <a:rPr lang="en-US" sz="20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other end of the bench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9359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4D868-8BE7-7C1E-3125-6B69F5FAC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ChatGPT</a:t>
            </a:r>
            <a:endParaRPr lang="en-US" dirty="0"/>
          </a:p>
        </p:txBody>
      </p:sp>
      <p:pic>
        <p:nvPicPr>
          <p:cNvPr id="5" name="Content Placeholder 4" descr="A screenshot of a phone&#10;&#10;Description automatically generated">
            <a:extLst>
              <a:ext uri="{FF2B5EF4-FFF2-40B4-BE49-F238E27FC236}">
                <a16:creationId xmlns:a16="http://schemas.microsoft.com/office/drawing/2014/main" id="{08E72D0A-5665-4BD8-2134-588A051EE2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1517" y="2017643"/>
            <a:ext cx="9971248" cy="2500209"/>
          </a:xfr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9E4ABE7-676E-2850-4A84-307C2A492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660" y="4680465"/>
            <a:ext cx="6908800" cy="660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7688B9B-5B79-659A-8514-04A5FC67ACEE}"/>
              </a:ext>
            </a:extLst>
          </p:cNvPr>
          <p:cNvSpPr txBox="1"/>
          <p:nvPr/>
        </p:nvSpPr>
        <p:spPr>
          <a:xfrm>
            <a:off x="7647460" y="4844807"/>
            <a:ext cx="1655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u="none" strike="noStrike" dirty="0">
                <a:solidFill>
                  <a:schemeClr val="tx1"/>
                </a:solidFill>
                <a:effectLst/>
              </a:rPr>
              <a:t>GPT-5.6 Luna</a:t>
            </a:r>
            <a:r>
              <a:rPr lang="en-US" b="0" i="0" u="none" strike="noStrike" dirty="0">
                <a:solidFill>
                  <a:schemeClr val="tx1"/>
                </a:solidFill>
                <a:effectLst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991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2792-1E5C-3048-9526-8EEF33EBB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Stanford Dependencies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928CF-AA9F-3D44-A665-FFDDF19BEA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Some definitions you may find useful </a:t>
            </a:r>
            <a:r>
              <a:rPr lang="en-US" sz="2400" dirty="0">
                <a:hlinkClick r:id="rId2"/>
              </a:rPr>
              <a:t>https://nlp.stanford.edu/software/dependencies_manual.pdf</a:t>
            </a:r>
            <a:endParaRPr lang="en-US" dirty="0"/>
          </a:p>
          <a:p>
            <a:pPr lvl="1"/>
            <a:r>
              <a:rPr lang="en-US" b="1" i="1" dirty="0" err="1"/>
              <a:t>ccomp</a:t>
            </a:r>
            <a:r>
              <a:rPr lang="en-US" dirty="0"/>
              <a:t>: clausal complement</a:t>
            </a:r>
            <a:br>
              <a:rPr lang="en-US" dirty="0"/>
            </a:br>
            <a:r>
              <a:rPr lang="en-US" dirty="0"/>
              <a:t>A clausal complement of a verb or adjective is a dependent clause </a:t>
            </a:r>
          </a:p>
          <a:p>
            <a:pPr lvl="1"/>
            <a:r>
              <a:rPr lang="en-US" b="1" i="1" dirty="0" err="1"/>
              <a:t>dobj</a:t>
            </a:r>
            <a:r>
              <a:rPr lang="en-US" dirty="0"/>
              <a:t>: direct object</a:t>
            </a:r>
            <a:br>
              <a:rPr lang="en-US" dirty="0"/>
            </a:br>
            <a:r>
              <a:rPr lang="en-US" dirty="0"/>
              <a:t>The direct object of a VP is the noun phrase which is the (accusative) object of the verb. </a:t>
            </a:r>
          </a:p>
          <a:p>
            <a:pPr lvl="1"/>
            <a:r>
              <a:rPr lang="en-US" b="1" i="1" dirty="0" err="1"/>
              <a:t>iobj</a:t>
            </a:r>
            <a:r>
              <a:rPr lang="en-US" dirty="0"/>
              <a:t>: indirect object</a:t>
            </a:r>
            <a:br>
              <a:rPr lang="en-US" dirty="0"/>
            </a:br>
            <a:r>
              <a:rPr lang="en-US" dirty="0"/>
              <a:t>The indirect object of a VP is the noun phrase which is the (dative) object of the verb. </a:t>
            </a:r>
          </a:p>
          <a:p>
            <a:pPr lvl="1"/>
            <a:r>
              <a:rPr lang="en-US" b="1" i="1" dirty="0" err="1"/>
              <a:t>nsubj</a:t>
            </a:r>
            <a:r>
              <a:rPr lang="en-US" dirty="0"/>
              <a:t>: nominal subject</a:t>
            </a:r>
            <a:br>
              <a:rPr lang="en-US" dirty="0"/>
            </a:br>
            <a:r>
              <a:rPr lang="en-US" dirty="0"/>
              <a:t>A nominal subject is a noun phrase which is the syntactic subject of a clause.</a:t>
            </a:r>
          </a:p>
          <a:p>
            <a:pPr lvl="1"/>
            <a:r>
              <a:rPr lang="en-US" b="1" i="1" dirty="0" err="1"/>
              <a:t>rcmod</a:t>
            </a:r>
            <a:r>
              <a:rPr lang="en-US" dirty="0"/>
              <a:t>: relative clause modifier</a:t>
            </a:r>
            <a:br>
              <a:rPr lang="en-US" dirty="0"/>
            </a:br>
            <a:r>
              <a:rPr lang="en-US" dirty="0"/>
              <a:t>A relative clause modifier of an NP is a relative clause modifying the NP. The relation points from the head noun of the NP to the head of the relative clause, normally a verb. </a:t>
            </a:r>
          </a:p>
          <a:p>
            <a:pPr lvl="1"/>
            <a:r>
              <a:rPr lang="en-US" b="1" i="1" dirty="0" err="1"/>
              <a:t>vmod</a:t>
            </a:r>
            <a:r>
              <a:rPr lang="en-US" dirty="0"/>
              <a:t>: reduced non-finite verbal modifier</a:t>
            </a:r>
            <a:br>
              <a:rPr lang="en-US" dirty="0"/>
            </a:br>
            <a:r>
              <a:rPr lang="en-US" dirty="0"/>
              <a:t>A reduced non-finite verbal modifier is a participial or infinitive form of a verb heading a phrase (which may have some arguments, roughly like a VP).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54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9E782-96F2-9B38-BEF0-416F111D2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Universal Dependencies</a:t>
            </a:r>
          </a:p>
        </p:txBody>
      </p:sp>
      <p:pic>
        <p:nvPicPr>
          <p:cNvPr id="5" name="Content Placeholder 4" descr="A screen shot of a chart&#10;&#10;Description automatically generated">
            <a:extLst>
              <a:ext uri="{FF2B5EF4-FFF2-40B4-BE49-F238E27FC236}">
                <a16:creationId xmlns:a16="http://schemas.microsoft.com/office/drawing/2014/main" id="{42772F2A-9CD6-317A-1878-A13EF3EFCE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3368" y="2010291"/>
            <a:ext cx="7525264" cy="4732818"/>
          </a:xfr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949A0E3-D0B9-3B7F-A6C0-5278389CFD05}"/>
              </a:ext>
            </a:extLst>
          </p:cNvPr>
          <p:cNvSpPr txBox="1"/>
          <p:nvPr/>
        </p:nvSpPr>
        <p:spPr>
          <a:xfrm>
            <a:off x="960738" y="1640959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https://universaldependencies.org/u/dep/index.html</a:t>
            </a:r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327BE8D-7EAD-0E44-F6D2-DBAF5F4690A1}"/>
              </a:ext>
            </a:extLst>
          </p:cNvPr>
          <p:cNvSpPr/>
          <p:nvPr/>
        </p:nvSpPr>
        <p:spPr>
          <a:xfrm>
            <a:off x="5659395" y="4411362"/>
            <a:ext cx="667264" cy="679622"/>
          </a:xfrm>
          <a:custGeom>
            <a:avLst/>
            <a:gdLst>
              <a:gd name="csX0" fmla="*/ 0 w 667264"/>
              <a:gd name="csY0" fmla="*/ 339811 h 679622"/>
              <a:gd name="csX1" fmla="*/ 333632 w 667264"/>
              <a:gd name="csY1" fmla="*/ 0 h 679622"/>
              <a:gd name="csX2" fmla="*/ 667264 w 667264"/>
              <a:gd name="csY2" fmla="*/ 339811 h 679622"/>
              <a:gd name="csX3" fmla="*/ 333632 w 667264"/>
              <a:gd name="csY3" fmla="*/ 679622 h 679622"/>
              <a:gd name="csX4" fmla="*/ 0 w 667264"/>
              <a:gd name="csY4" fmla="*/ 339811 h 6796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67264" h="679622" extrusionOk="0">
                <a:moveTo>
                  <a:pt x="0" y="339811"/>
                </a:moveTo>
                <a:cubicBezTo>
                  <a:pt x="-13690" y="143695"/>
                  <a:pt x="122930" y="9924"/>
                  <a:pt x="333632" y="0"/>
                </a:cubicBezTo>
                <a:cubicBezTo>
                  <a:pt x="523476" y="1176"/>
                  <a:pt x="653269" y="152584"/>
                  <a:pt x="667264" y="339811"/>
                </a:cubicBezTo>
                <a:cubicBezTo>
                  <a:pt x="663029" y="531619"/>
                  <a:pt x="511284" y="716149"/>
                  <a:pt x="333632" y="679622"/>
                </a:cubicBezTo>
                <a:cubicBezTo>
                  <a:pt x="112892" y="659663"/>
                  <a:pt x="42611" y="547843"/>
                  <a:pt x="0" y="339811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37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F6879-992A-8E4E-9740-1FFB9D993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</a:t>
            </a:r>
            <a:r>
              <a:rPr lang="en-US" dirty="0" err="1"/>
              <a:t>CoreNLP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6AD45FB-B7DC-62CB-F5CF-FB9DCC62B18A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838199" y="1825625"/>
            <a:ext cx="7212497" cy="164044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Root: noticed(woman, boy)</a:t>
            </a:r>
          </a:p>
          <a:p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ACL:RELCL </a:t>
            </a:r>
            <a:r>
              <a:rPr lang="en-US" sz="20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points back to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NOUN boy</a:t>
            </a:r>
          </a:p>
          <a:p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ACL:RELCL/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VERB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(NSUBJ/PRON, OBJ)</a:t>
            </a:r>
          </a:p>
          <a:p>
            <a:r>
              <a:rPr lang="en-US" sz="20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We infer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saw(boy, girl)</a:t>
            </a:r>
          </a:p>
        </p:txBody>
      </p:sp>
      <p:pic>
        <p:nvPicPr>
          <p:cNvPr id="6" name="Content Placeholder 5" descr="A diagram of a computer code&#10;&#10;Description automatically generated with medium confidence">
            <a:extLst>
              <a:ext uri="{FF2B5EF4-FFF2-40B4-BE49-F238E27FC236}">
                <a16:creationId xmlns:a16="http://schemas.microsoft.com/office/drawing/2014/main" id="{91D4E182-B1E0-169D-7D6D-CB3A3ACF2F1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051221" y="3571213"/>
            <a:ext cx="7869195" cy="2921662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1745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0D0D770-C93B-74D5-6F6B-FD9076505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Universal Dependencies</a:t>
            </a:r>
          </a:p>
        </p:txBody>
      </p:sp>
      <p:pic>
        <p:nvPicPr>
          <p:cNvPr id="6" name="Content Placeholder 5" descr="A screenshot of a computer&#10;&#10;Description automatically generated">
            <a:extLst>
              <a:ext uri="{FF2B5EF4-FFF2-40B4-BE49-F238E27FC236}">
                <a16:creationId xmlns:a16="http://schemas.microsoft.com/office/drawing/2014/main" id="{2B4E369E-D0BB-8089-BE00-5B6BD689E9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8330" y="2245755"/>
            <a:ext cx="8557631" cy="4351338"/>
          </a:xfr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EE34273-A657-88CD-3C30-5621ECC45EC2}"/>
              </a:ext>
            </a:extLst>
          </p:cNvPr>
          <p:cNvSpPr txBox="1"/>
          <p:nvPr/>
        </p:nvSpPr>
        <p:spPr>
          <a:xfrm>
            <a:off x="1718330" y="1713214"/>
            <a:ext cx="73815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acl</a:t>
            </a:r>
            <a:r>
              <a:rPr lang="en-US" sz="2000" dirty="0"/>
              <a:t> = adnominal clause (basically, a sentence that modifies a noun)</a:t>
            </a:r>
          </a:p>
        </p:txBody>
      </p:sp>
    </p:spTree>
    <p:extLst>
      <p:ext uri="{BB962C8B-B14F-4D97-AF65-F5344CB8AC3E}">
        <p14:creationId xmlns:p14="http://schemas.microsoft.com/office/powerpoint/2010/main" val="20158650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5B093-0761-79B9-8E6C-D09707F3A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Subject relative clauses and Perl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48507-4489-C71A-2489-48CD6966E4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the man noticed the girl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noticed(man, girl)</a:t>
            </a:r>
          </a:p>
          <a:p>
            <a:pPr marL="914400" lvl="1" indent="-457200">
              <a:buFont typeface="+mj-lt"/>
              <a:buAutoNum type="arabicPeriod" startAt="2"/>
            </a:pPr>
            <a:r>
              <a:rPr lang="en-US" sz="20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the man noticed the girl who noticed the boy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noticed(man, girl) 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noticed(girl, boy)</a:t>
            </a:r>
          </a:p>
          <a:p>
            <a:r>
              <a:rPr lang="en-US" dirty="0"/>
              <a:t>Perl regex patterns: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/the (\w+) (\w+) the (\w+)/ 	 </a:t>
            </a:r>
            <a:r>
              <a:rPr lang="en-US" dirty="0"/>
              <a:t>➠ 	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 "$2($1, $3)"</a:t>
            </a:r>
          </a:p>
          <a:p>
            <a:pPr lvl="1">
              <a:defRPr/>
            </a:pPr>
            <a:r>
              <a:rPr lang="en-US" sz="20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/the (\w+) who (\w+) the (\w+)/ </a:t>
            </a:r>
            <a:r>
              <a:rPr lang="en-US" dirty="0">
                <a:solidFill>
                  <a:prstClr val="black"/>
                </a:solidFill>
              </a:rPr>
              <a:t>➠ 	</a:t>
            </a:r>
            <a:r>
              <a:rPr lang="en-US" sz="20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 "$2($1, $3)"</a:t>
            </a:r>
            <a:endParaRPr lang="en-US" dirty="0">
              <a:solidFill>
                <a:prstClr val="black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920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93FE-AC4A-0060-EBB4-3F47482F2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Subject relative clauses and Perl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FC11C-22E7-B087-2752-C5EDB81D1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228882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Note the regex overlap: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the man  noticed the girl  who noticed the boy who found the person</a:t>
            </a:r>
          </a:p>
          <a:p>
            <a:pPr marL="0" indent="0">
              <a:buNone/>
            </a:pP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the (\w+)(\w+)   the (\w+)</a:t>
            </a:r>
          </a:p>
          <a:p>
            <a:pPr marL="0" indent="0">
              <a:buNone/>
            </a:pP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        </a:t>
            </a:r>
            <a:r>
              <a:rPr lang="en-US" sz="18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the (\w+)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who (\w+)   the (\w+)</a:t>
            </a:r>
          </a:p>
          <a:p>
            <a:pPr marL="0" indent="0">
              <a:buNone/>
            </a:pP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                              </a:t>
            </a:r>
            <a:r>
              <a:rPr lang="en-US" sz="18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the (\w+)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who (\w+) the (\w+)</a:t>
            </a:r>
          </a:p>
          <a:p>
            <a:r>
              <a:rPr lang="en-US" dirty="0"/>
              <a:t>Recall regex matching goes from left to right (</a:t>
            </a:r>
            <a:r>
              <a:rPr lang="en-US" i="1" dirty="0"/>
              <a:t>keeping track of a pointer</a:t>
            </a:r>
            <a:r>
              <a:rPr lang="en-US" dirty="0"/>
              <a:t>)</a:t>
            </a:r>
          </a:p>
          <a:p>
            <a:r>
              <a:rPr lang="en-US" dirty="0"/>
              <a:t>We want to iterate this matching using the 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</a:t>
            </a:r>
            <a:r>
              <a:rPr lang="en-US" dirty="0"/>
              <a:t> (global) flag</a:t>
            </a:r>
          </a:p>
          <a:p>
            <a:r>
              <a:rPr lang="en-US" dirty="0"/>
              <a:t>One solution: make the overlapping part a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lookahead</a:t>
            </a:r>
            <a:r>
              <a:rPr lang="en-US" dirty="0"/>
              <a:t> (so the pointer is not advanced):</a:t>
            </a:r>
          </a:p>
          <a:p>
            <a:pPr lvl="1"/>
            <a:r>
              <a:rPr lang="en-US" sz="2800" dirty="0"/>
              <a:t>i.e.</a:t>
            </a:r>
            <a:r>
              <a:rPr lang="en-US" dirty="0"/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(?=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the (\w+)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</a:p>
          <a:p>
            <a:pPr lvl="1"/>
            <a:endParaRPr lang="en-US" dirty="0"/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75EA0DCE-126B-5D70-E21C-47B732293909}"/>
              </a:ext>
            </a:extLst>
          </p:cNvPr>
          <p:cNvSpPr/>
          <p:nvPr/>
        </p:nvSpPr>
        <p:spPr>
          <a:xfrm flipH="1">
            <a:off x="3244574" y="2178915"/>
            <a:ext cx="299803" cy="53644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0FCAE845-A9F3-AA35-FA92-9ABC8CB3D8C3}"/>
              </a:ext>
            </a:extLst>
          </p:cNvPr>
          <p:cNvSpPr/>
          <p:nvPr/>
        </p:nvSpPr>
        <p:spPr>
          <a:xfrm flipH="1">
            <a:off x="6096000" y="2178915"/>
            <a:ext cx="299803" cy="53644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271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EEBD7-72E7-FECC-16BD-1008CBDD5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Subject relative clauses and Perl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9CF29-CD02-99FB-B8CF-AB35EBF9D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Began with two regex patterns: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/the (\w+) (\w+) the (\w+)/ 	 </a:t>
            </a:r>
            <a:r>
              <a:rPr lang="en-US" sz="2400" dirty="0"/>
              <a:t>➠ 	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 "$2($1, $3)"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/the (\w+)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who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(\w+) the (\w+)/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➠ 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 "$2($1, $3)"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dirty="0"/>
              <a:t>One regex pattern:</a:t>
            </a:r>
          </a:p>
          <a:p>
            <a:pPr lvl="1"/>
            <a:r>
              <a: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/the (\w+) </a:t>
            </a:r>
            <a:r>
              <a:rPr kumimoji="0" lang="en-US" sz="200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kumimoji="0" lang="en-US" sz="200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who )?</a:t>
            </a:r>
            <a:r>
              <a: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(\w+) the (\w+)/</a:t>
            </a: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dirty="0"/>
              <a:t>With lookahead:</a:t>
            </a:r>
          </a:p>
          <a:p>
            <a:pPr lvl="1"/>
            <a:r>
              <a:rPr lang="en-US" sz="20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/the (\w+) </a:t>
            </a:r>
            <a:r>
              <a:rPr lang="en-US" sz="2000" dirty="0">
                <a:solidFill>
                  <a:schemeClr val="tx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(who )?(\</a:t>
            </a:r>
            <a:r>
              <a:rPr lang="en-US" sz="20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w+) 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(?=</a:t>
            </a:r>
            <a:r>
              <a:rPr lang="en-US" sz="20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the (\w+)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  <a:r>
              <a:rPr lang="en-US" sz="20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</a:t>
            </a: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dirty="0"/>
              <a:t>Global match using a while loop: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while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(/the (\w+) (who )?(\w+) 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(?=</a:t>
            </a:r>
            <a:r>
              <a:rPr lang="en-US" sz="20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the (\w+)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 {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print "$3($2, $4)"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C7DD53-5DCF-D136-20D7-2B24743C4038}"/>
              </a:ext>
            </a:extLst>
          </p:cNvPr>
          <p:cNvSpPr txBox="1"/>
          <p:nvPr/>
        </p:nvSpPr>
        <p:spPr>
          <a:xfrm>
            <a:off x="7411169" y="3293408"/>
            <a:ext cx="4315797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/>
              <a:t>You can also use a non- capturing group</a:t>
            </a:r>
          </a:p>
          <a:p>
            <a:r>
              <a:rPr lang="en-US" sz="2000" b="0" i="0" u="none" strike="noStrike" dirty="0">
                <a:solidFill>
                  <a:srgbClr val="445555"/>
                </a:solidFill>
                <a:effectLst/>
                <a:latin typeface="Consolas" panose="020B0609020204030204" pitchFamily="49" charset="0"/>
              </a:rPr>
              <a:t>(?:</a:t>
            </a:r>
            <a:r>
              <a:rPr lang="en-US" sz="2000" b="0" i="1" u="none" strike="noStrike" dirty="0" err="1">
                <a:solidFill>
                  <a:srgbClr val="445555"/>
                </a:solidFill>
                <a:effectLst/>
                <a:latin typeface="Consolas" panose="020B0609020204030204" pitchFamily="49" charset="0"/>
              </a:rPr>
              <a:t>regexp</a:t>
            </a:r>
            <a:r>
              <a:rPr lang="en-US" sz="2000" b="0" i="0" u="none" strike="noStrike" dirty="0">
                <a:solidFill>
                  <a:srgbClr val="445555"/>
                </a:solidFill>
                <a:effectLst/>
                <a:latin typeface="Consolas" panose="020B0609020204030204" pitchFamily="49" charset="0"/>
              </a:rPr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0318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E1168-C68F-4ACA-6AF3-D64994D18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Subject relative clauses and Perl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F17FF-7828-C4BC-66AE-19E8072BB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200" dirty="0"/>
              <a:t>Examples: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-le '$_ =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qq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/@ARGV/; while (/the (\w+) (who )?(\w+) (?=the (\w+))/g){ print "$3($1, $4)"}'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the man noticed the girl</a:t>
            </a:r>
            <a:endParaRPr lang="en-US" sz="2000" dirty="0">
              <a:solidFill>
                <a:schemeClr val="accent2">
                  <a:lumMod val="75000"/>
                </a:schemeClr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</a:rPr>
              <a:t>noticed(man, girl)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-le '$_ =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qq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/@ARGV/; while (/the (\w+) (who )?(\w+) (?=the (\w+))/g){ print "$3($1, $4)"}'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the man noticed the girl who noticed the boy</a:t>
            </a:r>
            <a:endParaRPr lang="en-US" sz="2000" dirty="0">
              <a:solidFill>
                <a:schemeClr val="accent2">
                  <a:lumMod val="75000"/>
                </a:schemeClr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</a:rPr>
              <a:t>noticed(man, girl)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</a:rPr>
              <a:t>noticed(girl, boy)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Menlo" panose="020B0609030804020204" pitchFamily="49" charset="0"/>
              </a:rPr>
              <a:t>$ </a:t>
            </a:r>
            <a:r>
              <a:rPr lang="en-US" sz="2000" dirty="0" err="1">
                <a:solidFill>
                  <a:srgbClr val="000000"/>
                </a:solidFill>
                <a:latin typeface="Menlo" panose="020B0609030804020204" pitchFamily="49" charset="0"/>
              </a:rPr>
              <a:t>perl</a:t>
            </a:r>
            <a:r>
              <a:rPr lang="en-US" sz="2000" dirty="0">
                <a:solidFill>
                  <a:srgbClr val="000000"/>
                </a:solidFill>
                <a:latin typeface="Menlo" panose="020B0609030804020204" pitchFamily="49" charset="0"/>
              </a:rPr>
              <a:t> -le '$_ = </a:t>
            </a:r>
            <a:r>
              <a:rPr lang="en-US" sz="2000" dirty="0" err="1">
                <a:solidFill>
                  <a:srgbClr val="000000"/>
                </a:solidFill>
                <a:latin typeface="Menlo" panose="020B0609030804020204" pitchFamily="49" charset="0"/>
              </a:rPr>
              <a:t>qq</a:t>
            </a:r>
            <a:r>
              <a:rPr lang="en-US" sz="2000" dirty="0">
                <a:solidFill>
                  <a:srgbClr val="000000"/>
                </a:solidFill>
                <a:latin typeface="Menlo" panose="020B0609030804020204" pitchFamily="49" charset="0"/>
              </a:rPr>
              <a:t>/@ARGV/; while (/the (\w+) (who )?(\w+) (?=the (\w+))/g){ print "$3($1, $4)"}'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the man noticed the girl who noticed the boy who found the person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sz="21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noticed(man, girl)</a:t>
            </a:r>
          </a:p>
          <a:p>
            <a:pPr marL="0" indent="0">
              <a:buNone/>
            </a:pPr>
            <a:r>
              <a:rPr lang="en-US" sz="21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noticed(girl, boy)</a:t>
            </a:r>
          </a:p>
          <a:p>
            <a:pPr marL="0" indent="0">
              <a:buNone/>
            </a:pPr>
            <a:r>
              <a:rPr lang="en-US" sz="21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found(boy, person)</a:t>
            </a:r>
          </a:p>
          <a:p>
            <a:pPr marL="0" indent="0">
              <a:buNone/>
            </a:pPr>
            <a:endParaRPr lang="en-US" sz="2000" dirty="0">
              <a:solidFill>
                <a:schemeClr val="accent1"/>
              </a:solidFill>
              <a:latin typeface="Menlo" panose="020B060903080402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736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F6079-08BA-82E4-4127-DCFFD1CEF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CoreNLP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7B89B5-3A13-1204-0DBD-231F7D8509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825625"/>
            <a:ext cx="10515600" cy="11601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the man noticed the girl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the man noticed the girl who noticed the boy</a:t>
            </a:r>
            <a:endParaRPr lang="en-US" dirty="0"/>
          </a:p>
        </p:txBody>
      </p:sp>
      <p:pic>
        <p:nvPicPr>
          <p:cNvPr id="10" name="Content Placeholder 9" descr="A green and black text&#10;&#10;AI-generated content may be incorrect.">
            <a:extLst>
              <a:ext uri="{FF2B5EF4-FFF2-40B4-BE49-F238E27FC236}">
                <a16:creationId xmlns:a16="http://schemas.microsoft.com/office/drawing/2014/main" id="{08DE5CA7-E070-8CE8-4BDF-EEB234D531D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39850" y="3525044"/>
            <a:ext cx="4178300" cy="952500"/>
          </a:xfrm>
          <a:prstGeom prst="rect">
            <a:avLst/>
          </a:prstGeom>
        </p:spPr>
      </p:pic>
      <p:pic>
        <p:nvPicPr>
          <p:cNvPr id="12" name="Picture 11" descr="A diagram of a child&#10;&#10;AI-generated content may be incorrect.">
            <a:extLst>
              <a:ext uri="{FF2B5EF4-FFF2-40B4-BE49-F238E27FC236}">
                <a16:creationId xmlns:a16="http://schemas.microsoft.com/office/drawing/2014/main" id="{A1486EC1-ABAD-0080-E7FF-BC1E0D00D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9850" y="4730407"/>
            <a:ext cx="7416800" cy="10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725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F6079-08BA-82E4-4127-DCFFD1CEF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CoreNLP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7B89B5-3A13-1204-0DBD-231F7D8509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825625"/>
            <a:ext cx="10515600" cy="1603375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the man noticed the girl who noticed the boy who found the person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the man noticed the girl who noticed the boy who found the person who chased the squirrel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5EECC56-0F00-6A95-74E6-C05EF453402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37966" y="3718265"/>
            <a:ext cx="7969798" cy="870650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FEF755-CB24-4AFA-BB52-246E56A144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966" y="4878180"/>
            <a:ext cx="10486495" cy="87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198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AA0C3-C07E-8CA0-6CB2-5FE22F508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relative clauses and Perl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C35F7-E07E-021F-2A5C-0B93F8EDD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Examples:</a:t>
            </a:r>
          </a:p>
          <a:p>
            <a:pPr marL="914400" lvl="1" indent="-457200">
              <a:buFont typeface="+mj-lt"/>
              <a:buAutoNum type="arabicPeriod" startAt="5"/>
            </a:pPr>
            <a:r>
              <a:rPr lang="en-US" i="1" dirty="0"/>
              <a:t>the man discovered the girl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discovered(man, girl)</a:t>
            </a:r>
            <a:endParaRPr lang="en-US" sz="2000" i="1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914400" lvl="1" indent="-457200">
              <a:buFont typeface="+mj-lt"/>
              <a:buAutoNum type="arabicPeriod" startAt="6"/>
            </a:pPr>
            <a:r>
              <a:rPr lang="en-US" i="1" dirty="0"/>
              <a:t>the man discovered the girl the boy noticed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discovered(man, girl)</a:t>
            </a:r>
            <a:endParaRPr lang="en-US" sz="2000" i="1" dirty="0">
              <a:solidFill>
                <a:prstClr val="black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noticed(boy, girl)</a:t>
            </a:r>
            <a:endParaRPr lang="en-US" dirty="0"/>
          </a:p>
          <a:p>
            <a:pPr marL="914400" lvl="1" indent="-457200">
              <a:buFont typeface="+mj-lt"/>
              <a:buAutoNum type="arabicPeriod" startAt="7"/>
            </a:pPr>
            <a:r>
              <a:rPr lang="en-US" i="1" dirty="0"/>
              <a:t>the man discovered the girl the boy the man found noticed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discovered(man, girl)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noticed(boy, girl)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found(man, boy)</a:t>
            </a:r>
            <a:endParaRPr lang="en-US" i="1" dirty="0"/>
          </a:p>
          <a:p>
            <a:pPr marL="914400" lvl="1" indent="-457200">
              <a:buFont typeface="+mj-lt"/>
              <a:buAutoNum type="arabicPeriod" startAt="8"/>
            </a:pPr>
            <a:r>
              <a:rPr lang="en-US" i="1" dirty="0"/>
              <a:t>the man discovered the girl the boy the man the dog chased found noticed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…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chased(dog, man)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52711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F6079-08BA-82E4-4127-DCFFD1CEF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CoreNLP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09A35-7E0D-5504-CA37-622072B937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932565"/>
          </a:xfrm>
        </p:spPr>
        <p:txBody>
          <a:bodyPr/>
          <a:lstStyle/>
          <a:p>
            <a:pPr marL="914400" lvl="1" indent="-457200">
              <a:buFont typeface="+mj-lt"/>
              <a:buAutoNum type="arabicPeriod" startAt="7"/>
            </a:pPr>
            <a:r>
              <a:rPr lang="en-US" i="1" dirty="0"/>
              <a:t>the man discovered the girl the boy the man found noticed</a:t>
            </a:r>
          </a:p>
        </p:txBody>
      </p:sp>
      <p:pic>
        <p:nvPicPr>
          <p:cNvPr id="9" name="Content Placeholder 8" descr="A diagram of a child and a child&#10;&#10;AI-generated content may be incorrect.">
            <a:extLst>
              <a:ext uri="{FF2B5EF4-FFF2-40B4-BE49-F238E27FC236}">
                <a16:creationId xmlns:a16="http://schemas.microsoft.com/office/drawing/2014/main" id="{A1C65B27-0A48-304E-55B8-8B1A7D605A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53729" y="2893127"/>
            <a:ext cx="10500071" cy="147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3274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diagram of a diagram&#10;&#10;AI-generated content may be incorrect.">
            <a:extLst>
              <a:ext uri="{FF2B5EF4-FFF2-40B4-BE49-F238E27FC236}">
                <a16:creationId xmlns:a16="http://schemas.microsoft.com/office/drawing/2014/main" id="{43138C0F-72CD-4085-12C7-AEDE896991B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42006" y="2758190"/>
            <a:ext cx="11271286" cy="161412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EF6079-08BA-82E4-4127-DCFFD1CEF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CoreNLP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09A35-7E0D-5504-CA37-622072B937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932565"/>
          </a:xfrm>
        </p:spPr>
        <p:txBody>
          <a:bodyPr/>
          <a:lstStyle/>
          <a:p>
            <a:pPr marL="914400" lvl="1" indent="-457200">
              <a:buFont typeface="+mj-lt"/>
              <a:buAutoNum type="arabicPeriod" startAt="7"/>
            </a:pPr>
            <a:r>
              <a:rPr lang="en-US" dirty="0"/>
              <a:t>(7')</a:t>
            </a:r>
            <a:r>
              <a:rPr lang="en-US" i="1" dirty="0"/>
              <a:t> the man discovered the girl </a:t>
            </a:r>
            <a:r>
              <a:rPr lang="en-US" i="1" dirty="0">
                <a:solidFill>
                  <a:schemeClr val="accent1"/>
                </a:solidFill>
              </a:rPr>
              <a:t>who</a:t>
            </a:r>
            <a:r>
              <a:rPr lang="en-US" i="1" dirty="0"/>
              <a:t> the boy the man found noticed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FCF95C9-3C54-0AD5-2901-F01FA9A693E0}"/>
              </a:ext>
            </a:extLst>
          </p:cNvPr>
          <p:cNvSpPr/>
          <p:nvPr/>
        </p:nvSpPr>
        <p:spPr>
          <a:xfrm rot="20860845">
            <a:off x="6481584" y="3409520"/>
            <a:ext cx="2776764" cy="1925587"/>
          </a:xfrm>
          <a:custGeom>
            <a:avLst/>
            <a:gdLst>
              <a:gd name="csX0" fmla="*/ 0 w 2776764"/>
              <a:gd name="csY0" fmla="*/ 962794 h 1925587"/>
              <a:gd name="csX1" fmla="*/ 1388382 w 2776764"/>
              <a:gd name="csY1" fmla="*/ 0 h 1925587"/>
              <a:gd name="csX2" fmla="*/ 2776764 w 2776764"/>
              <a:gd name="csY2" fmla="*/ 962794 h 1925587"/>
              <a:gd name="csX3" fmla="*/ 1388382 w 2776764"/>
              <a:gd name="csY3" fmla="*/ 1925588 h 1925587"/>
              <a:gd name="csX4" fmla="*/ 0 w 2776764"/>
              <a:gd name="csY4" fmla="*/ 962794 h 19255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776764" h="1925587" extrusionOk="0">
                <a:moveTo>
                  <a:pt x="0" y="962794"/>
                </a:moveTo>
                <a:cubicBezTo>
                  <a:pt x="-81604" y="380723"/>
                  <a:pt x="547669" y="27747"/>
                  <a:pt x="1388382" y="0"/>
                </a:cubicBezTo>
                <a:cubicBezTo>
                  <a:pt x="2204354" y="10356"/>
                  <a:pt x="2667146" y="434544"/>
                  <a:pt x="2776764" y="962794"/>
                </a:cubicBezTo>
                <a:cubicBezTo>
                  <a:pt x="2734846" y="1535466"/>
                  <a:pt x="2141852" y="1999170"/>
                  <a:pt x="1388382" y="1925588"/>
                </a:cubicBezTo>
                <a:cubicBezTo>
                  <a:pt x="568804" y="1896702"/>
                  <a:pt x="107306" y="1545802"/>
                  <a:pt x="0" y="962794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  <a:p>
            <a:pPr algn="ctr"/>
            <a:endParaRPr lang="en-US" dirty="0">
              <a:highlight>
                <a:srgbClr val="FF0000"/>
              </a:highlight>
            </a:endParaRPr>
          </a:p>
          <a:p>
            <a:pPr algn="ctr"/>
            <a:endParaRPr lang="en-US" dirty="0">
              <a:highlight>
                <a:srgbClr val="FF0000"/>
              </a:highlight>
            </a:endParaRPr>
          </a:p>
          <a:p>
            <a:pPr algn="ctr"/>
            <a:r>
              <a:rPr lang="en-US" dirty="0">
                <a:highlight>
                  <a:srgbClr val="FF0000"/>
                </a:highlight>
              </a:rPr>
              <a:t>got totally lost here</a:t>
            </a:r>
          </a:p>
        </p:txBody>
      </p:sp>
    </p:spTree>
    <p:extLst>
      <p:ext uri="{BB962C8B-B14F-4D97-AF65-F5344CB8AC3E}">
        <p14:creationId xmlns:p14="http://schemas.microsoft.com/office/powerpoint/2010/main" val="205876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23E62-BDB2-9806-B080-E1E07BA82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Universal Dependencies</a:t>
            </a:r>
          </a:p>
        </p:txBody>
      </p:sp>
      <p:pic>
        <p:nvPicPr>
          <p:cNvPr id="6" name="Content Placeholder 5" descr="A screenshot of a computer&#10;&#10;Description automatically generated">
            <a:extLst>
              <a:ext uri="{FF2B5EF4-FFF2-40B4-BE49-F238E27FC236}">
                <a16:creationId xmlns:a16="http://schemas.microsoft.com/office/drawing/2014/main" id="{67F9D3F4-9393-37CA-5947-40282B5DB7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666669"/>
            <a:ext cx="10515600" cy="2669249"/>
          </a:xfr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49C607-8686-218B-3996-172917C26950}"/>
              </a:ext>
            </a:extLst>
          </p:cNvPr>
          <p:cNvSpPr txBox="1"/>
          <p:nvPr/>
        </p:nvSpPr>
        <p:spPr>
          <a:xfrm>
            <a:off x="2732323" y="1917068"/>
            <a:ext cx="67273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i="1" dirty="0"/>
              <a:t>i.e. when we have no clue what's going on!</a:t>
            </a:r>
          </a:p>
        </p:txBody>
      </p:sp>
    </p:spTree>
    <p:extLst>
      <p:ext uri="{BB962C8B-B14F-4D97-AF65-F5344CB8AC3E}">
        <p14:creationId xmlns:p14="http://schemas.microsoft.com/office/powerpoint/2010/main" val="28501659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3C6DF-95E2-6CF5-9604-D1FB9BE88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Universal Dependencies: </a:t>
            </a:r>
            <a:r>
              <a:rPr lang="en-US" sz="4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ref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39895E0-89CF-7DB2-561E-ECB463FCEA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59704"/>
            <a:ext cx="10801865" cy="5411756"/>
          </a:xfrm>
        </p:spPr>
      </p:pic>
    </p:spTree>
    <p:extLst>
      <p:ext uri="{BB962C8B-B14F-4D97-AF65-F5344CB8AC3E}">
        <p14:creationId xmlns:p14="http://schemas.microsoft.com/office/powerpoint/2010/main" val="34504288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F6079-08BA-82E4-4127-DCFFD1CEF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CoreNLP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09A35-7E0D-5504-CA37-622072B937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827634"/>
          </a:xfrm>
        </p:spPr>
        <p:txBody>
          <a:bodyPr>
            <a:normAutofit/>
          </a:bodyPr>
          <a:lstStyle/>
          <a:p>
            <a:pPr marL="914400" lvl="1" indent="-457200">
              <a:buFont typeface="+mj-lt"/>
              <a:buAutoNum type="arabicPeriod" startAt="8"/>
            </a:pPr>
            <a:r>
              <a:rPr lang="en-US" i="1" dirty="0"/>
              <a:t>the man discovered the girl the boy the man the dog chased found noticed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8CB3FB2-20DC-36B3-EF38-A2188A81E6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9404" y="3429000"/>
            <a:ext cx="11993192" cy="1325563"/>
          </a:xfrm>
        </p:spPr>
      </p:pic>
    </p:spTree>
    <p:extLst>
      <p:ext uri="{BB962C8B-B14F-4D97-AF65-F5344CB8AC3E}">
        <p14:creationId xmlns:p14="http://schemas.microsoft.com/office/powerpoint/2010/main" val="1508318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1279</Words>
  <Application>Microsoft Macintosh PowerPoint</Application>
  <PresentationFormat>Widescreen</PresentationFormat>
  <Paragraphs>145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-webkit-standard</vt:lpstr>
      <vt:lpstr>Arial</vt:lpstr>
      <vt:lpstr>Calibri</vt:lpstr>
      <vt:lpstr>Calibri Light</vt:lpstr>
      <vt:lpstr>Consolas</vt:lpstr>
      <vt:lpstr>Menlo</vt:lpstr>
      <vt:lpstr>Office Theme</vt:lpstr>
      <vt:lpstr>LING/C SC/PSYC 438/538</vt:lpstr>
      <vt:lpstr>Today's Topics</vt:lpstr>
      <vt:lpstr>Ungraded regex Homework</vt:lpstr>
      <vt:lpstr>Background: Framenet: drive</vt:lpstr>
      <vt:lpstr>Background: Framenet: drive</vt:lpstr>
      <vt:lpstr>Background: Framenet: drive</vt:lpstr>
      <vt:lpstr>Background: CoreNLP</vt:lpstr>
      <vt:lpstr>ChatGPT</vt:lpstr>
      <vt:lpstr>ChatGPT</vt:lpstr>
      <vt:lpstr>Background: CoreNLP</vt:lpstr>
      <vt:lpstr>ChatGPT</vt:lpstr>
      <vt:lpstr>Background: Stanford Dependencies</vt:lpstr>
      <vt:lpstr>Background: Universal Dependencies</vt:lpstr>
      <vt:lpstr>Background: CoreNLP</vt:lpstr>
      <vt:lpstr>Background: Universal Dependencies</vt:lpstr>
      <vt:lpstr>Subject relative clauses and Perl</vt:lpstr>
      <vt:lpstr>Subject relative clauses and Perl</vt:lpstr>
      <vt:lpstr>Subject relative clauses and Perl</vt:lpstr>
      <vt:lpstr>Subject relative clauses and Perl</vt:lpstr>
      <vt:lpstr>CoreNLP</vt:lpstr>
      <vt:lpstr>CoreNLP</vt:lpstr>
      <vt:lpstr>Object relative clauses and Perl</vt:lpstr>
      <vt:lpstr>CoreNLP</vt:lpstr>
      <vt:lpstr>CoreNLP</vt:lpstr>
      <vt:lpstr>Background: Universal Dependencies</vt:lpstr>
      <vt:lpstr>Background: Universal Dependencies: ref</vt:lpstr>
      <vt:lpstr>CoreNLP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sandiway@mac.com</dc:creator>
  <cp:lastModifiedBy>sandiway@mac.com</cp:lastModifiedBy>
  <cp:revision>16</cp:revision>
  <cp:lastPrinted>2023-10-04T19:37:44Z</cp:lastPrinted>
  <dcterms:created xsi:type="dcterms:W3CDTF">2023-09-29T17:45:30Z</dcterms:created>
  <dcterms:modified xsi:type="dcterms:W3CDTF">2026-10-08T06:19:59Z</dcterms:modified>
</cp:coreProperties>
</file>