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73" r:id="rId2"/>
    <p:sldId id="307" r:id="rId3"/>
    <p:sldId id="261" r:id="rId4"/>
    <p:sldId id="318" r:id="rId5"/>
    <p:sldId id="338" r:id="rId6"/>
    <p:sldId id="320" r:id="rId7"/>
    <p:sldId id="339" r:id="rId8"/>
    <p:sldId id="345" r:id="rId9"/>
    <p:sldId id="340" r:id="rId10"/>
    <p:sldId id="344" r:id="rId11"/>
    <p:sldId id="309" r:id="rId12"/>
    <p:sldId id="260" r:id="rId13"/>
    <p:sldId id="272" r:id="rId14"/>
    <p:sldId id="317" r:id="rId15"/>
    <p:sldId id="275" r:id="rId16"/>
    <p:sldId id="281" r:id="rId17"/>
    <p:sldId id="327" r:id="rId18"/>
    <p:sldId id="323" r:id="rId19"/>
    <p:sldId id="336" r:id="rId20"/>
    <p:sldId id="324" r:id="rId21"/>
    <p:sldId id="325" r:id="rId22"/>
    <p:sldId id="335" r:id="rId23"/>
    <p:sldId id="331" r:id="rId24"/>
    <p:sldId id="332" r:id="rId25"/>
    <p:sldId id="333" r:id="rId26"/>
    <p:sldId id="337" r:id="rId27"/>
    <p:sldId id="322" r:id="rId28"/>
    <p:sldId id="32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/>
    <p:restoredTop sz="94649"/>
  </p:normalViewPr>
  <p:slideViewPr>
    <p:cSldViewPr snapToGrid="0" snapToObjects="1">
      <p:cViewPr varScale="1">
        <p:scale>
          <a:sx n="126" d="100"/>
          <a:sy n="126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8169E-255E-2E42-B83D-395C15E545F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57CAE-6F32-4C43-9CD3-601135CD8D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89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000AC-5C93-0644-831F-C2B9F7C16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908187-FEF2-414B-B953-52EDBE1347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8DD9D-2D72-0F45-B218-C7EC889C7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24F19-7535-C046-BFDD-C772CF27A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D4EE0-FB21-8342-ADD9-4C2E618AC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9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C71A6-4490-EC4F-A192-CDD371C5C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A9B59-A715-8B44-9FEA-B4024CE19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7346E-82BC-8249-9FB1-2D152398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82B44-5486-9742-AD95-FE2B37AA2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F92EB-0571-8346-95CC-9EA801F4E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06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91CEC-00A0-0E47-9A22-00A81295E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EFBA6-333F-A44A-B509-F699797CC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A59CC-5226-094A-8B3A-BA858C573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6D050-DB3F-584B-90B5-0A162D16F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7A946-1087-5D41-A4A9-7A6BE0CC0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32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42433-F528-264A-9231-14AB0CCA5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C6AE5-CBB1-AB45-B491-DD8B0874C3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BF4BF-536C-2C45-B99A-6DC68032A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517C8-3FC5-B94B-B920-99C1A70A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0932F8-E748-8441-B4FF-64D63B3D8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DC910-2819-284A-A155-D53E97250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55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69C52-E16C-1345-AFD5-2BB265C89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4B634-D7E1-9840-9650-2BBBF32A5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A6741-404B-AA44-B75A-CA048713A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58CC20-8FE8-6D49-B39B-600CC142F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2E4693-0414-DB42-93C9-BFCD77C1B0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9DCB02-0DBD-164D-9081-30C5EA4A7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764E99-A19A-D848-A8C9-817E336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12770A-F867-D04B-A5A7-824BD1C2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0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776BA-FD0D-0B45-8FB1-2BDB0A1EA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18DEFA-B01C-F74E-82CE-BD8ECB1BB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478833-3D0A-6442-BB90-B1178A53B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39D8E7-EB51-5E46-A620-89A6373E4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6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979629-5C33-9A41-8D1A-AABECEBED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0946C5-9D57-E147-AC73-6A35355E9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F361E-74CC-4B41-AD7B-99F0E1DCE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45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2AC1E-7020-BB4F-99CE-A244E4AA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E3236-4C68-5F44-AD65-F61A0083B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5B844-C898-D243-BB24-B1247BF71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AB244-63B0-E14C-9031-6966A835B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A77EBE-F6E3-254D-8FBB-1BC4C104E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78B4C-4596-7A4A-9932-ADD0CD7A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56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1FDB3-68DE-374C-B6FA-05B49CB02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3C0F55-0964-944A-8292-2BB5B79116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D7FB9-B9C6-7D40-BD2E-03EB59BF9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EC40A-D7AC-D74C-8E74-0B0E81390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E8136-9391-A842-BB08-0082CFE2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E3371-249A-CE41-8CAD-D0D719688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7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16F67-829C-AA47-80F3-36A3512B1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6144E-E122-B24E-AA4D-B2552B506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ED7F9-5975-2E47-B49C-E5210A5C1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E5A35-4FC9-F345-9939-944EC3FF5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AF69C-10A6-EE41-A5AD-7A0B77AED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28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68C7F4-39F4-3E4D-86C4-CA0A4359AD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D7A93B-D09F-284C-8168-AA585BBFC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594AC-8E2B-8140-84E6-BE3A78D2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E9AF9-F92D-9F4A-8BE2-CAF91E9CF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8F816-6304-094A-B255-D5AC69E26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59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0A09FA-C3AA-F840-852B-92CB0EBD8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C30EE-9AC2-7E48-86BA-6A0500798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7EE1A-846F-2C43-9002-611BAE14B2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A3E56-7DC2-9F4D-8376-C23D8AA2EE3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5D732-AE4B-794D-8A13-23E185D450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ACED9-6BF1-2143-8137-693E335D6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4AE0E-92F6-8F46-8778-DCEE193D4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4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framenet.icsi.berkeley.edu/luInde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verbs.colorado.edu/verb-index/vn3.3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13</a:t>
            </a:r>
          </a:p>
          <a:p>
            <a:r>
              <a:rPr lang="en-US"/>
              <a:t>Prof. 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6223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CA62E-D30E-2048-B093-3B39D1A8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8F7BE-588B-6C49-B5EE-81603B296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/>
              <a:t>Homework 8 Review</a:t>
            </a:r>
          </a:p>
          <a:p>
            <a:r>
              <a:rPr lang="en-US" sz="3200" dirty="0"/>
              <a:t>Last Time:</a:t>
            </a:r>
          </a:p>
          <a:p>
            <a:pPr lvl="1"/>
            <a:r>
              <a:rPr lang="en-US" sz="2800" dirty="0"/>
              <a:t>two ways of inserting Perl code into regex</a:t>
            </a:r>
          </a:p>
          <a:p>
            <a:pPr lvl="2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s/regex/</a:t>
            </a:r>
            <a:r>
              <a:rPr lang="en-US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code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/e</a:t>
            </a:r>
          </a:p>
          <a:p>
            <a:pPr lvl="2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</a:t>
            </a:r>
            <a:r>
              <a:rPr lang="en-US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code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})</a:t>
            </a:r>
          </a:p>
          <a:p>
            <a:r>
              <a:rPr lang="en-US" sz="3200" dirty="0"/>
              <a:t>More on powerful features in Perl regex:</a:t>
            </a:r>
          </a:p>
          <a:p>
            <a:pPr lvl="1"/>
            <a:r>
              <a:rPr lang="en-US" sz="2800" dirty="0"/>
              <a:t>lookahead</a:t>
            </a:r>
          </a:p>
          <a:p>
            <a:pPr lvl="1"/>
            <a:r>
              <a:rPr lang="en-US" sz="2800" dirty="0"/>
              <a:t>lookbehind</a:t>
            </a:r>
          </a:p>
          <a:p>
            <a:r>
              <a:rPr lang="en-US" sz="3200" dirty="0"/>
              <a:t>Predicate-Argument Structure </a:t>
            </a:r>
          </a:p>
          <a:p>
            <a:pPr lvl="1"/>
            <a:r>
              <a:rPr lang="en-US" sz="2800" dirty="0" err="1"/>
              <a:t>Framenet</a:t>
            </a:r>
            <a:endParaRPr lang="en-US" sz="2800" dirty="0"/>
          </a:p>
          <a:p>
            <a:pPr lvl="1"/>
            <a:r>
              <a:rPr lang="en-US" sz="2800" dirty="0"/>
              <a:t>Stanford </a:t>
            </a:r>
            <a:r>
              <a:rPr lang="en-US" sz="2800" dirty="0" err="1"/>
              <a:t>CoreNLP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84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E7F61-18ED-D152-02AB-2B1DF6E94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8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11F23-8AF1-C601-D844-2F74C96F7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Format</a:t>
            </a:r>
            <a:r>
              <a:rPr lang="en-US" dirty="0"/>
              <a:t> (1</a:t>
            </a:r>
            <a:r>
              <a:rPr lang="en-US" baseline="30000" dirty="0"/>
              <a:t>st</a:t>
            </a:r>
            <a:r>
              <a:rPr lang="en-US" dirty="0"/>
              <a:t> line):</a:t>
            </a:r>
          </a:p>
          <a:p>
            <a:pPr lvl="1"/>
            <a:r>
              <a:rPr lang="en-US" dirty="0"/>
              <a:t>id</a:t>
            </a:r>
            <a:r>
              <a:rPr lang="en-US" baseline="30000" dirty="0"/>
              <a:t>1</a:t>
            </a:r>
            <a:r>
              <a:rPr lang="en-US" dirty="0"/>
              <a:t>,icij_sar_id</a:t>
            </a:r>
            <a:r>
              <a:rPr lang="en-US" baseline="30000" dirty="0"/>
              <a:t>2</a:t>
            </a:r>
            <a:r>
              <a:rPr lang="en-US" dirty="0"/>
              <a:t>,filer_org_name_id</a:t>
            </a:r>
            <a:r>
              <a:rPr lang="en-US" baseline="30000" dirty="0"/>
              <a:t>3</a:t>
            </a:r>
            <a:r>
              <a:rPr lang="en-US" dirty="0"/>
              <a:t>,filer_org_name</a:t>
            </a:r>
            <a:r>
              <a:rPr lang="en-US" baseline="30000" dirty="0"/>
              <a:t>4</a:t>
            </a:r>
            <a:r>
              <a:rPr lang="en-US" dirty="0"/>
              <a:t>,</a:t>
            </a:r>
            <a:r>
              <a:rPr lang="en-US" b="1" dirty="0">
                <a:solidFill>
                  <a:schemeClr val="accent6"/>
                </a:solidFill>
              </a:rPr>
              <a:t>begin_date</a:t>
            </a:r>
            <a:r>
              <a:rPr lang="en-US" b="1" baseline="30000" dirty="0">
                <a:solidFill>
                  <a:schemeClr val="accent6"/>
                </a:solidFill>
              </a:rPr>
              <a:t>5</a:t>
            </a:r>
            <a:r>
              <a:rPr lang="en-US" b="1" dirty="0">
                <a:solidFill>
                  <a:schemeClr val="accent6"/>
                </a:solidFill>
              </a:rPr>
              <a:t>,end_date</a:t>
            </a:r>
            <a:r>
              <a:rPr lang="en-US" b="1" baseline="30000" dirty="0">
                <a:solidFill>
                  <a:schemeClr val="accent6"/>
                </a:solidFill>
              </a:rPr>
              <a:t>6</a:t>
            </a:r>
            <a:r>
              <a:rPr lang="en-US" b="1" dirty="0">
                <a:solidFill>
                  <a:schemeClr val="accent6"/>
                </a:solidFill>
              </a:rPr>
              <a:t>,</a:t>
            </a:r>
            <a:r>
              <a:rPr lang="en-US" dirty="0"/>
              <a:t>originator_bank_id</a:t>
            </a:r>
            <a:r>
              <a:rPr lang="en-US" baseline="30000" dirty="0"/>
              <a:t>7</a:t>
            </a:r>
            <a:r>
              <a:rPr lang="en-US" dirty="0"/>
              <a:t>,</a:t>
            </a:r>
            <a:r>
              <a:rPr lang="en-US" b="1" dirty="0"/>
              <a:t>originator_bank</a:t>
            </a:r>
            <a:r>
              <a:rPr lang="en-US" b="1" baseline="30000" dirty="0"/>
              <a:t>8</a:t>
            </a:r>
            <a:r>
              <a:rPr lang="en-US" dirty="0"/>
              <a:t>,originator_bank_country</a:t>
            </a:r>
            <a:r>
              <a:rPr lang="en-US" baseline="30000" dirty="0"/>
              <a:t>9</a:t>
            </a:r>
            <a:r>
              <a:rPr lang="en-US" dirty="0"/>
              <a:t>,originator_iso</a:t>
            </a:r>
            <a:r>
              <a:rPr lang="en-US" baseline="30000" dirty="0"/>
              <a:t>10</a:t>
            </a:r>
            <a:r>
              <a:rPr lang="en-US" dirty="0"/>
              <a:t>,beneficiary_bank_id</a:t>
            </a:r>
            <a:r>
              <a:rPr lang="en-US" baseline="30000" dirty="0"/>
              <a:t>11</a:t>
            </a:r>
            <a:r>
              <a:rPr lang="en-US" dirty="0"/>
              <a:t>,</a:t>
            </a:r>
            <a:r>
              <a:rPr lang="en-US" b="1" dirty="0"/>
              <a:t>beneficiary_bank</a:t>
            </a:r>
            <a:r>
              <a:rPr lang="en-US" baseline="30000" dirty="0"/>
              <a:t>12</a:t>
            </a:r>
            <a:r>
              <a:rPr lang="en-US" dirty="0"/>
              <a:t>,beneficiary_bank_country</a:t>
            </a:r>
            <a:r>
              <a:rPr lang="en-US" baseline="30000" dirty="0"/>
              <a:t>13</a:t>
            </a:r>
            <a:r>
              <a:rPr lang="en-US" dirty="0"/>
              <a:t>,beneficiary_iso</a:t>
            </a:r>
            <a:r>
              <a:rPr lang="en-US" baseline="30000" dirty="0"/>
              <a:t>14</a:t>
            </a:r>
            <a:r>
              <a:rPr lang="en-US" dirty="0"/>
              <a:t>,</a:t>
            </a:r>
            <a:r>
              <a:rPr lang="en-US" b="1" dirty="0">
                <a:solidFill>
                  <a:schemeClr val="accent1"/>
                </a:solidFill>
              </a:rPr>
              <a:t>number_transactions</a:t>
            </a:r>
            <a:r>
              <a:rPr lang="en-US" baseline="30000" dirty="0"/>
              <a:t>15</a:t>
            </a:r>
            <a:r>
              <a:rPr lang="en-US" dirty="0"/>
              <a:t>,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amount_transactions</a:t>
            </a:r>
            <a:r>
              <a:rPr lang="en-US" baseline="30000" dirty="0"/>
              <a:t>16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b="1" dirty="0"/>
              <a:t>Notes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"May 31, 2012","May 31, 2012"</a:t>
            </a:r>
          </a:p>
          <a:p>
            <a:pPr lvl="1"/>
            <a:r>
              <a:rPr lang="en-US" dirty="0"/>
              <a:t>The Bank of New York Mellon Corp.</a:t>
            </a:r>
          </a:p>
          <a:p>
            <a:pPr lvl="1"/>
            <a:r>
              <a:rPr lang="en-US" dirty="0"/>
              <a:t>"Citigroup, Inc."</a:t>
            </a:r>
          </a:p>
        </p:txBody>
      </p:sp>
    </p:spTree>
    <p:extLst>
      <p:ext uri="{BB962C8B-B14F-4D97-AF65-F5344CB8AC3E}">
        <p14:creationId xmlns:p14="http://schemas.microsoft.com/office/powerpoint/2010/main" val="461951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31F39-E6AF-EF7F-0B1F-66CEC8897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46CD3-E522-2478-424E-92EA9CF05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8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40AF3-2293-DCCF-E9D4-B1C17DA2D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code: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'open $f,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$ARGV[0]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while(&lt;$f&gt;){print "…" if /(".+?",|.*?,){4}"(.*?</a:t>
            </a:r>
            <a:r>
              <a:rPr lang="en-US" dirty="0">
                <a:solidFill>
                  <a:schemeClr val="accent5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$ARGV[1]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)",".*?",(".+?",|.*?,){8}(.*?),(.*)/}'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download_transactions_map.csv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solidFill>
                  <a:schemeClr val="accent5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2000</a:t>
            </a:r>
          </a:p>
          <a:p>
            <a:pPr lvl="1"/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96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19EE9-DF5D-403D-4EEE-2B8E204AF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27F9EF-CEEA-F19E-9487-EC51E0B11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987" y="2471018"/>
            <a:ext cx="6639963" cy="40218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47FAAE-2D79-2EA0-34B9-40E2B11FA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Homework 8 Review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4153C-A57B-7CF7-676D-B8B772AFD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90341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Question 1:</a:t>
            </a:r>
          </a:p>
          <a:p>
            <a:pPr lvl="1">
              <a:lnSpc>
                <a:spcPct val="120000"/>
              </a:lnSpc>
            </a:pPr>
            <a:r>
              <a:rPr lang="en-US" sz="2600" dirty="0"/>
              <a:t>(A) 2013 2014 2015 2012 2016 2011 2008 2007 2010 2009 2004 2017 2005 2006 2000 2002 2001 2003</a:t>
            </a:r>
          </a:p>
          <a:p>
            <a:pPr lvl="1"/>
            <a:r>
              <a:rPr lang="en-US" sz="2600" dirty="0"/>
              <a:t>(B) 2003: no transactions</a:t>
            </a:r>
          </a:p>
          <a:p>
            <a:pPr lvl="1"/>
            <a:r>
              <a:rPr lang="en-US" sz="2600" dirty="0"/>
              <a:t>(C) 2013: 4484 transactions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356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EF115-A03F-0DEE-EFF3-AE14EF8E2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8029200-6B7D-74E6-24A6-F61DDB830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324" y="2628899"/>
            <a:ext cx="5764387" cy="35480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60D758-CAC7-A0F5-93AD-BDB80CD29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8 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140F5-58ED-550C-49D3-7AC02B371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Question 2:</a:t>
            </a:r>
          </a:p>
          <a:p>
            <a:pPr lvl="1"/>
            <a:r>
              <a:rPr lang="en-US" dirty="0"/>
              <a:t>(A) 2013 2014 2016 2011 2015 2012 2010 2008 2007 2017 2009 2006 2004 2005 2000 2002 2001 2003</a:t>
            </a:r>
          </a:p>
          <a:p>
            <a:pPr lvl="1"/>
            <a:r>
              <a:rPr lang="en-US" dirty="0"/>
              <a:t>(B) 2013:  $7,871,446,356.98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72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459FE-3055-4991-D3D1-A413F2115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8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42059-2B35-3DAF-34F1-7E090F612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Question 3: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originator_bank</a:t>
            </a:r>
            <a:r>
              <a:rPr lang="en-US" b="1" baseline="30000" dirty="0"/>
              <a:t>8  </a:t>
            </a:r>
            <a:r>
              <a:rPr lang="en-US" sz="2600" dirty="0"/>
              <a:t>by </a:t>
            </a:r>
            <a:r>
              <a:rPr lang="en-US" sz="2400" b="1" dirty="0">
                <a:solidFill>
                  <a:schemeClr val="accent1"/>
                </a:solidFill>
              </a:rPr>
              <a:t>number_transactions</a:t>
            </a:r>
            <a:r>
              <a:rPr lang="en-US" sz="2400" baseline="30000" dirty="0"/>
              <a:t>15</a:t>
            </a:r>
            <a:endParaRPr lang="en-US" dirty="0"/>
          </a:p>
          <a:p>
            <a:pPr lvl="1"/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'open $f, $ARGV[0]; while(&lt;$f&gt;){if (/(".+?",|.*?,){7}(".+?"|.*?),(".+?",|.*?,){6}(.*?),/) {if ($4) {$c{$2}+=$4} else {$c{$2}++}}}; for(keys %c){print "$c{$_} $_"}'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download_transactions_map.csv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sort -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478 AS </a:t>
            </a:r>
            <a:r>
              <a:rPr lang="en-US" sz="1900" dirty="0" err="1">
                <a:solidFill>
                  <a:schemeClr val="accent2">
                    <a:lumMod val="75000"/>
                  </a:schemeClr>
                </a:solidFill>
              </a:rPr>
              <a:t>Expobank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401 Western Union Business Solutions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377 Standard Chartered Bank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362 </a:t>
            </a:r>
            <a:r>
              <a:rPr lang="en-US" sz="1900" dirty="0" err="1"/>
              <a:t>Primorye</a:t>
            </a:r>
            <a:r>
              <a:rPr lang="en-US" sz="1900" dirty="0"/>
              <a:t> Bank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296 VP Bank AG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282 CIMB Bank Berhad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278 DBS Bank Ltd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278 Barclays Bank Plc Ho UK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253 Deutsche Bank AG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248 JSC </a:t>
            </a:r>
            <a:r>
              <a:rPr lang="en-US" sz="1900" dirty="0" err="1"/>
              <a:t>Norvik</a:t>
            </a:r>
            <a:r>
              <a:rPr lang="en-US" sz="1900" dirty="0"/>
              <a:t> Banka</a:t>
            </a:r>
          </a:p>
        </p:txBody>
      </p:sp>
    </p:spTree>
    <p:extLst>
      <p:ext uri="{BB962C8B-B14F-4D97-AF65-F5344CB8AC3E}">
        <p14:creationId xmlns:p14="http://schemas.microsoft.com/office/powerpoint/2010/main" val="1394787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21A78-C985-5A7C-2B5D-99FC6B49D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31ABB-C4A2-54FE-E78D-7547DFB5E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8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81C72-563A-FF3D-2A93-FD07BC472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Question 3: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originator_bank</a:t>
            </a:r>
            <a:r>
              <a:rPr lang="en-US" b="1" baseline="30000" dirty="0"/>
              <a:t>8  </a:t>
            </a:r>
            <a:r>
              <a:rPr lang="en-US" sz="2600" dirty="0"/>
              <a:t>by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amount_transactions</a:t>
            </a:r>
            <a:r>
              <a:rPr lang="en-US" sz="2400" baseline="30000" dirty="0"/>
              <a:t>16</a:t>
            </a:r>
            <a:endParaRPr lang="en-US" dirty="0"/>
          </a:p>
          <a:p>
            <a:pPr lvl="1"/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'open $f, $ARGV[0]; while(&lt;$f&gt;){if (/(".+?",|.*?,){7}(".+?"|.*?),(".+?",|.*?,){7}(.+)$/) {$c{$2}+=$4}}; for(keys %c){print "$c{$_} $_"}'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download_transactions_map.csv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sort -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3157943202.12 Amsterdam Trade Bank NV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2666430134.11 AS </a:t>
            </a:r>
            <a:r>
              <a:rPr lang="en-US" sz="1900" dirty="0" err="1">
                <a:solidFill>
                  <a:schemeClr val="accent2">
                    <a:lumMod val="75000"/>
                  </a:schemeClr>
                </a:solidFill>
              </a:rPr>
              <a:t>Expobank</a:t>
            </a:r>
            <a:endParaRPr lang="en-US" sz="19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1702860761.18 Deutsche Bank AG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1375421435.08 ING Netherland NV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1366123530.96 </a:t>
            </a:r>
            <a:r>
              <a:rPr lang="en-US" sz="1900" dirty="0" err="1"/>
              <a:t>Rigensis</a:t>
            </a:r>
            <a:r>
              <a:rPr lang="en-US" sz="1900" dirty="0"/>
              <a:t> Bank AS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1207455547.63 Rosbank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1114866517.7 JPMorgan Chase Bank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926899916.66 Gazprombank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856543576.77 Caledonian Bank Ltd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900" dirty="0"/>
              <a:t>760041526 Societe Generale Private Banking</a:t>
            </a:r>
          </a:p>
        </p:txBody>
      </p:sp>
    </p:spTree>
    <p:extLst>
      <p:ext uri="{BB962C8B-B14F-4D97-AF65-F5344CB8AC3E}">
        <p14:creationId xmlns:p14="http://schemas.microsoft.com/office/powerpoint/2010/main" val="2397444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E2AA-CFE9-CB9B-FC28-F0BFDF761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9089-36AF-4320-74BC-A7EB28BF3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Homework 8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87D31-51DE-F667-14A1-C879AB26F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Question 4: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beneficiary_bank</a:t>
            </a:r>
            <a:r>
              <a:rPr lang="en-US" sz="2000" b="1" baseline="30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12</a:t>
            </a:r>
            <a:r>
              <a:rPr lang="en-US" b="1" baseline="30000" dirty="0"/>
              <a:t>  </a:t>
            </a:r>
            <a:r>
              <a:rPr lang="en-US" sz="2600" dirty="0"/>
              <a:t>by </a:t>
            </a:r>
            <a:r>
              <a:rPr lang="en-US" b="1" dirty="0">
                <a:solidFill>
                  <a:schemeClr val="accent1"/>
                </a:solidFill>
              </a:rPr>
              <a:t>number_transactions</a:t>
            </a:r>
            <a:r>
              <a:rPr lang="en-US" baseline="30000" dirty="0"/>
              <a:t>15</a:t>
            </a:r>
            <a:endParaRPr lang="en-US" sz="2600" dirty="0"/>
          </a:p>
          <a:p>
            <a:pPr lvl="1"/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'open $f, $ARGV[0]; while(&lt;$f&gt;){if (/(".+?",|.*?,){11}(".+?"|.*?),(".+?",|.*?,){2}(.*?),/) {if ($4) {$c{$2}+=$4} else {$c{$2}++}}}; for(keys %c){print "$c{$_} $_"}'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download_transactions_map.csv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sort -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  <a:p>
            <a:pPr>
              <a:spcBef>
                <a:spcPts val="500"/>
              </a:spcBef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742 Credit Suisse AG</a:t>
            </a:r>
          </a:p>
          <a:p>
            <a:pPr>
              <a:spcBef>
                <a:spcPts val="500"/>
              </a:spcBef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480 JSC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Norvik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Banka</a:t>
            </a:r>
          </a:p>
          <a:p>
            <a:pPr>
              <a:spcBef>
                <a:spcPts val="500"/>
              </a:spcBef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414 Barclays Bank Plc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385 Habib Bank A G Zurich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309 HSBC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294 Standard Chartered Bank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248 United Overseas Bank Ltd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237 Raiffeisen Bank International Ag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237 Deutsche Bank AG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215 United Overseas Bank Limited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69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3B584-1672-9D8D-A7CC-BA1E01B57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538EA-FCEC-D4D5-E230-14D2BB409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Homework 8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625E2-A500-D833-1C8F-5732EFE73E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Question 4: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beneficiary_bank</a:t>
            </a:r>
            <a:r>
              <a:rPr lang="en-US" sz="2000" b="1" baseline="30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12</a:t>
            </a:r>
            <a:r>
              <a:rPr lang="en-US" b="1" baseline="30000" dirty="0"/>
              <a:t>  </a:t>
            </a:r>
            <a:r>
              <a:rPr lang="en-US" sz="2600" dirty="0"/>
              <a:t>by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amount_transactions</a:t>
            </a:r>
            <a:r>
              <a:rPr lang="en-US" baseline="30000" dirty="0"/>
              <a:t>16</a:t>
            </a:r>
            <a:endParaRPr lang="en-US" sz="2600" dirty="0"/>
          </a:p>
          <a:p>
            <a:pPr lvl="1"/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'open $f, $ARGV[0]; while(&lt;$f&gt;){if (/(".+?",|.*?,){11}(".+?"|.*?),(".+?",|.*?,){3}(.+)$/) {$c{$2}+=$4}}; for(keys %c){print "$c{$_} $_"}' 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download_transactions_map.csv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| sort -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endParaRPr lang="en-US" sz="26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>
              <a:spcBef>
                <a:spcPts val="500"/>
              </a:spcBef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3559645309.54 Rosbank</a:t>
            </a:r>
          </a:p>
          <a:p>
            <a:pPr>
              <a:spcBef>
                <a:spcPts val="500"/>
              </a:spcBef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2089081782.75 Credit Suisse AG</a:t>
            </a:r>
          </a:p>
          <a:p>
            <a:pPr>
              <a:spcBef>
                <a:spcPts val="500"/>
              </a:spcBef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1754253899.57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Rigensis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Bank AS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1324026206.64 ING Netherland NV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1082748112.02 Deutsche Bank AG -- London Branch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881880017.38 JPMorgan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860707022.51 Societe Generale Bank And Trust Singapore SA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813175350.59 Hong Kong And Shanghai Banking Corp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805642190.61 Bank Soyuz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803999980 Caledonian Bank Ltd</a:t>
            </a:r>
          </a:p>
        </p:txBody>
      </p:sp>
    </p:spTree>
    <p:extLst>
      <p:ext uri="{BB962C8B-B14F-4D97-AF65-F5344CB8AC3E}">
        <p14:creationId xmlns:p14="http://schemas.microsoft.com/office/powerpoint/2010/main" val="3295967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Lookahead and Lookbehind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We've already seen some </a:t>
            </a:r>
            <a:r>
              <a:rPr lang="en-US" b="1" dirty="0"/>
              <a:t>zero-width</a:t>
            </a:r>
            <a:r>
              <a:rPr lang="en-US" dirty="0"/>
              <a:t> </a:t>
            </a:r>
            <a:r>
              <a:rPr lang="en-US" dirty="0" err="1"/>
              <a:t>regexs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Menlo" charset="0"/>
                <a:ea typeface="Menlo" charset="0"/>
                <a:cs typeface="Menlo" charset="0"/>
              </a:rPr>
              <a:t>^</a:t>
            </a:r>
            <a:r>
              <a:rPr lang="en-US" dirty="0"/>
              <a:t> 	(start of string)</a:t>
            </a:r>
          </a:p>
          <a:p>
            <a:pPr lvl="1"/>
            <a:r>
              <a:rPr lang="en-US" dirty="0">
                <a:latin typeface="Menlo" charset="0"/>
                <a:ea typeface="Menlo" charset="0"/>
                <a:cs typeface="Menlo" charset="0"/>
              </a:rPr>
              <a:t>$</a:t>
            </a:r>
            <a:r>
              <a:rPr lang="en-US" dirty="0"/>
              <a:t>		(end of string)</a:t>
            </a:r>
          </a:p>
          <a:p>
            <a:pPr lvl="1"/>
            <a:r>
              <a:rPr lang="en-US" dirty="0">
                <a:latin typeface="Menlo" charset="0"/>
                <a:ea typeface="Menlo" charset="0"/>
                <a:cs typeface="Menlo" charset="0"/>
              </a:rPr>
              <a:t>\b</a:t>
            </a:r>
            <a:r>
              <a:rPr lang="en-US" dirty="0"/>
              <a:t>	(word boundary)</a:t>
            </a:r>
          </a:p>
          <a:p>
            <a:pPr lvl="2"/>
            <a:r>
              <a:rPr lang="en-US" dirty="0"/>
              <a:t>matches the imaginary position between \w\W or \W\w, or just before beginning of string if ^\w, just after the end of the string if \w$</a:t>
            </a:r>
          </a:p>
          <a:p>
            <a:r>
              <a:rPr lang="en-US" dirty="0"/>
              <a:t>zero-width because position of match (so far), </a:t>
            </a:r>
            <a:r>
              <a:rPr lang="en-US" dirty="0" err="1"/>
              <a:t>pos</a:t>
            </a:r>
            <a:r>
              <a:rPr lang="en-US" dirty="0"/>
              <a:t>, doesn't change!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?=</a:t>
            </a:r>
            <a:r>
              <a:rPr lang="en-US" i="1" dirty="0"/>
              <a:t>regex</a:t>
            </a:r>
            <a:r>
              <a:rPr lang="en-US" dirty="0"/>
              <a:t>)		(lookahead from current position)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?&lt;=</a:t>
            </a:r>
            <a:r>
              <a:rPr lang="en-US" i="1" dirty="0"/>
              <a:t>regex</a:t>
            </a:r>
            <a:r>
              <a:rPr lang="en-US" dirty="0"/>
              <a:t>) 		(lookbehind from current position)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?!</a:t>
            </a:r>
            <a:r>
              <a:rPr lang="en-US" i="1" dirty="0"/>
              <a:t>regex</a:t>
            </a:r>
            <a:r>
              <a:rPr lang="en-US" dirty="0"/>
              <a:t>)		(negative </a:t>
            </a:r>
            <a:r>
              <a:rPr lang="en-US" dirty="0" err="1"/>
              <a:t>lookahead</a:t>
            </a:r>
            <a:r>
              <a:rPr lang="en-US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?&lt;!</a:t>
            </a:r>
            <a:r>
              <a:rPr lang="en-US" i="1" dirty="0"/>
              <a:t>regex</a:t>
            </a:r>
            <a:r>
              <a:rPr lang="en-US" dirty="0"/>
              <a:t>) 		(negative lookbehind)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1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97A3A-839B-FD40-B274-F723115B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Lookahead (and lookbehind)</a:t>
            </a:r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37AC879-2786-B243-AE52-B62ABA626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25600"/>
            <a:ext cx="9791700" cy="1803400"/>
          </a:xfrm>
        </p:spPr>
      </p:pic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61289CC4-9E71-6E46-8FF4-BB019150C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800" y="4527035"/>
            <a:ext cx="9779000" cy="2324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0F4991-6A84-994B-99FF-D350CDDBD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950" y="3429000"/>
            <a:ext cx="9436100" cy="10287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7A1C53-AEEA-8B4C-A602-3C018404F18B}"/>
              </a:ext>
            </a:extLst>
          </p:cNvPr>
          <p:cNvSpPr txBox="1"/>
          <p:nvPr/>
        </p:nvSpPr>
        <p:spPr>
          <a:xfrm>
            <a:off x="3052119" y="6481803"/>
            <a:ext cx="2310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lookbehind for </a:t>
            </a:r>
            <a:r>
              <a:rPr lang="en-US" i="1" dirty="0"/>
              <a:t>pattern</a:t>
            </a:r>
          </a:p>
        </p:txBody>
      </p:sp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CCEEA28E-3FB3-C84E-B025-56A068419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300" y="6481803"/>
            <a:ext cx="1358900" cy="355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759CA3-ABB9-5047-B4F8-DFD92A0A2308}"/>
              </a:ext>
            </a:extLst>
          </p:cNvPr>
          <p:cNvSpPr txBox="1"/>
          <p:nvPr/>
        </p:nvSpPr>
        <p:spPr>
          <a:xfrm>
            <a:off x="8048367" y="6468071"/>
            <a:ext cx="315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negative lookbehind for </a:t>
            </a:r>
            <a:r>
              <a:rPr lang="en-US" i="1" dirty="0"/>
              <a:t>pattern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66B8A1-41F8-4643-A773-F0C41BCE5704}"/>
              </a:ext>
            </a:extLst>
          </p:cNvPr>
          <p:cNvSpPr/>
          <p:nvPr/>
        </p:nvSpPr>
        <p:spPr>
          <a:xfrm>
            <a:off x="6096000" y="3429000"/>
            <a:ext cx="1243914" cy="3398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39439C-5BF7-B340-91A9-992086A2F96C}"/>
              </a:ext>
            </a:extLst>
          </p:cNvPr>
          <p:cNvSpPr/>
          <p:nvPr/>
        </p:nvSpPr>
        <p:spPr>
          <a:xfrm>
            <a:off x="6278217" y="4527035"/>
            <a:ext cx="1243914" cy="3398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C86B9995-F020-6A42-876C-70E5093D92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200" y="6140148"/>
            <a:ext cx="1320800" cy="3683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E8A2488-9A4F-A249-B344-5C53B22D7BF2}"/>
              </a:ext>
            </a:extLst>
          </p:cNvPr>
          <p:cNvSpPr/>
          <p:nvPr/>
        </p:nvSpPr>
        <p:spPr>
          <a:xfrm>
            <a:off x="4813643" y="6168637"/>
            <a:ext cx="1243914" cy="3398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8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Lookahead and Lookbehind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96310"/>
          </a:xfrm>
        </p:spPr>
        <p:txBody>
          <a:bodyPr/>
          <a:lstStyle/>
          <a:p>
            <a:r>
              <a:rPr lang="en-US" dirty="0"/>
              <a:t>Example:</a:t>
            </a:r>
          </a:p>
        </p:txBody>
      </p:sp>
      <p:pic>
        <p:nvPicPr>
          <p:cNvPr id="5" name="Picture 4" descr="Screen Shot 2015-09-29 at 10.06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25" y="4222003"/>
            <a:ext cx="3465793" cy="16911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4749762" y="4222004"/>
            <a:ext cx="5561010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looks for a word beginning with _ such that</a:t>
            </a:r>
          </a:p>
          <a:p>
            <a:r>
              <a:rPr lang="en-US" sz="2400" dirty="0"/>
              <a:t>there is a duplicate ahead (without the _ )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?=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..) </a:t>
            </a:r>
            <a:r>
              <a:rPr lang="en-US" sz="2400" dirty="0"/>
              <a:t>means </a:t>
            </a:r>
            <a:r>
              <a:rPr lang="en-US" sz="2400" b="1" dirty="0"/>
              <a:t>lookahead</a:t>
            </a:r>
          </a:p>
        </p:txBody>
      </p:sp>
      <p:pic>
        <p:nvPicPr>
          <p:cNvPr id="7" name="Picture 6" descr="Screen Shot 2015-09-29 at 10.08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25" y="2346511"/>
            <a:ext cx="8356600" cy="16383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42F23E-EAF5-6B4E-9D83-57855DA71424}"/>
              </a:ext>
            </a:extLst>
          </p:cNvPr>
          <p:cNvSpPr/>
          <p:nvPr/>
        </p:nvSpPr>
        <p:spPr>
          <a:xfrm>
            <a:off x="3593805" y="2346511"/>
            <a:ext cx="829339" cy="3754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3EB219-8FDD-3046-B632-60FE855EE590}"/>
              </a:ext>
            </a:extLst>
          </p:cNvPr>
          <p:cNvSpPr/>
          <p:nvPr/>
        </p:nvSpPr>
        <p:spPr>
          <a:xfrm>
            <a:off x="6383079" y="2337929"/>
            <a:ext cx="710895" cy="3754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412A7A79-7C0A-6A47-A625-168583885EC4}"/>
              </a:ext>
            </a:extLst>
          </p:cNvPr>
          <p:cNvCxnSpPr>
            <a:cxnSpLocks/>
            <a:stCxn id="4" idx="0"/>
            <a:endCxn id="9" idx="0"/>
          </p:cNvCxnSpPr>
          <p:nvPr/>
        </p:nvCxnSpPr>
        <p:spPr>
          <a:xfrm rot="5400000" flipH="1" flipV="1">
            <a:off x="5369210" y="977194"/>
            <a:ext cx="8582" cy="2730052"/>
          </a:xfrm>
          <a:prstGeom prst="curvedConnector3">
            <a:avLst>
              <a:gd name="adj1" fmla="val 276371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FF187E7-500C-874D-B333-D3BA10CDC3C7}"/>
              </a:ext>
            </a:extLst>
          </p:cNvPr>
          <p:cNvSpPr/>
          <p:nvPr/>
        </p:nvSpPr>
        <p:spPr>
          <a:xfrm>
            <a:off x="5635257" y="2319705"/>
            <a:ext cx="829339" cy="3754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E1BA69-AB88-634A-9620-8ACCAC14CEB5}"/>
              </a:ext>
            </a:extLst>
          </p:cNvPr>
          <p:cNvSpPr/>
          <p:nvPr/>
        </p:nvSpPr>
        <p:spPr>
          <a:xfrm>
            <a:off x="8424531" y="2311123"/>
            <a:ext cx="630979" cy="37542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2F1AC72F-844F-084F-91EE-E945684A6C23}"/>
              </a:ext>
            </a:extLst>
          </p:cNvPr>
          <p:cNvCxnSpPr>
            <a:cxnSpLocks/>
            <a:stCxn id="20" idx="0"/>
            <a:endCxn id="21" idx="0"/>
          </p:cNvCxnSpPr>
          <p:nvPr/>
        </p:nvCxnSpPr>
        <p:spPr>
          <a:xfrm rot="5400000" flipH="1" flipV="1">
            <a:off x="7390683" y="970367"/>
            <a:ext cx="8582" cy="2690094"/>
          </a:xfrm>
          <a:prstGeom prst="curvedConnector3">
            <a:avLst>
              <a:gd name="adj1" fmla="val 2763715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82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FE794-9800-D044-BEE4-D86163EB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Lookahead and Lookbehind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70DF0-7E9E-E143-9AEC-37AAD6542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Some restrictions apply</a:t>
            </a:r>
            <a:r>
              <a:rPr lang="en-US" dirty="0"/>
              <a:t>: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/>
              <a:t>lookbehind</a:t>
            </a:r>
            <a:r>
              <a:rPr lang="en-US" dirty="0"/>
              <a:t> (</a:t>
            </a:r>
            <a:r>
              <a:rPr lang="en-US" i="1" dirty="0"/>
              <a:t>in most versions of Perl</a:t>
            </a:r>
            <a:r>
              <a:rPr lang="en-US" dirty="0"/>
              <a:t>) </a:t>
            </a:r>
            <a:r>
              <a:rPr lang="en-US" dirty="0">
                <a:solidFill>
                  <a:srgbClr val="FF0000"/>
                </a:solidFill>
              </a:rPr>
              <a:t>cannot</a:t>
            </a:r>
            <a:r>
              <a:rPr lang="en-US" dirty="0"/>
              <a:t> be of variable length</a:t>
            </a:r>
          </a:p>
          <a:p>
            <a:r>
              <a:rPr lang="en-US" dirty="0"/>
              <a:t>From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perlretut</a:t>
            </a:r>
            <a:r>
              <a:rPr lang="en-US" dirty="0"/>
              <a:t>:</a:t>
            </a:r>
          </a:p>
          <a:p>
            <a:pPr lvl="1"/>
            <a:r>
              <a:rPr lang="en-US" sz="2800" b="1" dirty="0"/>
              <a:t>Lookahead</a:t>
            </a:r>
            <a:r>
              <a:rPr lang="en-US" sz="2800" dirty="0"/>
              <a:t> can match arbitrary </a:t>
            </a:r>
            <a:r>
              <a:rPr lang="en-US" sz="2800" dirty="0" err="1"/>
              <a:t>regexps</a:t>
            </a:r>
            <a:r>
              <a:rPr lang="en-US" sz="2800" dirty="0"/>
              <a:t>, </a:t>
            </a:r>
          </a:p>
          <a:p>
            <a:pPr lvl="1"/>
            <a:r>
              <a:rPr lang="en-US" sz="2800" dirty="0"/>
              <a:t>but </a:t>
            </a:r>
            <a:r>
              <a:rPr lang="en-US" sz="2800" b="1" dirty="0"/>
              <a:t>lookbehind</a:t>
            </a:r>
            <a:r>
              <a:rPr lang="en-US" sz="2800" dirty="0"/>
              <a:t> prior to 5.30 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(?&lt;=fixed-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regexp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r>
              <a:rPr lang="en-US" sz="2800" dirty="0"/>
              <a:t>only works for </a:t>
            </a:r>
            <a:r>
              <a:rPr lang="en-US" sz="2800" dirty="0" err="1"/>
              <a:t>regexps</a:t>
            </a:r>
            <a:r>
              <a:rPr lang="en-US" sz="2800" dirty="0"/>
              <a:t> of fixed width, </a:t>
            </a:r>
            <a:r>
              <a:rPr lang="en-US" sz="2800" i="1" dirty="0"/>
              <a:t>i.e.</a:t>
            </a:r>
            <a:r>
              <a:rPr lang="en-US" sz="2800" dirty="0"/>
              <a:t>, a fixed number of characters long. Thus 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(?&lt;=(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ab|bc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))</a:t>
            </a:r>
            <a:r>
              <a:rPr lang="en-US" sz="2800" dirty="0"/>
              <a:t> is fine, but 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(?&lt;=(ab)*)</a:t>
            </a:r>
            <a:r>
              <a:rPr lang="en-US" sz="2800" dirty="0"/>
              <a:t> prior to 5.30 is not.</a:t>
            </a:r>
          </a:p>
        </p:txBody>
      </p:sp>
    </p:spTree>
    <p:extLst>
      <p:ext uri="{BB962C8B-B14F-4D97-AF65-F5344CB8AC3E}">
        <p14:creationId xmlns:p14="http://schemas.microsoft.com/office/powerpoint/2010/main" val="2071470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 Perl regex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 </a:t>
            </a:r>
            <a:r>
              <a:rPr lang="en-US" sz="2400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 code</a:t>
            </a:r>
            <a:r>
              <a:rPr lang="en-US" sz="24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})</a:t>
            </a:r>
            <a:r>
              <a:rPr lang="en-US" b="1" dirty="0"/>
              <a:t> </a:t>
            </a:r>
            <a:r>
              <a:rPr lang="en-US" dirty="0"/>
              <a:t>can be inserted anywhere in a  regex</a:t>
            </a:r>
          </a:p>
          <a:p>
            <a:r>
              <a:rPr lang="en-US" dirty="0"/>
              <a:t>can assist with debugging</a:t>
            </a:r>
          </a:p>
          <a:p>
            <a:r>
              <a:rPr lang="en-US" b="1" dirty="0"/>
              <a:t>Example</a:t>
            </a:r>
            <a:r>
              <a:rPr lang="en-US" dirty="0"/>
              <a:t>:</a:t>
            </a:r>
          </a:p>
        </p:txBody>
      </p:sp>
      <p:pic>
        <p:nvPicPr>
          <p:cNvPr id="4" name="Picture 3" descr="Screen Shot 2015-09-29 at 10.19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391647"/>
            <a:ext cx="9144000" cy="14885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" name="Picture 4" descr="Screen Shot 2015-09-29 at 10.20.0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852" y="4572747"/>
            <a:ext cx="2524296" cy="20751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3877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6FFFE-E492-D743-B7EB-C7873382E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Lookahead and Lookback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22D417-0B0E-C546-B012-51E8D4815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150" y="2013744"/>
            <a:ext cx="9791700" cy="3975100"/>
          </a:xfr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53D9DB-FDB2-2141-85CE-3092382A69C0}"/>
              </a:ext>
            </a:extLst>
          </p:cNvPr>
          <p:cNvSpPr/>
          <p:nvPr/>
        </p:nvSpPr>
        <p:spPr>
          <a:xfrm>
            <a:off x="5522484" y="2013744"/>
            <a:ext cx="29979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/(?&lt;!bar)foo/</a:t>
            </a:r>
            <a:endParaRPr lang="en-US" sz="28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343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C4A92-48CD-EB2F-1EF2-1CB22517D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BA0BF-755E-FB34-D92D-B6BEB240C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Background stuff you should familiar yourself with …</a:t>
            </a:r>
          </a:p>
          <a:p>
            <a:pPr lvl="1"/>
            <a:r>
              <a:rPr lang="en-US" sz="3200" dirty="0"/>
              <a:t>Predicate-argument structure</a:t>
            </a:r>
          </a:p>
          <a:p>
            <a:pPr lvl="1"/>
            <a:r>
              <a:rPr lang="en-US" sz="3200" dirty="0"/>
              <a:t>Stanford </a:t>
            </a:r>
            <a:r>
              <a:rPr lang="en-US" sz="3200" dirty="0" err="1"/>
              <a:t>CoreNLP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9580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FB17D-B22D-E128-CB82-5A97C6C81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593B-F62C-5470-8BBD-4BB1EAB5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/>
              <a:t>Predicate-Argument Structure (typically for verbs)</a:t>
            </a:r>
          </a:p>
          <a:p>
            <a:r>
              <a:rPr lang="en-US" dirty="0"/>
              <a:t>Example</a:t>
            </a:r>
            <a:endParaRPr lang="en-US" sz="3200" dirty="0"/>
          </a:p>
          <a:p>
            <a:pPr lvl="1"/>
            <a:r>
              <a:rPr lang="en-US" i="1" dirty="0"/>
              <a:t>John saw/noticed the javelina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notice</a:t>
            </a:r>
            <a:r>
              <a:rPr lang="en-US" dirty="0"/>
              <a:t>(experiencer, theme) or </a:t>
            </a:r>
            <a:r>
              <a:rPr lang="en-US" i="1" dirty="0">
                <a:solidFill>
                  <a:srgbClr val="FF0000"/>
                </a:solidFill>
              </a:rPr>
              <a:t>see</a:t>
            </a:r>
            <a:r>
              <a:rPr lang="en-US" dirty="0"/>
              <a:t>(experiencer, theme)</a:t>
            </a:r>
          </a:p>
          <a:p>
            <a:pPr lvl="1"/>
            <a:r>
              <a:rPr lang="en-US" dirty="0"/>
              <a:t>John noticed that Mary saw the javelina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notice</a:t>
            </a:r>
            <a:r>
              <a:rPr lang="en-US" dirty="0"/>
              <a:t>(perceiver, proposition) 1</a:t>
            </a:r>
            <a:r>
              <a:rPr lang="en-US" baseline="30000" dirty="0"/>
              <a:t>st</a:t>
            </a:r>
            <a:r>
              <a:rPr lang="en-US" dirty="0"/>
              <a:t> argument: subject, 2</a:t>
            </a:r>
            <a:r>
              <a:rPr lang="en-US" baseline="30000" dirty="0"/>
              <a:t>nd</a:t>
            </a:r>
            <a:r>
              <a:rPr lang="en-US" dirty="0"/>
              <a:t> argument: direct object</a:t>
            </a:r>
          </a:p>
          <a:p>
            <a:pPr lvl="1"/>
            <a:r>
              <a:rPr lang="en-US" dirty="0"/>
              <a:t>the cat chased the mouse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chase</a:t>
            </a:r>
            <a:r>
              <a:rPr lang="en-US" dirty="0"/>
              <a:t>(agent, theme) 1</a:t>
            </a:r>
            <a:r>
              <a:rPr lang="en-US" baseline="30000" dirty="0"/>
              <a:t>st</a:t>
            </a:r>
            <a:r>
              <a:rPr lang="en-US" dirty="0"/>
              <a:t> argument: subject, 2</a:t>
            </a:r>
            <a:r>
              <a:rPr lang="en-US" baseline="30000" dirty="0"/>
              <a:t>nd</a:t>
            </a:r>
            <a:r>
              <a:rPr lang="en-US" dirty="0"/>
              <a:t> argument: direct object</a:t>
            </a:r>
          </a:p>
          <a:p>
            <a:pPr lvl="1"/>
            <a:r>
              <a:rPr lang="en-US" dirty="0"/>
              <a:t>the mouse was chased by the cat		(</a:t>
            </a:r>
            <a:r>
              <a:rPr lang="en-US" i="1" dirty="0" err="1"/>
              <a:t>passivization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*John was jogged for an hour 		(*</a:t>
            </a:r>
            <a:r>
              <a:rPr lang="en-US" i="1" dirty="0" err="1"/>
              <a:t>passivization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John jogged for an hour			(intransitive)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jog</a:t>
            </a:r>
            <a:r>
              <a:rPr lang="en-US" dirty="0"/>
              <a:t>(agent)</a:t>
            </a:r>
          </a:p>
        </p:txBody>
      </p:sp>
    </p:spTree>
    <p:extLst>
      <p:ext uri="{BB962C8B-B14F-4D97-AF65-F5344CB8AC3E}">
        <p14:creationId xmlns:p14="http://schemas.microsoft.com/office/powerpoint/2010/main" val="178905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5BBF6-B5C0-3D8C-28C7-180B8CBF7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48F00-5A00-2A33-5B85-52CB5AB07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Different representations exist in the literature.</a:t>
            </a:r>
          </a:p>
          <a:p>
            <a:r>
              <a:rPr lang="en-US" dirty="0"/>
              <a:t>Simple:</a:t>
            </a:r>
          </a:p>
          <a:p>
            <a:pPr lvl="1"/>
            <a:r>
              <a:rPr lang="en-US" i="1" dirty="0"/>
              <a:t>John saw/noticed the javelina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notice</a:t>
            </a:r>
            <a:r>
              <a:rPr lang="en-US" dirty="0"/>
              <a:t>(experiencer, theme)</a:t>
            </a:r>
          </a:p>
          <a:p>
            <a:r>
              <a:rPr lang="en-US" dirty="0"/>
              <a:t>Neo-</a:t>
            </a:r>
            <a:r>
              <a:rPr lang="en-US" dirty="0" err="1"/>
              <a:t>Davidsonian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event(</a:t>
            </a:r>
            <a:r>
              <a:rPr lang="en-US" i="1" dirty="0"/>
              <a:t>e</a:t>
            </a:r>
            <a:r>
              <a:rPr lang="en-US" dirty="0"/>
              <a:t>) &amp; experiencer(</a:t>
            </a:r>
            <a:r>
              <a:rPr lang="en-US" i="1" dirty="0"/>
              <a:t>e</a:t>
            </a:r>
            <a:r>
              <a:rPr lang="en-US" dirty="0"/>
              <a:t>, John) &amp; theme(</a:t>
            </a:r>
            <a:r>
              <a:rPr lang="en-US" i="1" dirty="0"/>
              <a:t>e</a:t>
            </a:r>
            <a:r>
              <a:rPr lang="en-US" dirty="0"/>
              <a:t>, javelina)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28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1E1DA-D335-DDE9-77F2-861CD8399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363ED-E007-D504-24C0-2ED9B3814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51292" cy="1235627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Framenet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https://framenet.icsi.berkeley.edu/luIndex</a:t>
            </a:r>
            <a:endParaRPr lang="en-US" dirty="0"/>
          </a:p>
          <a:p>
            <a:pPr lv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Words in this frame have to do with a </a:t>
            </a:r>
            <a:r>
              <a:rPr lang="en-US" b="0" i="0" u="none" strike="noStrike" dirty="0" err="1">
                <a:solidFill>
                  <a:srgbClr val="FFFFFF"/>
                </a:solidFill>
                <a:effectLst/>
                <a:highlight>
                  <a:srgbClr val="FF0000"/>
                </a:highlight>
                <a:latin typeface="-webkit-standard"/>
              </a:rPr>
              <a:t>Cognizer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adding some </a:t>
            </a:r>
            <a:r>
              <a:rPr lang="en-US" b="0" i="0" u="none" strike="noStrike" dirty="0">
                <a:solidFill>
                  <a:srgbClr val="FFFFFF"/>
                </a:solidFill>
                <a:effectLst/>
                <a:highlight>
                  <a:srgbClr val="0000FF"/>
                </a:highlight>
                <a:latin typeface="-webkit-standard"/>
              </a:rPr>
              <a:t>Phenomenon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to their model of the world.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9D6AAF-5143-4C8B-29D1-4BF28872A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076" y="3061252"/>
            <a:ext cx="2959100" cy="2959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A69C02-CC53-4A79-2EFC-E1E68244A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051" y="2843971"/>
            <a:ext cx="4061791" cy="36776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Left Arrow Callout 7">
            <a:extLst>
              <a:ext uri="{FF2B5EF4-FFF2-40B4-BE49-F238E27FC236}">
                <a16:creationId xmlns:a16="http://schemas.microsoft.com/office/drawing/2014/main" id="{78D2AFC6-D9E6-4DE7-00BB-41B65CA42B11}"/>
              </a:ext>
            </a:extLst>
          </p:cNvPr>
          <p:cNvSpPr/>
          <p:nvPr/>
        </p:nvSpPr>
        <p:spPr>
          <a:xfrm>
            <a:off x="9064488" y="3805997"/>
            <a:ext cx="1749286" cy="417443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core</a:t>
            </a:r>
          </a:p>
        </p:txBody>
      </p:sp>
      <p:sp>
        <p:nvSpPr>
          <p:cNvPr id="9" name="Left Arrow Callout 8">
            <a:extLst>
              <a:ext uri="{FF2B5EF4-FFF2-40B4-BE49-F238E27FC236}">
                <a16:creationId xmlns:a16="http://schemas.microsoft.com/office/drawing/2014/main" id="{CE3710CA-AC24-49E1-0628-50CAC34097FC}"/>
              </a:ext>
            </a:extLst>
          </p:cNvPr>
          <p:cNvSpPr/>
          <p:nvPr/>
        </p:nvSpPr>
        <p:spPr>
          <a:xfrm>
            <a:off x="9064488" y="5104197"/>
            <a:ext cx="1749286" cy="417443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core</a:t>
            </a:r>
          </a:p>
        </p:txBody>
      </p:sp>
    </p:spTree>
    <p:extLst>
      <p:ext uri="{BB962C8B-B14F-4D97-AF65-F5344CB8AC3E}">
        <p14:creationId xmlns:p14="http://schemas.microsoft.com/office/powerpoint/2010/main" val="70323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01640-84AE-9C9A-4599-B552C2541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434A2-437F-402F-CBF5-E86E893E2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645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400" dirty="0" err="1"/>
              <a:t>Framenet</a:t>
            </a:r>
            <a:r>
              <a:rPr lang="en-US" sz="4400" dirty="0"/>
              <a:t> Examples: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420-that-sfin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soon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that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car was being driven very dangerously] 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Then off they went but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had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that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Mrs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Taylor was really crying] 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You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will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that there is ,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Ground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wording of that letter] ,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something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curious] 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430-sfin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the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street names]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Ground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in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centre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of Bristol] .[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CNI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You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may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that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food tastes different when you are pregnant] 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` I do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n't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suppose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anyone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will even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you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're not there] 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Nobody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even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was in the room !]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480-swh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On the way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he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how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quiet the school seemed] 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520-np-vping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` Did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you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any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knives]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State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lying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about] ? 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570-np-ppabout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` I see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you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have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certain peculiarity about my appearance .] 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570-np-ppat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When examining the wound ,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dark area]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Ground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each end of the cut] 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Users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of the main car park at Park Royal] will have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new fence]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Ground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back of the site] 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Then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Cognizer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 </a:t>
            </a:r>
            <a:r>
              <a:rPr lang="en-US" b="0" i="1" u="none" strike="noStrike" dirty="0">
                <a:solidFill>
                  <a:srgbClr val="FF0000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Phenomenon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Alec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] [</a:t>
            </a:r>
            <a:r>
              <a:rPr lang="en-US" b="0" i="0" u="none" strike="noStrike" baseline="-25000" dirty="0" err="1">
                <a:solidFill>
                  <a:srgbClr val="000000"/>
                </a:solidFill>
                <a:effectLst/>
                <a:latin typeface="-webkit-standard"/>
              </a:rPr>
              <a:t>Ground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other end of the bench] .</a:t>
            </a:r>
          </a:p>
        </p:txBody>
      </p:sp>
    </p:spTree>
    <p:extLst>
      <p:ext uri="{BB962C8B-B14F-4D97-AF65-F5344CB8AC3E}">
        <p14:creationId xmlns:p14="http://schemas.microsoft.com/office/powerpoint/2010/main" val="24817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FD89C-605C-708B-B93A-6A6B86823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9DEB-2CF6-91D6-3D64-257D97B3D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Lexical Units:</a:t>
            </a:r>
          </a:p>
          <a:p>
            <a:pPr algn="l"/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chance (across).v, chance (on).v, come (across).v, come (upon).v,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descry.v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detect.v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discern.v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discover.v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discovery.n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encounter.v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espy.v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fall (on).v, find (oneself).v, find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out.v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find.v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happen (on).v,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learn.v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locate.v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note.v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chemeClr val="accent1"/>
                </a:solidFill>
                <a:effectLst/>
                <a:latin typeface="-webkit-standard"/>
              </a:rPr>
              <a:t>notice.v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observe.v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perceive.v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pick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up.v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recognize.v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register.v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spot.v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spy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out.v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tell.v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indent="0">
              <a:buNone/>
            </a:pPr>
            <a:r>
              <a:rPr lang="en-US" dirty="0"/>
              <a:t>Not present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Perception_experience</a:t>
            </a:r>
            <a:r>
              <a:rPr lang="en-US" b="1" dirty="0">
                <a:solidFill>
                  <a:srgbClr val="000000"/>
                </a:solidFill>
                <a:latin typeface="-webkit-standard"/>
              </a:rPr>
              <a:t> </a:t>
            </a:r>
            <a:r>
              <a:rPr lang="en-US" dirty="0">
                <a:solidFill>
                  <a:srgbClr val="000000"/>
                </a:solidFill>
                <a:latin typeface="-webkit-standard"/>
              </a:rPr>
              <a:t>verbs</a:t>
            </a:r>
            <a:r>
              <a:rPr lang="en-US" dirty="0"/>
              <a:t>:</a:t>
            </a:r>
          </a:p>
          <a:p>
            <a:pPr algn="l"/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detect.v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experience.n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experience.v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feel.v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hear.v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overhear.v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perceive.v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perception.n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FF0000"/>
                </a:solidFill>
                <a:effectLst/>
                <a:latin typeface="-webkit-standard"/>
              </a:rPr>
              <a:t>see.v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FF0000"/>
                </a:solidFill>
                <a:effectLst/>
                <a:latin typeface="-webkit-standard"/>
              </a:rPr>
              <a:t>sense.v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smell.v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taste.v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witness.v</a:t>
            </a:r>
            <a:endParaRPr lang="en-US" b="0" i="1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 present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webkit-standard"/>
                <a:ea typeface="+mn-ea"/>
                <a:cs typeface="+mn-cs"/>
              </a:rPr>
              <a:t>Perception_active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webkit-standard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-webkit-standard"/>
                <a:ea typeface="+mn-ea"/>
                <a:cs typeface="+mn-cs"/>
              </a:rPr>
              <a:t>verbs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algn="l"/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admire.v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attend.v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eavesdrop.v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eye.v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feel.v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gape.v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gawk.v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gaze.n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gaze.v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glance.n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glance.v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goggle.v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listen.v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look.n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look.v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observation.n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observe.v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palpate.v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peek.n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peek.v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peep.v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peer.v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savour.v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smell.v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sniff.n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sniff.v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spy.v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squint.v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stare.n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stare.v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taste.n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taste.v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view.v</a:t>
            </a:r>
            <a:r>
              <a:rPr lang="en-US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b="0" i="1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watch.v</a:t>
            </a: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146119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6FB5C-F63E-4CFE-B9F7-BA90F74B3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E483F-5540-C989-EAE0-11E948B3F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Unified Verb Index</a:t>
            </a:r>
          </a:p>
          <a:p>
            <a:pPr lvl="1"/>
            <a:r>
              <a:rPr lang="en-US" sz="2000" dirty="0">
                <a:hlinkClick r:id="rId2"/>
              </a:rPr>
              <a:t>https://verbs.colorado.edu/verb-index/vn3.3/</a:t>
            </a:r>
            <a:endParaRPr lang="en-US" sz="2000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B9432A-BC39-48A5-9214-D22A37333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532" y="2769630"/>
            <a:ext cx="7378700" cy="330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F67B33-0F94-C965-819C-2CCEEE19C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532" y="3099830"/>
            <a:ext cx="7201931" cy="35109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3964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E4C14-7361-BDE5-0709-16E062C3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Propbank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378C5B-872E-2D35-1263-EF77C43335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29795"/>
            <a:ext cx="5181600" cy="4142997"/>
          </a:xfrm>
          <a:ln>
            <a:solidFill>
              <a:schemeClr val="tx1"/>
            </a:solidFill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93A207-CED4-748B-3B1A-8DF6831D94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Propbank</a:t>
            </a:r>
            <a:r>
              <a:rPr lang="en-US" sz="3200" dirty="0"/>
              <a:t>:</a:t>
            </a:r>
          </a:p>
          <a:p>
            <a:pPr lvl="1"/>
            <a:r>
              <a:rPr lang="en-US" dirty="0">
                <a:effectLst/>
                <a:latin typeface="CMSY10"/>
              </a:rPr>
              <a:t>• </a:t>
            </a:r>
            <a:r>
              <a:rPr lang="en-US" dirty="0" err="1">
                <a:effectLst/>
                <a:latin typeface="LMMono10-Regular-Identity-H"/>
              </a:rPr>
              <a:t>ARGn</a:t>
            </a:r>
            <a:r>
              <a:rPr lang="en-US" dirty="0">
                <a:effectLst/>
                <a:latin typeface="LMMono10-Regular-Identity-H"/>
              </a:rPr>
              <a:t>-PAG </a:t>
            </a:r>
            <a:r>
              <a:rPr lang="en-US" dirty="0">
                <a:effectLst/>
                <a:latin typeface="LMSans10-Regular-Identity-H"/>
              </a:rPr>
              <a:t>... </a:t>
            </a:r>
            <a:r>
              <a:rPr lang="en-US" dirty="0">
                <a:solidFill>
                  <a:srgbClr val="FF0000"/>
                </a:solidFill>
                <a:effectLst/>
                <a:latin typeface="LMSans10-Regular-Identity-H"/>
              </a:rPr>
              <a:t>proto-agent</a:t>
            </a:r>
            <a:br>
              <a:rPr lang="en-US" dirty="0">
                <a:solidFill>
                  <a:srgbClr val="FF0000"/>
                </a:solidFill>
                <a:effectLst/>
                <a:latin typeface="LMSans10-Regular-Identity-H"/>
              </a:rPr>
            </a:br>
            <a:r>
              <a:rPr lang="en-US" dirty="0">
                <a:effectLst/>
                <a:latin typeface="CMSY10"/>
              </a:rPr>
              <a:t>• </a:t>
            </a:r>
            <a:r>
              <a:rPr lang="en-US" dirty="0" err="1">
                <a:effectLst/>
                <a:latin typeface="LMMono10-Regular-Identity-H"/>
              </a:rPr>
              <a:t>ARGn</a:t>
            </a:r>
            <a:r>
              <a:rPr lang="en-US" dirty="0">
                <a:effectLst/>
                <a:latin typeface="LMMono10-Regular-Identity-H"/>
              </a:rPr>
              <a:t>-PPT </a:t>
            </a:r>
            <a:r>
              <a:rPr lang="en-US" dirty="0">
                <a:effectLst/>
                <a:latin typeface="LMSans10-Regular-Identity-H"/>
              </a:rPr>
              <a:t>... </a:t>
            </a:r>
            <a:r>
              <a:rPr lang="en-US" dirty="0">
                <a:solidFill>
                  <a:srgbClr val="FF0000"/>
                </a:solidFill>
                <a:effectLst/>
                <a:latin typeface="LMSans10-Regular-Identity-H"/>
              </a:rPr>
              <a:t>proto-patient</a:t>
            </a:r>
            <a:endParaRPr 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0358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E4C14-7361-BDE5-0709-16E062C3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Propbank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437E9-953E-1D28-B1A6-136F758C5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notice-v; 2 Senses</a:t>
            </a:r>
          </a:p>
          <a:p>
            <a:pPr algn="l"/>
            <a:r>
              <a:rPr lang="en-US" sz="3200" b="1" i="0" u="none" strike="noStrike" dirty="0">
                <a:effectLst/>
                <a:latin typeface="-webkit-standard"/>
              </a:rPr>
              <a:t>Sense Number 1: observe, perceive or become aware of something </a:t>
            </a:r>
          </a:p>
          <a:p>
            <a:pPr algn="l"/>
            <a:r>
              <a:rPr lang="en-US" b="0" i="0" u="sng" strike="noStrike" dirty="0">
                <a:solidFill>
                  <a:srgbClr val="000000"/>
                </a:solidFill>
                <a:effectLst/>
                <a:latin typeface="-webkit-standard"/>
              </a:rPr>
              <a:t>Examples: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Did you </a:t>
            </a:r>
            <a:r>
              <a:rPr lang="en-US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notice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what he had in his hand?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 </a:t>
            </a:r>
            <a:r>
              <a:rPr lang="en-US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that he avoided mentioning her name.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Mary waved at the man but he didn't seem to </a:t>
            </a:r>
            <a:r>
              <a:rPr lang="en-US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notice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Starting in 1987, scientists </a:t>
            </a:r>
            <a:r>
              <a:rPr lang="en-US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large drops in the amount of phytoplankton.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Her musical talent was first </a:t>
            </a:r>
            <a:r>
              <a:rPr lang="en-US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noticed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by the critics at the age of 12.</a:t>
            </a:r>
          </a:p>
          <a:p>
            <a:pPr algn="l"/>
            <a:r>
              <a:rPr lang="en-US" b="0" i="0" u="sng" strike="noStrike" dirty="0">
                <a:solidFill>
                  <a:srgbClr val="000000"/>
                </a:solidFill>
                <a:effectLst/>
                <a:latin typeface="-webkit-standard"/>
              </a:rPr>
              <a:t>Mappings: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VerbNet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see-30.1-1-1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FrameNet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Becoming_aware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PropBank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notice.01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WordNet 3.0 Sense Numbers: 1, 2, 4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2352310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E4C14-7361-BDE5-0709-16E062C3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Propbank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437E9-953E-1D28-B1A6-136F758C5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notice-v; 2 Senses</a:t>
            </a:r>
          </a:p>
          <a:p>
            <a:pPr algn="l"/>
            <a:r>
              <a:rPr lang="en-US" sz="3600" b="1" i="0" u="none" strike="noStrike" dirty="0">
                <a:effectLst/>
                <a:latin typeface="-webkit-standard"/>
              </a:rPr>
              <a:t>Sense Number 2: bring to attention; give notice or announce </a:t>
            </a:r>
          </a:p>
          <a:p>
            <a:pPr algn="l"/>
            <a:r>
              <a:rPr lang="en-US" sz="3200" b="0" i="0" u="sng" strike="noStrike" dirty="0">
                <a:solidFill>
                  <a:srgbClr val="000000"/>
                </a:solidFill>
                <a:effectLst/>
                <a:latin typeface="-webkit-standard"/>
              </a:rPr>
              <a:t>Examples: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Solicitor General </a:t>
            </a:r>
            <a:r>
              <a:rPr lang="en-US" sz="3200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noticed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court of a change in Justice Department police.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foundation </a:t>
            </a:r>
            <a:r>
              <a:rPr lang="en-US" sz="3200" b="0" i="0" u="none" strike="noStrike" dirty="0">
                <a:solidFill>
                  <a:schemeClr val="accent1"/>
                </a:solidFill>
                <a:effectLst/>
                <a:latin typeface="-webkit-standard"/>
              </a:rPr>
              <a:t>noticed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the Council of the new approach.</a:t>
            </a:r>
          </a:p>
          <a:p>
            <a:pPr algn="l"/>
            <a:r>
              <a:rPr lang="en-US" sz="3200" b="0" i="0" u="sng" strike="noStrike" dirty="0">
                <a:solidFill>
                  <a:srgbClr val="000000"/>
                </a:solidFill>
                <a:effectLst/>
                <a:latin typeface="-webkit-standard"/>
              </a:rPr>
              <a:t>Mappings: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sz="32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VerbNet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NM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sz="32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FrameNet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NM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sz="32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PropBank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: NM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</p:txBody>
      </p:sp>
    </p:spTree>
    <p:extLst>
      <p:ext uri="{BB962C8B-B14F-4D97-AF65-F5344CB8AC3E}">
        <p14:creationId xmlns:p14="http://schemas.microsoft.com/office/powerpoint/2010/main" val="30806111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FB17D-B22D-E128-CB82-5A97C6C81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593B-F62C-5470-8BBD-4BB1EAB59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Predicate-Argument Structure (typically for verbs)</a:t>
            </a:r>
          </a:p>
          <a:p>
            <a:r>
              <a:rPr lang="en-US" dirty="0"/>
              <a:t>Example</a:t>
            </a:r>
            <a:endParaRPr lang="en-US" sz="3200" dirty="0"/>
          </a:p>
          <a:p>
            <a:pPr lvl="1"/>
            <a:r>
              <a:rPr lang="en-US" dirty="0"/>
              <a:t>*the librarian put the book</a:t>
            </a:r>
          </a:p>
          <a:p>
            <a:pPr lvl="1"/>
            <a:r>
              <a:rPr lang="en-US" dirty="0"/>
              <a:t>the librarian put the book on the table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put</a:t>
            </a:r>
            <a:r>
              <a:rPr lang="en-US" dirty="0"/>
              <a:t>(agent, theme, location)</a:t>
            </a:r>
          </a:p>
          <a:p>
            <a:pPr lvl="1"/>
            <a:r>
              <a:rPr lang="en-US" dirty="0"/>
              <a:t>Mary gave John the textbook</a:t>
            </a:r>
          </a:p>
          <a:p>
            <a:pPr lvl="1"/>
            <a:r>
              <a:rPr lang="en-US" dirty="0"/>
              <a:t>*Mary gave John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give</a:t>
            </a:r>
            <a:r>
              <a:rPr lang="en-US" dirty="0"/>
              <a:t>(agent, goal, theme)</a:t>
            </a:r>
          </a:p>
          <a:p>
            <a:pPr lvl="1"/>
            <a:r>
              <a:rPr lang="en-US" dirty="0"/>
              <a:t>Mary gave the textbook to John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703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16CD3-D872-8B4F-2417-6117A00A9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</a:t>
            </a:r>
            <a:r>
              <a:rPr lang="en-US" dirty="0" err="1"/>
              <a:t>Framenet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08BD705-7503-2CED-61F9-CF8344FCA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CF8B3F-2647-7360-D1F0-69E14891FD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2707573"/>
            <a:ext cx="5157787" cy="1442853"/>
          </a:xfrm>
          <a:ln>
            <a:solidFill>
              <a:schemeClr val="tx1"/>
            </a:solidFill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5CEE26-0482-AAB8-01A7-271016B57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put: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B311FA1-5EA5-9622-A81A-48D172FDD87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737810"/>
            <a:ext cx="5183188" cy="3219118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3627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2045</Words>
  <Application>Microsoft Macintosh PowerPoint</Application>
  <PresentationFormat>Widescreen</PresentationFormat>
  <Paragraphs>204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-webkit-standard</vt:lpstr>
      <vt:lpstr>CMSY10</vt:lpstr>
      <vt:lpstr>LMMono10-Regular-Identity-H</vt:lpstr>
      <vt:lpstr>LMSans10-Regular-Identity-H</vt:lpstr>
      <vt:lpstr>Aptos</vt:lpstr>
      <vt:lpstr>Arial</vt:lpstr>
      <vt:lpstr>Calibri</vt:lpstr>
      <vt:lpstr>Calibri Light</vt:lpstr>
      <vt:lpstr>Menlo</vt:lpstr>
      <vt:lpstr>Office Theme</vt:lpstr>
      <vt:lpstr>LING/C SC/PSYC 438/538</vt:lpstr>
      <vt:lpstr>Today's Topic</vt:lpstr>
      <vt:lpstr>Homework 8 Review</vt:lpstr>
      <vt:lpstr>Homework 8 Review</vt:lpstr>
      <vt:lpstr>Homework 8 Review</vt:lpstr>
      <vt:lpstr>Homework 8 Review</vt:lpstr>
      <vt:lpstr>Homework 8 Review</vt:lpstr>
      <vt:lpstr>Homework 8 Review</vt:lpstr>
      <vt:lpstr>Homework 8 Review</vt:lpstr>
      <vt:lpstr>Homework 8 Review</vt:lpstr>
      <vt:lpstr>Regex Lookahead and Lookbehind</vt:lpstr>
      <vt:lpstr>Lookahead (and lookbehind)</vt:lpstr>
      <vt:lpstr>Regex Lookahead and Lookbehind</vt:lpstr>
      <vt:lpstr>Regex Lookahead and Lookbehind</vt:lpstr>
      <vt:lpstr>Debugging Perl regex</vt:lpstr>
      <vt:lpstr>Regex Lookahead and Lookback</vt:lpstr>
      <vt:lpstr>Background</vt:lpstr>
      <vt:lpstr>Background</vt:lpstr>
      <vt:lpstr>Background</vt:lpstr>
      <vt:lpstr>Background</vt:lpstr>
      <vt:lpstr>Background</vt:lpstr>
      <vt:lpstr>Background</vt:lpstr>
      <vt:lpstr>Background</vt:lpstr>
      <vt:lpstr>Background: Propbank</vt:lpstr>
      <vt:lpstr>Background: Propbank</vt:lpstr>
      <vt:lpstr>Background: Propbank</vt:lpstr>
      <vt:lpstr>Background</vt:lpstr>
      <vt:lpstr>Background: Framenet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Microsoft Office User</dc:creator>
  <cp:lastModifiedBy>sandiway@mac.com</cp:lastModifiedBy>
  <cp:revision>46</cp:revision>
  <cp:lastPrinted>2023-10-02T17:54:36Z</cp:lastPrinted>
  <dcterms:created xsi:type="dcterms:W3CDTF">2019-10-15T03:00:46Z</dcterms:created>
  <dcterms:modified xsi:type="dcterms:W3CDTF">2026-10-06T07:26:24Z</dcterms:modified>
</cp:coreProperties>
</file>