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3" r:id="rId2"/>
    <p:sldId id="274" r:id="rId3"/>
    <p:sldId id="256" r:id="rId4"/>
    <p:sldId id="262" r:id="rId5"/>
    <p:sldId id="257" r:id="rId6"/>
    <p:sldId id="258" r:id="rId7"/>
    <p:sldId id="259" r:id="rId8"/>
    <p:sldId id="260" r:id="rId9"/>
    <p:sldId id="342" r:id="rId10"/>
    <p:sldId id="339" r:id="rId11"/>
    <p:sldId id="340" r:id="rId12"/>
    <p:sldId id="341" r:id="rId13"/>
    <p:sldId id="318" r:id="rId14"/>
    <p:sldId id="316" r:id="rId15"/>
    <p:sldId id="326" r:id="rId16"/>
    <p:sldId id="333" r:id="rId17"/>
    <p:sldId id="306" r:id="rId18"/>
    <p:sldId id="337" r:id="rId19"/>
    <p:sldId id="332" r:id="rId20"/>
    <p:sldId id="317" r:id="rId21"/>
    <p:sldId id="330" r:id="rId22"/>
    <p:sldId id="327" r:id="rId23"/>
    <p:sldId id="334" r:id="rId24"/>
    <p:sldId id="328" r:id="rId25"/>
    <p:sldId id="335" r:id="rId26"/>
    <p:sldId id="336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>
      <p:cViewPr varScale="1">
        <p:scale>
          <a:sx n="123" d="100"/>
          <a:sy n="123" d="100"/>
        </p:scale>
        <p:origin x="192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E76A7-C075-6EBD-C14D-624E13D551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5B31DA-A385-4100-9853-B1052BDA55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C8BCC8-82BF-0B77-807F-08439655B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6CB9D-808E-C34F-A5BD-D1893DD4449C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37BC5-1CE1-0A3F-D172-A339B6C8F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E359F1-C3A9-B442-AE52-3065972AF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A58E0-A5ED-9043-9EC2-6D8E81B2D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281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15E7D-40E0-71B9-8931-F3ED3D380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68D13C-FF74-60E4-B314-03D533839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2F8E05-3DD7-5907-78CC-7D03EDA00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6CB9D-808E-C34F-A5BD-D1893DD4449C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7C1550-D0EB-3DAF-B0DE-5FBEDBF80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00672D-3A6E-5082-5A21-3C257784F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A58E0-A5ED-9043-9EC2-6D8E81B2D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8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71A1B-FD8B-7358-00D0-571A3173C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63DEC3-7551-784A-7CAA-0419F86377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17B688-8F1D-A52E-4C24-6576E2794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6CB9D-808E-C34F-A5BD-D1893DD4449C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8A9C6-8178-CCDB-EA19-A55581BA0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D98F0F-9031-AB2C-6894-E335DC301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A58E0-A5ED-9043-9EC2-6D8E81B2D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103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309F8-DEDA-269B-8635-A1130D1E8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D6BF15-5F97-CFF0-2719-9418EC9E6A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D55DAC-4D76-93DD-BB65-8C16694291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9B2FB3-233E-3D9A-6B73-27EF1C16F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6CB9D-808E-C34F-A5BD-D1893DD4449C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DA07B5-92FD-96CD-79C9-E6102EC50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F6BA8F-3C1C-57C1-778C-4C4BA38F7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A58E0-A5ED-9043-9EC2-6D8E81B2D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276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81CF3-272C-25FD-FF82-DF5B3CDD1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E1DC96-BD58-705F-41E8-8BA3E2DDFF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AFDD10-1244-33C0-C9B7-327F440030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914B7E-8C35-5CEC-F26D-C5F4111277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D53773-4B67-C675-5114-C51BF887FA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5642B2-6971-138B-D061-4A867E74B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6CB9D-808E-C34F-A5BD-D1893DD4449C}" type="datetimeFigureOut">
              <a:rPr lang="en-US" smtClean="0"/>
              <a:t>9/30/26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3549DA-ACE1-B228-3EA8-095725289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14D7AB-258A-6EEC-4387-1081B5098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A58E0-A5ED-9043-9EC2-6D8E81B2D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626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DB67D-563A-54A3-A815-24BD1356F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BBEB7C-8B01-2E36-2A5F-04B07B9E4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6CB9D-808E-C34F-A5BD-D1893DD4449C}" type="datetimeFigureOut">
              <a:rPr lang="en-US" smtClean="0"/>
              <a:t>9/30/26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BD25C4-BD3A-2E1B-26DF-93F61B8B2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3015D5-0E4B-31FA-7CC4-5E6A7CD79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A58E0-A5ED-9043-9EC2-6D8E81B2D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83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4F3DBC-E84A-4F9F-D464-B0BA4A532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6CB9D-808E-C34F-A5BD-D1893DD4449C}" type="datetimeFigureOut">
              <a:rPr lang="en-US" smtClean="0"/>
              <a:t>9/30/26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0C0F78-A13B-D1F7-AABA-B2C808D1F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FEDB8C-587D-52F7-0D9F-BAF55EAF7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A58E0-A5ED-9043-9EC2-6D8E81B2D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887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9B3B5-0FC7-9CD3-C1EA-719191B22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1CBE5-D6FC-BC88-3EE3-35FF6083AB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F72E81-CA15-B5BF-A1FA-A7E717B88D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3DE92A-8FB1-FC39-4034-6A0E5A647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6CB9D-808E-C34F-A5BD-D1893DD4449C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A6FBFD-34A3-103B-8708-223B84180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FD6C6A-6B97-D2D9-2C0D-436C4C9DF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A58E0-A5ED-9043-9EC2-6D8E81B2D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836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652EA-4C57-D607-0C48-5D4CA9051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6AA7CA-B6D2-2339-EA39-E78BC675C8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4E28A-4298-BAB3-B99F-0896071CCE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BF7524-AEF1-599A-620E-BAF912D0C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6CB9D-808E-C34F-A5BD-D1893DD4449C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0C8CCC-A809-3A8F-E844-9D7C86588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17863E-636C-7E6F-0A00-A18D489BE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A58E0-A5ED-9043-9EC2-6D8E81B2D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619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2B228-E45C-7A2A-0573-02B84F37E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0FF8D3-5172-7CFD-16E8-7F2A3E57D9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3D01E8-4D49-7D1F-1726-7642DF566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6CB9D-808E-C34F-A5BD-D1893DD4449C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D7A1E-838D-A405-1950-A476E2484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C7AE0B-93E1-A61C-1E1A-DF6AC0599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A58E0-A5ED-9043-9EC2-6D8E81B2D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782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DC34A8-4A38-20DA-054E-2640FFD066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E9B63-EF91-CCEC-C597-01E52A87BD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EEA094-6C21-B85E-2C55-7728F345B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6CB9D-808E-C34F-A5BD-D1893DD4449C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49A306-E948-E69B-4CA7-3FB10FD7B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7D167-BC99-329E-E964-BF0123E45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A58E0-A5ED-9043-9EC2-6D8E81B2D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773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B8938E-5BB1-FF0D-8E8F-A4CC01B2C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57B2F3-759A-17AD-236A-8D587E58C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A34F20-7B7B-DD25-438D-76D3F21A70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6CB9D-808E-C34F-A5BD-D1893DD4449C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513C20-D35A-9E3F-9AAB-8ABFCC0A96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3815CC-2524-88C4-19B2-A442EFB7A7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3A58E0-A5ED-9043-9EC2-6D8E81B2D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648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bbc.com/news/uk-54226107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sandiway@arizona.edu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demonstrations.wolfram.com/ZipfsLawAppliedToWordAndLetterFrequencie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learnholistically.it/esp-clil/wfk2.htm" TargetMode="External"/><Relationship Id="rId5" Type="http://schemas.openxmlformats.org/officeDocument/2006/relationships/image" Target="../media/image12.png"/><Relationship Id="rId4" Type="http://schemas.openxmlformats.org/officeDocument/2006/relationships/hyperlink" Target="https://finnaarupnielsen.wordpress.com/2013/10/22/zipf-plot-for-word-counts-in-brown-corpus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en.wikipedia.org/wiki/Brown_Corpus" TargetMode="Externa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demonstrations.wolfram.com/ZipfsLawAppliedToWordAndLetterFrequencies/" TargetMode="Externa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LING/C SC/PSYC 438/538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Lecture 12</a:t>
            </a:r>
          </a:p>
          <a:p>
            <a:r>
              <a:rPr lang="en-US"/>
              <a:t>Prof. Sandiway</a:t>
            </a:r>
            <a:r>
              <a:rPr lang="en-US" dirty="0"/>
              <a:t> Fong</a:t>
            </a:r>
          </a:p>
        </p:txBody>
      </p:sp>
    </p:spTree>
    <p:extLst>
      <p:ext uri="{BB962C8B-B14F-4D97-AF65-F5344CB8AC3E}">
        <p14:creationId xmlns:p14="http://schemas.microsoft.com/office/powerpoint/2010/main" val="704599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FA92A-37B9-9949-885B-76FFE1832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Today's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21FAC-C56A-F945-9FE5-05F5AB8770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6"/>
                </a:solidFill>
              </a:rPr>
              <a:t>Homework 8</a:t>
            </a:r>
          </a:p>
          <a:p>
            <a:r>
              <a:rPr lang="en-US" dirty="0"/>
              <a:t>More on Perl regex: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Perl code inside a regex!</a:t>
            </a:r>
          </a:p>
          <a:p>
            <a:pPr lvl="1"/>
            <a:r>
              <a:rPr lang="en-US" dirty="0"/>
              <a:t>Character and word frequency counting</a:t>
            </a:r>
          </a:p>
          <a:p>
            <a:r>
              <a:rPr lang="en-US" dirty="0" err="1"/>
              <a:t>Zipf's</a:t>
            </a:r>
            <a:r>
              <a:rPr lang="en-US" dirty="0"/>
              <a:t> Law</a:t>
            </a:r>
          </a:p>
          <a:p>
            <a:pPr lvl="1"/>
            <a:r>
              <a:rPr lang="en-US" dirty="0"/>
              <a:t>Brown Corpus case study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148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EEDA2C9-8883-4543-F7E8-7FA67681F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FinCEN Files (</a:t>
            </a:r>
            <a:r>
              <a:rPr lang="en-US" dirty="0" err="1"/>
              <a:t>www.icij.org</a:t>
            </a:r>
            <a:r>
              <a:rPr lang="en-US" dirty="0"/>
              <a:t>)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E3DCAB5-FAA8-3333-4BCA-2059D4ACCA8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09884" y="1825625"/>
            <a:ext cx="4438231" cy="4351338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73B693-4B29-A235-5819-857F55F283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86130" y="1825625"/>
            <a:ext cx="5367670" cy="4351338"/>
          </a:xfrm>
        </p:spPr>
        <p:txBody>
          <a:bodyPr>
            <a:normAutofit/>
          </a:bodyPr>
          <a:lstStyle/>
          <a:p>
            <a:r>
              <a:rPr lang="en-US" dirty="0"/>
              <a:t>Money travels around the world</a:t>
            </a:r>
          </a:p>
          <a:p>
            <a:pPr lvl="1"/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$35 billion</a:t>
            </a:r>
            <a:r>
              <a:rPr lang="en-US" dirty="0"/>
              <a:t> in transactions dated from 2000-2017 that were flagged by financial institutions as </a:t>
            </a:r>
            <a:r>
              <a:rPr lang="en-US" b="1" i="1" dirty="0"/>
              <a:t>suspicious</a:t>
            </a:r>
            <a:r>
              <a:rPr lang="en-US" dirty="0"/>
              <a:t> to United States authorities</a:t>
            </a:r>
          </a:p>
          <a:p>
            <a:pPr lvl="1"/>
            <a:r>
              <a:rPr lang="en-US" dirty="0"/>
              <a:t>The data in this map represents a fraction of the more than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$2 trillion</a:t>
            </a:r>
            <a:r>
              <a:rPr lang="en-US" dirty="0"/>
              <a:t> worth of transactions found in the FinCEN Files.</a:t>
            </a:r>
          </a:p>
        </p:txBody>
      </p:sp>
    </p:spTree>
    <p:extLst>
      <p:ext uri="{BB962C8B-B14F-4D97-AF65-F5344CB8AC3E}">
        <p14:creationId xmlns:p14="http://schemas.microsoft.com/office/powerpoint/2010/main" val="234938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38174-8519-DE04-17D4-E4CDC3038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DE664-650E-9E70-92CA-E665E6940C0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BBC News</a:t>
            </a:r>
          </a:p>
          <a:p>
            <a:pPr lvl="1"/>
            <a:r>
              <a:rPr lang="en-US" dirty="0">
                <a:hlinkClick r:id="rId2"/>
              </a:rPr>
              <a:t>www.bbc.com/news/uk-54226107</a:t>
            </a:r>
            <a:endParaRPr lang="en-US" dirty="0"/>
          </a:p>
          <a:p>
            <a:pPr lvl="1"/>
            <a:r>
              <a:rPr lang="en-US" b="1" dirty="0"/>
              <a:t>FinCEN</a:t>
            </a:r>
            <a:r>
              <a:rPr lang="en-US" dirty="0"/>
              <a:t> is the US Financial Crimes Enforcement Network (US Treasury).</a:t>
            </a:r>
          </a:p>
          <a:p>
            <a:pPr lvl="1"/>
            <a:r>
              <a:rPr lang="en-US" i="1" dirty="0"/>
              <a:t>Concerns about transactions made in </a:t>
            </a:r>
            <a:r>
              <a:rPr lang="en-US" b="1" i="1" dirty="0"/>
              <a:t>US dollars</a:t>
            </a:r>
            <a:r>
              <a:rPr lang="en-US" i="1" dirty="0"/>
              <a:t> need to be sent to </a:t>
            </a:r>
            <a:r>
              <a:rPr lang="en-US" b="1" i="1" dirty="0"/>
              <a:t>FinCEN</a:t>
            </a:r>
            <a:r>
              <a:rPr lang="en-US" i="1" dirty="0"/>
              <a:t>, even if they took place outside the US.</a:t>
            </a:r>
          </a:p>
          <a:p>
            <a:pPr lvl="1"/>
            <a:r>
              <a:rPr lang="en-US" i="1" dirty="0"/>
              <a:t>These documents are some of the international banking system's most closely guarded secrets.</a:t>
            </a:r>
          </a:p>
          <a:p>
            <a:pPr lvl="1"/>
            <a:r>
              <a:rPr lang="en-US" i="1" dirty="0">
                <a:solidFill>
                  <a:schemeClr val="accent1"/>
                </a:solidFill>
              </a:rPr>
              <a:t>They were leaked to Buzzfeed News and shared with </a:t>
            </a:r>
            <a:r>
              <a:rPr lang="en-US" b="1" i="1" dirty="0">
                <a:solidFill>
                  <a:schemeClr val="accent1"/>
                </a:solidFill>
              </a:rPr>
              <a:t>a group</a:t>
            </a:r>
            <a:r>
              <a:rPr lang="en-US" i="1" dirty="0">
                <a:solidFill>
                  <a:schemeClr val="accent1"/>
                </a:solidFill>
              </a:rPr>
              <a:t> that brings together investigative journalists from around the world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EF2BC8F-107C-4A71-665A-4431F9E7E9A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1862767"/>
            <a:ext cx="5181600" cy="42770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Up Arrow Callout 6">
            <a:extLst>
              <a:ext uri="{FF2B5EF4-FFF2-40B4-BE49-F238E27FC236}">
                <a16:creationId xmlns:a16="http://schemas.microsoft.com/office/drawing/2014/main" id="{EE842389-CF2B-4DC2-D72D-07C4FDEA4AF1}"/>
              </a:ext>
            </a:extLst>
          </p:cNvPr>
          <p:cNvSpPr/>
          <p:nvPr/>
        </p:nvSpPr>
        <p:spPr>
          <a:xfrm>
            <a:off x="3652284" y="5822802"/>
            <a:ext cx="1722475" cy="780017"/>
          </a:xfrm>
          <a:prstGeom prst="up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icij.org</a:t>
            </a:r>
            <a:endParaRPr lang="en-US" sz="24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816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6F049-59EA-3313-269D-8EBF7D25B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download_transactions_map.csv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6CA019-FA38-FF04-05CB-A6BF20C3E7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94476" cy="4351338"/>
          </a:xfrm>
        </p:spPr>
        <p:txBody>
          <a:bodyPr>
            <a:normAutofit fontScale="55000" lnSpcReduction="20000"/>
          </a:bodyPr>
          <a:lstStyle/>
          <a:p>
            <a:r>
              <a:rPr lang="en-US" b="1" dirty="0"/>
              <a:t>.csv</a:t>
            </a:r>
            <a:r>
              <a:rPr lang="en-US" dirty="0"/>
              <a:t>: comma-separated values</a:t>
            </a:r>
          </a:p>
          <a:p>
            <a:r>
              <a:rPr lang="en-US" b="1" dirty="0"/>
              <a:t>Format</a:t>
            </a:r>
            <a:r>
              <a:rPr lang="en-US" dirty="0"/>
              <a:t> (1</a:t>
            </a:r>
            <a:r>
              <a:rPr lang="en-US" baseline="30000" dirty="0"/>
              <a:t>st</a:t>
            </a:r>
            <a:r>
              <a:rPr lang="en-US" dirty="0"/>
              <a:t> line):</a:t>
            </a:r>
          </a:p>
          <a:p>
            <a:pPr lvl="1"/>
            <a:r>
              <a:rPr lang="en-US" dirty="0"/>
              <a:t>id,icij_sar_id,filer_org_name_id,filer_org_name,</a:t>
            </a:r>
            <a:r>
              <a:rPr lang="en-US" b="1" dirty="0">
                <a:solidFill>
                  <a:schemeClr val="accent6"/>
                </a:solidFill>
              </a:rPr>
              <a:t>begin_date,end_date,</a:t>
            </a:r>
            <a:r>
              <a:rPr lang="en-US" dirty="0"/>
              <a:t>originator_bank_id,</a:t>
            </a:r>
            <a:r>
              <a:rPr lang="en-US" b="1" dirty="0"/>
              <a:t>originator_bank</a:t>
            </a:r>
            <a:r>
              <a:rPr lang="en-US" dirty="0"/>
              <a:t>,originator_bank_country,originator_iso,beneficiary_bank_id,</a:t>
            </a:r>
            <a:r>
              <a:rPr lang="en-US" b="1" dirty="0"/>
              <a:t>beneficiary_bank</a:t>
            </a:r>
            <a:r>
              <a:rPr lang="en-US" dirty="0"/>
              <a:t>,beneficiary_bank_country,beneficiary_iso,</a:t>
            </a:r>
            <a:r>
              <a:rPr lang="en-US" b="1" dirty="0">
                <a:solidFill>
                  <a:schemeClr val="accent1"/>
                </a:solidFill>
              </a:rPr>
              <a:t>number_transactions</a:t>
            </a:r>
            <a:r>
              <a:rPr lang="en-US" dirty="0"/>
              <a:t>,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amount_transactions</a:t>
            </a:r>
          </a:p>
          <a:p>
            <a:r>
              <a:rPr lang="en-US" b="1" dirty="0"/>
              <a:t>Examples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223254,3297,the-bank-of-new-york-mellon-corp,The Bank of New York Mellon </a:t>
            </a:r>
            <a:r>
              <a:rPr lang="en-US" dirty="0" err="1"/>
              <a:t>Corp.,</a:t>
            </a:r>
            <a:r>
              <a:rPr lang="en-US" b="1" dirty="0" err="1">
                <a:solidFill>
                  <a:schemeClr val="accent6"/>
                </a:solidFill>
              </a:rPr>
              <a:t>"Mar</a:t>
            </a:r>
            <a:r>
              <a:rPr lang="en-US" b="1" dirty="0">
                <a:solidFill>
                  <a:schemeClr val="accent6"/>
                </a:solidFill>
              </a:rPr>
              <a:t> 25, 2015","Sep 25, 2015"</a:t>
            </a:r>
            <a:r>
              <a:rPr lang="en-US" dirty="0"/>
              <a:t>,cimb-bank-berhad,CIMB Bank Berhad,Singapore,SGP,barclays-bank-plc-london-england-gbr,Barclays Bank </a:t>
            </a:r>
            <a:r>
              <a:rPr lang="en-US" dirty="0" err="1"/>
              <a:t>Plc,United</a:t>
            </a:r>
            <a:r>
              <a:rPr lang="en-US" dirty="0"/>
              <a:t> Kingdom,GBR,</a:t>
            </a:r>
            <a:r>
              <a:rPr lang="en-US" b="1" dirty="0">
                <a:solidFill>
                  <a:schemeClr val="accent1"/>
                </a:solidFill>
              </a:rPr>
              <a:t>68,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5.689852347E7</a:t>
            </a:r>
          </a:p>
          <a:p>
            <a:pPr lvl="1"/>
            <a:r>
              <a:rPr lang="en-US" dirty="0"/>
              <a:t>223255,3297,the-bank-of-new-york-mellon-corp,The Bank of New York Mellon </a:t>
            </a:r>
            <a:r>
              <a:rPr lang="en-US" dirty="0" err="1"/>
              <a:t>Corp.,</a:t>
            </a:r>
            <a:r>
              <a:rPr lang="en-US" b="1" dirty="0" err="1">
                <a:solidFill>
                  <a:schemeClr val="accent6"/>
                </a:solidFill>
              </a:rPr>
              <a:t>"Mar</a:t>
            </a:r>
            <a:r>
              <a:rPr lang="en-US" b="1" dirty="0">
                <a:solidFill>
                  <a:schemeClr val="accent6"/>
                </a:solidFill>
              </a:rPr>
              <a:t> 30, 2015","Sep 25, 2015"</a:t>
            </a:r>
            <a:r>
              <a:rPr lang="en-US" dirty="0"/>
              <a:t>,cimb-bank-berhad,CIMB Bank Berhad,Singapore,SGP,barclays-bank-plc-london-england-gbr,Barclays Bank </a:t>
            </a:r>
            <a:r>
              <a:rPr lang="en-US" dirty="0" err="1"/>
              <a:t>Plc,United</a:t>
            </a:r>
            <a:r>
              <a:rPr lang="en-US" dirty="0"/>
              <a:t> Kingdom,GBR,</a:t>
            </a:r>
            <a:r>
              <a:rPr lang="en-US" b="1" dirty="0">
                <a:solidFill>
                  <a:schemeClr val="accent1"/>
                </a:solidFill>
              </a:rPr>
              <a:t>118,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1.1623836125E8</a:t>
            </a:r>
          </a:p>
          <a:p>
            <a:pPr lvl="1"/>
            <a:r>
              <a:rPr lang="en-US" dirty="0"/>
              <a:t>223258,2924,the-bank-of-new-york-mellon-corp,The Bank of New York Mellon </a:t>
            </a:r>
            <a:r>
              <a:rPr lang="en-US" dirty="0" err="1"/>
              <a:t>Corp.,</a:t>
            </a:r>
            <a:r>
              <a:rPr lang="en-US" b="1" dirty="0" err="1"/>
              <a:t>"Jul</a:t>
            </a:r>
            <a:r>
              <a:rPr lang="en-US" b="1" dirty="0"/>
              <a:t> 5, 2012","Jul 5, 2012",</a:t>
            </a:r>
            <a:r>
              <a:rPr lang="en-US" dirty="0"/>
              <a:t>barclays-bank-plc-ho-uk,Barclays Bank Plc Ho </a:t>
            </a:r>
            <a:r>
              <a:rPr lang="en-US" dirty="0" err="1"/>
              <a:t>UK,United</a:t>
            </a:r>
            <a:r>
              <a:rPr lang="en-US" dirty="0"/>
              <a:t> Kingdom,GBR,skandinaviska-enskilda-banken-stockholm-sweden-swe,Skandinaviska Enskilda Banken,Sweden,SWE,</a:t>
            </a:r>
            <a:r>
              <a:rPr lang="en-US" b="1" dirty="0">
                <a:solidFill>
                  <a:schemeClr val="accent1"/>
                </a:solidFill>
              </a:rPr>
              <a:t>,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5000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tx2"/>
                </a:solidFill>
              </a:rPr>
              <a:t>…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223261,2924,the-bank-of-new-york-mellon-corp,The Bank of New York Mellon </a:t>
            </a:r>
            <a:r>
              <a:rPr lang="en-US" dirty="0" err="1">
                <a:solidFill>
                  <a:schemeClr val="tx2"/>
                </a:solidFill>
              </a:rPr>
              <a:t>Corp.,</a:t>
            </a:r>
            <a:r>
              <a:rPr lang="en-US" b="1" dirty="0" err="1">
                <a:solidFill>
                  <a:schemeClr val="accent6"/>
                </a:solidFill>
              </a:rPr>
              <a:t>"May</a:t>
            </a:r>
            <a:r>
              <a:rPr lang="en-US" b="1" dirty="0">
                <a:solidFill>
                  <a:schemeClr val="accent6"/>
                </a:solidFill>
              </a:rPr>
              <a:t> 29, 2012","May 29, 2012"</a:t>
            </a:r>
            <a:r>
              <a:rPr lang="en-US" dirty="0">
                <a:solidFill>
                  <a:schemeClr val="tx2"/>
                </a:solidFill>
              </a:rPr>
              <a:t>,barclays-bank-plc-ho-uk,Barclays Bank Plc Ho </a:t>
            </a:r>
            <a:r>
              <a:rPr lang="en-US" dirty="0" err="1">
                <a:solidFill>
                  <a:schemeClr val="tx2"/>
                </a:solidFill>
              </a:rPr>
              <a:t>UK,United</a:t>
            </a:r>
            <a:r>
              <a:rPr lang="en-US" dirty="0">
                <a:solidFill>
                  <a:schemeClr val="tx2"/>
                </a:solidFill>
              </a:rPr>
              <a:t> Kingdom,GBR,skandinaviska-enskilda-banken-stockholm-sweden-swe,Skandinaviska Enskilda Banken,Sweden,SWE,</a:t>
            </a:r>
            <a:r>
              <a:rPr lang="en-US" b="1" dirty="0">
                <a:solidFill>
                  <a:schemeClr val="accent1"/>
                </a:solidFill>
              </a:rPr>
              <a:t>,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88.03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tx2"/>
                </a:solidFill>
              </a:rPr>
              <a:t>…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243960,2804,deutsche-bank-ag,Deutsche Bank </a:t>
            </a:r>
            <a:r>
              <a:rPr lang="en-US" dirty="0" err="1">
                <a:solidFill>
                  <a:schemeClr val="tx2"/>
                </a:solidFill>
              </a:rPr>
              <a:t>AG,</a:t>
            </a:r>
            <a:r>
              <a:rPr lang="en-US" b="1" dirty="0" err="1">
                <a:solidFill>
                  <a:schemeClr val="accent6"/>
                </a:solidFill>
              </a:rPr>
              <a:t>"Jun</a:t>
            </a:r>
            <a:r>
              <a:rPr lang="en-US" b="1" dirty="0">
                <a:solidFill>
                  <a:schemeClr val="accent6"/>
                </a:solidFill>
              </a:rPr>
              <a:t> 14, 2016","Jun 14, 2016"</a:t>
            </a:r>
            <a:r>
              <a:rPr lang="en-US" dirty="0">
                <a:solidFill>
                  <a:schemeClr val="tx2"/>
                </a:solidFill>
              </a:rPr>
              <a:t>,ing-netherland-nv,ING Netherland </a:t>
            </a:r>
            <a:r>
              <a:rPr lang="en-US" dirty="0" err="1">
                <a:solidFill>
                  <a:schemeClr val="tx2"/>
                </a:solidFill>
              </a:rPr>
              <a:t>NV,Netherlands,NLD,rigenesis</a:t>
            </a:r>
            <a:r>
              <a:rPr lang="en-US" dirty="0">
                <a:solidFill>
                  <a:schemeClr val="tx2"/>
                </a:solidFill>
              </a:rPr>
              <a:t>-bank-as-</a:t>
            </a:r>
            <a:r>
              <a:rPr lang="en-US" dirty="0" err="1">
                <a:solidFill>
                  <a:schemeClr val="tx2"/>
                </a:solidFill>
              </a:rPr>
              <a:t>latvia</a:t>
            </a:r>
            <a:r>
              <a:rPr lang="en-US" dirty="0">
                <a:solidFill>
                  <a:schemeClr val="tx2"/>
                </a:solidFill>
              </a:rPr>
              <a:t>-</a:t>
            </a:r>
            <a:r>
              <a:rPr lang="en-US" dirty="0" err="1">
                <a:solidFill>
                  <a:schemeClr val="tx2"/>
                </a:solidFill>
              </a:rPr>
              <a:t>lva,Rigenesis</a:t>
            </a:r>
            <a:r>
              <a:rPr lang="en-US" dirty="0">
                <a:solidFill>
                  <a:schemeClr val="tx2"/>
                </a:solidFill>
              </a:rPr>
              <a:t> Bank AS,Latvia,LVA,</a:t>
            </a:r>
            <a:r>
              <a:rPr lang="en-US" b="1" dirty="0">
                <a:solidFill>
                  <a:schemeClr val="accent1"/>
                </a:solidFill>
              </a:rPr>
              <a:t>1</a:t>
            </a:r>
            <a:r>
              <a:rPr lang="en-US" dirty="0">
                <a:solidFill>
                  <a:schemeClr val="tx2"/>
                </a:solidFill>
              </a:rPr>
              <a:t>,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33259000</a:t>
            </a:r>
          </a:p>
        </p:txBody>
      </p:sp>
    </p:spTree>
    <p:extLst>
      <p:ext uri="{BB962C8B-B14F-4D97-AF65-F5344CB8AC3E}">
        <p14:creationId xmlns:p14="http://schemas.microsoft.com/office/powerpoint/2010/main" val="3816761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E9C62-94CF-C391-A17D-0F3D5220E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CF1975-1060-976D-5C29-69085F2974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Question 1:</a:t>
            </a:r>
          </a:p>
          <a:p>
            <a:pPr lvl="1"/>
            <a:r>
              <a:rPr lang="en-US" dirty="0"/>
              <a:t>Using Perl and regex</a:t>
            </a:r>
          </a:p>
          <a:p>
            <a:pPr lvl="1"/>
            <a:r>
              <a:rPr lang="en-US" dirty="0"/>
              <a:t>(A) Compute how many suspicious transactions in each year were recorded.</a:t>
            </a:r>
          </a:p>
          <a:p>
            <a:pPr lvl="1"/>
            <a:r>
              <a:rPr lang="en-US" dirty="0"/>
              <a:t>Rank the years, i.e. #1 #2 .. #18 ( #1 = most; 2000-2017) </a:t>
            </a:r>
          </a:p>
          <a:p>
            <a:pPr lvl="1"/>
            <a:r>
              <a:rPr lang="en-US" dirty="0"/>
              <a:t>Treat ,, as 1</a:t>
            </a:r>
          </a:p>
          <a:p>
            <a:r>
              <a:rPr lang="en-US" dirty="0"/>
              <a:t>Use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begin_date</a:t>
            </a:r>
            <a:r>
              <a:rPr lang="en-US" dirty="0"/>
              <a:t> (to locate date) and </a:t>
            </a:r>
            <a:r>
              <a:rPr lang="en-US" sz="22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number_transactions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lvl="1"/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Hint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: .*? (non-greedy) vs .* (greedy), beware of commas inside a quoted field!</a:t>
            </a:r>
          </a:p>
          <a:p>
            <a:pPr lvl="2"/>
            <a:r>
              <a:rPr lang="en-US" dirty="0"/>
              <a:t>"May 31</a:t>
            </a:r>
            <a:r>
              <a:rPr lang="en-US" sz="2200" b="1" dirty="0">
                <a:solidFill>
                  <a:srgbClr val="FF0000"/>
                </a:solidFill>
              </a:rPr>
              <a:t>,</a:t>
            </a:r>
            <a:r>
              <a:rPr lang="en-US" dirty="0"/>
              <a:t> 2012"</a:t>
            </a:r>
          </a:p>
          <a:p>
            <a:pPr lvl="2"/>
            <a:r>
              <a:rPr lang="en-US" dirty="0"/>
              <a:t>The Bank of New York Mellon Corp.</a:t>
            </a:r>
          </a:p>
          <a:p>
            <a:pPr lvl="2"/>
            <a:r>
              <a:rPr lang="en-US" dirty="0"/>
              <a:t>"Citigroup</a:t>
            </a:r>
            <a:r>
              <a:rPr lang="en-US" b="1" dirty="0">
                <a:solidFill>
                  <a:srgbClr val="FF0000"/>
                </a:solidFill>
              </a:rPr>
              <a:t>,</a:t>
            </a:r>
            <a:r>
              <a:rPr lang="en-US" dirty="0"/>
              <a:t> Inc."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Double/triple check</a:t>
            </a:r>
            <a:r>
              <a:rPr lang="en-US" dirty="0">
                <a:solidFill>
                  <a:schemeClr val="accent1"/>
                </a:solidFill>
              </a:rPr>
              <a:t>: you read in the right number of records and you identified the output field correctly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pPr lvl="1"/>
            <a:r>
              <a:rPr lang="en-US" dirty="0"/>
              <a:t>(B) Which year had no transactions?</a:t>
            </a:r>
          </a:p>
          <a:p>
            <a:pPr lvl="1"/>
            <a:r>
              <a:rPr lang="en-US" dirty="0"/>
              <a:t>(C) Which year had the most transactions? How many?</a:t>
            </a:r>
          </a:p>
          <a:p>
            <a:pPr lvl="1"/>
            <a:r>
              <a:rPr lang="en-US" dirty="0"/>
              <a:t>Show your code and results</a:t>
            </a:r>
          </a:p>
        </p:txBody>
      </p:sp>
    </p:spTree>
    <p:extLst>
      <p:ext uri="{BB962C8B-B14F-4D97-AF65-F5344CB8AC3E}">
        <p14:creationId xmlns:p14="http://schemas.microsoft.com/office/powerpoint/2010/main" val="3458405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1CB5D-7440-C0F9-C44E-D6C72691A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070B1-0B39-55DB-61CC-CE0E4EE9E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6325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Question 2:</a:t>
            </a:r>
          </a:p>
          <a:p>
            <a:pPr lvl="1"/>
            <a:r>
              <a:rPr lang="en-US" dirty="0"/>
              <a:t>(A) Compute the total dollar value for each year (2000-2017). Rank the years.</a:t>
            </a:r>
          </a:p>
          <a:p>
            <a:pPr lvl="1"/>
            <a:r>
              <a:rPr lang="en-US" dirty="0"/>
              <a:t>(B) Which year has the biggest dollar value? What is the value? </a:t>
            </a:r>
          </a:p>
          <a:p>
            <a:pPr lvl="1"/>
            <a:r>
              <a:rPr lang="en-US" dirty="0"/>
              <a:t>Use </a:t>
            </a:r>
            <a:r>
              <a:rPr lang="en-US" sz="19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amount_transactions</a:t>
            </a:r>
            <a:r>
              <a:rPr lang="en-US" sz="19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endParaRPr lang="en-US" sz="17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b="1" dirty="0"/>
              <a:t>Question 3: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(Still using Perl)</a:t>
            </a:r>
          </a:p>
          <a:p>
            <a:pPr lvl="1"/>
            <a:r>
              <a:rPr lang="en-US" dirty="0"/>
              <a:t>What are the "top three" </a:t>
            </a:r>
            <a:r>
              <a:rPr lang="en-US" i="1" dirty="0">
                <a:solidFill>
                  <a:schemeClr val="accent1"/>
                </a:solidFill>
              </a:rPr>
              <a:t>originating banks </a:t>
            </a:r>
            <a:r>
              <a:rPr lang="en-US" b="1" dirty="0"/>
              <a:t>overall</a:t>
            </a:r>
            <a:r>
              <a:rPr lang="en-US" dirty="0"/>
              <a:t> for suspicious money transfers? </a:t>
            </a:r>
          </a:p>
          <a:p>
            <a:pPr lvl="1"/>
            <a:r>
              <a:rPr lang="en-US" dirty="0"/>
              <a:t>use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originator_bank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lvl="2"/>
            <a:r>
              <a:rPr lang="en-US" dirty="0"/>
              <a:t>"The Bank of Tokyo-Mitsubishi </a:t>
            </a:r>
            <a:r>
              <a:rPr lang="en-US" dirty="0" err="1"/>
              <a:t>Ufj</a:t>
            </a:r>
            <a:r>
              <a:rPr lang="en-US" dirty="0"/>
              <a:t>, Ltd"</a:t>
            </a:r>
          </a:p>
          <a:p>
            <a:pPr lvl="1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Hint: use a hash table to count</a:t>
            </a:r>
          </a:p>
          <a:p>
            <a:pPr lvl="1"/>
            <a:r>
              <a:rPr lang="en-US" sz="2600" dirty="0"/>
              <a:t>(A) Define "top three" as # of transactions (</a:t>
            </a:r>
            <a:r>
              <a:rPr lang="en-US" sz="17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number_transactions</a:t>
            </a:r>
            <a:r>
              <a:rPr lang="en-US" sz="1900" dirty="0">
                <a:latin typeface="Aptos" panose="020B0004020202020204" pitchFamily="34" charset="0"/>
                <a:ea typeface="Menlo" panose="020B0609030804020204" pitchFamily="49" charset="0"/>
                <a:cs typeface="Menlo" panose="020B0609030804020204" pitchFamily="49" charset="0"/>
              </a:rPr>
              <a:t>)</a:t>
            </a:r>
            <a:endParaRPr lang="en-US" sz="2600" dirty="0">
              <a:latin typeface="Aptos" panose="020B0004020202020204" pitchFamily="34" charset="0"/>
            </a:endParaRPr>
          </a:p>
          <a:p>
            <a:pPr lvl="1"/>
            <a:r>
              <a:rPr lang="en-US" sz="2600" dirty="0"/>
              <a:t>(B) Then define "top three" as total dollar value (</a:t>
            </a:r>
            <a:r>
              <a:rPr lang="en-US" sz="17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amount_transactions</a:t>
            </a:r>
            <a:r>
              <a:rPr lang="en-US" sz="1900" dirty="0">
                <a:latin typeface="Aptos" panose="020B0004020202020204" pitchFamily="34" charset="0"/>
                <a:ea typeface="Menlo" panose="020B0609030804020204" pitchFamily="49" charset="0"/>
                <a:cs typeface="Menlo" panose="020B0609030804020204" pitchFamily="49" charset="0"/>
              </a:rPr>
              <a:t>)</a:t>
            </a:r>
            <a:endParaRPr lang="en-US" sz="2600" dirty="0"/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(Show your code and results)</a:t>
            </a:r>
          </a:p>
        </p:txBody>
      </p:sp>
    </p:spTree>
    <p:extLst>
      <p:ext uri="{BB962C8B-B14F-4D97-AF65-F5344CB8AC3E}">
        <p14:creationId xmlns:p14="http://schemas.microsoft.com/office/powerpoint/2010/main" val="2503265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772EC-138D-A91C-0FFA-5C690A3ED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09713-33A6-70BE-97C6-539699ACE1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Question 4:</a:t>
            </a:r>
          </a:p>
          <a:p>
            <a:pPr lvl="1"/>
            <a:r>
              <a:rPr lang="en-US" dirty="0"/>
              <a:t>Do the same for "top three" beneficiary banks (as for Question 3)</a:t>
            </a:r>
          </a:p>
          <a:p>
            <a:pPr lvl="1">
              <a:defRPr/>
            </a:pPr>
            <a:r>
              <a:rPr lang="en-US" dirty="0">
                <a:solidFill>
                  <a:prstClr val="black"/>
                </a:solidFill>
              </a:rPr>
              <a:t>use </a:t>
            </a:r>
            <a:r>
              <a:rPr lang="en-US" sz="2000" dirty="0" err="1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beneficiary_bank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399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A5871-6B1F-DB4D-A4D3-461A74C04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385486-0601-65A6-7D44-C7119424E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Email to me: </a:t>
            </a:r>
            <a:r>
              <a:rPr lang="en-US" sz="3200" dirty="0">
                <a:hlinkClick r:id="rId2"/>
              </a:rPr>
              <a:t>sandiway@arizona.edu</a:t>
            </a:r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Subject: 438/538 Homework 8: </a:t>
            </a:r>
            <a:r>
              <a:rPr lang="en-US" sz="3200" b="1" i="1" dirty="0">
                <a:solidFill>
                  <a:srgbClr val="C00000"/>
                </a:solidFill>
              </a:rPr>
              <a:t>YOUR NAME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Submit everything in one PDF file</a:t>
            </a:r>
          </a:p>
          <a:p>
            <a:pPr marL="285750" indent="-285750"/>
            <a:r>
              <a:rPr lang="en-US" sz="3200" dirty="0"/>
              <a:t>Submit a real file, not a link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Screenshots</a:t>
            </a:r>
            <a:r>
              <a:rPr lang="en-US" sz="3200" dirty="0"/>
              <a:t>: make sure text is readable – not too tiny!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Due </a:t>
            </a:r>
            <a:r>
              <a:rPr lang="en-US" sz="3200" b="1" dirty="0"/>
              <a:t>Sunday</a:t>
            </a:r>
            <a:r>
              <a:rPr lang="en-US" sz="3200" dirty="0"/>
              <a:t> midnight: </a:t>
            </a:r>
          </a:p>
          <a:p>
            <a:pPr marL="742950" lvl="1" indent="-285750"/>
            <a:r>
              <a:rPr lang="en-US" sz="2800" dirty="0"/>
              <a:t>to be reviewed in class next </a:t>
            </a:r>
            <a:r>
              <a:rPr lang="en-US" sz="2800" b="1" dirty="0"/>
              <a:t>Tuesday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922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EC766-ECC1-AA6E-AF28-C2CC66807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s/</a:t>
            </a:r>
            <a:r>
              <a:rPr lang="en-US" sz="44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regex</a:t>
            </a:r>
            <a:r>
              <a:rPr lang="en-US" sz="4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</a:t>
            </a:r>
            <a:r>
              <a:rPr lang="en-US" sz="44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replace</a:t>
            </a:r>
            <a:r>
              <a:rPr lang="en-US" sz="4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</a:t>
            </a:r>
            <a:r>
              <a:rPr lang="en-US" sz="44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</a:t>
            </a:r>
            <a:endParaRPr lang="en-US" dirty="0"/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39328E66-C333-91E2-80CB-5748AC2119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1650" y="1901100"/>
            <a:ext cx="8648700" cy="1993900"/>
          </a:xfr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427F8B4-2F8B-7A7A-F04C-BE9FFCFAB60D}"/>
              </a:ext>
            </a:extLst>
          </p:cNvPr>
          <p:cNvSpPr txBox="1"/>
          <p:nvPr/>
        </p:nvSpPr>
        <p:spPr>
          <a:xfrm>
            <a:off x="1771650" y="4046328"/>
            <a:ext cx="87439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u="none" strike="noStrike" dirty="0">
                <a:solidFill>
                  <a:srgbClr val="020202"/>
                </a:solidFill>
                <a:effectLst/>
                <a:latin typeface="Helvetica Neue" panose="02000503000000020004" pitchFamily="2" charset="0"/>
              </a:rPr>
              <a:t>A 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/e</a:t>
            </a:r>
            <a:r>
              <a:rPr lang="en-US" b="0" i="0" u="none" strike="noStrike" dirty="0">
                <a:solidFill>
                  <a:srgbClr val="020202"/>
                </a:solidFill>
                <a:effectLst/>
                <a:latin typeface="Helvetica Neue" panose="02000503000000020004" pitchFamily="2" charset="0"/>
              </a:rPr>
              <a:t> will cause the replacement portion to be treated as a full-fledged Perl expression and evaluated right then and there. It is, however, syntax checked at compile-time. A second 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</a:t>
            </a:r>
            <a:r>
              <a:rPr lang="en-US" b="0" i="0" u="none" strike="noStrike" dirty="0">
                <a:solidFill>
                  <a:srgbClr val="020202"/>
                </a:solidFill>
                <a:effectLst/>
                <a:latin typeface="Helvetica Neue" panose="02000503000000020004" pitchFamily="2" charset="0"/>
              </a:rPr>
              <a:t> modifier will cause the replacement portion to be 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eval</a:t>
            </a:r>
            <a:r>
              <a:rPr lang="en-US" b="0" i="0" u="none" strike="noStrike" dirty="0" err="1">
                <a:solidFill>
                  <a:srgbClr val="020202"/>
                </a:solidFill>
                <a:effectLst/>
                <a:latin typeface="Helvetica Neue" panose="02000503000000020004" pitchFamily="2" charset="0"/>
              </a:rPr>
              <a:t>ed</a:t>
            </a:r>
            <a:r>
              <a:rPr lang="en-US" b="0" i="0" u="none" strike="noStrike" dirty="0">
                <a:solidFill>
                  <a:srgbClr val="020202"/>
                </a:solidFill>
                <a:effectLst/>
                <a:latin typeface="Helvetica Neue" panose="02000503000000020004" pitchFamily="2" charset="0"/>
              </a:rPr>
              <a:t> before being run as a Perl expression.</a:t>
            </a:r>
            <a:endParaRPr lang="en-US"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1B684330-4B29-BB26-A019-BB3396AE4C7F}"/>
              </a:ext>
            </a:extLst>
          </p:cNvPr>
          <p:cNvSpPr/>
          <p:nvPr/>
        </p:nvSpPr>
        <p:spPr>
          <a:xfrm>
            <a:off x="1809750" y="2524991"/>
            <a:ext cx="5278582" cy="27016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95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0D81-381A-64EB-0B12-4E5164F54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s/</a:t>
            </a:r>
            <a:r>
              <a:rPr lang="en-US" sz="44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regex</a:t>
            </a:r>
            <a:r>
              <a:rPr lang="en-US" sz="4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</a:t>
            </a:r>
            <a:r>
              <a:rPr lang="en-US" sz="44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replace</a:t>
            </a:r>
            <a:r>
              <a:rPr lang="en-US" sz="4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</a:t>
            </a:r>
            <a:r>
              <a:rPr lang="en-US" sz="44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FD6531-71ED-C1E9-4B3B-E2B5BB41E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656E77"/>
                </a:solidFill>
                <a:effectLst/>
                <a:latin typeface="Consolas" panose="020B0609020204030204" pitchFamily="49" charset="0"/>
              </a:rPr>
              <a:t># Add one to the value of any numbers in the string</a:t>
            </a:r>
            <a:r>
              <a:rPr lang="en-US" b="0" i="0" u="none" strike="noStrike" dirty="0">
                <a:solidFill>
                  <a:srgbClr val="2F3337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r>
              <a:rPr lang="en-US" b="0" i="0" u="none" strike="noStrike" dirty="0">
                <a:solidFill>
                  <a:srgbClr val="2F3337"/>
                </a:solidFill>
                <a:effectLst/>
                <a:latin typeface="Consolas" panose="020B0609020204030204" pitchFamily="49" charset="0"/>
              </a:rPr>
              <a:t>s/(\d+)/</a:t>
            </a:r>
            <a:r>
              <a:rPr lang="en-US" b="0" i="0" u="none" strike="noStrike" dirty="0">
                <a:solidFill>
                  <a:srgbClr val="B75501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b="0" i="0" u="none" strike="noStrike" dirty="0">
                <a:solidFill>
                  <a:srgbClr val="2F3337"/>
                </a:solidFill>
                <a:effectLst/>
                <a:latin typeface="Consolas" panose="020B0609020204030204" pitchFamily="49" charset="0"/>
              </a:rPr>
              <a:t> + $1/</a:t>
            </a:r>
            <a:r>
              <a:rPr lang="en-US" b="0" i="0" u="none" strike="noStrike" dirty="0" err="1">
                <a:solidFill>
                  <a:srgbClr val="2F3337"/>
                </a:solidFill>
                <a:effectLst/>
                <a:latin typeface="Consolas" panose="020B0609020204030204" pitchFamily="49" charset="0"/>
              </a:rPr>
              <a:t>eg</a:t>
            </a:r>
            <a:r>
              <a:rPr lang="en-US" b="0" i="0" u="none" strike="noStrike" dirty="0">
                <a:solidFill>
                  <a:srgbClr val="2F3337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US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One-liner:</a:t>
            </a:r>
          </a:p>
          <a:p>
            <a:pPr marL="0" indent="0">
              <a:buNone/>
            </a:pPr>
            <a:r>
              <a:rPr lang="en-US" sz="2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perl</a:t>
            </a:r>
            <a:r>
              <a:rPr lang="en-US" sz="2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-le '$_ = </a:t>
            </a:r>
            <a:r>
              <a:rPr lang="en-US" sz="2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qq</a:t>
            </a:r>
            <a:r>
              <a:rPr lang="en-US" sz="2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en-US" sz="24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@ARGV</a:t>
            </a:r>
            <a:r>
              <a:rPr lang="en-US" sz="2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/; s/(\d+)/</a:t>
            </a:r>
            <a:r>
              <a:rPr lang="en-US" sz="2400" dirty="0">
                <a:solidFill>
                  <a:srgbClr val="FF0000"/>
                </a:solidFill>
                <a:effectLst/>
                <a:latin typeface="Menlo" panose="020B0609030804020204" pitchFamily="49" charset="0"/>
              </a:rPr>
              <a:t>1 + $1</a:t>
            </a:r>
            <a:r>
              <a:rPr lang="en-US" sz="2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en-US" sz="2400" dirty="0" err="1">
                <a:solidFill>
                  <a:srgbClr val="FF0000"/>
                </a:solidFill>
                <a:effectLst/>
                <a:latin typeface="Menlo" panose="020B0609030804020204" pitchFamily="49" charset="0"/>
              </a:rPr>
              <a:t>e</a:t>
            </a:r>
            <a:r>
              <a:rPr lang="en-US" sz="2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g</a:t>
            </a:r>
            <a:r>
              <a:rPr lang="en-US" sz="2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; print' </a:t>
            </a:r>
            <a:r>
              <a:rPr lang="en-US" sz="24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123 234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124 235</a:t>
            </a:r>
          </a:p>
        </p:txBody>
      </p:sp>
    </p:spTree>
    <p:extLst>
      <p:ext uri="{BB962C8B-B14F-4D97-AF65-F5344CB8AC3E}">
        <p14:creationId xmlns:p14="http://schemas.microsoft.com/office/powerpoint/2010/main" val="3014421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5874A-A7E3-84D3-A1E0-4578295C5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s/</a:t>
            </a:r>
            <a:r>
              <a:rPr lang="en-US" sz="44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regex</a:t>
            </a:r>
            <a:r>
              <a:rPr lang="en-US" sz="4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</a:t>
            </a:r>
            <a:r>
              <a:rPr lang="en-US" sz="44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replace</a:t>
            </a:r>
            <a:r>
              <a:rPr lang="en-US" sz="4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</a:t>
            </a:r>
            <a:r>
              <a:rPr lang="en-US" sz="4400" dirty="0" err="1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5FAD3-3007-A3E6-A008-4A28582D3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118575" cy="4351338"/>
          </a:xfrm>
        </p:spPr>
        <p:txBody>
          <a:bodyPr>
            <a:normAutofit/>
          </a:bodyPr>
          <a:lstStyle/>
          <a:p>
            <a:pPr lvl="0"/>
            <a:r>
              <a:rPr lang="en-US" sz="3200" dirty="0">
                <a:solidFill>
                  <a:prstClr val="black"/>
                </a:solidFill>
              </a:rPr>
              <a:t>The period is a string concatenation operator (cf. Python +):</a:t>
            </a:r>
          </a:p>
          <a:p>
            <a:pPr marL="0" indent="0">
              <a:buNone/>
            </a:pPr>
            <a:r>
              <a:rPr lang="en-US" sz="2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perl</a:t>
            </a:r>
            <a:r>
              <a:rPr lang="en-US" sz="2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-le '$_=shift; s/((\d+)(.)(\d+))/$2.$1/;print' '3*4'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3.3*4</a:t>
            </a:r>
          </a:p>
          <a:p>
            <a:pPr marL="0" indent="0">
              <a:buNone/>
            </a:pPr>
            <a:r>
              <a:rPr lang="en-US" sz="2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perl</a:t>
            </a:r>
            <a:r>
              <a:rPr lang="en-US" sz="2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-le '$_=shift; s/((\d+)(.)(\d+))/$2.$1/</a:t>
            </a:r>
            <a:r>
              <a:rPr lang="en-US" sz="2400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e</a:t>
            </a:r>
            <a:r>
              <a:rPr lang="en-US" sz="2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;print</a:t>
            </a:r>
            <a:r>
              <a:rPr lang="en-US" sz="2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' '3*4'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33*4</a:t>
            </a:r>
          </a:p>
          <a:p>
            <a:pPr marL="0" indent="0">
              <a:buNone/>
            </a:pPr>
            <a:r>
              <a:rPr lang="en-US" sz="2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perl</a:t>
            </a:r>
            <a:r>
              <a:rPr lang="en-US" sz="2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-le '$_=shift; s/((\d+)(.)(\d+))/$2.$1/</a:t>
            </a:r>
            <a:r>
              <a:rPr lang="en-US" sz="2400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ee</a:t>
            </a:r>
            <a:r>
              <a:rPr lang="en-US" sz="2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;print</a:t>
            </a:r>
            <a:r>
              <a:rPr lang="en-US" sz="2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' '3*4'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132</a:t>
            </a:r>
          </a:p>
        </p:txBody>
      </p:sp>
    </p:spTree>
    <p:extLst>
      <p:ext uri="{BB962C8B-B14F-4D97-AF65-F5344CB8AC3E}">
        <p14:creationId xmlns:p14="http://schemas.microsoft.com/office/powerpoint/2010/main" val="2004781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 Frequency 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Sample code is rather interesting (e flag):</a:t>
            </a:r>
          </a:p>
        </p:txBody>
      </p:sp>
      <p:pic>
        <p:nvPicPr>
          <p:cNvPr id="4" name="Picture 3" descr="Screen Shot 2012-09-10 at 8.10.1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92" y="2276486"/>
            <a:ext cx="7353300" cy="1358900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690742" y="3801520"/>
            <a:ext cx="8229600" cy="45386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Slightly modified but easier to read:</a:t>
            </a:r>
          </a:p>
        </p:txBody>
      </p:sp>
      <p:pic>
        <p:nvPicPr>
          <p:cNvPr id="7" name="Picture 6" descr="Screen Shot 2015-09-28 at 12.36.2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92" y="4373227"/>
            <a:ext cx="9144000" cy="169708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7887275" y="4913003"/>
            <a:ext cx="1682146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note: lowercase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9998" y="2271650"/>
            <a:ext cx="3345788" cy="1631216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s/regex/replace/</a:t>
            </a:r>
            <a:r>
              <a:rPr lang="en-US" sz="24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</a:t>
            </a:r>
          </a:p>
          <a:p>
            <a:endParaRPr lang="en-US" sz="2400" dirty="0">
              <a:solidFill>
                <a:srgbClr val="FF0000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Generally, in regex:</a:t>
            </a:r>
          </a:p>
          <a:p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(?{ </a:t>
            </a:r>
            <a:r>
              <a:rPr lang="en-US" sz="20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 code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})</a:t>
            </a:r>
          </a:p>
        </p:txBody>
      </p:sp>
    </p:spTree>
    <p:extLst>
      <p:ext uri="{BB962C8B-B14F-4D97-AF65-F5344CB8AC3E}">
        <p14:creationId xmlns:p14="http://schemas.microsoft.com/office/powerpoint/2010/main" val="19770877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889C00B-4DC6-0C41-8EBD-C16F37415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 Frequency Counting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DCA622-31A1-B94A-A8B6-068D25ABC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 </a:t>
            </a:r>
            <a:r>
              <a:rPr lang="en-US" sz="1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-le '$_ = </a:t>
            </a:r>
            <a:r>
              <a:rPr lang="en-US" sz="1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qq</a:t>
            </a:r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</a:t>
            </a:r>
            <a:r>
              <a:rPr lang="en-US" sz="16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@ARGV</a:t>
            </a:r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/; s/(.)/$c{$1}++/</a:t>
            </a:r>
            <a:r>
              <a:rPr lang="en-US" sz="1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eg</a:t>
            </a:r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; foreach $k (sort {$c{$b} &lt;=&gt; $c{$a}} keys %c) {print "$k:$c{$k} "}' </a:t>
            </a:r>
            <a:r>
              <a:rPr lang="en-US" sz="16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this is a sentence to test this program.</a:t>
            </a:r>
          </a:p>
          <a:p>
            <a:pPr marL="0" indent="0">
              <a:buNone/>
            </a:pPr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:7 </a:t>
            </a:r>
          </a:p>
          <a:p>
            <a:pPr marL="0" indent="0">
              <a:buNone/>
            </a:pPr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t:6 </a:t>
            </a:r>
          </a:p>
          <a:p>
            <a:pPr marL="0" indent="0">
              <a:buNone/>
            </a:pPr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s:5 </a:t>
            </a:r>
          </a:p>
          <a:p>
            <a:pPr marL="0" indent="0">
              <a:buNone/>
            </a:pPr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e:4 </a:t>
            </a:r>
          </a:p>
          <a:p>
            <a:pPr marL="0" indent="0">
              <a:buNone/>
            </a:pPr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i:3 </a:t>
            </a:r>
          </a:p>
          <a:p>
            <a:pPr marL="0" indent="0">
              <a:buNone/>
            </a:pPr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r:2 </a:t>
            </a:r>
          </a:p>
          <a:p>
            <a:pPr marL="0" indent="0">
              <a:buNone/>
            </a:pPr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h:2 </a:t>
            </a:r>
          </a:p>
          <a:p>
            <a:pPr marL="0" indent="0">
              <a:buNone/>
            </a:pPr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a:2 </a:t>
            </a:r>
          </a:p>
          <a:p>
            <a:pPr marL="0" indent="0">
              <a:buNone/>
            </a:pPr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n:2 </a:t>
            </a:r>
          </a:p>
          <a:p>
            <a:pPr marL="0" indent="0">
              <a:buNone/>
            </a:pPr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o:2 </a:t>
            </a:r>
          </a:p>
          <a:p>
            <a:pPr marL="0" indent="0">
              <a:buNone/>
            </a:pPr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g:1 </a:t>
            </a:r>
          </a:p>
          <a:p>
            <a:pPr marL="0" indent="0">
              <a:buNone/>
            </a:pPr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m:1 </a:t>
            </a:r>
          </a:p>
          <a:p>
            <a:pPr marL="0" indent="0">
              <a:buNone/>
            </a:pPr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.:1 </a:t>
            </a:r>
          </a:p>
          <a:p>
            <a:pPr marL="0" indent="0">
              <a:buNone/>
            </a:pPr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p:1 </a:t>
            </a:r>
          </a:p>
          <a:p>
            <a:pPr marL="0" indent="0">
              <a:buNone/>
            </a:pPr>
            <a:r>
              <a:rPr lang="en-US" sz="1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c:1 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A88785-613C-8440-A5F2-7E4519B492E0}"/>
              </a:ext>
            </a:extLst>
          </p:cNvPr>
          <p:cNvSpPr txBox="1"/>
          <p:nvPr/>
        </p:nvSpPr>
        <p:spPr>
          <a:xfrm>
            <a:off x="2345636" y="3115774"/>
            <a:ext cx="8468138" cy="1754326"/>
          </a:xfrm>
          <a:prstGeom prst="rect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b="1" dirty="0"/>
              <a:t>Steps: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$_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qq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/@ARGV/ </a:t>
            </a:r>
            <a:r>
              <a:rPr lang="en-US" sz="2000" dirty="0"/>
              <a:t>put the command line arguments into a string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$_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globally match each character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(.)</a:t>
            </a:r>
            <a:r>
              <a:rPr lang="en-US" sz="2000" dirty="0"/>
              <a:t> and increment a hash table (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%c</a:t>
            </a:r>
            <a:r>
              <a:rPr lang="en-US" sz="2000" dirty="0"/>
              <a:t>) count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for each key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$k</a:t>
            </a:r>
            <a:r>
              <a:rPr lang="en-US" sz="2000" dirty="0"/>
              <a:t> in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%c </a:t>
            </a:r>
            <a:r>
              <a:rPr lang="en-US" sz="2000" dirty="0"/>
              <a:t>(sorted in descending order by value), print </a:t>
            </a:r>
            <a:r>
              <a:rPr lang="en-US" sz="2000" dirty="0" err="1"/>
              <a:t>key:value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93460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579DB-DFD9-5A46-BC1E-1F9439F90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 Frequency Counting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078A9-399E-134E-8FCE-56635C17F0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5856" y="1797298"/>
            <a:ext cx="10750827" cy="416716"/>
          </a:xfrm>
          <a:ln>
            <a:solidFill>
              <a:schemeClr val="accent2"/>
            </a:solidFill>
          </a:ln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-ne '{s/(.)/$c{</a:t>
            </a:r>
            <a:r>
              <a:rPr lang="en-US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lc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($1)}++/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eg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} </a:t>
            </a:r>
            <a:r>
              <a:rPr lang="en-US" b="1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END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{foreach $k (sort {$c{$b} &lt;=&gt; $c{$a}} keys %c) {print "$k:$c{$k} "} print "\n"}' </a:t>
            </a:r>
            <a:r>
              <a:rPr lang="en-US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12thnight.txt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15BCE8F-0B02-EB44-899E-595238F396D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40162" y="2620640"/>
            <a:ext cx="5000995" cy="3770221"/>
          </a:xfrm>
          <a:ln>
            <a:solidFill>
              <a:schemeClr val="accent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7FA6ED6-302F-BC46-AD53-2803AE921502}"/>
              </a:ext>
            </a:extLst>
          </p:cNvPr>
          <p:cNvSpPr/>
          <p:nvPr/>
        </p:nvSpPr>
        <p:spPr>
          <a:xfrm>
            <a:off x="6228792" y="2214014"/>
            <a:ext cx="19976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12thnight.txt</a:t>
            </a:r>
            <a:endParaRPr lang="en-US" dirty="0"/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902D37D2-AF3F-E24D-86EE-78B351B7A4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856" y="2377219"/>
            <a:ext cx="3624933" cy="33325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BF42EFC-B15A-634E-ABF9-B692E1AA4051}"/>
              </a:ext>
            </a:extLst>
          </p:cNvPr>
          <p:cNvSpPr txBox="1"/>
          <p:nvPr/>
        </p:nvSpPr>
        <p:spPr>
          <a:xfrm>
            <a:off x="835856" y="5709818"/>
            <a:ext cx="47027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Note</a:t>
            </a:r>
            <a:r>
              <a:rPr lang="en-US" sz="2000" dirty="0"/>
              <a:t>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$_</a:t>
            </a:r>
            <a:r>
              <a:rPr lang="en-US" dirty="0"/>
              <a:t> will contain each line of </a:t>
            </a:r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file1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/>
              <a:t>loop code</a:t>
            </a:r>
            <a:r>
              <a:rPr lang="en-US" dirty="0"/>
              <a:t>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END</a:t>
            </a:r>
            <a:r>
              <a:rPr lang="en-US" dirty="0"/>
              <a:t> </a:t>
            </a:r>
            <a:r>
              <a:rPr lang="en-US" i="1" dirty="0"/>
              <a:t>post-loop code</a:t>
            </a:r>
          </a:p>
        </p:txBody>
      </p:sp>
    </p:spTree>
    <p:extLst>
      <p:ext uri="{BB962C8B-B14F-4D97-AF65-F5344CB8AC3E}">
        <p14:creationId xmlns:p14="http://schemas.microsoft.com/office/powerpoint/2010/main" val="2394143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B59BF-BDDD-5AF3-C71E-860CE6009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 Frequency Counting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126AB-9D26-41C8-873E-7484A82119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12</a:t>
            </a:r>
            <a:r>
              <a:rPr lang="en-US" sz="3600" baseline="30000" dirty="0"/>
              <a:t>th</a:t>
            </a:r>
            <a:r>
              <a:rPr lang="en-US" sz="3600" dirty="0"/>
              <a:t> Night:</a:t>
            </a:r>
          </a:p>
          <a:p>
            <a:pPr marL="0" indent="0">
              <a:buNone/>
            </a:pP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perl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-ne '{s/(.)/$c{lc($1)}++/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eg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} END {foreach $k (sort {$c{$b} &lt;=&gt; $c{$a}} keys %c) {print "$k:$c{$k} "} print "\n"}' 12thnight.txt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 :99 t:52 e:51 a:45 i:40 o:36 n:33 s:31 h:25 f:16 l:16 r:16 ,:14 d:13 u:12 c:12 g:11 p:9 w:8 m:8 v:8 y:8 b:6 k:4 ':3 .:3 !:3 ::3 ;:2 x:1 q:1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7512794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F6CDF-4B64-F44D-AB4A-EB4491D14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(?{ Perl code })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A4E4B74-A2F9-2F4B-84CB-969B5D2FA3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159" t="42101" r="11073" b="9430"/>
          <a:stretch/>
        </p:blipFill>
        <p:spPr>
          <a:xfrm>
            <a:off x="838200" y="1877238"/>
            <a:ext cx="8998973" cy="4247042"/>
          </a:xfrm>
        </p:spPr>
      </p:pic>
      <p:sp>
        <p:nvSpPr>
          <p:cNvPr id="3" name="Left Arrow 2">
            <a:extLst>
              <a:ext uri="{FF2B5EF4-FFF2-40B4-BE49-F238E27FC236}">
                <a16:creationId xmlns:a16="http://schemas.microsoft.com/office/drawing/2014/main" id="{14886E1A-EFFD-214A-8761-F54E5D78163C}"/>
              </a:ext>
            </a:extLst>
          </p:cNvPr>
          <p:cNvSpPr/>
          <p:nvPr/>
        </p:nvSpPr>
        <p:spPr>
          <a:xfrm>
            <a:off x="8906256" y="3662431"/>
            <a:ext cx="2194560" cy="98755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Perl regex optimization</a:t>
            </a:r>
          </a:p>
        </p:txBody>
      </p:sp>
      <p:sp>
        <p:nvSpPr>
          <p:cNvPr id="6" name="Left Arrow 5">
            <a:extLst>
              <a:ext uri="{FF2B5EF4-FFF2-40B4-BE49-F238E27FC236}">
                <a16:creationId xmlns:a16="http://schemas.microsoft.com/office/drawing/2014/main" id="{D394BF5B-17F3-E648-8E85-C1DD8C68EDE2}"/>
              </a:ext>
            </a:extLst>
          </p:cNvPr>
          <p:cNvSpPr/>
          <p:nvPr/>
        </p:nvSpPr>
        <p:spPr>
          <a:xfrm>
            <a:off x="8906256" y="5136728"/>
            <a:ext cx="2194560" cy="98755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 Perl regex optimization</a:t>
            </a:r>
          </a:p>
        </p:txBody>
      </p:sp>
    </p:spTree>
    <p:extLst>
      <p:ext uri="{BB962C8B-B14F-4D97-AF65-F5344CB8AC3E}">
        <p14:creationId xmlns:p14="http://schemas.microsoft.com/office/powerpoint/2010/main" val="24658633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C22E6-03C9-724F-A3C7-6BB509060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(?{ Perl code })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BAE75-550A-3E4D-9686-EB9C3BADA5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42671"/>
          </a:xfrm>
        </p:spPr>
        <p:txBody>
          <a:bodyPr/>
          <a:lstStyle/>
          <a:p>
            <a:r>
              <a:rPr lang="en-US" dirty="0"/>
              <a:t>One-liner: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270619-8054-A944-B5DC-2738FFB4DF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700" y="2368296"/>
            <a:ext cx="9996442" cy="149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6642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579DB-DFD9-5A46-BC1E-1F9439F90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Frequency Counting</a:t>
            </a:r>
          </a:p>
        </p:txBody>
      </p:sp>
      <p:pic>
        <p:nvPicPr>
          <p:cNvPr id="11" name="Content Placeholder 10" descr="Text&#10;&#10;Description automatically generated">
            <a:extLst>
              <a:ext uri="{FF2B5EF4-FFF2-40B4-BE49-F238E27FC236}">
                <a16:creationId xmlns:a16="http://schemas.microsoft.com/office/drawing/2014/main" id="{72B06476-1008-E7F1-69D4-3C43E3C4BD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319527"/>
            <a:ext cx="10515600" cy="336353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07F5B48-9FE9-06A9-19F3-4E5FA1379FE2}"/>
              </a:ext>
            </a:extLst>
          </p:cNvPr>
          <p:cNvSpPr txBox="1"/>
          <p:nvPr/>
        </p:nvSpPr>
        <p:spPr>
          <a:xfrm>
            <a:off x="3415138" y="1805052"/>
            <a:ext cx="53617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Words, including punctuation:</a:t>
            </a:r>
            <a:r>
              <a:rPr lang="en-US" sz="20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\b(\S+?)\b</a:t>
            </a:r>
          </a:p>
        </p:txBody>
      </p:sp>
    </p:spTree>
    <p:extLst>
      <p:ext uri="{BB962C8B-B14F-4D97-AF65-F5344CB8AC3E}">
        <p14:creationId xmlns:p14="http://schemas.microsoft.com/office/powerpoint/2010/main" val="3284018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Zipf's</a:t>
            </a:r>
            <a:r>
              <a:rPr lang="en-US" dirty="0"/>
              <a:t> 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1727615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/>
              <a:t>Zipf's</a:t>
            </a:r>
            <a:r>
              <a:rPr lang="en-US" dirty="0"/>
              <a:t> law states that given some corpus of natural language utterances, the frequency of any word is inversely proportional to its rank in the frequency table.</a:t>
            </a:r>
          </a:p>
          <a:p>
            <a:r>
              <a:rPr lang="en-US" dirty="0"/>
              <a:t>See: </a:t>
            </a:r>
          </a:p>
          <a:p>
            <a:pPr lvl="1"/>
            <a:r>
              <a:rPr lang="en-US" dirty="0">
                <a:hlinkClick r:id="rId2"/>
              </a:rPr>
              <a:t>http://demonstrations.wolfram.com/ZipfsLawAppliedToWordAndLetterFrequencies/</a:t>
            </a:r>
            <a:endParaRPr lang="en-US" dirty="0"/>
          </a:p>
          <a:p>
            <a:pPr lvl="1"/>
            <a:r>
              <a:rPr lang="en-US" dirty="0"/>
              <a:t>Brown Corpus (1,015,945 words): only 135 words are needed to account for half the corpus.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976" t="5022" r="2999"/>
          <a:stretch/>
        </p:blipFill>
        <p:spPr>
          <a:xfrm>
            <a:off x="5933810" y="3235138"/>
            <a:ext cx="4230415" cy="325536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182382" y="6431524"/>
            <a:ext cx="77332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hlinkClick r:id="rId4"/>
              </a:rPr>
              <a:t>https://finnaarupnielsen.wordpress.com/2013/10/22/zipf-plot-for-word-counts-in-brown-corpus/</a:t>
            </a:r>
            <a:endParaRPr lang="en-US" sz="1400" dirty="0"/>
          </a:p>
        </p:txBody>
      </p:sp>
      <p:pic>
        <p:nvPicPr>
          <p:cNvPr id="6" name="Picture 5" descr="Screen Shot 2015-09-28 at 12.27.06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97" y="3400632"/>
            <a:ext cx="3775511" cy="209231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1134630" y="5682757"/>
            <a:ext cx="39442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hlinkClick r:id="rId6"/>
              </a:rPr>
              <a:t>http://www.learnholistically.it/esp-clil/wfk2.htm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9220139" y="4044941"/>
            <a:ext cx="2133661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/>
              <a:t>On a Log </a:t>
            </a:r>
            <a:r>
              <a:rPr lang="en-US" dirty="0"/>
              <a:t>– Log scale:</a:t>
            </a:r>
          </a:p>
          <a:p>
            <a:r>
              <a:rPr lang="en-US" dirty="0"/>
              <a:t>almost straight line</a:t>
            </a:r>
          </a:p>
        </p:txBody>
      </p:sp>
    </p:spTree>
    <p:extLst>
      <p:ext uri="{BB962C8B-B14F-4D97-AF65-F5344CB8AC3E}">
        <p14:creationId xmlns:p14="http://schemas.microsoft.com/office/powerpoint/2010/main" val="4167134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05C1F-F319-DF4D-8BEE-67E68DB75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Brown Corpus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1F6C7-E002-A543-9569-9997437D89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1046784"/>
          </a:xfrm>
        </p:spPr>
        <p:txBody>
          <a:bodyPr>
            <a:normAutofit fontScale="62500" lnSpcReduction="20000"/>
          </a:bodyPr>
          <a:lstStyle/>
          <a:p>
            <a:r>
              <a:rPr lang="en-US" sz="4000" dirty="0">
                <a:hlinkClick r:id="rId2"/>
              </a:rPr>
              <a:t>https://en.wikipedia.org/wiki/Brown_Corpus</a:t>
            </a:r>
            <a:endParaRPr lang="en-US" sz="4000" dirty="0"/>
          </a:p>
          <a:p>
            <a:pPr lvl="1"/>
            <a:r>
              <a:rPr lang="en-US" sz="3800" dirty="0"/>
              <a:t>"It contains 500 samples of English-language text, totaling roughly one million words, compiled from works published in the United States in 1961."</a:t>
            </a:r>
          </a:p>
        </p:txBody>
      </p:sp>
      <p:pic>
        <p:nvPicPr>
          <p:cNvPr id="6" name="Content Placeholder 5" descr="Text&#10;&#10;Description automatically generated">
            <a:extLst>
              <a:ext uri="{FF2B5EF4-FFF2-40B4-BE49-F238E27FC236}">
                <a16:creationId xmlns:a16="http://schemas.microsoft.com/office/drawing/2014/main" id="{FCE4CAD9-1E6B-FD4C-A72E-105192A437E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b="13208"/>
          <a:stretch/>
        </p:blipFill>
        <p:spPr>
          <a:xfrm>
            <a:off x="1754307" y="2872409"/>
            <a:ext cx="8683386" cy="3741406"/>
          </a:xfrm>
        </p:spPr>
      </p:pic>
    </p:spTree>
    <p:extLst>
      <p:ext uri="{BB962C8B-B14F-4D97-AF65-F5344CB8AC3E}">
        <p14:creationId xmlns:p14="http://schemas.microsoft.com/office/powerpoint/2010/main" val="36692897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6665F-4692-5448-9397-0A4BC8B28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Brown Corpus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7159AB-FE0D-DE48-85E4-18378BA961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394092" cy="460375"/>
          </a:xfrm>
        </p:spPr>
        <p:txBody>
          <a:bodyPr>
            <a:noAutofit/>
          </a:bodyPr>
          <a:lstStyle/>
          <a:p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brown.txt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(lines taken from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brown.sents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() from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nltk.corpus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F45101-0141-A049-8335-AD869EBF0C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9752" y="2286000"/>
            <a:ext cx="7895161" cy="3705612"/>
          </a:xfrm>
          <a:ln>
            <a:solidFill>
              <a:schemeClr val="accent2"/>
            </a:solidFill>
          </a:ln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sz="35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35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-ne '{s/\b(\S+?)\b/$c{lc($1)}++;/</a:t>
            </a:r>
            <a:r>
              <a:rPr lang="en-US" sz="35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eg</a:t>
            </a:r>
            <a:r>
              <a:rPr lang="en-US" sz="35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} END {@s = sort {$c{$b} &lt;=&gt; $c{$a}} keys %c; foreach $k </a:t>
            </a:r>
            <a:r>
              <a:rPr lang="en-US" sz="35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(@s[0..99]) </a:t>
            </a:r>
            <a:r>
              <a:rPr lang="en-US" sz="35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{ print "$k:$c{$k} " }}' </a:t>
            </a:r>
            <a:r>
              <a:rPr lang="en-US" sz="3500" dirty="0" err="1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brown.txt</a:t>
            </a:r>
            <a:r>
              <a:rPr lang="en-US" sz="35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5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the:70003 of:36473 and:28935 to:26247 a:23502 in:21422 that:10789 is:10109 ':9865 was:9815 he:9801 for:9500 it:9094 -:8355 with:7290 as:7255 his:6999 on:6765 be:6388 s:6250 i:5932 at:5377 by:5346 this:5146 had:5133 not:4620 are:4394 but:4382 from:4371 or:4226 have:3942 they:3763 an:3751 you:3634 which:3561 one:3504 were:3285 all:3099 her:3036 she:2987 we:2844 there:2844 would:2719 their:2670 him:2619 been:2472 has:2437 when:2331 who:2280 will:2251 t:2246 more:2225 no:2219 if:2198 out:2167 so:2033 up:1974 what:1968 said:1961 can:1942 its:1858 about:1817 than:1796 into:1791 them:1790 only:1748 other:1714 time:1695 new:1646 some:1618 could:1602 these:1573 two:1516 may:1402 first:1389 then:1380 do:1375 man:1364 any:1344 like:1343 my:1319 now:1317 over:1307 such:1303 our:1253 .:1209 me:1185 even:1173 most:1162 made:1147 after:1077 also:1069 did:1044 many:1037 before:1016 must:1015 well:1006 af:1005 back:976 through:974</a:t>
            </a:r>
          </a:p>
        </p:txBody>
      </p:sp>
      <p:pic>
        <p:nvPicPr>
          <p:cNvPr id="6" name="Picture 5" descr="Screen Shot 2015-09-28 at 12.27.06 PM.png">
            <a:extLst>
              <a:ext uri="{FF2B5EF4-FFF2-40B4-BE49-F238E27FC236}">
                <a16:creationId xmlns:a16="http://schemas.microsoft.com/office/drawing/2014/main" id="{B8E9069B-F238-9F43-BABE-3E577E18AA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444" y="2873687"/>
            <a:ext cx="3064556" cy="169831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341401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3D9C5-9837-B76A-4F42-9B958E27E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Brown Corpus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A9457-C747-10CD-A83D-75D9785911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10515600" cy="1340747"/>
          </a:xfrm>
        </p:spPr>
        <p:txBody>
          <a:bodyPr>
            <a:normAutofit fontScale="25000" lnSpcReduction="20000"/>
          </a:bodyPr>
          <a:lstStyle/>
          <a:p>
            <a:r>
              <a:rPr lang="en-US" sz="8000" dirty="0"/>
              <a:t>Using termgraph:</a:t>
            </a:r>
          </a:p>
          <a:p>
            <a:pPr lvl="1"/>
            <a:r>
              <a:rPr lang="en-US" sz="6400" dirty="0"/>
              <a:t>pip3 install termgraph (</a:t>
            </a:r>
            <a:r>
              <a:rPr lang="en-US" sz="6400" i="1" dirty="0"/>
              <a:t>Python</a:t>
            </a:r>
            <a:r>
              <a:rPr lang="en-US" sz="6400" dirty="0"/>
              <a:t>)</a:t>
            </a:r>
          </a:p>
          <a:p>
            <a:pPr lvl="1"/>
            <a:r>
              <a:rPr lang="en-US" sz="6400" dirty="0"/>
              <a:t>termgraph [datafile]      (</a:t>
            </a:r>
            <a:r>
              <a:rPr lang="en-US" sz="6400" i="1" dirty="0"/>
              <a:t>two columns</a:t>
            </a:r>
            <a:r>
              <a:rPr lang="en-US" sz="6400" dirty="0"/>
              <a:t>: #1 label, #2 value)</a:t>
            </a:r>
          </a:p>
          <a:p>
            <a:r>
              <a:rPr lang="en-US" sz="6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perl</a:t>
            </a:r>
            <a:r>
              <a:rPr lang="en-US" sz="6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-ne '{s/\b(\S+?)\b/$c{lc($1)}++;/</a:t>
            </a:r>
            <a:r>
              <a:rPr lang="en-US" sz="6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eg</a:t>
            </a:r>
            <a:r>
              <a:rPr lang="en-US" sz="6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} END {@s = sort {$c{$b} &lt;=&gt; $c{$a}} keys %c; foreach $k (@s[0..19]) { print </a:t>
            </a:r>
            <a:r>
              <a:rPr lang="en-US" sz="6400" dirty="0">
                <a:solidFill>
                  <a:srgbClr val="FF0000"/>
                </a:solidFill>
                <a:effectLst/>
                <a:latin typeface="Menlo" panose="020B0609030804020204" pitchFamily="49" charset="0"/>
              </a:rPr>
              <a:t>"$k $c{$k}\n"</a:t>
            </a:r>
            <a:r>
              <a:rPr lang="en-US" sz="6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}}' </a:t>
            </a:r>
            <a:r>
              <a:rPr lang="en-US" sz="6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brown.txt</a:t>
            </a:r>
            <a:r>
              <a:rPr lang="en-US" sz="6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64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| termgraph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45E3D7-6E9F-5B05-7D17-B1D470CDD6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67977" y="3166372"/>
            <a:ext cx="5107057" cy="3214550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100"/>
              </a:spcBef>
              <a:buNone/>
            </a:pPr>
            <a:r>
              <a:rPr lang="en-US" sz="8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the : ▇▇▇▇▇▇▇▇▇▇▇▇▇▇▇▇▇▇▇▇▇▇▇▇▇▇▇▇▇▇▇▇▇▇▇▇▇▇▇▇▇▇▇▇▇▇▇▇▇▇ 70.00K</a:t>
            </a:r>
          </a:p>
          <a:p>
            <a:pPr marL="0" indent="0">
              <a:lnSpc>
                <a:spcPct val="120000"/>
              </a:lnSpc>
              <a:spcBef>
                <a:spcPts val="100"/>
              </a:spcBef>
              <a:buNone/>
            </a:pPr>
            <a:r>
              <a:rPr lang="en-US" sz="8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of  : ▇▇▇▇▇▇▇▇▇▇▇▇▇▇▇▇▇▇▇▇▇▇▇▇▇▇ 36.47K</a:t>
            </a:r>
          </a:p>
          <a:p>
            <a:pPr marL="0" indent="0">
              <a:lnSpc>
                <a:spcPct val="120000"/>
              </a:lnSpc>
              <a:spcBef>
                <a:spcPts val="100"/>
              </a:spcBef>
              <a:buNone/>
            </a:pPr>
            <a:r>
              <a:rPr lang="en-US" sz="8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and : ▇▇▇▇▇▇▇▇▇▇▇▇▇▇▇▇▇▇▇▇ 28.93K</a:t>
            </a:r>
          </a:p>
          <a:p>
            <a:pPr marL="0" indent="0">
              <a:lnSpc>
                <a:spcPct val="120000"/>
              </a:lnSpc>
              <a:spcBef>
                <a:spcPts val="100"/>
              </a:spcBef>
              <a:buNone/>
            </a:pPr>
            <a:r>
              <a:rPr lang="en-US" sz="8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to  : ▇▇▇▇▇▇▇▇▇▇▇▇▇▇▇▇▇▇ 26.25K</a:t>
            </a:r>
          </a:p>
          <a:p>
            <a:pPr marL="0" indent="0">
              <a:lnSpc>
                <a:spcPct val="120000"/>
              </a:lnSpc>
              <a:spcBef>
                <a:spcPts val="100"/>
              </a:spcBef>
              <a:buNone/>
            </a:pPr>
            <a:r>
              <a:rPr lang="en-US" sz="8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a   : ▇▇▇▇▇▇▇▇▇▇▇▇▇▇▇▇ 23.50K</a:t>
            </a:r>
          </a:p>
          <a:p>
            <a:pPr marL="0" indent="0">
              <a:lnSpc>
                <a:spcPct val="120000"/>
              </a:lnSpc>
              <a:spcBef>
                <a:spcPts val="100"/>
              </a:spcBef>
              <a:buNone/>
            </a:pPr>
            <a:r>
              <a:rPr lang="en-US" sz="8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in  : ▇▇▇▇▇▇▇▇▇▇▇▇▇▇▇ 21.42K</a:t>
            </a:r>
          </a:p>
          <a:p>
            <a:pPr marL="0" indent="0">
              <a:lnSpc>
                <a:spcPct val="120000"/>
              </a:lnSpc>
              <a:spcBef>
                <a:spcPts val="100"/>
              </a:spcBef>
              <a:buNone/>
            </a:pPr>
            <a:r>
              <a:rPr lang="en-US" sz="8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that: ▇▇▇▇▇▇▇ 10.79K</a:t>
            </a:r>
          </a:p>
          <a:p>
            <a:pPr marL="0" indent="0">
              <a:lnSpc>
                <a:spcPct val="120000"/>
              </a:lnSpc>
              <a:spcBef>
                <a:spcPts val="100"/>
              </a:spcBef>
              <a:buNone/>
            </a:pPr>
            <a:r>
              <a:rPr lang="en-US" sz="8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is  : ▇▇▇▇▇▇▇ 10.11K</a:t>
            </a:r>
          </a:p>
          <a:p>
            <a:pPr marL="0" indent="0">
              <a:lnSpc>
                <a:spcPct val="120000"/>
              </a:lnSpc>
              <a:spcBef>
                <a:spcPts val="100"/>
              </a:spcBef>
              <a:buNone/>
            </a:pPr>
            <a:r>
              <a:rPr lang="en-US" sz="8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'   : ▇▇▇▇▇▇▇ 9.87 K</a:t>
            </a:r>
          </a:p>
          <a:p>
            <a:pPr marL="0" indent="0">
              <a:lnSpc>
                <a:spcPct val="120000"/>
              </a:lnSpc>
              <a:spcBef>
                <a:spcPts val="100"/>
              </a:spcBef>
              <a:buNone/>
            </a:pPr>
            <a:r>
              <a:rPr lang="en-US" sz="8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was : ▇▇▇▇▇▇▇ 9.81 K</a:t>
            </a:r>
          </a:p>
          <a:p>
            <a:pPr marL="0" indent="0">
              <a:lnSpc>
                <a:spcPct val="120000"/>
              </a:lnSpc>
              <a:spcBef>
                <a:spcPts val="100"/>
              </a:spcBef>
              <a:buNone/>
            </a:pPr>
            <a:r>
              <a:rPr lang="en-US" sz="8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he  : ▇▇▇▇▇▇▇ 9.80 K</a:t>
            </a:r>
          </a:p>
          <a:p>
            <a:pPr marL="0" indent="0">
              <a:lnSpc>
                <a:spcPct val="120000"/>
              </a:lnSpc>
              <a:spcBef>
                <a:spcPts val="100"/>
              </a:spcBef>
              <a:buNone/>
            </a:pPr>
            <a:r>
              <a:rPr lang="en-US" sz="8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for : ▇▇▇▇▇▇ 9.50 K</a:t>
            </a:r>
          </a:p>
          <a:p>
            <a:pPr marL="0" indent="0">
              <a:lnSpc>
                <a:spcPct val="120000"/>
              </a:lnSpc>
              <a:spcBef>
                <a:spcPts val="100"/>
              </a:spcBef>
              <a:buNone/>
            </a:pPr>
            <a:r>
              <a:rPr lang="en-US" sz="8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it  : ▇▇▇▇▇▇ 9.09 K</a:t>
            </a:r>
          </a:p>
          <a:p>
            <a:pPr marL="0" indent="0">
              <a:lnSpc>
                <a:spcPct val="120000"/>
              </a:lnSpc>
              <a:spcBef>
                <a:spcPts val="100"/>
              </a:spcBef>
              <a:buNone/>
            </a:pPr>
            <a:r>
              <a:rPr lang="en-US" sz="8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-   : ▇▇▇▇▇ 8.36 K</a:t>
            </a:r>
          </a:p>
          <a:p>
            <a:pPr marL="0" indent="0">
              <a:lnSpc>
                <a:spcPct val="120000"/>
              </a:lnSpc>
              <a:spcBef>
                <a:spcPts val="100"/>
              </a:spcBef>
              <a:buNone/>
            </a:pPr>
            <a:r>
              <a:rPr lang="en-US" sz="8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with: ▇▇▇▇▇ 7.29 K</a:t>
            </a:r>
          </a:p>
          <a:p>
            <a:pPr marL="0" indent="0">
              <a:lnSpc>
                <a:spcPct val="120000"/>
              </a:lnSpc>
              <a:spcBef>
                <a:spcPts val="100"/>
              </a:spcBef>
              <a:buNone/>
            </a:pPr>
            <a:r>
              <a:rPr lang="en-US" sz="8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as  : ▇▇▇▇▇ 7.25 K</a:t>
            </a:r>
          </a:p>
          <a:p>
            <a:pPr marL="0" indent="0">
              <a:lnSpc>
                <a:spcPct val="120000"/>
              </a:lnSpc>
              <a:spcBef>
                <a:spcPts val="100"/>
              </a:spcBef>
              <a:buNone/>
            </a:pPr>
            <a:r>
              <a:rPr lang="en-US" sz="8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his : ▇▇▇▇ 7.00 K</a:t>
            </a:r>
          </a:p>
          <a:p>
            <a:pPr marL="0" indent="0">
              <a:lnSpc>
                <a:spcPct val="120000"/>
              </a:lnSpc>
              <a:spcBef>
                <a:spcPts val="100"/>
              </a:spcBef>
              <a:buNone/>
            </a:pPr>
            <a:r>
              <a:rPr lang="en-US" sz="8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on  : ▇▇▇▇ 6.76 K</a:t>
            </a:r>
          </a:p>
          <a:p>
            <a:pPr marL="0" indent="0">
              <a:lnSpc>
                <a:spcPct val="120000"/>
              </a:lnSpc>
              <a:spcBef>
                <a:spcPts val="100"/>
              </a:spcBef>
              <a:buNone/>
            </a:pPr>
            <a:r>
              <a:rPr lang="en-US" sz="8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be  : ▇▇▇▇ 6.39 K</a:t>
            </a:r>
          </a:p>
          <a:p>
            <a:pPr marL="0" indent="0">
              <a:lnSpc>
                <a:spcPct val="120000"/>
              </a:lnSpc>
              <a:spcBef>
                <a:spcPts val="100"/>
              </a:spcBef>
              <a:buNone/>
            </a:pPr>
            <a:r>
              <a:rPr lang="en-US" sz="8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   : ▇▇▇▇ 6.25 K</a:t>
            </a:r>
          </a:p>
        </p:txBody>
      </p:sp>
    </p:spTree>
    <p:extLst>
      <p:ext uri="{BB962C8B-B14F-4D97-AF65-F5344CB8AC3E}">
        <p14:creationId xmlns:p14="http://schemas.microsoft.com/office/powerpoint/2010/main" val="17828744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B0B39-F600-4541-8444-F0C1B45DD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Brown Corpus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D02676-196A-4540-96BA-637F418BAE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691" y="3416362"/>
            <a:ext cx="10515599" cy="1791741"/>
          </a:xfrm>
          <a:ln>
            <a:solidFill>
              <a:schemeClr val="accent2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70000"/>
              </a:lnSpc>
              <a:spcAft>
                <a:spcPts val="200"/>
              </a:spcAft>
              <a:buNone/>
            </a:pPr>
            <a:r>
              <a:rPr lang="en-US" sz="1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-ne '{s/\b(\S+?)\b/$c{lc($1)}++;</a:t>
            </a:r>
            <a:r>
              <a:rPr lang="en-US" sz="16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$t++;/</a:t>
            </a:r>
            <a:r>
              <a:rPr lang="en-US" sz="1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eg</a:t>
            </a:r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} END </a:t>
            </a:r>
            <a:r>
              <a:rPr lang="en-US" sz="16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{$t /=2</a:t>
            </a:r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; foreach $k (sort {$c{$b}&lt;=&gt;$c{$a}} keys %c) </a:t>
            </a:r>
            <a:r>
              <a:rPr lang="en-US" sz="16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{$n++; $t -= $c{$k}; </a:t>
            </a:r>
            <a:r>
              <a:rPr lang="en-US" sz="1600" dirty="0">
                <a:solidFill>
                  <a:schemeClr val="accent5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last</a:t>
            </a:r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if ($t&lt;0) }; print "$n\n"}' </a:t>
            </a:r>
            <a:r>
              <a:rPr lang="en-US" sz="1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brown.txt</a:t>
            </a:r>
            <a:endParaRPr lang="en-US" sz="16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F53D5C-1005-3846-AD6F-1CCD4D26A5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7691" y="1958010"/>
            <a:ext cx="10402330" cy="1470990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4400" dirty="0"/>
              <a:t>from the earlier slide:</a:t>
            </a:r>
            <a:endParaRPr lang="en-US" sz="4400" dirty="0">
              <a:hlinkClick r:id="rId2"/>
            </a:endParaRPr>
          </a:p>
          <a:p>
            <a:pPr>
              <a:lnSpc>
                <a:spcPct val="120000"/>
              </a:lnSpc>
            </a:pPr>
            <a:r>
              <a:rPr lang="en-US" sz="3300" dirty="0">
                <a:hlinkClick r:id="rId2"/>
              </a:rPr>
              <a:t>http://demonstrations.wolfram.com/ZipfsLawAppliedToWordAndLetterFrequencies/</a:t>
            </a:r>
            <a:endParaRPr lang="en-US" sz="3300" dirty="0"/>
          </a:p>
          <a:p>
            <a:pPr>
              <a:lnSpc>
                <a:spcPct val="120000"/>
              </a:lnSpc>
            </a:pPr>
            <a:r>
              <a:rPr lang="en-US" sz="3300" dirty="0"/>
              <a:t>Brown Corpus (1,015,945 words): only 135 words are needed to account for half the corpus.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7AB2C6-ED3B-464B-A3B2-4A4A8B4AF55F}"/>
              </a:ext>
            </a:extLst>
          </p:cNvPr>
          <p:cNvSpPr txBox="1"/>
          <p:nvPr/>
        </p:nvSpPr>
        <p:spPr>
          <a:xfrm>
            <a:off x="2375795" y="5282523"/>
            <a:ext cx="7846122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5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last	</a:t>
            </a:r>
            <a:r>
              <a:rPr lang="en-US" sz="2000" dirty="0">
                <a:ea typeface="Menlo" panose="020B0609030804020204" pitchFamily="49" charset="0"/>
                <a:cs typeface="Menlo" panose="020B0609030804020204" pitchFamily="49" charset="0"/>
              </a:rPr>
              <a:t>means terminate the running of foreach loop early</a:t>
            </a:r>
            <a:endParaRPr lang="en-US" sz="2000" dirty="0">
              <a:solidFill>
                <a:srgbClr val="FF0000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$t</a:t>
            </a:r>
            <a:r>
              <a:rPr lang="en-US" dirty="0">
                <a:solidFill>
                  <a:srgbClr val="FF0000"/>
                </a:solidFill>
                <a:ea typeface="Menlo" panose="020B0609030804020204" pitchFamily="49" charset="0"/>
                <a:cs typeface="Menlo" panose="020B0609030804020204" pitchFamily="49" charset="0"/>
              </a:rPr>
              <a:t>	</a:t>
            </a:r>
            <a:r>
              <a:rPr lang="en-US" sz="2000" dirty="0">
                <a:ea typeface="Menlo" panose="020B0609030804020204" pitchFamily="49" charset="0"/>
                <a:cs typeface="Menlo" panose="020B0609030804020204" pitchFamily="49" charset="0"/>
              </a:rPr>
              <a:t>total number of words, halved b</a:t>
            </a:r>
            <a:r>
              <a:rPr lang="en-US" dirty="0">
                <a:ea typeface="Menlo" panose="020B0609030804020204" pitchFamily="49" charset="0"/>
                <a:cs typeface="Menlo" panose="020B0609030804020204" pitchFamily="49" charset="0"/>
              </a:rPr>
              <a:t>y</a:t>
            </a:r>
            <a:r>
              <a:rPr lang="en-US" dirty="0">
                <a:solidFill>
                  <a:srgbClr val="FF0000"/>
                </a:solidFill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$t /= 2</a:t>
            </a:r>
            <a:r>
              <a:rPr lang="en-US" dirty="0">
                <a:solidFill>
                  <a:srgbClr val="FF0000"/>
                </a:solidFill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</a:p>
          <a:p>
            <a:r>
              <a:rPr lang="en-US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$n</a:t>
            </a:r>
            <a:r>
              <a:rPr lang="en-US" dirty="0">
                <a:solidFill>
                  <a:srgbClr val="FF0000"/>
                </a:solidFill>
                <a:ea typeface="Menlo" panose="020B0609030804020204" pitchFamily="49" charset="0"/>
                <a:cs typeface="Menlo" panose="020B0609030804020204" pitchFamily="49" charset="0"/>
              </a:rPr>
              <a:t>	</a:t>
            </a:r>
            <a:r>
              <a:rPr lang="en-US" sz="2000" dirty="0">
                <a:ea typeface="Menlo" panose="020B0609030804020204" pitchFamily="49" charset="0"/>
                <a:cs typeface="Menlo" panose="020B0609030804020204" pitchFamily="49" charset="0"/>
              </a:rPr>
              <a:t>to count the number of different words (</a:t>
            </a:r>
            <a:r>
              <a:rPr lang="en-US" sz="20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$n++</a:t>
            </a:r>
            <a:r>
              <a:rPr lang="en-US" sz="2000" dirty="0">
                <a:ea typeface="Menlo" panose="020B0609030804020204" pitchFamily="49" charset="0"/>
                <a:cs typeface="Menlo" panose="020B0609030804020204" pitchFamily="49" charset="0"/>
              </a:rPr>
              <a:t>), stop when</a:t>
            </a:r>
            <a:r>
              <a:rPr lang="en-US" dirty="0"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$t&lt;0</a:t>
            </a:r>
            <a:r>
              <a:rPr lang="en-US" dirty="0"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endParaRPr lang="en-US" dirty="0">
              <a:solidFill>
                <a:srgbClr val="FF0000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12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2E408-3EB5-15AB-2D0A-C9AB8DB93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Brown Corpus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79CF4A-AFC8-57F0-19E1-AC1498B32E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334000" cy="4351338"/>
          </a:xfrm>
        </p:spPr>
        <p:txBody>
          <a:bodyPr/>
          <a:lstStyle/>
          <a:p>
            <a:r>
              <a:rPr lang="en-US" dirty="0"/>
              <a:t>In </a:t>
            </a:r>
            <a:r>
              <a:rPr lang="en-US" dirty="0" err="1"/>
              <a:t>nltk</a:t>
            </a:r>
            <a:r>
              <a:rPr lang="en-US" dirty="0"/>
              <a:t> (Natural Language Toolkit):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python -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zipf.py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&gt;&gt;&gt; import 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nltk</a:t>
            </a:r>
            <a:endParaRPr lang="en-US" sz="20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457200" lvl="1" indent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&gt;&gt;&gt; from 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nltk.corpus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import brown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&gt;&gt;&gt; plot(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brown.words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())</a:t>
            </a:r>
          </a:p>
          <a:p>
            <a:pPr lvl="1"/>
            <a:endParaRPr lang="en-US" dirty="0"/>
          </a:p>
        </p:txBody>
      </p:sp>
      <p:pic>
        <p:nvPicPr>
          <p:cNvPr id="7" name="Content Placeholder 6" descr="Chart, line chart&#10;&#10;Description automatically generated">
            <a:extLst>
              <a:ext uri="{FF2B5EF4-FFF2-40B4-BE49-F238E27FC236}">
                <a16:creationId xmlns:a16="http://schemas.microsoft.com/office/drawing/2014/main" id="{895B6932-6FB8-8BA9-B8EE-EEF1D0177B1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1958977"/>
            <a:ext cx="5181600" cy="4084634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922714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2E408-3EB5-15AB-2D0A-C9AB8DB93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Brown Corpus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79CF4A-AFC8-57F0-19E1-AC1498B32E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9998676" cy="942289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plot([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w.lower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() for w in 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brown.words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()])</a:t>
            </a:r>
          </a:p>
          <a:p>
            <a:pPr lvl="1"/>
            <a:endParaRPr lang="en-US" dirty="0"/>
          </a:p>
        </p:txBody>
      </p:sp>
      <p:pic>
        <p:nvPicPr>
          <p:cNvPr id="8" name="Content Placeholder 7" descr="Chart, line chart&#10;&#10;Description automatically generated">
            <a:extLst>
              <a:ext uri="{FF2B5EF4-FFF2-40B4-BE49-F238E27FC236}">
                <a16:creationId xmlns:a16="http://schemas.microsoft.com/office/drawing/2014/main" id="{57A06014-E564-EB95-6D8F-438B9F5DCD2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505200" y="2449793"/>
            <a:ext cx="5181600" cy="4043082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64041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2404</Words>
  <Application>Microsoft Macintosh PowerPoint</Application>
  <PresentationFormat>Widescreen</PresentationFormat>
  <Paragraphs>195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Aptos</vt:lpstr>
      <vt:lpstr>Arial</vt:lpstr>
      <vt:lpstr>Calibri</vt:lpstr>
      <vt:lpstr>Calibri Light</vt:lpstr>
      <vt:lpstr>Consolas</vt:lpstr>
      <vt:lpstr>Helvetica Neue</vt:lpstr>
      <vt:lpstr>Menlo</vt:lpstr>
      <vt:lpstr>Office Theme</vt:lpstr>
      <vt:lpstr>LING/C SC/PSYC 438/538</vt:lpstr>
      <vt:lpstr>Today's Topics</vt:lpstr>
      <vt:lpstr>FinCEN Files (www.icij.org)</vt:lpstr>
      <vt:lpstr>Background</vt:lpstr>
      <vt:lpstr>download_transactions_map.csv</vt:lpstr>
      <vt:lpstr>Homework 8</vt:lpstr>
      <vt:lpstr>Homework 8</vt:lpstr>
      <vt:lpstr>Homework 8</vt:lpstr>
      <vt:lpstr>Homework 8</vt:lpstr>
      <vt:lpstr>s/regex/replace/e</vt:lpstr>
      <vt:lpstr>s/regex/replace/e</vt:lpstr>
      <vt:lpstr>s/regex/replace/ee</vt:lpstr>
      <vt:lpstr>Character Frequency Counting</vt:lpstr>
      <vt:lpstr>Character Frequency Counting</vt:lpstr>
      <vt:lpstr>Character Frequency Counting</vt:lpstr>
      <vt:lpstr>Character Frequency Counting</vt:lpstr>
      <vt:lpstr>(?{ Perl code })</vt:lpstr>
      <vt:lpstr>(?{ Perl code })</vt:lpstr>
      <vt:lpstr>Word Frequency Counting</vt:lpstr>
      <vt:lpstr>Zipf's Law</vt:lpstr>
      <vt:lpstr>Brown Corpus</vt:lpstr>
      <vt:lpstr>Brown Corpus</vt:lpstr>
      <vt:lpstr>Brown Corpus</vt:lpstr>
      <vt:lpstr>Brown Corpus</vt:lpstr>
      <vt:lpstr>Brown Corpus</vt:lpstr>
      <vt:lpstr>Brown Corpus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LING/C SC/PSYC 438/538</dc:title>
  <dc:creator>sandiway@mac.com</dc:creator>
  <cp:lastModifiedBy>sandiway@mac.com</cp:lastModifiedBy>
  <cp:revision>12</cp:revision>
  <cp:lastPrinted>2025-09-28T05:24:59Z</cp:lastPrinted>
  <dcterms:created xsi:type="dcterms:W3CDTF">2023-09-24T22:03:08Z</dcterms:created>
  <dcterms:modified xsi:type="dcterms:W3CDTF">2026-10-01T05:55:14Z</dcterms:modified>
</cp:coreProperties>
</file>