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3" r:id="rId2"/>
    <p:sldId id="274" r:id="rId3"/>
    <p:sldId id="344" r:id="rId4"/>
    <p:sldId id="341" r:id="rId5"/>
    <p:sldId id="345" r:id="rId6"/>
    <p:sldId id="342" r:id="rId7"/>
    <p:sldId id="346" r:id="rId8"/>
    <p:sldId id="347" r:id="rId9"/>
    <p:sldId id="343" r:id="rId10"/>
    <p:sldId id="348" r:id="rId11"/>
    <p:sldId id="349" r:id="rId12"/>
    <p:sldId id="350" r:id="rId13"/>
    <p:sldId id="351" r:id="rId14"/>
    <p:sldId id="352" r:id="rId15"/>
    <p:sldId id="353" r:id="rId16"/>
    <p:sldId id="355" r:id="rId17"/>
    <p:sldId id="354" r:id="rId18"/>
    <p:sldId id="313" r:id="rId19"/>
    <p:sldId id="275" r:id="rId20"/>
    <p:sldId id="315" r:id="rId21"/>
    <p:sldId id="289" r:id="rId22"/>
    <p:sldId id="290" r:id="rId23"/>
    <p:sldId id="336" r:id="rId24"/>
    <p:sldId id="283" r:id="rId25"/>
    <p:sldId id="267" r:id="rId26"/>
    <p:sldId id="268" r:id="rId27"/>
    <p:sldId id="291" r:id="rId28"/>
    <p:sldId id="297" r:id="rId29"/>
    <p:sldId id="298" r:id="rId30"/>
    <p:sldId id="301" r:id="rId31"/>
    <p:sldId id="288" r:id="rId32"/>
    <p:sldId id="324" r:id="rId33"/>
    <p:sldId id="331" r:id="rId34"/>
    <p:sldId id="323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AA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50"/>
    <p:restoredTop sz="96327"/>
  </p:normalViewPr>
  <p:slideViewPr>
    <p:cSldViewPr snapToGrid="0">
      <p:cViewPr varScale="1">
        <p:scale>
          <a:sx n="126" d="100"/>
          <a:sy n="126" d="100"/>
        </p:scale>
        <p:origin x="4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90D02-FFE3-1498-2029-F4B1008060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4A5474-77B3-DAE9-092C-17E5951046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2FC819-4C72-A198-A6C0-BAEAD874C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AD5EB-DFA1-274A-9162-4B9E12EA894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44E03-3521-DBF1-93E7-333EA1F1A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E776F9-5932-B6C0-F92A-B29C2288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4985-BD85-DC41-841C-D21C8B759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270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0223A-A041-261B-8F99-E60002704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62A65-0C00-8F88-5D4B-2F5051301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89A446-4B23-F1EE-BAAC-197B0324E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AD5EB-DFA1-274A-9162-4B9E12EA894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3AE77-0495-0AF5-03F2-7D0EFB421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D2A3FE-6A01-7B43-8C25-563A5FB8D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4985-BD85-DC41-841C-D21C8B759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947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293F6-8201-C6B2-03CA-CAFC714C4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0EF24-FDEF-E70E-40F6-51434AFBD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06DC5-096A-1478-E91B-B14A1DBCE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AD5EB-DFA1-274A-9162-4B9E12EA894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0850A-9A63-39E9-06E7-4CA3DD1C9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F04FB-1AAA-C3E1-7E55-A34C1B8ED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4985-BD85-DC41-841C-D21C8B759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203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80D36-0960-21CE-FEED-FA23A8ADD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C4677-0AB8-4094-5262-7F2F987ACE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22FAFA-49D5-9B03-42DA-014A5FE950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902EA3-A72E-EEE8-B173-742850F8A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AD5EB-DFA1-274A-9162-4B9E12EA894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7D3B5F-EC2F-9A6F-0BA0-14BC0762E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5B9BC5-E79B-1F1A-683F-806A05BC3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4985-BD85-DC41-841C-D21C8B759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017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4D3FB-C7F3-F82A-FA33-357C3BECE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A8F45C-A749-DA87-4EFC-DE012A0BA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7C6C4E-14B5-3DB0-75E1-3B0849BECD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E1A7EF-7FD6-0BC0-1225-1E817A3BB4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D092B2-3C33-968B-7A2E-1E9A5F91CA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33F0C2-EB65-FF17-C5F0-7F1A09690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AD5EB-DFA1-274A-9162-4B9E12EA894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06BA38-557F-13B3-B184-51CB26A1F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E0EA48-720A-C509-CD8C-F32160278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4985-BD85-DC41-841C-D21C8B759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47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427D7-DE91-7601-0888-FB8D7E97C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C317C9-2EF4-1776-04F0-9CCFD721E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AD5EB-DFA1-274A-9162-4B9E12EA894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F0C7B2-1921-3E53-5932-A139ACF1B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69414D-3F0D-22F6-F81B-A68F19E36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4985-BD85-DC41-841C-D21C8B759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743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EF78F5-A99F-96E2-DF64-0C3CF977B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AD5EB-DFA1-274A-9162-4B9E12EA894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AEAFE5-C0C0-B45B-ECF9-106F664A7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B7E2A-015E-15E0-91C2-D3056819F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4985-BD85-DC41-841C-D21C8B759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26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31B5C-EC2B-259A-C9A9-C2CE6BFC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B4BCB-DC17-0E90-1AD9-F46E03CD5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18CCA-C5A8-E883-C2AF-13D5E87FD9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AEF202-9124-C118-2518-D6380D7B7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AD5EB-DFA1-274A-9162-4B9E12EA894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20F412-C348-3C07-DD3D-C8D8DBAD0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EEEFE-0586-EFF8-9D52-9E85106DD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4985-BD85-DC41-841C-D21C8B759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961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17386-D96B-3F60-8B9E-0FED7F51A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2AA562-1086-C980-2A25-AB1C379ED9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46CDB-131C-2B64-8AC2-6160C61279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8FE71B-F4DB-C9EE-EE8F-E32CCA7EF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AD5EB-DFA1-274A-9162-4B9E12EA894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5EEBD0-AB8B-A3A7-FB85-8B8FBCB4C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F040D-7F55-D8EF-6121-2208DF6C5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4985-BD85-DC41-841C-D21C8B759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520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DD37E-AE52-81DB-BFF6-EE2C93FFF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5A1333-ABAE-6DC5-3F87-4DF4B37CA4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C2F9F-5880-F14F-3DEF-25E98543F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AD5EB-DFA1-274A-9162-4B9E12EA894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E54FA-C2B5-6C1C-5A72-5C57E7672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5CE7E-93B4-F7A2-47B1-76994115A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4985-BD85-DC41-841C-D21C8B759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37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9C3802-2640-E4E4-2B11-DF51A36F8F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BFA3BE-8F96-AEEF-B63D-1A3CBF91E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C78268-3B82-AAE2-7E59-D744B21C9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FAD5EB-DFA1-274A-9162-4B9E12EA894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E07F8-4818-3BAC-2F12-72BB04EBB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C2872-3548-55D4-CDA1-9C0277553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F4985-BD85-DC41-841C-D21C8B759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19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30E2EB-9531-50BE-024D-75A006FCF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0D7E5-16B3-9AD9-07BD-D01F7393F3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75FED-623E-BDE8-869F-D6C1E1835E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AD5EB-DFA1-274A-9162-4B9E12EA894B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F7ECF8-132B-2FE5-1218-780AFC9518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8F4116-AA8C-8730-69D7-61722E3C15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CF4985-BD85-DC41-841C-D21C8B759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876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slate.com/technology/2019/10/consequential-computer-code-software-history.html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hyperlink" Target="http://www.cypherspace.org/adam/rsa/rsa-details.html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erldoc.perl.org/open.html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erldoc.perl.org/open.html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rl.com/doc/manual/html/pod/perlre.html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swtch.com/~rsc/regexp/regexp1.html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LING/C SC/PSYC 438/538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11</a:t>
            </a:r>
          </a:p>
          <a:p>
            <a:r>
              <a:rPr lang="en-US"/>
              <a:t>Prof. Sandiway</a:t>
            </a:r>
            <a:r>
              <a:rPr lang="en-US" dirty="0"/>
              <a:t> Fong</a:t>
            </a:r>
          </a:p>
        </p:txBody>
      </p:sp>
    </p:spTree>
    <p:extLst>
      <p:ext uri="{BB962C8B-B14F-4D97-AF65-F5344CB8AC3E}">
        <p14:creationId xmlns:p14="http://schemas.microsoft.com/office/powerpoint/2010/main" val="4285058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AF826-FDEE-A445-8B9B-63DCA1C41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ED7AD3-6837-F44B-85A0-20D160CEE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Some comments on Homework 7</a:t>
            </a:r>
          </a:p>
          <a:p>
            <a:r>
              <a:rPr lang="en-US" sz="3600" i="1" dirty="0">
                <a:solidFill>
                  <a:schemeClr val="accent1"/>
                </a:solidFill>
              </a:rPr>
              <a:t>The lines of code that changed everything</a:t>
            </a:r>
          </a:p>
          <a:p>
            <a:pPr marL="0" indent="0">
              <a:buNone/>
            </a:pPr>
            <a:r>
              <a:rPr lang="en-US" sz="3600" i="1" dirty="0"/>
              <a:t>Getting deeper into Perl regex</a:t>
            </a:r>
          </a:p>
          <a:p>
            <a:pPr lvl="1"/>
            <a:r>
              <a:rPr lang="en-US" sz="3200" i="1" dirty="0"/>
              <a:t>word boundaries</a:t>
            </a:r>
          </a:p>
          <a:p>
            <a:pPr lvl="1"/>
            <a:r>
              <a:rPr lang="en-US" sz="3200" i="1" dirty="0"/>
              <a:t>capture</a:t>
            </a:r>
          </a:p>
          <a:p>
            <a:pPr lvl="1"/>
            <a:r>
              <a:rPr lang="en-US" sz="3200" i="1" dirty="0"/>
              <a:t>backreferences</a:t>
            </a:r>
          </a:p>
          <a:p>
            <a:pPr lvl="1"/>
            <a:r>
              <a:rPr lang="en-US" sz="3200" i="1" dirty="0"/>
              <a:t>shortest vs. greedy matching</a:t>
            </a:r>
          </a:p>
          <a:p>
            <a:pPr lvl="1"/>
            <a:r>
              <a:rPr lang="en-US" sz="3200" i="1" dirty="0"/>
              <a:t>nondeterminism</a:t>
            </a:r>
            <a:r>
              <a:rPr lang="en-US" sz="3200" dirty="0"/>
              <a:t> (</a:t>
            </a:r>
            <a:r>
              <a:rPr lang="en-US" sz="3200" i="1" dirty="0"/>
              <a:t>backtracking</a:t>
            </a:r>
            <a:r>
              <a:rPr lang="en-US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0730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059EB-9144-6971-981D-093F425F4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34344-7C07-B21D-4772-D941C6A00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Homework 7 Review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7B9874B-35A1-78B3-FD20-479056E0EE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14400" y="1927454"/>
            <a:ext cx="7103626" cy="16158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B2BBB6A-6A58-5416-CB23-E178695CF09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466213" y="3235436"/>
            <a:ext cx="5181600" cy="23752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62467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ECF77-870B-2C87-7B3F-AD7FF053D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7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3EDDA-CD90-FC30-518D-A512C9B9C5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94389"/>
          </a:xfrm>
        </p:spPr>
        <p:txBody>
          <a:bodyPr>
            <a:normAutofit/>
          </a:bodyPr>
          <a:lstStyle/>
          <a:p>
            <a:r>
              <a:rPr lang="en-US" sz="3600" dirty="0"/>
              <a:t>Media bias and headlines</a:t>
            </a:r>
          </a:p>
          <a:p>
            <a:pPr lvl="1"/>
            <a:r>
              <a:rPr lang="en-US" sz="3200" dirty="0"/>
              <a:t>is it predictable from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 headline content</a:t>
            </a:r>
            <a:r>
              <a:rPr lang="en-US" sz="3200" dirty="0"/>
              <a:t>?</a:t>
            </a:r>
          </a:p>
          <a:p>
            <a:pPr lvl="1"/>
            <a:r>
              <a:rPr lang="en-US" sz="3200" dirty="0"/>
              <a:t>what makes us pick </a:t>
            </a:r>
            <a:r>
              <a:rPr lang="en-US" sz="3200" b="1" dirty="0"/>
              <a:t>Left</a:t>
            </a:r>
            <a:r>
              <a:rPr lang="en-US" sz="3200" dirty="0"/>
              <a:t>, </a:t>
            </a:r>
            <a:r>
              <a:rPr lang="en-US" sz="3200" b="1" dirty="0"/>
              <a:t>Center</a:t>
            </a:r>
            <a:r>
              <a:rPr lang="en-US" sz="3200" dirty="0"/>
              <a:t> or </a:t>
            </a:r>
            <a:r>
              <a:rPr lang="en-US" sz="3200" b="1" dirty="0"/>
              <a:t>Right</a:t>
            </a:r>
            <a:r>
              <a:rPr lang="en-US" sz="3200" dirty="0"/>
              <a:t>?</a:t>
            </a:r>
          </a:p>
          <a:p>
            <a:pPr lvl="1"/>
            <a:r>
              <a:rPr lang="en-US" sz="3200" dirty="0"/>
              <a:t>can we expect even coverage? 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</a:rPr>
              <a:t>No</a:t>
            </a:r>
            <a:r>
              <a:rPr lang="en-US" sz="3200" dirty="0"/>
              <a:t>, </a:t>
            </a:r>
            <a:r>
              <a:rPr lang="en-US" sz="3200" b="1" dirty="0" err="1"/>
              <a:t>blindspots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endParaRPr lang="en-US" sz="3200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7B93C94A-3CA5-4276-4DE9-4EE0CDFF86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857" y="3920015"/>
            <a:ext cx="4814343" cy="190166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1A3C2FB0-5A3B-C8E1-9896-9727BCA842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247"/>
          <a:stretch>
            <a:fillRect/>
          </a:stretch>
        </p:blipFill>
        <p:spPr>
          <a:xfrm>
            <a:off x="6527800" y="3920014"/>
            <a:ext cx="3279580" cy="19016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63011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6D323752-B70C-A9DD-B81D-1C6EB28B3B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3550" y="1461711"/>
            <a:ext cx="8355980" cy="507878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85338F-4E35-B905-77F0-664FAEAA0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Homework 7 Review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C69CAC1-0130-F902-98FD-F78410919C1D}"/>
              </a:ext>
            </a:extLst>
          </p:cNvPr>
          <p:cNvSpPr txBox="1"/>
          <p:nvPr/>
        </p:nvSpPr>
        <p:spPr>
          <a:xfrm>
            <a:off x="557666" y="2282967"/>
            <a:ext cx="23252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Results:</a:t>
            </a:r>
          </a:p>
          <a:p>
            <a:r>
              <a:rPr lang="en-US" i="1" dirty="0"/>
              <a:t>strange binning by Excel btw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CD4686B-9AA8-FCF9-BB0F-8107B7523AE0}"/>
              </a:ext>
            </a:extLst>
          </p:cNvPr>
          <p:cNvSpPr txBox="1"/>
          <p:nvPr/>
        </p:nvSpPr>
        <p:spPr>
          <a:xfrm>
            <a:off x="5702300" y="2057400"/>
            <a:ext cx="3751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>
                <a:solidFill>
                  <a:schemeClr val="accent2">
                    <a:lumMod val="75000"/>
                  </a:schemeClr>
                </a:solidFill>
              </a:rPr>
              <a:t>Not so predictable!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053917-6D03-6D3D-15E8-44EEA477F7C4}"/>
              </a:ext>
            </a:extLst>
          </p:cNvPr>
          <p:cNvSpPr txBox="1"/>
          <p:nvPr/>
        </p:nvSpPr>
        <p:spPr>
          <a:xfrm>
            <a:off x="556532" y="3897924"/>
            <a:ext cx="21104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could do some modern statistics, e.g. </a:t>
            </a:r>
            <a:r>
              <a:rPr lang="en-US" sz="2000" dirty="0" err="1"/>
              <a:t>wrt</a:t>
            </a:r>
            <a:r>
              <a:rPr lang="en-US" sz="2000" dirty="0"/>
              <a:t>. inter-annotator agreement</a:t>
            </a:r>
          </a:p>
        </p:txBody>
      </p:sp>
    </p:spTree>
    <p:extLst>
      <p:ext uri="{BB962C8B-B14F-4D97-AF65-F5344CB8AC3E}">
        <p14:creationId xmlns:p14="http://schemas.microsoft.com/office/powerpoint/2010/main" val="240114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70C726-C94D-0337-B278-D2346048F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495425-300C-20B1-A396-3042B4CA8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Homework 7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DCAAD-532F-0B4E-7686-30D9EBEC1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 people are labeled: (political) pejorative terms for people, groups, etc. from 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Wikipedia</a:t>
            </a:r>
          </a:p>
        </p:txBody>
      </p:sp>
      <p:sp>
        <p:nvSpPr>
          <p:cNvPr id="12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FE743B-6FB4-758E-DEFA-C9ABF83A2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968" y="640080"/>
            <a:ext cx="6831272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19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08686F-68F2-EED8-5A45-0F9CEFB4B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E7DE65-B390-3F6F-CFFE-11FFD2FEB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Homework 7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E4B7F-30C4-6478-7A1E-CDE6F2B355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 people are labeled: (political) pejorative terms for people, groups, etc. from 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Wikipedia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4C3C008-767D-29C8-D40A-DA6019422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385" y="640080"/>
            <a:ext cx="5920437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14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9C6D40-2B42-991C-CA72-0DAC7D243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65DBBEF-238B-476B-96AB-8AAC3224EC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15302F-370D-8718-295A-2D254216C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2" y="639193"/>
            <a:ext cx="3571810" cy="357351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Homework 7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94CE3-1A63-80FC-11CB-BB44022EB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82" y="4631161"/>
            <a:ext cx="3571810" cy="15593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 people are labeled: (political) pejorative terms for people, groups, etc. from 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Wikipedia</a:t>
            </a:r>
          </a:p>
        </p:txBody>
      </p:sp>
      <p:sp>
        <p:nvSpPr>
          <p:cNvPr id="26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4409267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915E79-91BE-65EA-F1CB-6E9182DEE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406" y="640080"/>
            <a:ext cx="6916396" cy="555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6025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4A4CA-3A27-C4F5-FA4A-EAD6008BF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5B80A-8F21-A69F-1811-50ACD9BA7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7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DF8B1-2825-E0E0-01B1-84AF0280A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74875"/>
          </a:xfrm>
        </p:spPr>
        <p:txBody>
          <a:bodyPr>
            <a:normAutofit/>
          </a:bodyPr>
          <a:lstStyle/>
          <a:p>
            <a:r>
              <a:rPr lang="en-US" sz="4000" dirty="0"/>
              <a:t>Media bias and headlines</a:t>
            </a:r>
          </a:p>
          <a:p>
            <a:pPr lvl="1"/>
            <a:r>
              <a:rPr lang="en-US" sz="3600" dirty="0"/>
              <a:t>How about </a:t>
            </a:r>
            <a:r>
              <a:rPr lang="en-US" sz="3600" b="1" dirty="0"/>
              <a:t>AI</a:t>
            </a:r>
            <a:r>
              <a:rPr lang="en-US" sz="3600" dirty="0"/>
              <a:t>? </a:t>
            </a:r>
          </a:p>
          <a:p>
            <a:pPr lvl="1"/>
            <a:r>
              <a:rPr lang="en-US" sz="3600" dirty="0"/>
              <a:t>Does it do a better job than </a:t>
            </a:r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you</a:t>
            </a:r>
            <a:r>
              <a:rPr lang="en-US" sz="3600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284BC5-F71F-1F6E-9117-8EE73CB8CACF}"/>
              </a:ext>
            </a:extLst>
          </p:cNvPr>
          <p:cNvSpPr txBox="1"/>
          <p:nvPr/>
        </p:nvSpPr>
        <p:spPr>
          <a:xfrm>
            <a:off x="1257300" y="4330700"/>
            <a:ext cx="967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chemeClr val="accent1"/>
                </a:solidFill>
              </a:rPr>
              <a:t>Tell me if you think this headline feels like it is from a left, center or right wing source? Can you explain why you think so? Just use the words in the headline only for your reasoning.</a:t>
            </a:r>
          </a:p>
        </p:txBody>
      </p:sp>
    </p:spTree>
    <p:extLst>
      <p:ext uri="{BB962C8B-B14F-4D97-AF65-F5344CB8AC3E}">
        <p14:creationId xmlns:p14="http://schemas.microsoft.com/office/powerpoint/2010/main" val="194420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C9A6C-F705-B312-B79E-EB275776B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7 Review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40A0170-C1A7-FC11-06BB-4442529F9A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41164"/>
            <a:ext cx="5181600" cy="37202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FBCDD71-D2B2-C4B8-49DF-4FEEB9306D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53815" y="1825625"/>
            <a:ext cx="5018369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0250D6-EE22-D3A1-792F-87D3C6AF4774}"/>
              </a:ext>
            </a:extLst>
          </p:cNvPr>
          <p:cNvSpPr txBox="1"/>
          <p:nvPr/>
        </p:nvSpPr>
        <p:spPr>
          <a:xfrm>
            <a:off x="7785100" y="1054100"/>
            <a:ext cx="1129284" cy="52322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/>
              <a:t>2 for 2</a:t>
            </a:r>
          </a:p>
        </p:txBody>
      </p:sp>
    </p:spTree>
    <p:extLst>
      <p:ext uri="{BB962C8B-B14F-4D97-AF65-F5344CB8AC3E}">
        <p14:creationId xmlns:p14="http://schemas.microsoft.com/office/powerpoint/2010/main" val="146871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16BBB-D607-29F6-222D-930D733EB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E5309-EBFC-3209-95EC-88C275F5A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7 Review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B933CAE-B446-8125-297F-84DC5DDD9CA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76827"/>
            <a:ext cx="5181600" cy="344893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1C47E57-3E13-7ED3-FD6B-776180AA075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91366"/>
            <a:ext cx="5181600" cy="34198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902268C-CBB0-5903-AEA6-06FBE5DBD8E1}"/>
              </a:ext>
            </a:extLst>
          </p:cNvPr>
          <p:cNvSpPr txBox="1"/>
          <p:nvPr/>
        </p:nvSpPr>
        <p:spPr>
          <a:xfrm>
            <a:off x="7785100" y="1054100"/>
            <a:ext cx="1129284" cy="52322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/>
              <a:t>2 for 4</a:t>
            </a:r>
          </a:p>
        </p:txBody>
      </p:sp>
    </p:spTree>
    <p:extLst>
      <p:ext uri="{BB962C8B-B14F-4D97-AF65-F5344CB8AC3E}">
        <p14:creationId xmlns:p14="http://schemas.microsoft.com/office/powerpoint/2010/main" val="16841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6BBC5A-28A7-8E85-3E09-B97E2DE48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B8A04-DDFF-6156-338C-05AE74E40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7 Review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6E7AB45-C3A0-AD15-6E39-59D57EC79D8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314830"/>
            <a:ext cx="5181600" cy="33729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E5AEC9A-5BD8-BA71-1F87-E5826769DB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011495"/>
            <a:ext cx="5181600" cy="39795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5F4B22-B2D4-C3CB-B3C9-74811F379635}"/>
              </a:ext>
            </a:extLst>
          </p:cNvPr>
          <p:cNvSpPr txBox="1"/>
          <p:nvPr/>
        </p:nvSpPr>
        <p:spPr>
          <a:xfrm>
            <a:off x="7785100" y="1054100"/>
            <a:ext cx="1129284" cy="52322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/>
              <a:t>3 for 6</a:t>
            </a:r>
          </a:p>
        </p:txBody>
      </p:sp>
    </p:spTree>
    <p:extLst>
      <p:ext uri="{BB962C8B-B14F-4D97-AF65-F5344CB8AC3E}">
        <p14:creationId xmlns:p14="http://schemas.microsoft.com/office/powerpoint/2010/main" val="2850378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56C75-86D7-C1B6-AC0A-368C2387C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6582A-C8EF-3C97-9CB5-04EFB2B3B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7 Review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F2B0037-699B-970E-C19A-725596387EE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963343"/>
            <a:ext cx="5181600" cy="407590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DC3DCFB-3F62-5837-E3C1-F94872DF54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384743"/>
            <a:ext cx="5181600" cy="32331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529918A-4624-759A-4F9E-B97D0651AE29}"/>
              </a:ext>
            </a:extLst>
          </p:cNvPr>
          <p:cNvSpPr txBox="1"/>
          <p:nvPr/>
        </p:nvSpPr>
        <p:spPr>
          <a:xfrm>
            <a:off x="7785100" y="1054100"/>
            <a:ext cx="1129284" cy="52322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/>
              <a:t>5 for 8</a:t>
            </a:r>
          </a:p>
        </p:txBody>
      </p:sp>
    </p:spTree>
    <p:extLst>
      <p:ext uri="{BB962C8B-B14F-4D97-AF65-F5344CB8AC3E}">
        <p14:creationId xmlns:p14="http://schemas.microsoft.com/office/powerpoint/2010/main" val="324596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B60F7-AE37-666D-8A32-06E536DA0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648AC-053E-DEC5-14BF-3C3259C5BB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7 Review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8609502-5B72-8EE6-E868-CD484AE5D12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252300"/>
            <a:ext cx="5181600" cy="34979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18CDF6C-BE9D-2EF6-6ADE-69FE9E1D74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519291"/>
            <a:ext cx="5181600" cy="29640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459DF8-981F-4440-F996-7C7034330F40}"/>
              </a:ext>
            </a:extLst>
          </p:cNvPr>
          <p:cNvSpPr txBox="1"/>
          <p:nvPr/>
        </p:nvSpPr>
        <p:spPr>
          <a:xfrm>
            <a:off x="7785100" y="1054100"/>
            <a:ext cx="1312026" cy="52322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/>
              <a:t>6 for 10</a:t>
            </a:r>
          </a:p>
        </p:txBody>
      </p:sp>
    </p:spTree>
    <p:extLst>
      <p:ext uri="{BB962C8B-B14F-4D97-AF65-F5344CB8AC3E}">
        <p14:creationId xmlns:p14="http://schemas.microsoft.com/office/powerpoint/2010/main" val="254159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8B329-7B18-FDC5-7036-32E54BCD6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03B5C-E412-94C1-B18A-5546BBE14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7 Review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757E80E-A11C-347E-7A9C-70CC4C83C05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88004"/>
            <a:ext cx="5181600" cy="38265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724FB30-3482-D2AD-B8F3-339D26D7970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200" y="2277696"/>
            <a:ext cx="5181600" cy="34471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486D0C1-9F17-BFA0-8ACB-467B6F592859}"/>
              </a:ext>
            </a:extLst>
          </p:cNvPr>
          <p:cNvSpPr txBox="1"/>
          <p:nvPr/>
        </p:nvSpPr>
        <p:spPr>
          <a:xfrm>
            <a:off x="7785100" y="1054100"/>
            <a:ext cx="1312026" cy="52322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5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800" dirty="0"/>
              <a:t>8 for 12</a:t>
            </a:r>
          </a:p>
        </p:txBody>
      </p:sp>
    </p:spTree>
    <p:extLst>
      <p:ext uri="{BB962C8B-B14F-4D97-AF65-F5344CB8AC3E}">
        <p14:creationId xmlns:p14="http://schemas.microsoft.com/office/powerpoint/2010/main" val="358127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D4F47DF-2976-E11F-F552-70D547606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Homework 7 Review</a:t>
            </a:r>
          </a:p>
        </p:txBody>
      </p:sp>
      <p:pic>
        <p:nvPicPr>
          <p:cNvPr id="5" name="Content Placeholder 13">
            <a:extLst>
              <a:ext uri="{FF2B5EF4-FFF2-40B4-BE49-F238E27FC236}">
                <a16:creationId xmlns:a16="http://schemas.microsoft.com/office/drawing/2014/main" id="{87354377-134C-0721-845D-A312054284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9374" y="1675227"/>
            <a:ext cx="7233251" cy="43941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F7656CE-8006-719B-73A5-6077124A20D0}"/>
              </a:ext>
            </a:extLst>
          </p:cNvPr>
          <p:cNvSpPr/>
          <p:nvPr/>
        </p:nvSpPr>
        <p:spPr>
          <a:xfrm>
            <a:off x="8280400" y="4287520"/>
            <a:ext cx="685800" cy="3429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ChatGPT</a:t>
            </a:r>
          </a:p>
        </p:txBody>
      </p:sp>
    </p:spTree>
    <p:extLst>
      <p:ext uri="{BB962C8B-B14F-4D97-AF65-F5344CB8AC3E}">
        <p14:creationId xmlns:p14="http://schemas.microsoft.com/office/powerpoint/2010/main" val="60464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EBFA723-5A7B-472D-ABD7-1526B8D3A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33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6B27065-399A-4CF7-BF70-CF79B9848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33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F22986C-DDF7-4109-9D6A-006800D6B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6" y="52996"/>
            <a:ext cx="6093363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C025298-F835-4B83-A3A3-6555157E01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7106C81-A3F0-4DA0-9368-6BBCDB9648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B3B35E8-1AF4-4D76-93A5-B0B0884083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7BAFB-6717-F033-510C-BB8D7DF8A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3121701"/>
            <a:ext cx="3658053" cy="178651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Homework 7 Review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C9BA38A-C18F-211D-54B8-A204D266A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79341" y="1067681"/>
            <a:ext cx="5029200" cy="4714873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B61D444-C534-8723-E0BA-42847DE4E999}"/>
              </a:ext>
            </a:extLst>
          </p:cNvPr>
          <p:cNvSpPr/>
          <p:nvPr/>
        </p:nvSpPr>
        <p:spPr>
          <a:xfrm>
            <a:off x="6095997" y="3327400"/>
            <a:ext cx="5473703" cy="393700"/>
          </a:xfrm>
          <a:prstGeom prst="roundRect">
            <a:avLst/>
          </a:prstGeom>
          <a:solidFill>
            <a:srgbClr val="8FAADC">
              <a:alpha val="27451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48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6E8E4B-1634-7746-A231-F54B0426E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960" y="3766789"/>
            <a:ext cx="7224079" cy="2846148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92D79A-2D71-0C46-B881-47703C55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Interesting read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073BD-F6EB-9046-B5BD-14FD07B37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54339"/>
          </a:xfrm>
        </p:spPr>
        <p:txBody>
          <a:bodyPr>
            <a:normAutofit/>
          </a:bodyPr>
          <a:lstStyle/>
          <a:p>
            <a:r>
              <a:rPr lang="en-US" sz="2000" dirty="0">
                <a:hlinkClick r:id="rId3"/>
              </a:rPr>
              <a:t>https://slate.com/technology/2019/10/consequential-computer-code-software-history.html</a:t>
            </a:r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A8EA9A-7A96-624C-ABAC-FC7EFB67F3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8524"/>
          <a:stretch/>
        </p:blipFill>
        <p:spPr>
          <a:xfrm>
            <a:off x="4462670" y="2301881"/>
            <a:ext cx="5494670" cy="185289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1222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A16A9-A5EA-A94B-BA19-A2D1D36B6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code and History</a:t>
            </a:r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BB27232-1A8A-A644-926E-D3DFAD6688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16453" y="1825625"/>
            <a:ext cx="5959093" cy="435133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511524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C685693-BDFA-FC4C-8A14-2B4FB3CB2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code and History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0A3932-0BD0-8041-ADCA-648D0D162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1108635" cy="14579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http://www.cypherspace.org/adam/rsa/rsa-details.html</a:t>
            </a:r>
            <a:endParaRPr lang="en-US" dirty="0"/>
          </a:p>
          <a:p>
            <a:pPr marL="0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#!/bin/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-sp0777i&lt;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X+d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*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lMLa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^*lN%0]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dsXx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++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lMlN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/dsM0&lt;j]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dsj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$/=unpack('H*',$_);$_=`echo 16dio\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U$k"SK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$/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SM$n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\EsN0p[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lN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*1 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lK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[d2%Sa2/d0$^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Ixp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"|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dc`;s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/\W//g;$_=pack('H*',/((..)*)$/)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2E19BEEB-9A59-484E-A0A4-81B03384C4B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319369" y="3418464"/>
            <a:ext cx="4681630" cy="2974655"/>
          </a:xfr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7980947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regex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\b or \b{</a:t>
            </a:r>
            <a:r>
              <a:rPr lang="en-US" dirty="0" err="1"/>
              <a:t>wb</a:t>
            </a:r>
            <a:r>
              <a:rPr lang="en-US" dirty="0"/>
              <a:t>}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535" y="2311990"/>
            <a:ext cx="8404964" cy="12838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576" y="4311880"/>
            <a:ext cx="6012493" cy="10201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Content Placeholder 4"/>
          <p:cNvSpPr txBox="1">
            <a:spLocks/>
          </p:cNvSpPr>
          <p:nvPr/>
        </p:nvSpPr>
        <p:spPr>
          <a:xfrm>
            <a:off x="838200" y="3736681"/>
            <a:ext cx="8229600" cy="529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Perl global variables set during regex matching: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19D6C55-E702-BE4A-9CE0-851D1CF23A0D}"/>
              </a:ext>
            </a:extLst>
          </p:cNvPr>
          <p:cNvSpPr txBox="1">
            <a:spLocks/>
          </p:cNvSpPr>
          <p:nvPr/>
        </p:nvSpPr>
        <p:spPr>
          <a:xfrm>
            <a:off x="838200" y="5506900"/>
            <a:ext cx="8229600" cy="52922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other boundary metacharacters: </a:t>
            </a:r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^</a:t>
            </a:r>
            <a:r>
              <a:rPr lang="en-US" dirty="0"/>
              <a:t> (beginning of line), </a:t>
            </a:r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</a:t>
            </a:r>
            <a:r>
              <a:rPr lang="en-US" dirty="0"/>
              <a:t> (end of line)</a:t>
            </a:r>
          </a:p>
        </p:txBody>
      </p:sp>
    </p:spTree>
    <p:extLst>
      <p:ext uri="{BB962C8B-B14F-4D97-AF65-F5344CB8AC3E}">
        <p14:creationId xmlns:p14="http://schemas.microsoft.com/office/powerpoint/2010/main" val="36019314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regex: Unicode and </a:t>
            </a:r>
            <a:r>
              <a:rPr lang="en-US" sz="4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\b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\b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80" y="2677295"/>
            <a:ext cx="5450695" cy="1051320"/>
          </a:xfrm>
          <a:ln>
            <a:solidFill>
              <a:schemeClr val="accent1"/>
            </a:solidFill>
          </a:ln>
        </p:spPr>
      </p:pic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\b{</a:t>
            </a:r>
            <a:r>
              <a:rPr lang="en-US" dirty="0" err="1"/>
              <a:t>wb</a:t>
            </a:r>
            <a:r>
              <a:rPr lang="en-US" dirty="0"/>
              <a:t>}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588" y="2653002"/>
            <a:ext cx="5410177" cy="1075613"/>
          </a:xfrm>
          <a:ln>
            <a:solidFill>
              <a:schemeClr val="accent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02" y="3824541"/>
            <a:ext cx="1321496" cy="2429847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161" y="3876542"/>
            <a:ext cx="1302163" cy="1835836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4" name="Oval Callout 3"/>
          <p:cNvSpPr/>
          <p:nvPr/>
        </p:nvSpPr>
        <p:spPr>
          <a:xfrm>
            <a:off x="3164556" y="3842978"/>
            <a:ext cx="2004163" cy="1196486"/>
          </a:xfrm>
          <a:prstGeom prst="wedgeEllipseCallout">
            <a:avLst>
              <a:gd name="adj1" fmla="val -14843"/>
              <a:gd name="adj2" fmla="val -10919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Note: global </a:t>
            </a:r>
            <a:r>
              <a:rPr lang="en-US" dirty="0"/>
              <a:t>match in while-loop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AB7188-AC1F-E046-AE64-EA7EAF789C00}"/>
              </a:ext>
            </a:extLst>
          </p:cNvPr>
          <p:cNvSpPr txBox="1"/>
          <p:nvPr/>
        </p:nvSpPr>
        <p:spPr>
          <a:xfrm>
            <a:off x="3501411" y="5860305"/>
            <a:ext cx="5373522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b="1" dirty="0"/>
              <a:t>Note</a:t>
            </a:r>
            <a:r>
              <a:rPr lang="en-US" sz="2400" dirty="0"/>
              <a:t>: 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.*?</a:t>
            </a:r>
            <a:r>
              <a:rPr lang="en-US" sz="2400" dirty="0"/>
              <a:t> is the non-greedy version of </a:t>
            </a:r>
            <a:r>
              <a:rPr lang="en-US" sz="20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.*</a:t>
            </a:r>
            <a:endParaRPr lang="en-US" sz="2400" dirty="0">
              <a:solidFill>
                <a:srgbClr val="FF000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1794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regex: Unicode and \w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Menlo Regular"/>
                <a:cs typeface="Menlo Regular"/>
              </a:rPr>
              <a:t>\w is [0-9A-Za-z_]</a:t>
            </a:r>
          </a:p>
          <a:p>
            <a:pPr marL="0" indent="0">
              <a:buNone/>
            </a:pPr>
            <a:r>
              <a:rPr lang="en-US" dirty="0"/>
              <a:t>Definition is expanded for Unicode:</a:t>
            </a:r>
          </a:p>
          <a:p>
            <a:pPr marL="57150" indent="0">
              <a:buNone/>
            </a:pPr>
            <a:r>
              <a:rPr lang="en-US" sz="1700" dirty="0">
                <a:latin typeface="Menlo Regular"/>
                <a:cs typeface="Menlo Regular"/>
              </a:rPr>
              <a:t>use utf8;</a:t>
            </a:r>
          </a:p>
          <a:p>
            <a:pPr marL="57150" indent="0">
              <a:buNone/>
            </a:pPr>
            <a:r>
              <a:rPr lang="en-US" sz="1700" dirty="0">
                <a:latin typeface="Menlo Regular"/>
                <a:cs typeface="Menlo Regular"/>
              </a:rPr>
              <a:t>use open </a:t>
            </a:r>
            <a:r>
              <a:rPr lang="en-US" sz="1700" dirty="0" err="1">
                <a:latin typeface="Menlo Regular"/>
                <a:cs typeface="Menlo Regular"/>
              </a:rPr>
              <a:t>qw</a:t>
            </a:r>
            <a:r>
              <a:rPr lang="en-US" sz="1700" dirty="0">
                <a:latin typeface="Menlo Regular"/>
                <a:cs typeface="Menlo Regular"/>
              </a:rPr>
              <a:t>(:std :utf8);	</a:t>
            </a:r>
          </a:p>
          <a:p>
            <a:pPr marL="57150" indent="0">
              <a:buNone/>
            </a:pPr>
            <a:r>
              <a:rPr lang="en-US" sz="1700" dirty="0">
                <a:latin typeface="Menlo Regular"/>
                <a:cs typeface="Menlo Regular"/>
              </a:rPr>
              <a:t>my $</a:t>
            </a:r>
            <a:r>
              <a:rPr lang="en-US" sz="1700" dirty="0" err="1">
                <a:latin typeface="Menlo Regular"/>
                <a:cs typeface="Menlo Regular"/>
              </a:rPr>
              <a:t>str</a:t>
            </a:r>
            <a:r>
              <a:rPr lang="en-US" sz="1700" dirty="0">
                <a:latin typeface="Menlo Regular"/>
                <a:cs typeface="Menlo Regular"/>
              </a:rPr>
              <a:t> = "school </a:t>
            </a:r>
            <a:r>
              <a:rPr lang="en-US" sz="1700" dirty="0" err="1">
                <a:latin typeface="Menlo Regular"/>
                <a:cs typeface="Menlo Regular"/>
              </a:rPr>
              <a:t>école</a:t>
            </a:r>
            <a:r>
              <a:rPr lang="en-US" sz="1700" dirty="0">
                <a:latin typeface="Menlo Regular"/>
                <a:cs typeface="Menlo Regular"/>
              </a:rPr>
              <a:t> </a:t>
            </a:r>
            <a:r>
              <a:rPr lang="en-US" sz="1700" dirty="0" err="1">
                <a:latin typeface="Menlo Regular"/>
                <a:cs typeface="Menlo Regular"/>
              </a:rPr>
              <a:t>École</a:t>
            </a:r>
            <a:r>
              <a:rPr lang="en-US" sz="1700" dirty="0">
                <a:latin typeface="Menlo Regular"/>
                <a:cs typeface="Menlo Regular"/>
              </a:rPr>
              <a:t> </a:t>
            </a:r>
            <a:r>
              <a:rPr lang="en-US" sz="1700" dirty="0" err="1">
                <a:latin typeface="Menlo Regular"/>
                <a:cs typeface="Menlo Regular"/>
              </a:rPr>
              <a:t>šola</a:t>
            </a:r>
            <a:r>
              <a:rPr lang="en-US" sz="1700" dirty="0">
                <a:latin typeface="Menlo Regular"/>
                <a:cs typeface="Menlo Regular"/>
              </a:rPr>
              <a:t> </a:t>
            </a:r>
            <a:r>
              <a:rPr lang="en-US" sz="1700" dirty="0" err="1">
                <a:latin typeface="Menlo Regular"/>
                <a:cs typeface="Menlo Regular"/>
              </a:rPr>
              <a:t>trường</a:t>
            </a:r>
            <a:r>
              <a:rPr lang="en-US" sz="1700" dirty="0">
                <a:latin typeface="Menlo Regular"/>
                <a:cs typeface="Menlo Regular"/>
              </a:rPr>
              <a:t> </a:t>
            </a:r>
            <a:r>
              <a:rPr lang="en-US" sz="1700" dirty="0" err="1">
                <a:latin typeface="Menlo Regular"/>
                <a:cs typeface="Menlo Regular"/>
              </a:rPr>
              <a:t>स्कूल</a:t>
            </a:r>
            <a:r>
              <a:rPr lang="en-US" sz="1700" dirty="0">
                <a:latin typeface="Menlo Regular"/>
                <a:cs typeface="Menlo Regular"/>
              </a:rPr>
              <a:t> </a:t>
            </a:r>
            <a:r>
              <a:rPr lang="en-US" sz="1700" dirty="0" err="1">
                <a:latin typeface="Menlo Regular"/>
                <a:cs typeface="Menlo Regular"/>
              </a:rPr>
              <a:t>škole</a:t>
            </a:r>
            <a:r>
              <a:rPr lang="en-US" sz="1700" dirty="0">
                <a:latin typeface="Menlo Regular"/>
                <a:cs typeface="Menlo Regular"/>
              </a:rPr>
              <a:t> </a:t>
            </a:r>
            <a:r>
              <a:rPr lang="en-US" sz="1700" dirty="0" err="1">
                <a:latin typeface="Menlo Regular"/>
                <a:cs typeface="Menlo Regular"/>
              </a:rPr>
              <a:t>โรงเรียน</a:t>
            </a:r>
            <a:r>
              <a:rPr lang="en-US" sz="1700" dirty="0">
                <a:latin typeface="Menlo Regular"/>
                <a:cs typeface="Menlo Regular"/>
              </a:rPr>
              <a:t>";</a:t>
            </a:r>
          </a:p>
          <a:p>
            <a:pPr marL="57150" indent="0">
              <a:buNone/>
            </a:pPr>
            <a:r>
              <a:rPr lang="en-US" sz="1700" dirty="0">
                <a:latin typeface="Menlo Regular"/>
                <a:cs typeface="Menlo Regular"/>
              </a:rPr>
              <a:t>@words = ($</a:t>
            </a:r>
            <a:r>
              <a:rPr lang="en-US" sz="1700" dirty="0" err="1">
                <a:latin typeface="Menlo Regular"/>
                <a:cs typeface="Menlo Regular"/>
              </a:rPr>
              <a:t>str</a:t>
            </a:r>
            <a:r>
              <a:rPr lang="en-US" sz="1700" dirty="0">
                <a:latin typeface="Menlo Regular"/>
                <a:cs typeface="Menlo Regular"/>
              </a:rPr>
              <a:t> =~ /(\w+)/g);</a:t>
            </a:r>
          </a:p>
          <a:p>
            <a:pPr marL="57150" indent="0">
              <a:buNone/>
            </a:pPr>
            <a:r>
              <a:rPr lang="en-US" sz="1700" dirty="0" err="1">
                <a:latin typeface="Menlo Regular"/>
                <a:cs typeface="Menlo Regular"/>
              </a:rPr>
              <a:t>foreach</a:t>
            </a:r>
            <a:r>
              <a:rPr lang="en-US" sz="1700" dirty="0">
                <a:latin typeface="Menlo Regular"/>
                <a:cs typeface="Menlo Regular"/>
              </a:rPr>
              <a:t> $word (@words) { print "$word\n" }</a:t>
            </a:r>
          </a:p>
        </p:txBody>
      </p:sp>
      <p:pic>
        <p:nvPicPr>
          <p:cNvPr id="4" name="Picture 3" descr="Screen Shot 2014-09-11 at 8.56.5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0" y="4821694"/>
            <a:ext cx="3009900" cy="1981200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5" name="Picture 4" descr="Screen Shot 2015-09-23 at 1.13.4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156" y="4993097"/>
            <a:ext cx="954088" cy="179808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Up Arrow Callout 5"/>
          <p:cNvSpPr/>
          <p:nvPr/>
        </p:nvSpPr>
        <p:spPr>
          <a:xfrm rot="16200000">
            <a:off x="7064480" y="1570335"/>
            <a:ext cx="1035051" cy="5016710"/>
          </a:xfrm>
          <a:prstGeom prst="upArrowCallout">
            <a:avLst>
              <a:gd name="adj1" fmla="val 7979"/>
              <a:gd name="adj2" fmla="val 13184"/>
              <a:gd name="adj3" fmla="val 24093"/>
              <a:gd name="adj4" fmla="val 1722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list context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A107F9-BF87-AD41-AA15-59B3C916392F}"/>
              </a:ext>
            </a:extLst>
          </p:cNvPr>
          <p:cNvSpPr txBox="1"/>
          <p:nvPr/>
        </p:nvSpPr>
        <p:spPr>
          <a:xfrm>
            <a:off x="5073650" y="2702618"/>
            <a:ext cx="674543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use</a:t>
            </a:r>
            <a:r>
              <a:rPr lang="en-US" sz="2400" b="1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 pragma: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  <a:hlinkClick r:id="rId4"/>
              </a:rPr>
              <a:t>https://perldoc.perl.org/open.html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07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regex: Unicode and \w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Menlo Regular"/>
                <a:cs typeface="Menlo Regular"/>
              </a:rPr>
              <a:t>\w is [0-9A-Za-z_]</a:t>
            </a:r>
          </a:p>
          <a:p>
            <a:pPr marL="0" indent="0">
              <a:buNone/>
            </a:pPr>
            <a:r>
              <a:rPr lang="en-US" dirty="0"/>
              <a:t>Definition is expanded for Unicode:</a:t>
            </a:r>
          </a:p>
          <a:p>
            <a:pPr marL="57150" indent="0">
              <a:buNone/>
            </a:pPr>
            <a:r>
              <a:rPr lang="en-US" sz="1700" dirty="0">
                <a:latin typeface="Menlo Regular"/>
                <a:cs typeface="Menlo Regular"/>
              </a:rPr>
              <a:t>use utf8;</a:t>
            </a:r>
          </a:p>
          <a:p>
            <a:pPr marL="57150" indent="0">
              <a:buNone/>
            </a:pPr>
            <a:r>
              <a:rPr lang="en-US" sz="1700" dirty="0">
                <a:latin typeface="Menlo Regular"/>
                <a:cs typeface="Menlo Regular"/>
              </a:rPr>
              <a:t>use open </a:t>
            </a:r>
            <a:r>
              <a:rPr lang="en-US" sz="1700" dirty="0" err="1">
                <a:latin typeface="Menlo Regular"/>
                <a:cs typeface="Menlo Regular"/>
              </a:rPr>
              <a:t>qw</a:t>
            </a:r>
            <a:r>
              <a:rPr lang="en-US" sz="1700" dirty="0">
                <a:latin typeface="Menlo Regular"/>
                <a:cs typeface="Menlo Regular"/>
              </a:rPr>
              <a:t>(:std :utf8);	</a:t>
            </a:r>
          </a:p>
          <a:p>
            <a:pPr marL="57150" indent="0">
              <a:buNone/>
            </a:pPr>
            <a:r>
              <a:rPr lang="en-US" sz="1700" dirty="0">
                <a:latin typeface="Menlo Regular"/>
                <a:cs typeface="Menlo Regular"/>
              </a:rPr>
              <a:t>my $</a:t>
            </a:r>
            <a:r>
              <a:rPr lang="en-US" sz="1700" dirty="0" err="1">
                <a:latin typeface="Menlo Regular"/>
                <a:cs typeface="Menlo Regular"/>
              </a:rPr>
              <a:t>str</a:t>
            </a:r>
            <a:r>
              <a:rPr lang="en-US" sz="1700" dirty="0">
                <a:latin typeface="Menlo Regular"/>
                <a:cs typeface="Menlo Regular"/>
              </a:rPr>
              <a:t> = "school </a:t>
            </a:r>
            <a:r>
              <a:rPr lang="en-US" sz="1700" dirty="0" err="1">
                <a:latin typeface="Menlo Regular"/>
                <a:cs typeface="Menlo Regular"/>
              </a:rPr>
              <a:t>école</a:t>
            </a:r>
            <a:r>
              <a:rPr lang="en-US" sz="1700" dirty="0">
                <a:latin typeface="Menlo Regular"/>
                <a:cs typeface="Menlo Regular"/>
              </a:rPr>
              <a:t> </a:t>
            </a:r>
            <a:r>
              <a:rPr lang="en-US" sz="1700" dirty="0" err="1">
                <a:latin typeface="Menlo Regular"/>
                <a:cs typeface="Menlo Regular"/>
              </a:rPr>
              <a:t>École</a:t>
            </a:r>
            <a:r>
              <a:rPr lang="en-US" sz="1700" dirty="0">
                <a:latin typeface="Menlo Regular"/>
                <a:cs typeface="Menlo Regular"/>
              </a:rPr>
              <a:t> </a:t>
            </a:r>
            <a:r>
              <a:rPr lang="en-US" sz="1700" dirty="0" err="1">
                <a:latin typeface="Menlo Regular"/>
                <a:cs typeface="Menlo Regular"/>
              </a:rPr>
              <a:t>šola</a:t>
            </a:r>
            <a:r>
              <a:rPr lang="en-US" sz="1700" dirty="0">
                <a:latin typeface="Menlo Regular"/>
                <a:cs typeface="Menlo Regular"/>
              </a:rPr>
              <a:t> </a:t>
            </a:r>
            <a:r>
              <a:rPr lang="en-US" sz="1700" dirty="0" err="1">
                <a:latin typeface="Menlo Regular"/>
                <a:cs typeface="Menlo Regular"/>
              </a:rPr>
              <a:t>trường</a:t>
            </a:r>
            <a:r>
              <a:rPr lang="en-US" sz="1700" dirty="0">
                <a:latin typeface="Menlo Regular"/>
                <a:cs typeface="Menlo Regular"/>
              </a:rPr>
              <a:t> </a:t>
            </a:r>
            <a:r>
              <a:rPr lang="en-US" sz="1700" dirty="0" err="1">
                <a:latin typeface="Menlo Regular"/>
                <a:cs typeface="Menlo Regular"/>
              </a:rPr>
              <a:t>स्कूल</a:t>
            </a:r>
            <a:r>
              <a:rPr lang="en-US" sz="1700" dirty="0">
                <a:latin typeface="Menlo Regular"/>
                <a:cs typeface="Menlo Regular"/>
              </a:rPr>
              <a:t> </a:t>
            </a:r>
            <a:r>
              <a:rPr lang="en-US" sz="1700" dirty="0" err="1">
                <a:latin typeface="Menlo Regular"/>
                <a:cs typeface="Menlo Regular"/>
              </a:rPr>
              <a:t>škole</a:t>
            </a:r>
            <a:r>
              <a:rPr lang="en-US" sz="1700" dirty="0">
                <a:latin typeface="Menlo Regular"/>
                <a:cs typeface="Menlo Regular"/>
              </a:rPr>
              <a:t> </a:t>
            </a:r>
            <a:r>
              <a:rPr lang="en-US" sz="1700" dirty="0" err="1">
                <a:latin typeface="Menlo Regular"/>
                <a:cs typeface="Menlo Regular"/>
              </a:rPr>
              <a:t>โรงเรียน</a:t>
            </a:r>
            <a:r>
              <a:rPr lang="en-US" sz="1700" dirty="0">
                <a:latin typeface="Menlo Regular"/>
                <a:cs typeface="Menlo Regular"/>
              </a:rPr>
              <a:t>";</a:t>
            </a:r>
          </a:p>
          <a:p>
            <a:pPr marL="57150" indent="0">
              <a:buNone/>
            </a:pPr>
            <a:r>
              <a:rPr lang="en-US" sz="1700" dirty="0">
                <a:latin typeface="Menlo Regular"/>
                <a:cs typeface="Menlo Regular"/>
              </a:rPr>
              <a:t>@words = ($</a:t>
            </a:r>
            <a:r>
              <a:rPr lang="en-US" sz="1700" dirty="0" err="1">
                <a:latin typeface="Menlo Regular"/>
                <a:cs typeface="Menlo Regular"/>
              </a:rPr>
              <a:t>str</a:t>
            </a:r>
            <a:r>
              <a:rPr lang="en-US" sz="1700" dirty="0">
                <a:latin typeface="Menlo Regular"/>
                <a:cs typeface="Menlo Regular"/>
              </a:rPr>
              <a:t> =~ /(\w+)/g);</a:t>
            </a:r>
          </a:p>
          <a:p>
            <a:pPr marL="57150" indent="0">
              <a:buNone/>
            </a:pPr>
            <a:r>
              <a:rPr lang="en-US" sz="1700" dirty="0" err="1">
                <a:latin typeface="Menlo Regular"/>
                <a:cs typeface="Menlo Regular"/>
              </a:rPr>
              <a:t>foreach</a:t>
            </a:r>
            <a:r>
              <a:rPr lang="en-US" sz="1700" dirty="0">
                <a:latin typeface="Menlo Regular"/>
                <a:cs typeface="Menlo Regular"/>
              </a:rPr>
              <a:t> $word (@words) { print "$word\n" }</a:t>
            </a:r>
          </a:p>
        </p:txBody>
      </p:sp>
      <p:pic>
        <p:nvPicPr>
          <p:cNvPr id="4" name="Picture 3" descr="Screen Shot 2014-09-11 at 8.56.5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0" y="4821694"/>
            <a:ext cx="3009900" cy="1981200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5" name="Picture 4" descr="Screen Shot 2015-09-23 at 1.13.4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156" y="4993097"/>
            <a:ext cx="954088" cy="179808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6" name="Up Arrow Callout 5"/>
          <p:cNvSpPr/>
          <p:nvPr/>
        </p:nvSpPr>
        <p:spPr>
          <a:xfrm rot="16200000">
            <a:off x="7064480" y="1570335"/>
            <a:ext cx="1035051" cy="5016710"/>
          </a:xfrm>
          <a:prstGeom prst="upArrowCallout">
            <a:avLst>
              <a:gd name="adj1" fmla="val 7979"/>
              <a:gd name="adj2" fmla="val 13184"/>
              <a:gd name="adj3" fmla="val 24093"/>
              <a:gd name="adj4" fmla="val 1722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list context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A107F9-BF87-AD41-AA15-59B3C916392F}"/>
              </a:ext>
            </a:extLst>
          </p:cNvPr>
          <p:cNvSpPr txBox="1"/>
          <p:nvPr/>
        </p:nvSpPr>
        <p:spPr>
          <a:xfrm>
            <a:off x="5073650" y="2702618"/>
            <a:ext cx="674543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use</a:t>
            </a:r>
            <a:r>
              <a:rPr lang="en-US" sz="2400" b="1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 pragma: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  <a:hlinkClick r:id="rId4"/>
              </a:rPr>
              <a:t>https://perldoc.perl.org/open.html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38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2: JM</a:t>
            </a:r>
          </a:p>
        </p:txBody>
      </p:sp>
      <p:pic>
        <p:nvPicPr>
          <p:cNvPr id="6" name="Content Placeholder 5" descr="Screen shot 2010-09-08 at 1.53.58 P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6453" y="1988143"/>
            <a:ext cx="8870112" cy="2217528"/>
          </a:xfr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80103F-DCAC-C043-9260-429EC582AB7C}"/>
              </a:ext>
            </a:extLst>
          </p:cNvPr>
          <p:cNvSpPr txBox="1"/>
          <p:nvPr/>
        </p:nvSpPr>
        <p:spPr>
          <a:xfrm>
            <a:off x="1496453" y="4298282"/>
            <a:ext cx="847924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Why is a backslash needed?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*</a:t>
            </a:r>
            <a:r>
              <a:rPr lang="en-US" sz="2400" dirty="0"/>
              <a:t> means zero or more repetitions of the previous char/expr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</a:t>
            </a:r>
            <a:r>
              <a:rPr lang="en-US" sz="2400" dirty="0"/>
              <a:t> means any single character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2400" dirty="0"/>
              <a:t> means previous char/expr is optional (zero or one occurrence)</a:t>
            </a:r>
          </a:p>
        </p:txBody>
      </p:sp>
    </p:spTree>
    <p:extLst>
      <p:ext uri="{BB962C8B-B14F-4D97-AF65-F5344CB8AC3E}">
        <p14:creationId xmlns:p14="http://schemas.microsoft.com/office/powerpoint/2010/main" val="11817088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2: JM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Precedence of operators</a:t>
            </a:r>
          </a:p>
          <a:p>
            <a:pPr lvl="1"/>
            <a:r>
              <a:rPr lang="en-US" dirty="0"/>
              <a:t>Example: Column 1 Column 2 Column 3 …</a:t>
            </a:r>
          </a:p>
          <a:p>
            <a:pPr lvl="1"/>
            <a:r>
              <a:rPr lang="en-US" sz="2300" dirty="0">
                <a:latin typeface="Menlo" charset="0"/>
                <a:ea typeface="Menlo" charset="0"/>
                <a:cs typeface="Menlo" charset="0"/>
              </a:rPr>
              <a:t>/Column [0-9]+ */</a:t>
            </a:r>
          </a:p>
          <a:p>
            <a:pPr lvl="1"/>
            <a:r>
              <a:rPr lang="en-US" sz="2300" dirty="0">
                <a:latin typeface="Menlo" charset="0"/>
                <a:ea typeface="Menlo" charset="0"/>
                <a:cs typeface="Menlo" charset="0"/>
              </a:rPr>
              <a:t>/</a:t>
            </a:r>
            <a:r>
              <a:rPr lang="en-US" sz="2300" dirty="0">
                <a:solidFill>
                  <a:srgbClr val="FF0000"/>
                </a:solidFill>
                <a:latin typeface="Menlo" charset="0"/>
                <a:ea typeface="Menlo" charset="0"/>
                <a:cs typeface="Menlo" charset="0"/>
              </a:rPr>
              <a:t>(</a:t>
            </a:r>
            <a:r>
              <a:rPr lang="en-US" sz="2300" dirty="0">
                <a:latin typeface="Menlo" charset="0"/>
                <a:ea typeface="Menlo" charset="0"/>
                <a:cs typeface="Menlo" charset="0"/>
              </a:rPr>
              <a:t>Column [0-9]+ *</a:t>
            </a:r>
            <a:r>
              <a:rPr lang="en-US" sz="2300" dirty="0">
                <a:solidFill>
                  <a:srgbClr val="FF0000"/>
                </a:solidFill>
                <a:latin typeface="Menlo" charset="0"/>
                <a:ea typeface="Menlo" charset="0"/>
                <a:cs typeface="Menlo" charset="0"/>
              </a:rPr>
              <a:t>)</a:t>
            </a:r>
            <a:r>
              <a:rPr lang="en-US" sz="2300" dirty="0">
                <a:latin typeface="Menlo" charset="0"/>
                <a:ea typeface="Menlo" charset="0"/>
                <a:cs typeface="Menlo" charset="0"/>
              </a:rPr>
              <a:t>*/</a:t>
            </a:r>
          </a:p>
          <a:p>
            <a:pPr lvl="1"/>
            <a:r>
              <a:rPr lang="en-US" sz="2300" dirty="0">
                <a:latin typeface="Menlo" charset="0"/>
                <a:ea typeface="Menlo" charset="0"/>
                <a:cs typeface="Menlo" charset="0"/>
              </a:rPr>
              <a:t>/house(cat(s|)|)/	</a:t>
            </a:r>
            <a:r>
              <a:rPr lang="en-US" sz="2300" dirty="0">
                <a:latin typeface="Calibri" panose="020F0502020204030204" pitchFamily="34" charset="0"/>
                <a:ea typeface="Menlo" charset="0"/>
                <a:cs typeface="Calibri" panose="020F0502020204030204" pitchFamily="34" charset="0"/>
              </a:rPr>
              <a:t>(</a:t>
            </a:r>
            <a:r>
              <a:rPr lang="en-US" sz="2300" dirty="0">
                <a:latin typeface="Menlo" charset="0"/>
                <a:ea typeface="Menlo" charset="0"/>
                <a:cs typeface="Menlo" charset="0"/>
              </a:rPr>
              <a:t>| </a:t>
            </a:r>
            <a:r>
              <a:rPr lang="en-US" sz="2300" dirty="0">
                <a:latin typeface="Calibri" panose="020F0502020204030204" pitchFamily="34" charset="0"/>
                <a:ea typeface="Menlo" charset="0"/>
                <a:cs typeface="Calibri" panose="020F0502020204030204" pitchFamily="34" charset="0"/>
              </a:rPr>
              <a:t>= disjunction; </a:t>
            </a:r>
            <a:r>
              <a:rPr lang="en-US" sz="2300" dirty="0">
                <a:latin typeface="Menlo" charset="0"/>
                <a:ea typeface="Menlo" charset="0"/>
                <a:cs typeface="Menlo" charset="0"/>
              </a:rPr>
              <a:t>? </a:t>
            </a:r>
            <a:r>
              <a:rPr lang="en-US" sz="2300" dirty="0">
                <a:latin typeface="Calibri" panose="020F0502020204030204" pitchFamily="34" charset="0"/>
                <a:ea typeface="Menlo" charset="0"/>
                <a:cs typeface="Calibri" panose="020F0502020204030204" pitchFamily="34" charset="0"/>
              </a:rPr>
              <a:t>= optional)</a:t>
            </a:r>
          </a:p>
          <a:p>
            <a:r>
              <a:rPr lang="en-US" dirty="0"/>
              <a:t>Perl:</a:t>
            </a:r>
          </a:p>
          <a:p>
            <a:pPr lvl="1"/>
            <a:r>
              <a:rPr lang="en-US" dirty="0"/>
              <a:t>the regex matched by within the pair of parentheses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(…)</a:t>
            </a:r>
            <a:r>
              <a:rPr lang="en-US" dirty="0"/>
              <a:t> is stored/</a:t>
            </a:r>
            <a:r>
              <a:rPr lang="en-US" b="1" dirty="0"/>
              <a:t>captured</a:t>
            </a:r>
            <a:r>
              <a:rPr lang="en-US" dirty="0"/>
              <a:t> in global variables </a:t>
            </a:r>
            <a:r>
              <a:rPr lang="en-US" sz="2300" dirty="0">
                <a:latin typeface="Menlo" charset="0"/>
                <a:ea typeface="Menlo" charset="0"/>
                <a:cs typeface="Menlo" charset="0"/>
              </a:rPr>
              <a:t>$1</a:t>
            </a:r>
            <a:r>
              <a:rPr lang="en-US" dirty="0"/>
              <a:t>  (and </a:t>
            </a:r>
            <a:r>
              <a:rPr lang="en-US" sz="2300" dirty="0">
                <a:latin typeface="Menlo" charset="0"/>
                <a:ea typeface="Menlo" charset="0"/>
                <a:cs typeface="Menlo" charset="0"/>
              </a:rPr>
              <a:t>$2</a:t>
            </a:r>
            <a:r>
              <a:rPr lang="en-US" dirty="0"/>
              <a:t> and so on). 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(?:</a:t>
            </a:r>
            <a:r>
              <a:rPr lang="en-US" dirty="0">
                <a:solidFill>
                  <a:srgbClr val="FF0000"/>
                </a:solidFill>
              </a:rPr>
              <a:t> … </a:t>
            </a:r>
            <a:r>
              <a:rPr lang="en-US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  <a:r>
              <a:rPr lang="en-US" dirty="0">
                <a:solidFill>
                  <a:srgbClr val="FF0000"/>
                </a:solidFill>
              </a:rPr>
              <a:t> group but exclude from $</a:t>
            </a:r>
            <a:r>
              <a:rPr lang="en-US" i="1" dirty="0">
                <a:solidFill>
                  <a:srgbClr val="FF0000"/>
                </a:solidFill>
              </a:rPr>
              <a:t>n</a:t>
            </a:r>
            <a:r>
              <a:rPr lang="en-US" dirty="0">
                <a:solidFill>
                  <a:srgbClr val="FF0000"/>
                </a:solidFill>
              </a:rPr>
              <a:t> variable storage</a:t>
            </a:r>
          </a:p>
          <a:p>
            <a:r>
              <a:rPr lang="en-US" dirty="0"/>
              <a:t>Precedence Hierarchy:</a:t>
            </a:r>
          </a:p>
        </p:txBody>
      </p:sp>
      <p:pic>
        <p:nvPicPr>
          <p:cNvPr id="7" name="Content Placeholder 6" descr="Screen shot 2010-09-08 at 1.58.56 PM.pn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 l="-5569" r="-5569"/>
          <a:stretch>
            <a:fillRect/>
          </a:stretch>
        </p:blipFill>
        <p:spPr>
          <a:xfrm>
            <a:off x="4573994" y="5415668"/>
            <a:ext cx="4998631" cy="1313743"/>
          </a:xfrm>
          <a:ln>
            <a:solidFill>
              <a:schemeClr val="tx1"/>
            </a:solidFill>
          </a:ln>
        </p:spPr>
      </p:pic>
      <p:sp>
        <p:nvSpPr>
          <p:cNvPr id="6" name="Line Callout 3 (Border and Accent Bar) 5"/>
          <p:cNvSpPr/>
          <p:nvPr/>
        </p:nvSpPr>
        <p:spPr>
          <a:xfrm>
            <a:off x="5789963" y="3042147"/>
            <a:ext cx="914400" cy="304800"/>
          </a:xfrm>
          <a:prstGeom prst="accentBorderCallout3">
            <a:avLst>
              <a:gd name="adj1" fmla="val 24380"/>
              <a:gd name="adj2" fmla="val -4359"/>
              <a:gd name="adj3" fmla="val 18750"/>
              <a:gd name="adj4" fmla="val -19317"/>
              <a:gd name="adj5" fmla="val 17423"/>
              <a:gd name="adj6" fmla="val -82908"/>
              <a:gd name="adj7" fmla="val -1164"/>
              <a:gd name="adj8" fmla="val -16334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space</a:t>
            </a:r>
          </a:p>
        </p:txBody>
      </p:sp>
    </p:spTree>
    <p:extLst>
      <p:ext uri="{BB962C8B-B14F-4D97-AF65-F5344CB8AC3E}">
        <p14:creationId xmlns:p14="http://schemas.microsoft.com/office/powerpoint/2010/main" val="71220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regex</a:t>
            </a:r>
          </a:p>
        </p:txBody>
      </p:sp>
      <p:pic>
        <p:nvPicPr>
          <p:cNvPr id="6" name="Content Placeholder 5" descr="Screen shot 2010-09-08 at 2.09.48 PM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4750" y="2375660"/>
            <a:ext cx="8394700" cy="1435100"/>
          </a:xfrm>
          <a:ln>
            <a:solidFill>
              <a:schemeClr val="tx1"/>
            </a:solidFill>
          </a:ln>
        </p:spPr>
      </p:pic>
      <p:pic>
        <p:nvPicPr>
          <p:cNvPr id="7" name="Content Placeholder 6" descr="Screen shot 2010-09-08 at 2.14.14 PM.png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3"/>
          <a:srcRect t="-18858" b="-4543"/>
          <a:stretch/>
        </p:blipFill>
        <p:spPr>
          <a:xfrm>
            <a:off x="1174750" y="4732220"/>
            <a:ext cx="8229600" cy="735235"/>
          </a:xfr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335911" y="4244979"/>
            <a:ext cx="4659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 shortcut: </a:t>
            </a:r>
            <a:r>
              <a:rPr lang="en-US" sz="2400" b="1" dirty="0"/>
              <a:t>list </a:t>
            </a:r>
            <a:r>
              <a:rPr lang="en-US" sz="2400" dirty="0"/>
              <a:t>context for matching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74750" y="1583598"/>
            <a:ext cx="48750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Recall earlier lecture about time?</a:t>
            </a:r>
          </a:p>
          <a:p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http://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perldoc.perl.org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</a:t>
            </a:r>
            <a:r>
              <a:rPr lang="en-US" sz="1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perlretut.html</a:t>
            </a:r>
            <a:endParaRPr lang="en-US" sz="16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10" name="Up Arrow Callout 9"/>
          <p:cNvSpPr/>
          <p:nvPr/>
        </p:nvSpPr>
        <p:spPr>
          <a:xfrm>
            <a:off x="5365955" y="5391616"/>
            <a:ext cx="1790700" cy="1066800"/>
          </a:xfrm>
          <a:prstGeom prst="upArrow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returns a list</a:t>
            </a:r>
          </a:p>
        </p:txBody>
      </p:sp>
      <p:sp>
        <p:nvSpPr>
          <p:cNvPr id="12" name="Line Callout 3 (Border and Accent Bar) 11"/>
          <p:cNvSpPr/>
          <p:nvPr/>
        </p:nvSpPr>
        <p:spPr>
          <a:xfrm>
            <a:off x="5065846" y="3635379"/>
            <a:ext cx="4503604" cy="609600"/>
          </a:xfrm>
          <a:prstGeom prst="accentBorderCallout3">
            <a:avLst>
              <a:gd name="adj1" fmla="val 11712"/>
              <a:gd name="adj2" fmla="val -2045"/>
              <a:gd name="adj3" fmla="val 13120"/>
              <a:gd name="adj4" fmla="val -6378"/>
              <a:gd name="adj5" fmla="val -94245"/>
              <a:gd name="adj6" fmla="val -6743"/>
              <a:gd name="adj7" fmla="val -132575"/>
              <a:gd name="adj8" fmla="val -4144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returns 1 (true) </a:t>
            </a:r>
            <a:r>
              <a:rPr lang="en-US"/>
              <a:t>or "" </a:t>
            </a:r>
            <a:r>
              <a:rPr lang="en-US" dirty="0"/>
              <a:t>(empty if false)</a:t>
            </a:r>
          </a:p>
        </p:txBody>
      </p:sp>
    </p:spTree>
    <p:extLst>
      <p:ext uri="{BB962C8B-B14F-4D97-AF65-F5344CB8AC3E}">
        <p14:creationId xmlns:p14="http://schemas.microsoft.com/office/powerpoint/2010/main" val="1270368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2: JM</a:t>
            </a:r>
          </a:p>
        </p:txBody>
      </p:sp>
      <p:pic>
        <p:nvPicPr>
          <p:cNvPr id="11" name="Content Placeholder 10" descr="Screen shot 2010-09-08 at 2.33.58 PM.png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-11177" b="-11177"/>
          <a:stretch>
            <a:fillRect/>
          </a:stretch>
        </p:blipFill>
        <p:spPr>
          <a:xfrm>
            <a:off x="1009649" y="4299208"/>
            <a:ext cx="6172200" cy="1622822"/>
          </a:xfrm>
          <a:ln>
            <a:solidFill>
              <a:schemeClr val="tx1"/>
            </a:solidFill>
          </a:ln>
        </p:spPr>
      </p:pic>
      <p:pic>
        <p:nvPicPr>
          <p:cNvPr id="10" name="Content Placeholder 9" descr="Screen shot 2010-09-08 at 2.30.56 PM.png"/>
          <p:cNvPicPr>
            <a:picLocks noGrp="1" noChangeAspect="1"/>
          </p:cNvPicPr>
          <p:nvPr>
            <p:ph sz="half" idx="1"/>
          </p:nvPr>
        </p:nvPicPr>
        <p:blipFill>
          <a:blip r:embed="rId3"/>
          <a:srcRect t="-3355" b="-3355"/>
          <a:stretch>
            <a:fillRect/>
          </a:stretch>
        </p:blipFill>
        <p:spPr>
          <a:xfrm>
            <a:off x="1009649" y="1949054"/>
            <a:ext cx="8129023" cy="827956"/>
          </a:xfrm>
          <a:ln>
            <a:solidFill>
              <a:schemeClr val="tx1"/>
            </a:solidFill>
          </a:ln>
        </p:spPr>
      </p:pic>
      <p:sp>
        <p:nvSpPr>
          <p:cNvPr id="9" name="Content Placeholder 7"/>
          <p:cNvSpPr txBox="1">
            <a:spLocks/>
          </p:cNvSpPr>
          <p:nvPr/>
        </p:nvSpPr>
        <p:spPr>
          <a:xfrm>
            <a:off x="1614475" y="2929982"/>
            <a:ext cx="6172200" cy="62864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marL="257175" indent="-257175" defTabSz="342900">
              <a:spcBef>
                <a:spcPct val="20000"/>
              </a:spcBef>
              <a:buFont typeface="Arial"/>
              <a:buChar char="•"/>
              <a:defRPr/>
            </a:pPr>
            <a:r>
              <a:rPr lang="en-US" sz="2100" dirty="0"/>
              <a:t>s/([0-9]+)/&lt;\1&gt;/</a:t>
            </a:r>
          </a:p>
        </p:txBody>
      </p:sp>
      <p:sp>
        <p:nvSpPr>
          <p:cNvPr id="6" name="Rectangle 5"/>
          <p:cNvSpPr/>
          <p:nvPr/>
        </p:nvSpPr>
        <p:spPr>
          <a:xfrm>
            <a:off x="3924299" y="4985007"/>
            <a:ext cx="228600" cy="228600"/>
          </a:xfrm>
          <a:prstGeom prst="rect">
            <a:avLst/>
          </a:prstGeom>
          <a:solidFill>
            <a:schemeClr val="tx2">
              <a:lumMod val="60000"/>
              <a:lumOff val="40000"/>
              <a:alpha val="5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1638299" y="4985007"/>
            <a:ext cx="457200" cy="228600"/>
          </a:xfrm>
          <a:prstGeom prst="rect">
            <a:avLst/>
          </a:prstGeom>
          <a:solidFill>
            <a:schemeClr val="tx2">
              <a:lumMod val="60000"/>
              <a:lumOff val="40000"/>
              <a:alpha val="5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Elbow Connector 13"/>
          <p:cNvCxnSpPr>
            <a:stCxn id="7" idx="2"/>
            <a:endCxn id="6" idx="2"/>
          </p:cNvCxnSpPr>
          <p:nvPr/>
        </p:nvCxnSpPr>
        <p:spPr>
          <a:xfrm rot="16200000" flipH="1">
            <a:off x="2952750" y="4127757"/>
            <a:ext cx="1191" cy="2171700"/>
          </a:xfrm>
          <a:prstGeom prst="bentConnector3">
            <a:avLst>
              <a:gd name="adj1" fmla="val 8992128"/>
            </a:avLst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781549" y="4983220"/>
            <a:ext cx="228600" cy="228600"/>
          </a:xfrm>
          <a:prstGeom prst="rect">
            <a:avLst/>
          </a:prstGeom>
          <a:solidFill>
            <a:schemeClr val="accent3">
              <a:lumMod val="60000"/>
              <a:lumOff val="40000"/>
              <a:alpha val="48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Rectangle 16"/>
          <p:cNvSpPr/>
          <p:nvPr/>
        </p:nvSpPr>
        <p:spPr>
          <a:xfrm>
            <a:off x="2895599" y="4983816"/>
            <a:ext cx="457200" cy="228600"/>
          </a:xfrm>
          <a:prstGeom prst="rect">
            <a:avLst/>
          </a:prstGeom>
          <a:solidFill>
            <a:schemeClr val="accent3">
              <a:lumMod val="60000"/>
              <a:lumOff val="40000"/>
              <a:alpha val="5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8" name="Elbow Connector 17"/>
          <p:cNvCxnSpPr>
            <a:stCxn id="17" idx="0"/>
            <a:endCxn id="16" idx="0"/>
          </p:cNvCxnSpPr>
          <p:nvPr/>
        </p:nvCxnSpPr>
        <p:spPr>
          <a:xfrm rot="5400000" flipH="1" flipV="1">
            <a:off x="4009728" y="4097693"/>
            <a:ext cx="596" cy="1771650"/>
          </a:xfrm>
          <a:prstGeom prst="bentConnector3">
            <a:avLst>
              <a:gd name="adj1" fmla="val 18061384"/>
            </a:avLst>
          </a:prstGeom>
          <a:ln>
            <a:headEnd type="arrow"/>
            <a:tailEnd type="arrow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cxnSp>
      <p:sp>
        <p:nvSpPr>
          <p:cNvPr id="23" name="Left Arrow Callout 22"/>
          <p:cNvSpPr/>
          <p:nvPr/>
        </p:nvSpPr>
        <p:spPr>
          <a:xfrm>
            <a:off x="3729025" y="2881836"/>
            <a:ext cx="2787824" cy="457199"/>
          </a:xfrm>
          <a:prstGeom prst="leftArrowCallout">
            <a:avLst>
              <a:gd name="adj1" fmla="val 5294"/>
              <a:gd name="adj2" fmla="val 15675"/>
              <a:gd name="adj3" fmla="val 76828"/>
              <a:gd name="adj4" fmla="val 6497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what does this do?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8771" y="3673404"/>
            <a:ext cx="9430017" cy="40011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dirty="0" err="1"/>
              <a:t>Backreferences</a:t>
            </a:r>
            <a:r>
              <a:rPr lang="en-US" sz="2000" dirty="0"/>
              <a:t> give Perl </a:t>
            </a:r>
            <a:r>
              <a:rPr lang="en-US" sz="2000" dirty="0" err="1"/>
              <a:t>regexs</a:t>
            </a:r>
            <a:r>
              <a:rPr lang="en-US" sz="2000" dirty="0"/>
              <a:t> more expressive power than </a:t>
            </a:r>
            <a:r>
              <a:rPr lang="en-US" sz="2000" b="1" dirty="0"/>
              <a:t>Finite State Automata </a:t>
            </a:r>
            <a:r>
              <a:rPr lang="en-US" sz="2000" dirty="0"/>
              <a:t>(FSA)</a:t>
            </a:r>
          </a:p>
        </p:txBody>
      </p:sp>
    </p:spTree>
    <p:extLst>
      <p:ext uri="{BB962C8B-B14F-4D97-AF65-F5344CB8AC3E}">
        <p14:creationId xmlns:p14="http://schemas.microsoft.com/office/powerpoint/2010/main" val="175088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6" grpId="0" animBg="1"/>
      <p:bldP spid="17" grpId="0" animBg="1"/>
      <p:bldP spid="23" grpId="0" animBg="1"/>
      <p:bldP spid="2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Shortest vs. Greedy Matching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default behavior </a:t>
            </a:r>
          </a:p>
          <a:p>
            <a:pPr lvl="1"/>
            <a:r>
              <a:rPr lang="en-US" sz="2800" dirty="0"/>
              <a:t>in Perl regex matching:</a:t>
            </a:r>
          </a:p>
          <a:p>
            <a:pPr lvl="2"/>
            <a:r>
              <a:rPr lang="en-US" sz="2400" i="1" dirty="0"/>
              <a:t>take the longest possible matching string</a:t>
            </a:r>
          </a:p>
          <a:p>
            <a:pPr lvl="2"/>
            <a:r>
              <a:rPr lang="en-US" sz="2400" i="1" dirty="0"/>
              <a:t>and see if it works</a:t>
            </a:r>
          </a:p>
          <a:p>
            <a:pPr lvl="2"/>
            <a:r>
              <a:rPr lang="en-US" sz="2400" i="1" dirty="0"/>
              <a:t>if so, ok</a:t>
            </a:r>
          </a:p>
          <a:p>
            <a:pPr lvl="2"/>
            <a:r>
              <a:rPr lang="en-US" sz="2400" i="1" dirty="0"/>
              <a:t>if not, </a:t>
            </a:r>
            <a:r>
              <a:rPr lang="en-US" sz="2400" i="1" dirty="0">
                <a:solidFill>
                  <a:srgbClr val="FF0000"/>
                </a:solidFill>
              </a:rPr>
              <a:t>backtrack</a:t>
            </a:r>
            <a:r>
              <a:rPr lang="en-US" sz="2400" i="1" dirty="0"/>
              <a:t> (take a shorter match and try again)</a:t>
            </a:r>
          </a:p>
          <a:p>
            <a:pPr lvl="1"/>
            <a:r>
              <a:rPr lang="en-US" sz="2800" dirty="0"/>
              <a:t>aka </a:t>
            </a:r>
            <a:r>
              <a:rPr lang="en-US" sz="2800" b="1" dirty="0"/>
              <a:t>greedy matching</a:t>
            </a:r>
          </a:p>
          <a:p>
            <a:pPr lvl="2"/>
            <a:r>
              <a:rPr lang="en-US" sz="2400" i="1" dirty="0"/>
              <a:t>This behavior can be changed, see next slide</a:t>
            </a:r>
          </a:p>
        </p:txBody>
      </p:sp>
    </p:spTree>
    <p:extLst>
      <p:ext uri="{BB962C8B-B14F-4D97-AF65-F5344CB8AC3E}">
        <p14:creationId xmlns:p14="http://schemas.microsoft.com/office/powerpoint/2010/main" val="327354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Shortest vs. Greedy Matching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5151"/>
            <a:ext cx="10972800" cy="4525963"/>
          </a:xfrm>
        </p:spPr>
        <p:txBody>
          <a:bodyPr>
            <a:normAutofit fontScale="92500" lnSpcReduction="20000"/>
          </a:bodyPr>
          <a:lstStyle/>
          <a:p>
            <a:pPr marL="257175" lvl="1" indent="-257175">
              <a:buNone/>
            </a:pPr>
            <a:r>
              <a:rPr lang="en-US" sz="2400" dirty="0">
                <a:cs typeface="Monaco"/>
              </a:rPr>
              <a:t>from </a:t>
            </a:r>
            <a:r>
              <a:rPr lang="en-US" sz="2400" dirty="0">
                <a:cs typeface="Monaco"/>
                <a:hlinkClick r:id="rId2"/>
              </a:rPr>
              <a:t>http://www.perl.com/doc/manual/html/pod/perlre.html</a:t>
            </a:r>
            <a:endParaRPr lang="en-US" sz="3800" dirty="0"/>
          </a:p>
          <a:p>
            <a:endParaRPr lang="en-US" dirty="0"/>
          </a:p>
          <a:p>
            <a:r>
              <a:rPr lang="en-US" dirty="0"/>
              <a:t>Example:</a:t>
            </a:r>
          </a:p>
          <a:p>
            <a:pPr lvl="1">
              <a:buNone/>
            </a:pPr>
            <a:r>
              <a:rPr lang="en-US" sz="1920" dirty="0">
                <a:latin typeface="Monaco"/>
                <a:cs typeface="Monaco"/>
              </a:rPr>
              <a:t>$_ =  "The </a:t>
            </a:r>
            <a:r>
              <a:rPr lang="en-US" sz="1920" dirty="0">
                <a:solidFill>
                  <a:schemeClr val="tx2">
                    <a:lumMod val="60000"/>
                    <a:lumOff val="40000"/>
                  </a:schemeClr>
                </a:solidFill>
                <a:latin typeface="Monaco"/>
                <a:cs typeface="Monaco"/>
              </a:rPr>
              <a:t>foo</a:t>
            </a:r>
            <a:r>
              <a:rPr lang="en-US" sz="1920" dirty="0">
                <a:latin typeface="Monaco"/>
                <a:cs typeface="Monaco"/>
              </a:rPr>
              <a:t>d is under the </a:t>
            </a:r>
            <a:r>
              <a:rPr lang="en-US" sz="1920" dirty="0">
                <a:solidFill>
                  <a:srgbClr val="FF0000"/>
                </a:solidFill>
                <a:latin typeface="Monaco"/>
                <a:cs typeface="Monaco"/>
              </a:rPr>
              <a:t>bar</a:t>
            </a:r>
            <a:r>
              <a:rPr lang="en-US" sz="1920" dirty="0">
                <a:latin typeface="Monaco"/>
                <a:cs typeface="Monaco"/>
              </a:rPr>
              <a:t> in the </a:t>
            </a:r>
            <a:r>
              <a:rPr lang="en-US" sz="1920" dirty="0">
                <a:solidFill>
                  <a:srgbClr val="FF0000"/>
                </a:solidFill>
                <a:latin typeface="Monaco"/>
                <a:cs typeface="Monaco"/>
              </a:rPr>
              <a:t>bar</a:t>
            </a:r>
            <a:r>
              <a:rPr lang="en-US" sz="1920" dirty="0">
                <a:latin typeface="Monaco"/>
                <a:cs typeface="Monaco"/>
              </a:rPr>
              <a:t>n.";    </a:t>
            </a:r>
          </a:p>
          <a:p>
            <a:pPr lvl="1">
              <a:buNone/>
            </a:pPr>
            <a:r>
              <a:rPr lang="en-US" sz="1920" dirty="0">
                <a:latin typeface="Monaco"/>
                <a:cs typeface="Monaco"/>
              </a:rPr>
              <a:t>if ( /</a:t>
            </a:r>
            <a:r>
              <a:rPr lang="en-US" sz="1920" dirty="0" err="1">
                <a:latin typeface="Monaco"/>
                <a:cs typeface="Monaco"/>
              </a:rPr>
              <a:t>foo</a:t>
            </a:r>
            <a:r>
              <a:rPr lang="en-US" sz="1920" dirty="0">
                <a:latin typeface="Monaco"/>
                <a:cs typeface="Monaco"/>
              </a:rPr>
              <a:t>(.*?)bar/ ) {</a:t>
            </a:r>
          </a:p>
          <a:p>
            <a:pPr lvl="1">
              <a:buNone/>
            </a:pPr>
            <a:r>
              <a:rPr lang="en-US" sz="1920" dirty="0">
                <a:latin typeface="Monaco"/>
                <a:cs typeface="Monaco"/>
              </a:rPr>
              <a:t>        print ”matched &lt;$1&gt;\</a:t>
            </a:r>
            <a:r>
              <a:rPr lang="en-US" sz="1920" dirty="0" err="1">
                <a:latin typeface="Monaco"/>
                <a:cs typeface="Monaco"/>
              </a:rPr>
              <a:t>n</a:t>
            </a:r>
            <a:r>
              <a:rPr lang="en-US" sz="1920" dirty="0">
                <a:latin typeface="Monaco"/>
                <a:cs typeface="Monaco"/>
              </a:rPr>
              <a:t>";    </a:t>
            </a:r>
          </a:p>
          <a:p>
            <a:pPr lvl="1">
              <a:buNone/>
            </a:pPr>
            <a:r>
              <a:rPr lang="en-US" sz="1920" dirty="0">
                <a:latin typeface="Monaco"/>
                <a:cs typeface="Monaco"/>
              </a:rPr>
              <a:t>}</a:t>
            </a:r>
          </a:p>
          <a:p>
            <a:r>
              <a:rPr lang="en-US" dirty="0"/>
              <a:t>Output:</a:t>
            </a:r>
          </a:p>
          <a:p>
            <a:pPr lvl="1"/>
            <a:r>
              <a:rPr lang="en-US" sz="2400" dirty="0">
                <a:solidFill>
                  <a:prstClr val="black"/>
                </a:solidFill>
              </a:rPr>
              <a:t>greedy (.*): 		</a:t>
            </a:r>
            <a:r>
              <a:rPr lang="en-US" sz="1928" dirty="0">
                <a:latin typeface="Monaco"/>
                <a:cs typeface="Monaco"/>
              </a:rPr>
              <a:t>matched &lt;d is under the bar in the &gt;</a:t>
            </a:r>
          </a:p>
          <a:p>
            <a:pPr lvl="1"/>
            <a:r>
              <a:rPr lang="en-US" sz="2400" dirty="0">
                <a:solidFill>
                  <a:prstClr val="black"/>
                </a:solidFill>
              </a:rPr>
              <a:t>shortest (.*?): 		</a:t>
            </a:r>
            <a:r>
              <a:rPr lang="en-US" sz="1928" dirty="0">
                <a:latin typeface="Monaco"/>
                <a:cs typeface="Monaco"/>
              </a:rPr>
              <a:t>matched &lt;d is under the &gt;</a:t>
            </a:r>
          </a:p>
          <a:p>
            <a:r>
              <a:rPr lang="en-US" dirty="0"/>
              <a:t>Notes: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dirty="0"/>
              <a:t> immediately following a repetition operator like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*</a:t>
            </a:r>
            <a:r>
              <a:rPr lang="en-US" dirty="0"/>
              <a:t> (or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</a:t>
            </a:r>
            <a:r>
              <a:rPr lang="en-US" dirty="0"/>
              <a:t>) makes the operator work in non-greedy mode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</a:t>
            </a:r>
            <a:r>
              <a:rPr lang="en-US" dirty="0"/>
              <a:t> immediately following a repetition operator makes it </a:t>
            </a:r>
            <a:r>
              <a:rPr lang="en-US" b="1" dirty="0"/>
              <a:t>non-backtracking</a:t>
            </a:r>
            <a:r>
              <a:rPr lang="en-US" dirty="0"/>
              <a:t> greedy</a:t>
            </a:r>
          </a:p>
        </p:txBody>
      </p:sp>
      <p:cxnSp>
        <p:nvCxnSpPr>
          <p:cNvPr id="5" name="Straight Arrow Connector 4"/>
          <p:cNvCxnSpPr>
            <a:cxnSpLocks/>
          </p:cNvCxnSpPr>
          <p:nvPr/>
        </p:nvCxnSpPr>
        <p:spPr>
          <a:xfrm>
            <a:off x="3079630" y="2361461"/>
            <a:ext cx="200664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>
            <a:cxnSpLocks/>
          </p:cNvCxnSpPr>
          <p:nvPr/>
        </p:nvCxnSpPr>
        <p:spPr>
          <a:xfrm>
            <a:off x="3079630" y="2676593"/>
            <a:ext cx="352115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086272" y="2102428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Menlo" charset="0"/>
                <a:ea typeface="Menlo" charset="0"/>
                <a:cs typeface="Menlo" charset="0"/>
              </a:rPr>
              <a:t>(.*?)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00781" y="2446975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Menlo" charset="0"/>
                <a:ea typeface="Menlo" charset="0"/>
                <a:cs typeface="Menlo" charset="0"/>
              </a:rPr>
              <a:t>(.*)</a:t>
            </a:r>
          </a:p>
        </p:txBody>
      </p:sp>
    </p:spTree>
    <p:extLst>
      <p:ext uri="{BB962C8B-B14F-4D97-AF65-F5344CB8AC3E}">
        <p14:creationId xmlns:p14="http://schemas.microsoft.com/office/powerpoint/2010/main" val="154072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Regex: exponential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74859" cy="4787826"/>
          </a:xfrm>
        </p:spPr>
        <p:txBody>
          <a:bodyPr>
            <a:normAutofit/>
          </a:bodyPr>
          <a:lstStyle/>
          <a:p>
            <a:r>
              <a:rPr lang="en-US" dirty="0"/>
              <a:t>Regex search is supposed to be fast</a:t>
            </a:r>
          </a:p>
          <a:p>
            <a:pPr lvl="1"/>
            <a:r>
              <a:rPr lang="en-US" dirty="0"/>
              <a:t>but searching is not necessarily proportional to the length of the string (or corpus) being searched</a:t>
            </a:r>
          </a:p>
          <a:p>
            <a:pPr lvl="1"/>
            <a:r>
              <a:rPr lang="en-US" dirty="0"/>
              <a:t>in fact, Perl RE matching can can take exponential time (in length)</a:t>
            </a:r>
          </a:p>
          <a:p>
            <a:pPr lvl="2"/>
            <a:endParaRPr lang="en-US" i="1" dirty="0"/>
          </a:p>
          <a:p>
            <a:pPr lvl="2"/>
            <a:endParaRPr lang="en-US" i="1" dirty="0"/>
          </a:p>
          <a:p>
            <a:pPr lvl="2"/>
            <a:endParaRPr lang="en-US" i="1" dirty="0"/>
          </a:p>
          <a:p>
            <a:pPr lvl="1"/>
            <a:endParaRPr lang="en-US" b="1" dirty="0"/>
          </a:p>
          <a:p>
            <a:r>
              <a:rPr lang="en-US" b="1" dirty="0"/>
              <a:t>non-deterministic</a:t>
            </a:r>
            <a:r>
              <a:rPr lang="en-US" dirty="0"/>
              <a:t> </a:t>
            </a:r>
          </a:p>
          <a:p>
            <a:pPr lvl="1"/>
            <a:r>
              <a:rPr lang="en-US" i="1" dirty="0"/>
              <a:t>may need to backtrack (revisit last choice point) if it matches incorrectly part of the way through</a:t>
            </a:r>
          </a:p>
          <a:p>
            <a:pPr lvl="1"/>
            <a:r>
              <a:rPr lang="en-US" sz="2800" dirty="0"/>
              <a:t>Let's consider</a:t>
            </a:r>
            <a:r>
              <a:rPr lang="en-US" sz="2800" i="1" dirty="0"/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a?a?a?aaa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800" dirty="0"/>
              <a:t>matching against the string </a:t>
            </a:r>
            <a:r>
              <a:rPr lang="en-US" sz="2800" i="1" dirty="0" err="1">
                <a:solidFill>
                  <a:schemeClr val="accent1"/>
                </a:solidFill>
              </a:rPr>
              <a:t>aaa</a:t>
            </a:r>
            <a:endParaRPr lang="en-US" sz="2800" i="1" dirty="0">
              <a:solidFill>
                <a:schemeClr val="accent1"/>
              </a:solidFill>
            </a:endParaRPr>
          </a:p>
        </p:txBody>
      </p:sp>
      <p:grpSp>
        <p:nvGrpSpPr>
          <p:cNvPr id="4" name="Group 23"/>
          <p:cNvGrpSpPr/>
          <p:nvPr/>
        </p:nvGrpSpPr>
        <p:grpSpPr>
          <a:xfrm>
            <a:off x="2634227" y="3654268"/>
            <a:ext cx="1688585" cy="1138564"/>
            <a:chOff x="7085806" y="3897868"/>
            <a:chExt cx="1697887" cy="987167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7087394" y="4267200"/>
              <a:ext cx="913606" cy="45640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11"/>
            <p:cNvGrpSpPr/>
            <p:nvPr/>
          </p:nvGrpSpPr>
          <p:grpSpPr>
            <a:xfrm>
              <a:off x="7085806" y="3963194"/>
              <a:ext cx="1604758" cy="921841"/>
              <a:chOff x="7085806" y="3963194"/>
              <a:chExt cx="1604758" cy="921841"/>
            </a:xfrm>
          </p:grpSpPr>
          <p:cxnSp>
            <p:nvCxnSpPr>
              <p:cNvPr id="5" name="Straight Connector 4"/>
              <p:cNvCxnSpPr/>
              <p:nvPr/>
            </p:nvCxnSpPr>
            <p:spPr>
              <a:xfrm rot="5400000">
                <a:off x="6705600" y="4343400"/>
                <a:ext cx="7620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/>
              <p:cNvCxnSpPr/>
              <p:nvPr/>
            </p:nvCxnSpPr>
            <p:spPr>
              <a:xfrm>
                <a:off x="7087394" y="4723606"/>
                <a:ext cx="7620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7087394" y="3963194"/>
                <a:ext cx="675826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50" dirty="0"/>
                  <a:t>time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849394" y="4484926"/>
                <a:ext cx="841170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50" dirty="0"/>
                  <a:t>length</a:t>
                </a: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8001000" y="3897868"/>
              <a:ext cx="782693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i="1" dirty="0"/>
                <a:t>linear</a:t>
              </a:r>
            </a:p>
          </p:txBody>
        </p:sp>
      </p:grpSp>
      <p:grpSp>
        <p:nvGrpSpPr>
          <p:cNvPr id="12" name="Group 24"/>
          <p:cNvGrpSpPr/>
          <p:nvPr/>
        </p:nvGrpSpPr>
        <p:grpSpPr>
          <a:xfrm>
            <a:off x="5078498" y="3370869"/>
            <a:ext cx="2092101" cy="1476469"/>
            <a:chOff x="7087394" y="4876800"/>
            <a:chExt cx="2103626" cy="1280140"/>
          </a:xfrm>
        </p:grpSpPr>
        <p:grpSp>
          <p:nvGrpSpPr>
            <p:cNvPr id="13" name="Group 12"/>
            <p:cNvGrpSpPr/>
            <p:nvPr/>
          </p:nvGrpSpPr>
          <p:grpSpPr>
            <a:xfrm>
              <a:off x="7087394" y="5235099"/>
              <a:ext cx="1604758" cy="921841"/>
              <a:chOff x="7085806" y="3963194"/>
              <a:chExt cx="1604758" cy="921841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 rot="5400000">
                <a:off x="6705600" y="4343400"/>
                <a:ext cx="7620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7087394" y="4723606"/>
                <a:ext cx="7620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TextBox 15"/>
              <p:cNvSpPr txBox="1"/>
              <p:nvPr/>
            </p:nvSpPr>
            <p:spPr>
              <a:xfrm>
                <a:off x="7087394" y="3963194"/>
                <a:ext cx="675826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50" dirty="0"/>
                  <a:t>time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849394" y="4484926"/>
                <a:ext cx="841170" cy="400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350" dirty="0"/>
                  <a:t>length</a:t>
                </a:r>
              </a:p>
            </p:txBody>
          </p:sp>
        </p:grpSp>
        <p:sp>
          <p:nvSpPr>
            <p:cNvPr id="22" name="Freeform 21"/>
            <p:cNvSpPr/>
            <p:nvPr/>
          </p:nvSpPr>
          <p:spPr>
            <a:xfrm>
              <a:off x="7095703" y="5177151"/>
              <a:ext cx="828292" cy="814539"/>
            </a:xfrm>
            <a:custGeom>
              <a:avLst/>
              <a:gdLst>
                <a:gd name="connsiteX0" fmla="*/ 0 w 828292"/>
                <a:gd name="connsiteY0" fmla="*/ 814539 h 814539"/>
                <a:gd name="connsiteX1" fmla="*/ 386536 w 828292"/>
                <a:gd name="connsiteY1" fmla="*/ 731705 h 814539"/>
                <a:gd name="connsiteX2" fmla="*/ 552194 w 828292"/>
                <a:gd name="connsiteY2" fmla="*/ 635064 h 814539"/>
                <a:gd name="connsiteX3" fmla="*/ 662633 w 828292"/>
                <a:gd name="connsiteY3" fmla="*/ 469396 h 814539"/>
                <a:gd name="connsiteX4" fmla="*/ 800682 w 828292"/>
                <a:gd name="connsiteY4" fmla="*/ 110446 h 814539"/>
                <a:gd name="connsiteX5" fmla="*/ 828292 w 828292"/>
                <a:gd name="connsiteY5" fmla="*/ 0 h 814539"/>
                <a:gd name="connsiteX6" fmla="*/ 828292 w 828292"/>
                <a:gd name="connsiteY6" fmla="*/ 0 h 814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28292" h="814539">
                  <a:moveTo>
                    <a:pt x="0" y="814539"/>
                  </a:moveTo>
                  <a:cubicBezTo>
                    <a:pt x="147252" y="788078"/>
                    <a:pt x="294504" y="761617"/>
                    <a:pt x="386536" y="731705"/>
                  </a:cubicBezTo>
                  <a:cubicBezTo>
                    <a:pt x="478568" y="701793"/>
                    <a:pt x="506178" y="678782"/>
                    <a:pt x="552194" y="635064"/>
                  </a:cubicBezTo>
                  <a:cubicBezTo>
                    <a:pt x="598210" y="591346"/>
                    <a:pt x="621218" y="556832"/>
                    <a:pt x="662633" y="469396"/>
                  </a:cubicBezTo>
                  <a:cubicBezTo>
                    <a:pt x="704048" y="381960"/>
                    <a:pt x="773072" y="188679"/>
                    <a:pt x="800682" y="110446"/>
                  </a:cubicBezTo>
                  <a:cubicBezTo>
                    <a:pt x="828292" y="32213"/>
                    <a:pt x="828292" y="0"/>
                    <a:pt x="828292" y="0"/>
                  </a:cubicBezTo>
                  <a:lnTo>
                    <a:pt x="828292" y="0"/>
                  </a:lnTo>
                </a:path>
              </a:pathLst>
            </a:custGeom>
            <a:ln>
              <a:solidFill>
                <a:srgbClr val="FF0000"/>
              </a:solidFill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848601" y="4876800"/>
              <a:ext cx="1342419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50" i="1" dirty="0"/>
                <a:t>exponential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768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Regex: exponential time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75784"/>
          </a:xfrm>
        </p:spPr>
        <p:txBody>
          <a:bodyPr>
            <a:normAutofit fontScale="70000" lnSpcReduction="20000"/>
          </a:bodyPr>
          <a:lstStyle/>
          <a:p>
            <a:r>
              <a:rPr lang="en-US" sz="3200" dirty="0"/>
              <a:t>Consider</a:t>
            </a:r>
            <a:r>
              <a:rPr lang="en-US" sz="3200" i="1" dirty="0"/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a?a?a?aaa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3200" dirty="0"/>
              <a:t>matching against the string </a:t>
            </a:r>
            <a:r>
              <a:rPr lang="en-US" sz="3200" i="1" dirty="0" err="1">
                <a:solidFill>
                  <a:schemeClr val="accent1"/>
                </a:solidFill>
              </a:rPr>
              <a:t>aaa</a:t>
            </a:r>
            <a:endParaRPr lang="en-US" sz="3200" i="1" dirty="0">
              <a:solidFill>
                <a:schemeClr val="accent1"/>
              </a:solidFill>
            </a:endParaRPr>
          </a:p>
          <a:p>
            <a:pPr lvl="1"/>
            <a:r>
              <a:rPr lang="en-US" sz="2800" dirty="0"/>
              <a:t>For expository purposes: </a:t>
            </a:r>
            <a:r>
              <a:rPr lang="en-US" sz="2800" i="1" dirty="0">
                <a:solidFill>
                  <a:schemeClr val="accent1"/>
                </a:solidFill>
              </a:rPr>
              <a:t>a</a:t>
            </a:r>
            <a:r>
              <a:rPr lang="en-US" sz="2800" i="1" baseline="-25000" dirty="0">
                <a:solidFill>
                  <a:schemeClr val="accent1"/>
                </a:solidFill>
              </a:rPr>
              <a:t>1</a:t>
            </a:r>
            <a:r>
              <a:rPr lang="en-US" sz="2800" i="1" dirty="0">
                <a:solidFill>
                  <a:schemeClr val="accent1"/>
                </a:solidFill>
              </a:rPr>
              <a:t> a</a:t>
            </a:r>
            <a:r>
              <a:rPr lang="en-US" sz="2800" i="1" baseline="-25000" dirty="0">
                <a:solidFill>
                  <a:schemeClr val="accent1"/>
                </a:solidFill>
              </a:rPr>
              <a:t>2</a:t>
            </a:r>
            <a:r>
              <a:rPr lang="en-US" sz="2800" i="1" dirty="0">
                <a:solidFill>
                  <a:schemeClr val="accent1"/>
                </a:solidFill>
              </a:rPr>
              <a:t> a</a:t>
            </a:r>
            <a:r>
              <a:rPr lang="en-US" sz="2800" i="1" baseline="-25000" dirty="0">
                <a:solidFill>
                  <a:schemeClr val="accent1"/>
                </a:solidFill>
              </a:rPr>
              <a:t>3</a:t>
            </a:r>
          </a:p>
          <a:p>
            <a:pPr lvl="1"/>
            <a:r>
              <a:rPr lang="en-US" sz="2800" dirty="0"/>
              <a:t>red  </a:t>
            </a:r>
            <a:r>
              <a:rPr lang="en-US" sz="2800" i="1" dirty="0">
                <a:solidFill>
                  <a:srgbClr val="FF0000"/>
                </a:solidFill>
              </a:rPr>
              <a:t>a</a:t>
            </a:r>
            <a:r>
              <a:rPr lang="en-US" sz="2800" dirty="0"/>
              <a:t> = failure to match (causes backtracking)</a:t>
            </a:r>
          </a:p>
          <a:p>
            <a:pPr marL="0" indent="0">
              <a:buNone/>
            </a:pPr>
            <a:r>
              <a:rPr lang="en-US" sz="3200" b="1" dirty="0"/>
              <a:t>Tries</a:t>
            </a:r>
            <a:r>
              <a:rPr lang="en-US" sz="3200" dirty="0"/>
              <a:t>:</a:t>
            </a:r>
            <a:endParaRPr lang="en-US" sz="3200" i="1" baseline="-25000" dirty="0">
              <a:solidFill>
                <a:schemeClr val="accent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i="1" dirty="0"/>
              <a:t> </a:t>
            </a:r>
            <a:r>
              <a:rPr lang="en-US" sz="3200" i="1" dirty="0">
                <a:solidFill>
                  <a:schemeClr val="accent1"/>
                </a:solidFill>
              </a:rPr>
              <a:t>a</a:t>
            </a:r>
            <a:r>
              <a:rPr lang="en-US" sz="3200" i="1" baseline="-25000" dirty="0">
                <a:solidFill>
                  <a:schemeClr val="accent1"/>
                </a:solidFill>
              </a:rPr>
              <a:t>1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a</a:t>
            </a:r>
            <a:r>
              <a:rPr lang="en-US" sz="3200" i="1" baseline="-25000" dirty="0">
                <a:solidFill>
                  <a:schemeClr val="accent1"/>
                </a:solidFill>
              </a:rPr>
              <a:t>2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a</a:t>
            </a:r>
            <a:r>
              <a:rPr lang="en-US" sz="3200" i="1" baseline="-25000" dirty="0">
                <a:solidFill>
                  <a:schemeClr val="accent1"/>
                </a:solidFill>
              </a:rPr>
              <a:t>3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i="1" dirty="0">
                <a:solidFill>
                  <a:schemeClr val="accent1"/>
                </a:solidFill>
              </a:rPr>
              <a:t>a</a:t>
            </a:r>
            <a:r>
              <a:rPr lang="en-US" sz="3200" i="1" baseline="-25000" dirty="0">
                <a:solidFill>
                  <a:schemeClr val="accent1"/>
                </a:solidFill>
              </a:rPr>
              <a:t>1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a</a:t>
            </a:r>
            <a:r>
              <a:rPr lang="en-US" sz="3200" i="1" baseline="-25000" dirty="0">
                <a:solidFill>
                  <a:schemeClr val="accent1"/>
                </a:solidFill>
              </a:rPr>
              <a:t>2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   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a</a:t>
            </a:r>
            <a:r>
              <a:rPr lang="en-US" sz="3200" i="1" baseline="-25000" dirty="0">
                <a:solidFill>
                  <a:schemeClr val="accent1"/>
                </a:solidFill>
              </a:rPr>
              <a:t>3 </a:t>
            </a:r>
            <a:r>
              <a:rPr lang="en-US" sz="3200" i="1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i="1" dirty="0">
                <a:solidFill>
                  <a:schemeClr val="accent1"/>
                </a:solidFill>
              </a:rPr>
              <a:t>a</a:t>
            </a:r>
            <a:r>
              <a:rPr lang="en-US" sz="3200" i="1" baseline="-25000" dirty="0">
                <a:solidFill>
                  <a:schemeClr val="accent1"/>
                </a:solidFill>
              </a:rPr>
              <a:t>1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  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a</a:t>
            </a:r>
            <a:r>
              <a:rPr lang="en-US" sz="3200" i="1" baseline="-25000" dirty="0">
                <a:solidFill>
                  <a:schemeClr val="accent1"/>
                </a:solidFill>
              </a:rPr>
              <a:t>2</a:t>
            </a:r>
            <a:r>
              <a:rPr lang="en-US" sz="3200" i="1" dirty="0">
                <a:solidFill>
                  <a:schemeClr val="accent1"/>
                </a:solidFill>
              </a:rPr>
              <a:t> 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a</a:t>
            </a:r>
            <a:r>
              <a:rPr lang="en-US" sz="3200" i="1" baseline="-25000" dirty="0">
                <a:solidFill>
                  <a:schemeClr val="accent1"/>
                </a:solidFill>
              </a:rPr>
              <a:t>3 </a:t>
            </a:r>
            <a:r>
              <a:rPr lang="en-US" sz="3200" i="1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  <a:endParaRPr lang="en-US" sz="3200" i="1" dirty="0">
              <a:solidFill>
                <a:schemeClr val="accent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i="1" dirty="0">
                <a:solidFill>
                  <a:schemeClr val="accent1"/>
                </a:solidFill>
              </a:rPr>
              <a:t>a</a:t>
            </a:r>
            <a:r>
              <a:rPr lang="en-US" sz="3200" i="1" baseline="-25000" dirty="0">
                <a:solidFill>
                  <a:schemeClr val="accent1"/>
                </a:solidFill>
              </a:rPr>
              <a:t>1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  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    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a</a:t>
            </a:r>
            <a:r>
              <a:rPr lang="en-US" sz="3200" i="1" baseline="-25000" dirty="0">
                <a:solidFill>
                  <a:schemeClr val="accent1"/>
                </a:solidFill>
              </a:rPr>
              <a:t>2 </a:t>
            </a:r>
            <a:r>
              <a:rPr lang="en-US" sz="3200" i="1" dirty="0">
                <a:solidFill>
                  <a:schemeClr val="accent1"/>
                </a:solidFill>
              </a:rPr>
              <a:t>a</a:t>
            </a:r>
            <a:r>
              <a:rPr lang="en-US" sz="3200" i="1" baseline="-25000" dirty="0">
                <a:solidFill>
                  <a:schemeClr val="accent1"/>
                </a:solidFill>
              </a:rPr>
              <a:t>3 </a:t>
            </a:r>
            <a:r>
              <a:rPr lang="en-US" sz="3200" i="1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  <a:endParaRPr lang="en-US" sz="32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3200" i="1" dirty="0">
                <a:solidFill>
                  <a:schemeClr val="accent1"/>
                </a:solidFill>
              </a:rPr>
              <a:t>  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a</a:t>
            </a:r>
            <a:r>
              <a:rPr lang="en-US" sz="3200" i="1" baseline="-25000" dirty="0">
                <a:solidFill>
                  <a:schemeClr val="accent1"/>
                </a:solidFill>
              </a:rPr>
              <a:t>1</a:t>
            </a:r>
            <a:r>
              <a:rPr lang="en-US" sz="3200" i="1" dirty="0">
                <a:solidFill>
                  <a:schemeClr val="accent1"/>
                </a:solidFill>
              </a:rPr>
              <a:t>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a</a:t>
            </a:r>
            <a:r>
              <a:rPr lang="en-US" sz="3200" i="1" baseline="-25000" dirty="0">
                <a:solidFill>
                  <a:schemeClr val="accent1"/>
                </a:solidFill>
              </a:rPr>
              <a:t>2</a:t>
            </a:r>
            <a:r>
              <a:rPr lang="en-US" sz="3200" i="1" dirty="0">
                <a:solidFill>
                  <a:schemeClr val="accent1"/>
                </a:solidFill>
              </a:rPr>
              <a:t>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a</a:t>
            </a:r>
            <a:r>
              <a:rPr lang="en-US" sz="3200" i="1" baseline="-25000" dirty="0">
                <a:solidFill>
                  <a:schemeClr val="accent1"/>
                </a:solidFill>
              </a:rPr>
              <a:t>3 </a:t>
            </a:r>
            <a:r>
              <a:rPr lang="en-US" sz="3200" i="1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i="1" dirty="0">
                <a:solidFill>
                  <a:schemeClr val="accent1"/>
                </a:solidFill>
              </a:rPr>
              <a:t>  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a</a:t>
            </a:r>
            <a:r>
              <a:rPr lang="en-US" sz="3200" i="1" baseline="-25000" dirty="0">
                <a:solidFill>
                  <a:schemeClr val="accent1"/>
                </a:solidFill>
              </a:rPr>
              <a:t>1</a:t>
            </a:r>
            <a:r>
              <a:rPr lang="en-US" sz="3200" i="1" dirty="0">
                <a:solidFill>
                  <a:schemeClr val="accent1"/>
                </a:solidFill>
              </a:rPr>
              <a:t>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   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a</a:t>
            </a:r>
            <a:r>
              <a:rPr lang="en-US" sz="3200" i="1" baseline="-25000" dirty="0">
                <a:solidFill>
                  <a:schemeClr val="accent1"/>
                </a:solidFill>
              </a:rPr>
              <a:t>2 </a:t>
            </a:r>
            <a:r>
              <a:rPr lang="en-US" sz="3200" i="1" dirty="0">
                <a:solidFill>
                  <a:schemeClr val="accent1"/>
                </a:solidFill>
              </a:rPr>
              <a:t>a</a:t>
            </a:r>
            <a:r>
              <a:rPr lang="en-US" sz="3200" i="1" baseline="-25000" dirty="0">
                <a:solidFill>
                  <a:schemeClr val="accent1"/>
                </a:solidFill>
              </a:rPr>
              <a:t>3 </a:t>
            </a:r>
            <a:r>
              <a:rPr lang="en-US" sz="3200" i="1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i="1" dirty="0">
                <a:solidFill>
                  <a:schemeClr val="accent1"/>
                </a:solidFill>
              </a:rPr>
              <a:t>  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    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a</a:t>
            </a:r>
            <a:r>
              <a:rPr lang="en-US" sz="3200" i="1" baseline="-25000" dirty="0">
                <a:solidFill>
                  <a:schemeClr val="accent1"/>
                </a:solidFill>
              </a:rPr>
              <a:t>1</a:t>
            </a:r>
            <a:r>
              <a:rPr lang="en-US" sz="3200" i="1" dirty="0">
                <a:solidFill>
                  <a:schemeClr val="accent1"/>
                </a:solidFill>
              </a:rPr>
              <a:t>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a</a:t>
            </a:r>
            <a:r>
              <a:rPr lang="en-US" sz="3200" i="1" baseline="-25000" dirty="0">
                <a:solidFill>
                  <a:schemeClr val="accent1"/>
                </a:solidFill>
              </a:rPr>
              <a:t>2 </a:t>
            </a:r>
            <a:r>
              <a:rPr lang="en-US" sz="3200" i="1" dirty="0">
                <a:solidFill>
                  <a:schemeClr val="accent1"/>
                </a:solidFill>
              </a:rPr>
              <a:t>a</a:t>
            </a:r>
            <a:r>
              <a:rPr lang="en-US" sz="3200" i="1" baseline="-25000" dirty="0">
                <a:solidFill>
                  <a:schemeClr val="accent1"/>
                </a:solidFill>
              </a:rPr>
              <a:t>3 </a:t>
            </a:r>
            <a:r>
              <a:rPr lang="en-US" sz="3200" i="1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i="1" dirty="0">
                <a:solidFill>
                  <a:schemeClr val="accent1"/>
                </a:solidFill>
              </a:rPr>
              <a:t>  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    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     </a:t>
            </a:r>
            <a:r>
              <a:rPr lang="en-US" sz="3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?</a:t>
            </a:r>
            <a:r>
              <a:rPr lang="en-US" sz="3200" i="1" dirty="0">
                <a:solidFill>
                  <a:schemeClr val="accent1"/>
                </a:solidFill>
              </a:rPr>
              <a:t> a</a:t>
            </a:r>
            <a:r>
              <a:rPr lang="en-US" sz="3200" i="1" baseline="-25000" dirty="0">
                <a:solidFill>
                  <a:schemeClr val="accent1"/>
                </a:solidFill>
              </a:rPr>
              <a:t>1 </a:t>
            </a:r>
            <a:r>
              <a:rPr lang="en-US" sz="3200" i="1" dirty="0">
                <a:solidFill>
                  <a:schemeClr val="accent1"/>
                </a:solidFill>
              </a:rPr>
              <a:t>a</a:t>
            </a:r>
            <a:r>
              <a:rPr lang="en-US" sz="3200" i="1" baseline="-25000" dirty="0">
                <a:solidFill>
                  <a:schemeClr val="accent1"/>
                </a:solidFill>
              </a:rPr>
              <a:t>2 </a:t>
            </a:r>
            <a:r>
              <a:rPr lang="en-US" sz="3200" i="1" dirty="0">
                <a:solidFill>
                  <a:schemeClr val="accent1"/>
                </a:solidFill>
              </a:rPr>
              <a:t>a</a:t>
            </a:r>
            <a:r>
              <a:rPr lang="en-US" sz="3200" i="1" baseline="-25000" dirty="0">
                <a:solidFill>
                  <a:schemeClr val="accent1"/>
                </a:solidFill>
              </a:rPr>
              <a:t>3</a:t>
            </a:r>
            <a:endParaRPr lang="en-US" sz="3200" i="1" dirty="0">
              <a:solidFill>
                <a:schemeClr val="accent1"/>
              </a:solidFill>
            </a:endParaRPr>
          </a:p>
        </p:txBody>
      </p:sp>
      <p:sp>
        <p:nvSpPr>
          <p:cNvPr id="18" name="Down Arrow 17">
            <a:extLst>
              <a:ext uri="{FF2B5EF4-FFF2-40B4-BE49-F238E27FC236}">
                <a16:creationId xmlns:a16="http://schemas.microsoft.com/office/drawing/2014/main" id="{6A441188-AD60-2603-7661-DC2CA7FFB594}"/>
              </a:ext>
            </a:extLst>
          </p:cNvPr>
          <p:cNvSpPr/>
          <p:nvPr/>
        </p:nvSpPr>
        <p:spPr>
          <a:xfrm>
            <a:off x="2409568" y="2792627"/>
            <a:ext cx="296562" cy="3459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Arrow Callout 18">
            <a:extLst>
              <a:ext uri="{FF2B5EF4-FFF2-40B4-BE49-F238E27FC236}">
                <a16:creationId xmlns:a16="http://schemas.microsoft.com/office/drawing/2014/main" id="{D7AB5EE1-2E33-4313-893C-F502C5A6C402}"/>
              </a:ext>
            </a:extLst>
          </p:cNvPr>
          <p:cNvSpPr/>
          <p:nvPr/>
        </p:nvSpPr>
        <p:spPr>
          <a:xfrm>
            <a:off x="3954163" y="5523471"/>
            <a:ext cx="2298357" cy="524562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success!</a:t>
            </a:r>
          </a:p>
        </p:txBody>
      </p:sp>
    </p:spTree>
    <p:extLst>
      <p:ext uri="{BB962C8B-B14F-4D97-AF65-F5344CB8AC3E}">
        <p14:creationId xmlns:p14="http://schemas.microsoft.com/office/powerpoint/2010/main" val="143936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FD93F-9BA1-7240-4CB6-9143F3283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Perl implementations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DE91645-D10E-0DBA-535D-C9695FF4BF8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1734" y="2352665"/>
            <a:ext cx="5706327" cy="4140210"/>
          </a:xfrm>
          <a:ln>
            <a:solidFill>
              <a:schemeClr val="accent2"/>
            </a:solidFill>
          </a:ln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D672D7-FDC5-03FD-31C9-50B9771C2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48061" y="2315817"/>
            <a:ext cx="4505739" cy="3861146"/>
          </a:xfrm>
        </p:spPr>
        <p:txBody>
          <a:bodyPr>
            <a:normAutofit/>
          </a:bodyPr>
          <a:lstStyle/>
          <a:p>
            <a:r>
              <a:rPr lang="en-US" sz="2000" dirty="0" err="1"/>
              <a:t>perl</a:t>
            </a:r>
            <a:r>
              <a:rPr lang="en-US" sz="2000" dirty="0"/>
              <a:t> 5, version 28, subversion 3 (v5.28.3) built for darwin-thread-multi-2level </a:t>
            </a:r>
          </a:p>
          <a:p>
            <a:pPr lvl="1"/>
            <a:r>
              <a:rPr lang="en-US" sz="1800" dirty="0">
                <a:solidFill>
                  <a:schemeClr val="accent1"/>
                </a:solidFill>
              </a:rPr>
              <a:t>/opt/local/bin/</a:t>
            </a:r>
            <a:r>
              <a:rPr lang="en-US" sz="1800" dirty="0" err="1">
                <a:solidFill>
                  <a:schemeClr val="accent1"/>
                </a:solidFill>
              </a:rPr>
              <a:t>perl</a:t>
            </a:r>
            <a:r>
              <a:rPr lang="en-US" sz="1800" dirty="0">
                <a:solidFill>
                  <a:schemeClr val="accent1"/>
                </a:solidFill>
              </a:rPr>
              <a:t>: Mach-O 64-bit executable x86_64</a:t>
            </a:r>
          </a:p>
          <a:p>
            <a:r>
              <a:rPr lang="en-US" sz="2000" dirty="0" err="1"/>
              <a:t>perl</a:t>
            </a:r>
            <a:r>
              <a:rPr lang="en-US" sz="2000" dirty="0"/>
              <a:t> 5, version 34, subversion 1 (v5.34.1) built for darwin-thread-multi-2level</a:t>
            </a:r>
          </a:p>
          <a:p>
            <a:pPr lvl="1"/>
            <a:r>
              <a:rPr lang="en-US" sz="1800" dirty="0">
                <a:solidFill>
                  <a:schemeClr val="accent2"/>
                </a:solidFill>
              </a:rPr>
              <a:t>/opt/local/bin/</a:t>
            </a:r>
            <a:r>
              <a:rPr lang="en-US" sz="1800" dirty="0" err="1">
                <a:solidFill>
                  <a:schemeClr val="accent2"/>
                </a:solidFill>
              </a:rPr>
              <a:t>perl</a:t>
            </a:r>
            <a:r>
              <a:rPr lang="en-US" sz="1800" dirty="0">
                <a:solidFill>
                  <a:schemeClr val="accent2"/>
                </a:solidFill>
              </a:rPr>
              <a:t>: Mach-O 64-bit executable arm64</a:t>
            </a:r>
          </a:p>
        </p:txBody>
      </p:sp>
      <p:sp>
        <p:nvSpPr>
          <p:cNvPr id="3" name="Up Arrow Callout 2">
            <a:extLst>
              <a:ext uri="{FF2B5EF4-FFF2-40B4-BE49-F238E27FC236}">
                <a16:creationId xmlns:a16="http://schemas.microsoft.com/office/drawing/2014/main" id="{639E5489-89F1-74FC-3FDD-674A15184355}"/>
              </a:ext>
            </a:extLst>
          </p:cNvPr>
          <p:cNvSpPr/>
          <p:nvPr/>
        </p:nvSpPr>
        <p:spPr>
          <a:xfrm>
            <a:off x="586408" y="3429000"/>
            <a:ext cx="675861" cy="1550505"/>
          </a:xfrm>
          <a:prstGeom prst="upArrowCallou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log scale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7ACF8C9A-B20C-AA0B-51C0-16CDC35C81BD}"/>
              </a:ext>
            </a:extLst>
          </p:cNvPr>
          <p:cNvSpPr txBox="1">
            <a:spLocks/>
          </p:cNvSpPr>
          <p:nvPr/>
        </p:nvSpPr>
        <p:spPr>
          <a:xfrm>
            <a:off x="838200" y="1776446"/>
            <a:ext cx="11049001" cy="4901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Now consider scaling up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a?a?a?aaa</a:t>
            </a:r>
            <a:r>
              <a:rPr lang="en-US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, i.e.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(a?)</a:t>
            </a:r>
            <a:r>
              <a:rPr lang="en-US" baseline="30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  <a:r>
              <a:rPr lang="en-US" baseline="30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</a:t>
            </a:r>
            <a:r>
              <a:rPr lang="en-US" baseline="30000" dirty="0"/>
              <a:t> </a:t>
            </a:r>
            <a:r>
              <a:rPr lang="en-US" dirty="0"/>
              <a:t> matching against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  <a:r>
              <a:rPr lang="en-US" baseline="30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</a:t>
            </a:r>
            <a:r>
              <a:rPr lang="en-US" baseline="30000" dirty="0"/>
              <a:t> 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62867F-10F6-8DA0-2328-01DA3713CC79}"/>
              </a:ext>
            </a:extLst>
          </p:cNvPr>
          <p:cNvSpPr txBox="1"/>
          <p:nvPr/>
        </p:nvSpPr>
        <p:spPr>
          <a:xfrm>
            <a:off x="7070035" y="5395144"/>
            <a:ext cx="39519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Reference: </a:t>
            </a:r>
          </a:p>
          <a:p>
            <a:r>
              <a:rPr lang="en-US" sz="1600" dirty="0">
                <a:hlinkClick r:id="rId3"/>
              </a:rPr>
              <a:t>https://swtch.com/~rsc/regexp/regexp1.html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80371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animBg="1"/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B9DD5-E7CA-FF43-9108-F0CA811FC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Regex: exponential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100AED-70AE-054F-BC77-3A8C2F28E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967520" cy="4351338"/>
          </a:xfrm>
        </p:spPr>
        <p:txBody>
          <a:bodyPr/>
          <a:lstStyle/>
          <a:p>
            <a:r>
              <a:rPr lang="en-US" dirty="0"/>
              <a:t>regex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(a?)</a:t>
            </a:r>
            <a:r>
              <a:rPr lang="en-US" i="1" baseline="30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  <a:r>
              <a:rPr lang="en-US" i="1" baseline="30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</a:t>
            </a:r>
            <a:r>
              <a:rPr lang="en-US" baseline="30000" dirty="0"/>
              <a:t> </a:t>
            </a:r>
            <a:r>
              <a:rPr lang="en-US" dirty="0"/>
              <a:t> matching against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  <a:r>
              <a:rPr lang="en-US" i="1" baseline="30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</a:t>
            </a:r>
            <a:r>
              <a:rPr lang="en-US" baseline="30000" dirty="0"/>
              <a:t> </a:t>
            </a:r>
            <a:r>
              <a:rPr lang="en-US" dirty="0"/>
              <a:t>for a range of values for </a:t>
            </a:r>
            <a:r>
              <a:rPr lang="en-US" i="1" dirty="0"/>
              <a:t>n</a:t>
            </a:r>
          </a:p>
          <a:p>
            <a:pPr marL="457200" lvl="1" indent="0">
              <a:buNone/>
            </a:pP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time 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-e '$n = shift; $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na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"a" x $n; print $</a:t>
            </a:r>
            <a:r>
              <a:rPr lang="en-US" sz="18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na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=~ /(a?){$n}a{$n}/' </a:t>
            </a:r>
            <a:r>
              <a:rPr lang="en-US" sz="18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25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real 0m3.201s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user 0m3.190s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sys 0m0.007s</a:t>
            </a:r>
          </a:p>
          <a:p>
            <a:r>
              <a:rPr lang="en-US" dirty="0"/>
              <a:t>Note: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shift</a:t>
            </a:r>
            <a:r>
              <a:rPr lang="en-US" dirty="0"/>
              <a:t> defaults to working on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@ARGV</a:t>
            </a:r>
            <a:r>
              <a:rPr lang="en-US" dirty="0"/>
              <a:t>, that's how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$n</a:t>
            </a:r>
            <a:r>
              <a:rPr lang="en-US" dirty="0"/>
              <a:t> gets </a:t>
            </a:r>
            <a:r>
              <a:rPr lang="en-US" dirty="0">
                <a:solidFill>
                  <a:srgbClr val="FF0000"/>
                </a:solidFill>
              </a:rPr>
              <a:t>25</a:t>
            </a:r>
            <a:r>
              <a:rPr lang="en-US" dirty="0"/>
              <a:t> above.</a:t>
            </a:r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2C7CA362-FD9C-2473-9E0B-47B5D333D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258" y="4690762"/>
            <a:ext cx="9398041" cy="14862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61248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694</TotalTime>
  <Words>1347</Words>
  <Application>Microsoft Macintosh PowerPoint</Application>
  <PresentationFormat>Widescreen</PresentationFormat>
  <Paragraphs>183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Calibri Light</vt:lpstr>
      <vt:lpstr>Menlo</vt:lpstr>
      <vt:lpstr>Menlo Regular</vt:lpstr>
      <vt:lpstr>Monaco</vt:lpstr>
      <vt:lpstr>Office Theme</vt:lpstr>
      <vt:lpstr>LING/C SC/PSYC 438/538</vt:lpstr>
      <vt:lpstr>Today's Topics</vt:lpstr>
      <vt:lpstr>Homework 7 Review</vt:lpstr>
      <vt:lpstr>Homework 7 Review</vt:lpstr>
      <vt:lpstr>Homework 7 Review</vt:lpstr>
      <vt:lpstr>Homework 7 Review</vt:lpstr>
      <vt:lpstr>Homework 7 Review</vt:lpstr>
      <vt:lpstr>Homework 7 Review</vt:lpstr>
      <vt:lpstr>Homework 7 Review</vt:lpstr>
      <vt:lpstr>Homework 7 Review</vt:lpstr>
      <vt:lpstr>Homework 7 Review</vt:lpstr>
      <vt:lpstr>Homework 7 Review</vt:lpstr>
      <vt:lpstr>Homework 7 Review</vt:lpstr>
      <vt:lpstr>Homework 7 Review</vt:lpstr>
      <vt:lpstr>Homework 7 Review</vt:lpstr>
      <vt:lpstr>Homework 7 Review</vt:lpstr>
      <vt:lpstr>Homework 7 Review</vt:lpstr>
      <vt:lpstr>Interesting read</vt:lpstr>
      <vt:lpstr>Perl code and History</vt:lpstr>
      <vt:lpstr>Perl code and History</vt:lpstr>
      <vt:lpstr>Perl regex</vt:lpstr>
      <vt:lpstr>Perl regex: Unicode and \b</vt:lpstr>
      <vt:lpstr>Perl regex: Unicode and \w</vt:lpstr>
      <vt:lpstr>Perl regex: Unicode and \w</vt:lpstr>
      <vt:lpstr>Chapter 2: JM</vt:lpstr>
      <vt:lpstr>Chapter 2: JM</vt:lpstr>
      <vt:lpstr>Perl regex</vt:lpstr>
      <vt:lpstr>Chapter 2: JM</vt:lpstr>
      <vt:lpstr>Shortest vs. Greedy Matching</vt:lpstr>
      <vt:lpstr>Shortest vs. Greedy Matching</vt:lpstr>
      <vt:lpstr>Regex: exponential time</vt:lpstr>
      <vt:lpstr>Regex: exponential time</vt:lpstr>
      <vt:lpstr>Perl implementations</vt:lpstr>
      <vt:lpstr>Regex: exponential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Perl regex: Unicode and \w</dc:title>
  <dc:creator>sandiway@mac.com</dc:creator>
  <cp:lastModifiedBy>sandiway@mac.com</cp:lastModifiedBy>
  <cp:revision>22</cp:revision>
  <cp:lastPrinted>2026-09-28T16:12:50Z</cp:lastPrinted>
  <dcterms:created xsi:type="dcterms:W3CDTF">2023-09-21T23:45:57Z</dcterms:created>
  <dcterms:modified xsi:type="dcterms:W3CDTF">2026-09-28T16:20:31Z</dcterms:modified>
</cp:coreProperties>
</file>