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73" r:id="rId3"/>
    <p:sldId id="274" r:id="rId4"/>
    <p:sldId id="312" r:id="rId5"/>
    <p:sldId id="318" r:id="rId6"/>
    <p:sldId id="319" r:id="rId7"/>
    <p:sldId id="320" r:id="rId8"/>
    <p:sldId id="321" r:id="rId9"/>
    <p:sldId id="292" r:id="rId10"/>
    <p:sldId id="258" r:id="rId11"/>
    <p:sldId id="313" r:id="rId12"/>
    <p:sldId id="260" r:id="rId13"/>
    <p:sldId id="261" r:id="rId14"/>
    <p:sldId id="265" r:id="rId15"/>
    <p:sldId id="267" r:id="rId16"/>
    <p:sldId id="262" r:id="rId17"/>
    <p:sldId id="314" r:id="rId18"/>
    <p:sldId id="315" r:id="rId19"/>
    <p:sldId id="316" r:id="rId20"/>
    <p:sldId id="268" r:id="rId21"/>
    <p:sldId id="317" r:id="rId22"/>
    <p:sldId id="305" r:id="rId23"/>
    <p:sldId id="310" r:id="rId24"/>
    <p:sldId id="257" r:id="rId25"/>
    <p:sldId id="309" r:id="rId26"/>
    <p:sldId id="259" r:id="rId27"/>
    <p:sldId id="281" r:id="rId28"/>
    <p:sldId id="306" r:id="rId29"/>
    <p:sldId id="307" r:id="rId30"/>
    <p:sldId id="282" r:id="rId31"/>
    <p:sldId id="284" r:id="rId32"/>
    <p:sldId id="263" r:id="rId33"/>
    <p:sldId id="308" r:id="rId34"/>
    <p:sldId id="287" r:id="rId35"/>
    <p:sldId id="266" r:id="rId36"/>
    <p:sldId id="28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84"/>
    <p:restoredTop sz="97026"/>
  </p:normalViewPr>
  <p:slideViewPr>
    <p:cSldViewPr snapToGrid="0" snapToObjects="1">
      <p:cViewPr varScale="1">
        <p:scale>
          <a:sx n="86" d="100"/>
          <a:sy n="86" d="100"/>
        </p:scale>
        <p:origin x="24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818E6-0E82-B346-AD80-6389AE2B0CE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48E60-7F37-B545-BEEF-66E0A666F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60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AEAE7-B40C-7D44-AA91-3C0C0ED2B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798B5-71D1-CD48-B878-FCC64DC83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36070-2448-4546-9FCE-3153B691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C23A-3BD5-CF40-B29E-A47600DB5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F449B-6ECD-2945-AA3F-A214FF6D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A056-D931-4947-89E2-0A43F9BC5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9CCB4-AAB1-1F44-937D-9AB344FE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B5BC5-3A22-BE48-A3BA-4251F33C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D98F7-5D46-7C41-A953-3AD8AD2D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3E694-9D36-D34D-A906-2D1D3F54D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B456-02EF-994A-92D8-699C4CF57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F3D03-B0DC-D649-8B91-01E40793A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1580A-C70A-1849-B484-23AD95A53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9208C-1F02-B94B-B40D-DBB09107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449D5-BE7E-3247-B568-032D2CCDE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0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ABE11-0005-BF48-B17E-9DEB565E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ED1A6-8808-1B42-8268-0B04ED82A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85364-2DEC-234B-BDEF-3B956C9A9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ECCA2-050B-4249-B090-F3A7BF3F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76B9C-53F4-E54E-AEF8-AEB0D503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54AC2-6940-714E-B754-2FBE3EC5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6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33F3-C8CD-0E40-9070-FAA59BA1E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C2ABB-1B85-8A4E-B6DB-457E99D4E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82D1D-3D8B-CB4F-B56B-8D3F60E57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BCD4A-8A1C-FB40-8143-7BC3BD747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A69963-B12E-3240-BDFB-C51F4976F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D4EA02-6F6E-A94C-B293-EF4CD93F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8530D8-E808-1640-82FE-EC7AC0E7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EEAA03-B359-2C46-A304-63F1A083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8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39C4C-1AFF-BF47-AC30-222C6D4AD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8EEC6A-8A1B-6541-9608-97008BF2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08465-6D29-8A43-B61E-2603A56E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FB6852-9DEA-8942-AE6A-6B16E477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9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2BFE1-B350-0F45-9022-1D51A9549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FA887-56E7-1742-B9CF-34BE4D6F4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EBAE1-A1EB-C14E-95D2-2357B08C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8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9D0A5-3BAB-7645-8DF9-9B5ECB855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4420-C552-6249-B262-D2911F396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C649C-26A0-2644-8159-870A10308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B1EEE-8F00-324E-BC78-B8249FDEA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0BFD7-E9CD-C247-A815-6C1B094B7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800A5-11ED-264E-9C62-3EE20B51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19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B082-1B8B-B34C-B681-103695EB5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8355DC-CA3C-6645-BE94-5FB96B265D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2955E-8213-AB47-9E58-9583D61D3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5B9EA-C5AB-7B44-B2A7-EDE5A990E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B0964-DED2-5043-9C7C-93687F067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5B26D-D841-BD42-A009-F5A07856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9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4DE50-92CF-9F4A-8249-E00A4CA7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D60C72-68CF-A84C-8304-18DC39F95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F2D1C-57EE-0244-A43A-B2BB4FB36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817A-4E69-504B-BA5A-A32A7412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5DA33-A502-CC4C-902C-BA7F85F87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0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13C9E3-772A-654B-8BBE-1FD153DDD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7EEA7-82DE-1C4F-B378-16E4A1112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D24B1-4C6C-D944-A2BC-599D4AB0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F18F-732C-A04F-BC2B-541738179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FB53E-7062-BB4E-9A96-C0BD193E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61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965D-EDCF-50F7-72DA-78C6AC6BD9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79E83-0D87-FCCB-532D-7506B5A83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AEE19-BFA5-38ED-44DC-9AD968D8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BE643-DC09-87DA-D277-FBFDEC41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22A21-E540-7980-228B-2363B44D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88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2CAB-2A4E-700B-9AC5-5B6F5E66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8C83-8A34-C60A-DDF1-9C95D2C78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CFBFB-E424-4640-BAF7-F3D185856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93C74-286F-1575-A9B2-2D432791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BEE1B-753C-51F4-9F16-6F42C270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64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404B-3E8C-84E5-6BA1-751E7663B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1CC3B-7F1B-A84E-F2BB-C7166220F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43790-B0A8-DF17-8170-1EA82119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82206-D7B0-8EA5-5BC4-DEC84734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E0829-3E0A-674A-055E-31C1D2A03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65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B0818-4213-999A-4410-349D074E1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654E6-DBF8-1D70-0CCF-13DFDFBC5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08315-1395-D0BC-997D-5A9BAFC02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76DE73-F202-9FA4-C35A-9D7A974E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FD9D6-3870-BB71-577E-D7B74E8A2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44331C-1FBF-EE78-5DB6-A0217B56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46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BC49-A65C-6EEF-67BD-E87BDB81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3F622-D3B2-F0E4-918C-3489E32CB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B218-2A52-2AD2-A627-A545D783C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C9CACB-0058-C1AC-1E40-A94F0AD37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A8E23-6A06-F6E1-D377-50A6142F0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64D894-3A24-4ADF-3D15-D29C85B3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FFA2A-1D4E-7B4A-9E8C-66511624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EFEA3A-6BEE-0B64-3230-0D83B3C50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94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48B2-98BD-9516-CD63-16F913B1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89DB66-52A4-FB08-A4FD-FCB4276E3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11308-37FB-A902-8D6C-6D0F507C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FF7D6-81BA-4A45-F98B-46016D851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0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A8F40-6BE1-6B8D-3227-BE5E07D5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3E8A61-72A2-E8D1-3D41-D11208627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E4C83-61AE-CCF3-ED83-F2BDC4B4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4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357E-655B-34BD-B39B-01B411D8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584D1-0784-9508-C2B3-AD65E6E9D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76869-6629-6E48-1C59-31F34A52A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9C453-FC90-B13A-A8AD-60A9AC200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92B5B-AEC6-001E-6881-09A0FBB7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83CC4-8ABC-0378-3D33-70F1D78F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89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101F-9E7C-D668-83B6-C7626D042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A86BC7-5315-4430-7163-F1943A86164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94F2A-C6B3-AA29-5986-725E64736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10362-9939-3036-9348-B8AA67677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CE2AF-E776-AF54-26F4-4A7A70204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31B97-0D0C-89C9-F0EB-178D76ECD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8AD5-A362-B91D-5A86-23FFAEEB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70C1DE-8AF5-0EC2-6FC7-859C02DC1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C1DC4-6294-B9FF-668A-8DAE7055E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94035-A409-C723-785D-7700F686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BB297-FFA8-7B75-9161-8CA8F590F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80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78F18E-026C-FE2B-C430-4267D7E480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DE4D45-6BFD-2DE5-45C0-C05BC3FB8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8F24B-394F-9DCB-6D25-CAA03797B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74567-C26E-6A22-50A2-78857CA64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B8458-8B5F-F02B-807E-94BCB71A4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94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A96DAB-D91D-A046-8FD1-5C541DB7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E5D82-03A4-954C-915A-E2A67479E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209C6-52DD-C34A-8514-9DB0F6793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E956F-3B94-8B4A-A501-C8D5C2F44BB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822C8-C17C-4C4E-BAF2-2AC8A26C7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479FD-02F7-A947-8120-F6D1EC8AE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724E-97DE-674F-AF7B-0889DF492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72E7FC-0D8A-62E1-11E9-BCB819B65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545E8-8020-485A-8D25-BCACABB84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BDC23-A817-55A2-1801-5FAC922D2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7AF6DC-304A-CC4C-A4B2-9C0BA8E63E9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CD715-17ED-14A1-BECC-9FCC20AA5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5F4BF-0217-E794-2480-3B4E92AB4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9778F0-4AF4-1246-945E-45E085BD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3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lsides.com/media-bias/rating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sandiway@arizona.edu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docs.python.org/3/library/re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fc-editor.org/rfc/rfc5322" TargetMode="External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egex101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perldoc.perl.org/perlretut.html" TargetMode="External"/><Relationship Id="rId2" Type="http://schemas.openxmlformats.org/officeDocument/2006/relationships/hyperlink" Target="http://perldoc.perl.org/perlrequick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rldoc.perl.org/perlop#Quote-Like-Operators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10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428505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AF826-FDEE-A445-8B9B-63DCA1C4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7AD3-6837-F44B-85A0-20D160CEE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Lingua::</a:t>
            </a:r>
            <a:r>
              <a:rPr lang="en-US" sz="3200" dirty="0" err="1"/>
              <a:t>EN:CMUDict</a:t>
            </a:r>
            <a:endParaRPr lang="en-US" sz="3200" dirty="0"/>
          </a:p>
          <a:p>
            <a:r>
              <a:rPr lang="en-US" sz="3200" dirty="0"/>
              <a:t>Homework 7: </a:t>
            </a:r>
            <a:r>
              <a:rPr lang="en-US" sz="3200" i="1" dirty="0"/>
              <a:t>a fun one</a:t>
            </a:r>
          </a:p>
          <a:p>
            <a:r>
              <a:rPr lang="en-US" sz="3200" i="1" dirty="0"/>
              <a:t>Perl regex</a:t>
            </a:r>
          </a:p>
          <a:p>
            <a:pPr lvl="1"/>
            <a:r>
              <a:rPr lang="en-US" sz="2800" i="1" dirty="0">
                <a:solidFill>
                  <a:srgbClr val="C00000"/>
                </a:solidFill>
              </a:rPr>
              <a:t>we're finally here</a:t>
            </a:r>
            <a:r>
              <a:rPr lang="en-US" sz="2800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073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B4F3-A85F-2E48-16B4-B05D20FD7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last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FA7DD-082C-F9AB-2ED7-DD3E554D3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500" dirty="0"/>
              <a:t>Did anyone try the </a:t>
            </a:r>
            <a:r>
              <a:rPr lang="en-US" sz="3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</a:t>
            </a:r>
            <a:r>
              <a:rPr lang="en-US" sz="4500" dirty="0"/>
              <a:t> ungraded homework?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cpanm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Lingua::EN::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</a:t>
            </a:r>
            <a:endParaRPr lang="en-US" sz="2500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--&gt; Working on Lingua::EN::</a:t>
            </a: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</a:t>
            </a:r>
            <a:endParaRPr lang="en-US" sz="25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Fetching http://</a:t>
            </a: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www.cpan.org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/authors/id/L/LM/LMETCALF/Lingua-EN-CMUDict-0.07.tar.gz ... OK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Configuring Lingua-EN-CMUDict-0.07 ... OK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Building and testing Lingua-EN-CMUDict-0.07 ... OK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Successfully installed Lingua-EN-CMUDict-0.07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 distribution installed</a:t>
            </a:r>
          </a:p>
          <a:p>
            <a:pPr lvl="1"/>
            <a:endParaRPr lang="en-US" sz="2800" dirty="0"/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 Lingua::EN::</a:t>
            </a: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$o = new Lingua::EN::</a:t>
            </a: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$ARGV[0], ": ", $o-&gt;</a:t>
            </a: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number_of_syllables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($ARGV[0]), "\n"</a:t>
            </a:r>
          </a:p>
        </p:txBody>
      </p:sp>
    </p:spTree>
    <p:extLst>
      <p:ext uri="{BB962C8B-B14F-4D97-AF65-F5344CB8AC3E}">
        <p14:creationId xmlns:p14="http://schemas.microsoft.com/office/powerpoint/2010/main" val="34980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FE20-CFE6-7B35-BD97-B15BF986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6F4EC-2820-9B04-0E27-E88AF6DDB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Seem to be enforced more strictly in recent versions:</a:t>
            </a:r>
          </a:p>
          <a:p>
            <a:pPr marL="457200" lvl="1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457200" lvl="1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 of uninitialized value $word in pattern match (m//) at /Users/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sandiway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/perl5/lib/perl5/Lingua/EN/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CMUDict.pm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line 75.</a:t>
            </a:r>
          </a:p>
          <a:p>
            <a:pPr marL="457200" lvl="1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 of uninitialized value $word in uc at /Users/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sandiway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/perl5/lib/perl5/Lingua/EN/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CMUDict.pm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line 81.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34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7BA86-2E8B-D3CE-C25E-1291AC6BE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AI suggested fixes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3B73B6-4F6F-857B-45BD-1910FB202D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8962" y="1825625"/>
            <a:ext cx="4180075" cy="435133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53E6D0F-8571-2522-D8F4-668F7F09F0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2609" y="1825624"/>
            <a:ext cx="4210914" cy="50323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86EB7F-057A-524F-4644-B3F75C10FC3A}"/>
              </a:ext>
            </a:extLst>
          </p:cNvPr>
          <p:cNvSpPr/>
          <p:nvPr/>
        </p:nvSpPr>
        <p:spPr>
          <a:xfrm>
            <a:off x="1588957" y="4302177"/>
            <a:ext cx="3930080" cy="434715"/>
          </a:xfrm>
          <a:prstGeom prst="rect">
            <a:avLst/>
          </a:prstGeom>
          <a:solidFill>
            <a:srgbClr val="4472C4">
              <a:alpha val="11373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AC7EC3-A6E0-B20F-0D37-1E7123ED8AE2}"/>
              </a:ext>
            </a:extLst>
          </p:cNvPr>
          <p:cNvSpPr/>
          <p:nvPr/>
        </p:nvSpPr>
        <p:spPr>
          <a:xfrm>
            <a:off x="6671090" y="3267856"/>
            <a:ext cx="3930080" cy="378501"/>
          </a:xfrm>
          <a:prstGeom prst="rect">
            <a:avLst/>
          </a:prstGeom>
          <a:solidFill>
            <a:srgbClr val="4472C4">
              <a:alpha val="11373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D17C5E-2F35-8638-FC48-FE370F85E914}"/>
              </a:ext>
            </a:extLst>
          </p:cNvPr>
          <p:cNvSpPr/>
          <p:nvPr/>
        </p:nvSpPr>
        <p:spPr>
          <a:xfrm>
            <a:off x="7270230" y="4046264"/>
            <a:ext cx="3330940" cy="270903"/>
          </a:xfrm>
          <a:prstGeom prst="rect">
            <a:avLst/>
          </a:prstGeom>
          <a:solidFill>
            <a:srgbClr val="4472C4">
              <a:alpha val="11373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0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67DB68D-BDA8-C4ED-9892-CBABA48A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.pm!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DC9A98-0736-7EB9-5C04-5F67CED8F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trump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trump: 1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hello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hello: 2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intersection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intersection: 4</a:t>
            </a:r>
          </a:p>
          <a:p>
            <a:pPr marL="457200" lvl="1" indent="0">
              <a:buNone/>
            </a:pP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sz="25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5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asoifhaigfsfgdknj</a:t>
            </a:r>
            <a:endParaRPr lang="en-US" sz="2500" dirty="0">
              <a:solidFill>
                <a:schemeClr val="accent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asoifhaigfsfgdknj</a:t>
            </a:r>
            <a:r>
              <a:rPr lang="en-US" sz="2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 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941B5-EDB6-FE24-8652-0205620CD282}"/>
              </a:ext>
            </a:extLst>
          </p:cNvPr>
          <p:cNvSpPr txBox="1"/>
          <p:nvPr/>
        </p:nvSpPr>
        <p:spPr>
          <a:xfrm>
            <a:off x="7632202" y="3455234"/>
            <a:ext cx="39238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IH N T ER S EH K SH AH N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46F567-BE3D-900A-D8C2-279F5D198444}"/>
              </a:ext>
            </a:extLst>
          </p:cNvPr>
          <p:cNvSpPr txBox="1"/>
          <p:nvPr/>
        </p:nvSpPr>
        <p:spPr>
          <a:xfrm>
            <a:off x="6462970" y="2628780"/>
            <a:ext cx="193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HH AH L OW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7D7F5-F647-BF97-0916-CD565D16FEBE}"/>
              </a:ext>
            </a:extLst>
          </p:cNvPr>
          <p:cNvSpPr txBox="1"/>
          <p:nvPr/>
        </p:nvSpPr>
        <p:spPr>
          <a:xfrm>
            <a:off x="6240616" y="1866290"/>
            <a:ext cx="1934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 T R AH M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335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289F-3FF3-6EB6-583A-BF62D5BDD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AI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4E9230-6F6F-9694-4AA1-D1B16F20E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7450" y="2077244"/>
            <a:ext cx="72771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70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02DFA-1B1A-E847-9CFF-A0E9BF78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Regular Expressions to the rescue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E279-1FBB-EA42-A144-5A50C610D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1122362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/>
              <a:t>https://xkcd.com/208/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02F634-E639-6C46-8287-20442D9766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501"/>
          <a:stretch/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2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2C6AD1-F6A7-B494-900F-3BA533ACD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GroundNews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FE48D8-78CB-169A-21ED-F22791C41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742" y="1675227"/>
            <a:ext cx="9202515" cy="43941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843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4D36F-E511-7750-2124-999280B06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 we expect even coverage?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D6E015-7B4C-7506-0150-A7B75556C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718575"/>
            <a:ext cx="10905066" cy="430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2C0D-BC8A-85B1-7B97-D5740F3D3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GroundNews</a:t>
            </a:r>
            <a:r>
              <a:rPr lang="en-US" dirty="0"/>
              <a:t> Blindspot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8523CB-BC16-2B4C-4C55-6A3202C2E0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89367"/>
            <a:ext cx="5181600" cy="34238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EEACEC7-9D2E-1A7C-ADE5-98852C4E48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89367"/>
            <a:ext cx="5181600" cy="23694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954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4DC633-4DAB-75A9-85E9-1AE5CE4C2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September 23 to September 25, 2026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3CB223-A565-5D68-987B-09C1D4D30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9302"/>
            <a:ext cx="10515600" cy="41839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Up Arrow Callout 8">
            <a:extLst>
              <a:ext uri="{FF2B5EF4-FFF2-40B4-BE49-F238E27FC236}">
                <a16:creationId xmlns:a16="http://schemas.microsoft.com/office/drawing/2014/main" id="{DB2564B5-B6A3-40F6-2E1C-845FF99EB85D}"/>
              </a:ext>
            </a:extLst>
          </p:cNvPr>
          <p:cNvSpPr/>
          <p:nvPr/>
        </p:nvSpPr>
        <p:spPr>
          <a:xfrm>
            <a:off x="3926541" y="1204856"/>
            <a:ext cx="2753958" cy="704446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going on right now!</a:t>
            </a:r>
          </a:p>
        </p:txBody>
      </p:sp>
    </p:spTree>
    <p:extLst>
      <p:ext uri="{BB962C8B-B14F-4D97-AF65-F5344CB8AC3E}">
        <p14:creationId xmlns:p14="http://schemas.microsoft.com/office/powerpoint/2010/main" val="10387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8445-B418-5C27-F523-C828A4569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B11AFDA-3A40-E45B-E0C4-ED862B6EDE0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669430" y="1508125"/>
            <a:ext cx="5016500" cy="63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F86F6F-7985-2918-DC5A-436576F0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FEA84-08BF-CB66-2892-CB0930A64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26271" cy="46672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Here are some headlines about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Milo Yiannopoulos says he was ‘terrified’ by the ‘brutality’ of his ICE deportation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Shed no tears for Milo Yiannopoulos, the deported right-wing provocateur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I am a persecuted human rights icon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Milo Yiannopoulos, cheerleader of mass deportations, detained by 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Deported Milo Yiannopoulos says he is ‘ashamed’ of support for Trump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Milo Yiannopoulos deported to the U.K. one day after ICE arrest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Milo Yiannopoulos’ Black husband accuses him of shocking racism, “enslavement” &amp; abuse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Milo Yiannopoulos ‘very ashamed’ of support for Trump after deportation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i="1" dirty="0"/>
              <a:t>Milo Yiannopoulos, Right-Wing Agitator, Deported Home to U.K.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Far-right commentator Milo Yiannopoulos deported to UK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British far-right provocateur Milo Yiannopoulos deported after ICE arrest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Far-right British provocateur Milo Yiannopoulos arrested by US immigration enforcement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84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C0DFF-DAB0-B81B-EC07-28D5F5B31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1D90-489A-F354-81EB-9EBA93769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Question 1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without looking ahead</a:t>
            </a:r>
            <a:r>
              <a:rPr lang="en-US" sz="2800" dirty="0"/>
              <a:t>, first use your own judgment and rate each headline (</a:t>
            </a:r>
            <a:r>
              <a:rPr lang="en-US" dirty="0"/>
              <a:t>#1-12 </a:t>
            </a:r>
            <a:r>
              <a:rPr lang="en-US" sz="2800" i="1" dirty="0"/>
              <a:t>shown previously</a:t>
            </a:r>
            <a:r>
              <a:rPr lang="en-US" sz="2800" dirty="0"/>
              <a:t>) as being from media:</a:t>
            </a:r>
          </a:p>
          <a:p>
            <a:pPr lvl="1"/>
            <a:r>
              <a:rPr lang="en-US" sz="2800" dirty="0"/>
              <a:t>Left (L), </a:t>
            </a:r>
          </a:p>
          <a:p>
            <a:pPr lvl="1"/>
            <a:r>
              <a:rPr lang="en-US" sz="2800" dirty="0"/>
              <a:t>Center (C), or</a:t>
            </a:r>
          </a:p>
          <a:p>
            <a:pPr lvl="1"/>
            <a:r>
              <a:rPr lang="en-US" sz="2800" dirty="0"/>
              <a:t>Right (R)</a:t>
            </a:r>
          </a:p>
        </p:txBody>
      </p:sp>
    </p:spTree>
    <p:extLst>
      <p:ext uri="{BB962C8B-B14F-4D97-AF65-F5344CB8AC3E}">
        <p14:creationId xmlns:p14="http://schemas.microsoft.com/office/powerpoint/2010/main" val="3706457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0649-3DC3-E819-5468-415E3467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6BF1B76-35CC-B960-439E-949AAF93FC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8774" y="1825625"/>
            <a:ext cx="4860452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4CEE99-8B0F-0D9A-5FAE-500467E113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0865" y="1825625"/>
            <a:ext cx="4904270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8319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0EA6B-33A6-75C8-4402-22F59876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D123-FC6B-3698-B9C0-B6EB1FFB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C17DF84-022A-1984-484C-120F5CC13F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9842" y="1825625"/>
            <a:ext cx="4898316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9B0A7BC-DF69-9D38-DC28-A7251786BC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6731" y="1825625"/>
            <a:ext cx="4912538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7346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15445-6022-43C6-C2B6-0C9661AE1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3E1EC-3EC0-0947-44FD-3F132FC3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87B7F-5B67-FE1B-3402-6B348E961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Question 2</a:t>
            </a:r>
          </a:p>
          <a:p>
            <a:r>
              <a:rPr lang="en-US" dirty="0" err="1"/>
              <a:t>GroundNews</a:t>
            </a:r>
            <a:r>
              <a:rPr lang="en-US" dirty="0"/>
              <a:t> uses several sources for rating media sources</a:t>
            </a:r>
          </a:p>
          <a:p>
            <a:r>
              <a:rPr lang="en-US" dirty="0"/>
              <a:t>Look up each of the news sources in </a:t>
            </a:r>
            <a:r>
              <a:rPr lang="en-US" dirty="0" err="1"/>
              <a:t>AllSides</a:t>
            </a:r>
            <a:r>
              <a:rPr lang="en-US" dirty="0"/>
              <a:t> (</a:t>
            </a:r>
            <a:r>
              <a:rPr lang="en-US" i="1" dirty="0"/>
              <a:t>see next slide</a:t>
            </a:r>
            <a:r>
              <a:rPr lang="en-US" dirty="0"/>
              <a:t>)</a:t>
            </a:r>
          </a:p>
          <a:p>
            <a:r>
              <a:rPr lang="en-US" dirty="0"/>
              <a:t>Rate each headline source (#1-12 </a:t>
            </a:r>
            <a:r>
              <a:rPr lang="en-US" i="1" dirty="0"/>
              <a:t>shown previously</a:t>
            </a:r>
            <a:r>
              <a:rPr lang="en-US" dirty="0"/>
              <a:t>)</a:t>
            </a:r>
          </a:p>
          <a:p>
            <a:pPr lvl="1"/>
            <a:r>
              <a:rPr lang="en-US" sz="2800" dirty="0"/>
              <a:t>Left (L), </a:t>
            </a:r>
          </a:p>
          <a:p>
            <a:pPr lvl="1"/>
            <a:r>
              <a:rPr lang="en-US" sz="2800" dirty="0"/>
              <a:t>Center (C), or</a:t>
            </a:r>
          </a:p>
          <a:p>
            <a:pPr lvl="1"/>
            <a:r>
              <a:rPr lang="en-US" sz="2800" dirty="0"/>
              <a:t>Right (R)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74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684BD-6ECA-51BA-3A9D-52389A13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AllSides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C98221E-6E9E-2545-1EFC-128900771D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2806" y="1825625"/>
            <a:ext cx="4860388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ADB104-93DD-DC21-0E41-5A5DB0D724DF}"/>
              </a:ext>
            </a:extLst>
          </p:cNvPr>
          <p:cNvSpPr txBox="1"/>
          <p:nvPr/>
        </p:nvSpPr>
        <p:spPr>
          <a:xfrm>
            <a:off x="3137373" y="1388825"/>
            <a:ext cx="5296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3"/>
              </a:rPr>
              <a:t>www.allsides.com/media-bias/ratings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A22B757-07EC-9615-43BA-61218B4C59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072305" y="1825625"/>
            <a:ext cx="4713390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2731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D5F80-8B50-25E2-5E18-B9464FC6B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CA35-B392-EA06-94A8-A2E7E127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03AB9-F45E-C851-2E41-A359EA32B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Question 3</a:t>
            </a:r>
          </a:p>
          <a:p>
            <a:r>
              <a:rPr lang="en-US" dirty="0"/>
              <a:t>Compare your rating and the source? Accurate? Correlated?</a:t>
            </a:r>
          </a:p>
          <a:p>
            <a:r>
              <a:rPr lang="en-US" dirty="0"/>
              <a:t>Which keywords and phrases do you think can be used to identify story as being </a:t>
            </a:r>
            <a:r>
              <a:rPr lang="en-US" sz="2400" dirty="0"/>
              <a:t> </a:t>
            </a:r>
            <a:r>
              <a:rPr lang="en-US" sz="2800" dirty="0"/>
              <a:t>Left (L),  Center (C) or Right (R)? Or perhaps none?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69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85486-0601-65A6-7D44-C7119424E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Email to me: </a:t>
            </a:r>
            <a:r>
              <a:rPr lang="en-US" sz="3200" dirty="0">
                <a:hlinkClick r:id="rId2"/>
              </a:rPr>
              <a:t>sandiway@arizona.edu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Subject: 438/538 Homework 7: </a:t>
            </a:r>
            <a:r>
              <a:rPr lang="en-US" sz="3200" b="1" i="1" dirty="0">
                <a:solidFill>
                  <a:srgbClr val="C00000"/>
                </a:solidFill>
              </a:rPr>
              <a:t>YOUR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Submit everything in one PDF file</a:t>
            </a:r>
          </a:p>
          <a:p>
            <a:pPr marL="285750" indent="-285750"/>
            <a:r>
              <a:rPr lang="en-US" sz="3200"/>
              <a:t>Submit a real file, not a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/>
              <a:t>Screenshots</a:t>
            </a:r>
            <a:r>
              <a:rPr lang="en-US" sz="3200" dirty="0"/>
              <a:t>: make sure text is not too tiny!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Due </a:t>
            </a:r>
            <a:r>
              <a:rPr lang="en-US" sz="3200" b="1" dirty="0"/>
              <a:t>Sunday</a:t>
            </a:r>
            <a:r>
              <a:rPr lang="en-US" sz="3200" dirty="0"/>
              <a:t> midnight: </a:t>
            </a:r>
          </a:p>
          <a:p>
            <a:pPr marL="742950" lvl="1" indent="-285750"/>
            <a:r>
              <a:rPr lang="en-US" sz="2800" dirty="0"/>
              <a:t>to be reviewed in class next </a:t>
            </a:r>
            <a:r>
              <a:rPr lang="en-US" sz="2800" b="1" dirty="0"/>
              <a:t>Tuesday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22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9965C-8456-E146-9DE6-9276C622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736E1-0764-0A47-9456-D0D70F77C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3145077" cy="4332583"/>
          </a:xfrm>
        </p:spPr>
        <p:txBody>
          <a:bodyPr/>
          <a:lstStyle/>
          <a:p>
            <a:r>
              <a:rPr lang="en-US" dirty="0"/>
              <a:t>Python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re</a:t>
            </a:r>
          </a:p>
          <a:p>
            <a:pPr lvl="1"/>
            <a:r>
              <a:rPr lang="en-US" sz="2000" dirty="0"/>
              <a:t>slightly complicated string handling: use raw 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r'…'</a:t>
            </a:r>
            <a:r>
              <a:rPr lang="en-US" sz="2000" dirty="0"/>
              <a:t> format</a:t>
            </a:r>
          </a:p>
          <a:p>
            <a:pPr lvl="1"/>
            <a:r>
              <a:rPr lang="en-US" sz="2000" dirty="0">
                <a:hlinkClick r:id="rId2"/>
              </a:rPr>
              <a:t>https://docs.python.org/3/library/re.html</a:t>
            </a:r>
            <a:endParaRPr lang="en-US" sz="2000" dirty="0"/>
          </a:p>
          <a:p>
            <a:pPr lvl="1"/>
            <a:r>
              <a:rPr lang="en-US" sz="2000" dirty="0"/>
              <a:t>(</a:t>
            </a:r>
            <a:r>
              <a:rPr lang="en-US" sz="2000" i="1" dirty="0"/>
              <a:t>there's also a 3</a:t>
            </a:r>
            <a:r>
              <a:rPr lang="en-US" sz="2000" i="1" baseline="30000" dirty="0"/>
              <a:t>rd</a:t>
            </a:r>
            <a:r>
              <a:rPr lang="en-US" sz="2000" i="1" dirty="0"/>
              <a:t> party </a:t>
            </a:r>
            <a:r>
              <a:rPr lang="en-US" sz="18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2000" i="1" dirty="0"/>
              <a:t> module</a:t>
            </a:r>
            <a:r>
              <a:rPr lang="en-US" sz="2000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541121-BC1E-E342-A112-CA272EAF3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636" y="1605231"/>
            <a:ext cx="7212164" cy="43325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504D247-9845-124A-A84F-E87128145148}"/>
              </a:ext>
            </a:extLst>
          </p:cNvPr>
          <p:cNvSpPr/>
          <p:nvPr/>
        </p:nvSpPr>
        <p:spPr>
          <a:xfrm>
            <a:off x="5567126" y="2537307"/>
            <a:ext cx="5286404" cy="5028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5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3406-9D47-4869-8D03-2C69FA8A5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pic>
        <p:nvPicPr>
          <p:cNvPr id="5" name="Content Placeholder 4" descr="A close-up of a text&#10;&#10;Description automatically generated">
            <a:extLst>
              <a:ext uri="{FF2B5EF4-FFF2-40B4-BE49-F238E27FC236}">
                <a16:creationId xmlns:a16="http://schemas.microsoft.com/office/drawing/2014/main" id="{54AB5098-B348-22E0-344E-18D78F80F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5700" y="2585244"/>
            <a:ext cx="9880600" cy="2832100"/>
          </a:xfr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D3B22-A96D-2D2A-8D2D-03E2FCA7289C}"/>
              </a:ext>
            </a:extLst>
          </p:cNvPr>
          <p:cNvSpPr txBox="1"/>
          <p:nvPr/>
        </p:nvSpPr>
        <p:spPr>
          <a:xfrm>
            <a:off x="1155700" y="2044830"/>
            <a:ext cx="60939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https://</a:t>
            </a:r>
            <a:r>
              <a:rPr lang="en-US" sz="2000" dirty="0" err="1"/>
              <a:t>www.pcre.org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213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F4C4-7984-FD41-A65F-2E7D9E3F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regex </a:t>
            </a:r>
            <a:r>
              <a:rPr lang="en-US" dirty="0"/>
              <a:t>from 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E63D9-C48B-4C4A-A41C-B615972CE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9189"/>
            <a:ext cx="5713071" cy="344152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dirty="0"/>
              <a:t>Email validation: RFC 5322 (Internet Message Format)</a:t>
            </a:r>
            <a:r>
              <a:rPr lang="en-US" sz="3600" b="1" dirty="0"/>
              <a:t>:</a:t>
            </a: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:[a-z0-9!#$%&amp;'*+/=?^_`{|}~-]+(?:\.[a-z0-9!#$%&amp;'*+/=?^_`{|}~-]+)*|"(?:[\x01-\x08\x0b\x0c\x0e-\x1f\x21\x23-\x5b\x5d-\x7f]|\\[\x01-\x09\x0b\x0c\x0e-\x7f])*")@(?:(?:[a-z0-9](?:[a-z0-9-]*[a-z0-9])?\.)+[a-z0-9](?:[a-z0-9-]*[a-z0-9])?|\[(?:(?:(2(5[0-5]|[0-4][0-9])|1[0-9][0-9]|[1-9]?[0-9]))\.){3}(?:(2(5[0-5]|[0-4][0-9])|1[0-9][0-9]|[1-9]?[0-9])|[a-z0-9-]*[a-z0-9]:(?:[\x01-\x08\x0b\x0c\x0e-\x1f\x21-\x5a\x53-\x7f]|\\[\x01-\x09\x0b\x0c\x0e-\x7f])+)\]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760E8-BBEA-A643-ACC1-4B92C3AF1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88" y="2306290"/>
            <a:ext cx="4740812" cy="37037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07BD39-B126-F81F-BCCA-8C679BAF7B18}"/>
              </a:ext>
            </a:extLst>
          </p:cNvPr>
          <p:cNvSpPr txBox="1"/>
          <p:nvPr/>
        </p:nvSpPr>
        <p:spPr>
          <a:xfrm>
            <a:off x="838200" y="5640717"/>
            <a:ext cx="4011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https://www.rfc-editor.org/rfc/rfc5322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46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48F3-BC92-7F47-A49E-D249F078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regex tester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50B39B-2E3B-A346-B316-83837FC62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68749"/>
            <a:ext cx="9560442" cy="3863760"/>
          </a:xfr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DBCBE2-C45C-1644-8D19-BAE1FD69D4B3}"/>
              </a:ext>
            </a:extLst>
          </p:cNvPr>
          <p:cNvSpPr txBox="1"/>
          <p:nvPr/>
        </p:nvSpPr>
        <p:spPr>
          <a:xfrm>
            <a:off x="838200" y="1781368"/>
            <a:ext cx="3903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3"/>
              </a:rPr>
              <a:t>https://regex101.com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97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JM textbook chapter 2: section 1 on regex (</a:t>
            </a:r>
            <a:r>
              <a:rPr lang="en-US" i="1" dirty="0"/>
              <a:t>if you have it</a:t>
            </a:r>
            <a:r>
              <a:rPr lang="en-US" dirty="0"/>
              <a:t>)</a:t>
            </a:r>
          </a:p>
        </p:txBody>
      </p:sp>
      <p:pic>
        <p:nvPicPr>
          <p:cNvPr id="4" name="Content Placeholder 3" descr="Screen shot 2010-09-08 at 1.23.12 PM.png"/>
          <p:cNvPicPr>
            <a:picLocks noChangeAspect="1"/>
          </p:cNvPicPr>
          <p:nvPr/>
        </p:nvPicPr>
        <p:blipFill>
          <a:blip r:embed="rId2"/>
          <a:srcRect t="-15995" b="-15995"/>
          <a:stretch>
            <a:fillRect/>
          </a:stretch>
        </p:blipFill>
        <p:spPr>
          <a:xfrm>
            <a:off x="1708138" y="1919766"/>
            <a:ext cx="8775724" cy="464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30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A123-E0AA-F944-8C51-F6B494B2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AB6AF-48ED-3F42-B587-B80FAA091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en-US" sz="3200" dirty="0">
                <a:solidFill>
                  <a:prstClr val="black"/>
                </a:solidFill>
              </a:rPr>
              <a:t>Read up on the syntax of Perl regular expressions</a:t>
            </a:r>
          </a:p>
          <a:p>
            <a:pPr marL="285750" indent="-285750" defTabSz="457200">
              <a:lnSpc>
                <a:spcPct val="100000"/>
              </a:lnSpc>
              <a:spcBef>
                <a:spcPct val="20000"/>
              </a:spcBef>
              <a:buFont typeface="Arial"/>
              <a:buChar char="–"/>
            </a:pPr>
            <a:r>
              <a:rPr lang="en-US" sz="3200" dirty="0">
                <a:solidFill>
                  <a:prstClr val="black"/>
                </a:solidFill>
              </a:rPr>
              <a:t>Online tutorials</a:t>
            </a:r>
          </a:p>
          <a:p>
            <a:pPr lvl="1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http://perldoc.perl.org/perlrequick.html</a:t>
            </a:r>
            <a:endParaRPr lang="en-US" sz="2800" dirty="0">
              <a:solidFill>
                <a:prstClr val="black"/>
              </a:solidFill>
            </a:endParaRPr>
          </a:p>
          <a:p>
            <a:pPr lvl="1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http://perldoc.perl.org/perlretut.html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528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43EC-39D8-B741-ADF7-E4B0A5B1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24E0-A844-DA47-AB66-02DD0DAC0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751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Perl regex matching:</a:t>
            </a:r>
          </a:p>
          <a:p>
            <a:pPr lvl="1"/>
            <a:r>
              <a:rPr lang="en-US" sz="2100" dirty="0">
                <a:latin typeface="Menlo" charset="0"/>
                <a:ea typeface="Menlo" charset="0"/>
                <a:cs typeface="Menlo" charset="0"/>
              </a:rPr>
              <a:t>$s </a:t>
            </a:r>
            <a:r>
              <a:rPr lang="en-US" sz="2100" dirty="0">
                <a:solidFill>
                  <a:srgbClr val="FF0000"/>
                </a:solidFill>
                <a:latin typeface="Menlo" charset="0"/>
                <a:ea typeface="Menlo" charset="0"/>
                <a:cs typeface="Menlo" charset="0"/>
              </a:rPr>
              <a:t>=~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 /</a:t>
            </a:r>
            <a:r>
              <a:rPr lang="en-US" sz="2100" i="1" dirty="0">
                <a:latin typeface="Menlo" charset="0"/>
                <a:ea typeface="Menlo" charset="0"/>
                <a:cs typeface="Menlo" charset="0"/>
              </a:rPr>
              <a:t>foo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/ 		(</a:t>
            </a:r>
            <a:r>
              <a:rPr lang="en-US" sz="2118" dirty="0">
                <a:latin typeface="Menlo" charset="0"/>
                <a:ea typeface="Menlo" charset="0"/>
                <a:cs typeface="Menlo" charset="0"/>
              </a:rPr>
              <a:t>/…/</a:t>
            </a:r>
            <a:r>
              <a:rPr lang="en-US" sz="2118" dirty="0">
                <a:latin typeface="Courier New"/>
                <a:cs typeface="Courier New"/>
              </a:rPr>
              <a:t> </a:t>
            </a:r>
            <a:r>
              <a:rPr lang="en-US" dirty="0"/>
              <a:t>contains a regex)</a:t>
            </a:r>
          </a:p>
          <a:p>
            <a:pPr lvl="1"/>
            <a:r>
              <a:rPr lang="en-US" dirty="0"/>
              <a:t>can use in a conditional: </a:t>
            </a:r>
          </a:p>
          <a:p>
            <a:pPr lvl="2"/>
            <a:r>
              <a:rPr lang="en-US" dirty="0"/>
              <a:t>e.g. 	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($s =~ /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foo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/) </a:t>
            </a:r>
            <a:r>
              <a:rPr lang="en-US" dirty="0"/>
              <a:t>…</a:t>
            </a:r>
          </a:p>
          <a:p>
            <a:pPr lvl="2"/>
            <a:r>
              <a:rPr lang="en-US" dirty="0"/>
              <a:t>evaluates to true/false depending on what’s in </a:t>
            </a:r>
            <a:r>
              <a:rPr lang="en-US" sz="2100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$s</a:t>
            </a:r>
            <a:endParaRPr lang="en-US" sz="1600" dirty="0">
              <a:latin typeface="Courier New"/>
              <a:cs typeface="Courier New"/>
            </a:endParaRPr>
          </a:p>
          <a:p>
            <a:pPr lvl="1"/>
            <a:r>
              <a:rPr lang="en-US" dirty="0"/>
              <a:t>can also use as a statement: </a:t>
            </a:r>
          </a:p>
          <a:p>
            <a:pPr lvl="2"/>
            <a:r>
              <a:rPr lang="en-US" dirty="0"/>
              <a:t>e.g. 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$s =~ /foo/;</a:t>
            </a:r>
          </a:p>
          <a:p>
            <a:pPr lvl="2"/>
            <a:r>
              <a:rPr lang="en-US" dirty="0"/>
              <a:t>global variable 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$&amp;</a:t>
            </a:r>
            <a:r>
              <a:rPr lang="en-US" dirty="0"/>
              <a:t> contains the match</a:t>
            </a:r>
          </a:p>
          <a:p>
            <a:r>
              <a:rPr lang="en-US" b="1" dirty="0"/>
              <a:t>Examples</a:t>
            </a:r>
            <a:r>
              <a:rPr lang="en-US" dirty="0"/>
              <a:t>: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E9BB9-8A96-9C45-B6B1-33D94A68F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862" y="4732375"/>
            <a:ext cx="6295005" cy="181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2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581E0-40FE-724C-90E2-F888AE483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6AD29-3598-104A-B597-0D0FF4A02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7713"/>
          </a:xfrm>
        </p:spPr>
        <p:txBody>
          <a:bodyPr/>
          <a:lstStyle/>
          <a:p>
            <a:r>
              <a:rPr lang="en-US" dirty="0"/>
              <a:t>Match is not exact: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67FDE-3B24-2D43-8B47-8A8E06B35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318" y="2376174"/>
            <a:ext cx="8916810" cy="89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91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43EC-39D8-B741-ADF7-E4B0A5B1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24E0-A844-DA47-AB66-02DD0DAC0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414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Perl regex match and substitute:</a:t>
            </a:r>
          </a:p>
          <a:p>
            <a:pPr lvl="1"/>
            <a:r>
              <a:rPr lang="en-US" sz="2100" dirty="0">
                <a:latin typeface="Menlo" charset="0"/>
                <a:ea typeface="Menlo" charset="0"/>
                <a:cs typeface="Menlo" charset="0"/>
              </a:rPr>
              <a:t>$s =~ s/foo/bar/</a:t>
            </a:r>
          </a:p>
          <a:p>
            <a:pPr lvl="1"/>
            <a:r>
              <a:rPr lang="en-US" sz="2100" dirty="0">
                <a:latin typeface="Menlo" charset="0"/>
                <a:ea typeface="Menlo" charset="0"/>
                <a:cs typeface="Menlo" charset="0"/>
              </a:rPr>
              <a:t>s/…</a:t>
            </a:r>
            <a:r>
              <a:rPr lang="en-US" sz="2100" i="1" dirty="0">
                <a:latin typeface="Menlo" charset="0"/>
                <a:ea typeface="Menlo" charset="0"/>
                <a:cs typeface="Menlo" charset="0"/>
              </a:rPr>
              <a:t>match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… /…</a:t>
            </a:r>
            <a:r>
              <a:rPr lang="en-US" sz="2100" i="1" dirty="0">
                <a:latin typeface="Menlo" charset="0"/>
                <a:ea typeface="Menlo" charset="0"/>
                <a:cs typeface="Menlo" charset="0"/>
              </a:rPr>
              <a:t>substitute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… / </a:t>
            </a:r>
            <a:r>
              <a:rPr lang="en-US" dirty="0"/>
              <a:t>contains two expressions</a:t>
            </a:r>
          </a:p>
          <a:p>
            <a:pPr lvl="1"/>
            <a:r>
              <a:rPr lang="en-US" sz="2595" dirty="0"/>
              <a:t>will </a:t>
            </a:r>
            <a:r>
              <a:rPr lang="en-US" sz="2595" dirty="0">
                <a:solidFill>
                  <a:srgbClr val="FF0000"/>
                </a:solidFill>
              </a:rPr>
              <a:t>modify</a:t>
            </a:r>
            <a:r>
              <a:rPr lang="en-US" sz="2595" dirty="0"/>
              <a:t> </a:t>
            </a:r>
            <a:r>
              <a:rPr lang="en-US" sz="2100" dirty="0">
                <a:latin typeface="Menlo" charset="0"/>
                <a:ea typeface="Menlo" charset="0"/>
                <a:cs typeface="Menlo" charset="0"/>
              </a:rPr>
              <a:t>$s</a:t>
            </a:r>
            <a:r>
              <a:rPr lang="en-US" sz="2595" dirty="0"/>
              <a:t> by looking for a </a:t>
            </a:r>
            <a:r>
              <a:rPr lang="en-US" sz="2595" b="1" dirty="0"/>
              <a:t>single </a:t>
            </a:r>
            <a:r>
              <a:rPr lang="en-US" sz="2595" dirty="0"/>
              <a:t>occurrence of </a:t>
            </a:r>
            <a:r>
              <a:rPr lang="en-US" sz="1946" i="1" dirty="0">
                <a:latin typeface="Monaco"/>
                <a:cs typeface="Monaco"/>
              </a:rPr>
              <a:t>match </a:t>
            </a:r>
            <a:r>
              <a:rPr lang="en-US" sz="2595" dirty="0"/>
              <a:t>and replacing that with </a:t>
            </a:r>
            <a:r>
              <a:rPr lang="en-US" sz="1946" i="1" dirty="0">
                <a:latin typeface="Monaco"/>
                <a:cs typeface="Monaco"/>
              </a:rPr>
              <a:t>substitute</a:t>
            </a:r>
          </a:p>
          <a:p>
            <a:pPr lvl="1"/>
            <a:r>
              <a:rPr lang="en-US" sz="2118" dirty="0">
                <a:latin typeface="Menlo" charset="0"/>
                <a:ea typeface="Menlo" charset="0"/>
                <a:cs typeface="Menlo" charset="0"/>
              </a:rPr>
              <a:t>s/…</a:t>
            </a:r>
            <a:r>
              <a:rPr lang="en-US" sz="2118" i="1" dirty="0">
                <a:latin typeface="Menlo" charset="0"/>
                <a:ea typeface="Menlo" charset="0"/>
                <a:cs typeface="Menlo" charset="0"/>
              </a:rPr>
              <a:t>match</a:t>
            </a:r>
            <a:r>
              <a:rPr lang="en-US" sz="2118" dirty="0">
                <a:latin typeface="Menlo" charset="0"/>
                <a:ea typeface="Menlo" charset="0"/>
                <a:cs typeface="Menlo" charset="0"/>
              </a:rPr>
              <a:t>… /…</a:t>
            </a:r>
            <a:r>
              <a:rPr lang="en-US" sz="2118" i="1" dirty="0">
                <a:latin typeface="Menlo" charset="0"/>
                <a:ea typeface="Menlo" charset="0"/>
                <a:cs typeface="Menlo" charset="0"/>
              </a:rPr>
              <a:t>substitute</a:t>
            </a:r>
            <a:r>
              <a:rPr lang="en-US" sz="2118" dirty="0">
                <a:latin typeface="Menlo" charset="0"/>
                <a:ea typeface="Menlo" charset="0"/>
                <a:cs typeface="Menlo" charset="0"/>
              </a:rPr>
              <a:t>… /g </a:t>
            </a:r>
            <a:r>
              <a:rPr lang="en-US" dirty="0"/>
              <a:t>global substitution</a:t>
            </a:r>
          </a:p>
          <a:p>
            <a:r>
              <a:rPr lang="en-US" b="1" dirty="0"/>
              <a:t>Examples: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AD15B4-1460-1B4C-803F-F41E04EF4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107" y="4467068"/>
            <a:ext cx="10086118" cy="1229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C00788-5072-E041-AA08-D04FF10A6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107" y="5869408"/>
            <a:ext cx="2533283" cy="87021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F5D23F-BBBD-5845-A891-02B2E9246540}"/>
              </a:ext>
            </a:extLst>
          </p:cNvPr>
          <p:cNvSpPr/>
          <p:nvPr/>
        </p:nvSpPr>
        <p:spPr>
          <a:xfrm>
            <a:off x="3671390" y="5869408"/>
            <a:ext cx="5268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https://perldoc.perl.org/perlop#Quote-Like-Operators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0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43EC-39D8-B741-ADF7-E4B0A5B1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Perl regex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24E0-A844-DA47-AB66-02DD0DAC0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useful with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template.perl</a:t>
            </a:r>
            <a:r>
              <a:rPr lang="en-US" dirty="0"/>
              <a:t> for reading in a file line-by-line:</a:t>
            </a:r>
            <a:endParaRPr lang="en-US" sz="2000" dirty="0">
              <a:latin typeface="Courier New"/>
              <a:cs typeface="Courier New"/>
            </a:endParaRPr>
          </a:p>
          <a:p>
            <a:pPr lvl="1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open($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$ARGV[0]) or die "$ARGV[0] not found!\n";</a:t>
            </a:r>
          </a:p>
          <a:p>
            <a:pPr lvl="1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while ($line = &lt;$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&gt;) {</a:t>
            </a:r>
          </a:p>
          <a:p>
            <a:pPr lvl="1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$line =~ /…/</a:t>
            </a:r>
          </a:p>
          <a:p>
            <a:pPr lvl="1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lvl="1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close($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n-US" dirty="0"/>
          </a:p>
          <a:p>
            <a:r>
              <a:rPr lang="en-US" dirty="0"/>
              <a:t>Or on the command line in abbreviated form as:</a:t>
            </a:r>
          </a:p>
          <a:p>
            <a:pPr marL="457200" lvl="1" indent="0">
              <a:buNone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filename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while (&lt;$f&gt;) {while (/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/g) {print $&amp;}}'</a:t>
            </a:r>
          </a:p>
          <a:p>
            <a:r>
              <a:rPr lang="en-US" dirty="0"/>
              <a:t>Let’s practice this after we've introduced the notation …</a:t>
            </a:r>
          </a:p>
        </p:txBody>
      </p:sp>
    </p:spTree>
    <p:extLst>
      <p:ext uri="{BB962C8B-B14F-4D97-AF65-F5344CB8AC3E}">
        <p14:creationId xmlns:p14="http://schemas.microsoft.com/office/powerpoint/2010/main" val="116278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7" name="Content Placeholder 6" descr="Screen shot 2010-09-08 at 1.30.18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28" r="-428"/>
          <a:stretch>
            <a:fillRect/>
          </a:stretch>
        </p:blipFill>
        <p:spPr>
          <a:xfrm>
            <a:off x="1981200" y="1600200"/>
            <a:ext cx="8229600" cy="2133600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Screen shot 2010-09-08 at 1.30.52 PM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4237" b="-24237"/>
          <a:stretch>
            <a:fillRect/>
          </a:stretch>
        </p:blipFill>
        <p:spPr>
          <a:xfrm>
            <a:off x="1981200" y="3962401"/>
            <a:ext cx="8229600" cy="2163763"/>
          </a:xfr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391401" y="5759477"/>
            <a:ext cx="2560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character class</a:t>
            </a:r>
            <a:r>
              <a:rPr lang="en-US" dirty="0"/>
              <a:t>: Perl lingo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00CD35-A39C-7041-AB8C-65DCC0791CE2}"/>
              </a:ext>
            </a:extLst>
          </p:cNvPr>
          <p:cNvSpPr txBox="1"/>
          <p:nvPr/>
        </p:nvSpPr>
        <p:spPr>
          <a:xfrm>
            <a:off x="406602" y="2641878"/>
            <a:ext cx="1574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spaces matter!</a:t>
            </a:r>
          </a:p>
        </p:txBody>
      </p:sp>
    </p:spTree>
    <p:extLst>
      <p:ext uri="{BB962C8B-B14F-4D97-AF65-F5344CB8AC3E}">
        <p14:creationId xmlns:p14="http://schemas.microsoft.com/office/powerpoint/2010/main" val="3255709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6" name="Content Placeholder 5" descr="Screen shot 2010-09-08 at 1.31.03 PM.pn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20685" b="-20685"/>
          <a:stretch>
            <a:fillRect/>
          </a:stretch>
        </p:blipFill>
        <p:spPr>
          <a:xfrm>
            <a:off x="2563660" y="1508566"/>
            <a:ext cx="7467600" cy="1936750"/>
          </a:xfrm>
          <a:ln>
            <a:solidFill>
              <a:schemeClr val="tx1"/>
            </a:solidFill>
          </a:ln>
        </p:spPr>
      </p:pic>
      <p:pic>
        <p:nvPicPr>
          <p:cNvPr id="8" name="Content Placeholder 6" descr="Screen shot 2010-09-08 at 1.54.32 PM.png"/>
          <p:cNvPicPr>
            <a:picLocks noChangeAspect="1"/>
          </p:cNvPicPr>
          <p:nvPr/>
        </p:nvPicPr>
        <p:blipFill rotWithShape="1">
          <a:blip r:embed="rId3"/>
          <a:srcRect l="260" r="-9"/>
          <a:stretch/>
        </p:blipFill>
        <p:spPr>
          <a:xfrm>
            <a:off x="2563660" y="4221992"/>
            <a:ext cx="7467600" cy="2126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563660" y="3348354"/>
            <a:ext cx="345466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backslash lowercase letter for class</a:t>
            </a:r>
          </a:p>
          <a:p>
            <a:r>
              <a:rPr lang="en-US" dirty="0"/>
              <a:t>Uppercase variant for </a:t>
            </a:r>
            <a:r>
              <a:rPr lang="en-US" b="1" dirty="0"/>
              <a:t>all but </a:t>
            </a:r>
            <a:r>
              <a:rPr lang="en-US" dirty="0"/>
              <a:t>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1863" y="1497327"/>
            <a:ext cx="206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range: </a:t>
            </a:r>
            <a:r>
              <a:rPr lang="en-US"/>
              <a:t>in ASCII table</a:t>
            </a:r>
          </a:p>
        </p:txBody>
      </p:sp>
    </p:spTree>
    <p:extLst>
      <p:ext uri="{BB962C8B-B14F-4D97-AF65-F5344CB8AC3E}">
        <p14:creationId xmlns:p14="http://schemas.microsoft.com/office/powerpoint/2010/main" val="346765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7" name="Content Placeholder 6" descr="Screen shot 2010-09-08 at 1.31.31 PM.pn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-4145" r="-4145"/>
          <a:stretch>
            <a:fillRect/>
          </a:stretch>
        </p:blipFill>
        <p:spPr>
          <a:xfrm>
            <a:off x="2175354" y="1754688"/>
            <a:ext cx="8234933" cy="2165959"/>
          </a:xfrm>
          <a:ln>
            <a:solidFill>
              <a:schemeClr val="tx1"/>
            </a:solidFill>
          </a:ln>
        </p:spPr>
      </p:pic>
      <p:pic>
        <p:nvPicPr>
          <p:cNvPr id="10" name="Content Placeholder 7" descr="Screen shot 2010-09-08 at 1.52.04 PM.png"/>
          <p:cNvPicPr>
            <a:picLocks noChangeAspect="1"/>
          </p:cNvPicPr>
          <p:nvPr/>
        </p:nvPicPr>
        <p:blipFill>
          <a:blip r:embed="rId3"/>
          <a:srcRect t="-51794" b="-51794"/>
          <a:stretch>
            <a:fillRect/>
          </a:stretch>
        </p:blipFill>
        <p:spPr>
          <a:xfrm>
            <a:off x="2175354" y="3984647"/>
            <a:ext cx="8229600" cy="21637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4753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6" name="Content Placeholder 5" descr="Screen shot 2010-09-08 at 1.54.19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3950" y="2934494"/>
            <a:ext cx="7404100" cy="2133600"/>
          </a:xfrm>
          <a:ln>
            <a:solidFill>
              <a:schemeClr val="tx1"/>
            </a:solidFill>
          </a:ln>
        </p:spPr>
      </p:pic>
      <p:pic>
        <p:nvPicPr>
          <p:cNvPr id="7" name="Content Placeholder 5" descr="Screen shot 2010-09-08 at 1.31.59 PM.png"/>
          <p:cNvPicPr>
            <a:picLocks noChangeAspect="1"/>
          </p:cNvPicPr>
          <p:nvPr/>
        </p:nvPicPr>
        <p:blipFill>
          <a:blip r:embed="rId3"/>
          <a:srcRect t="-35973" b="-35973"/>
          <a:stretch>
            <a:fillRect/>
          </a:stretch>
        </p:blipFill>
        <p:spPr>
          <a:xfrm>
            <a:off x="2375770" y="1184491"/>
            <a:ext cx="7440460" cy="19290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CC5EE4-11BA-C84B-BE97-1A5A851AC657}"/>
              </a:ext>
            </a:extLst>
          </p:cNvPr>
          <p:cNvSpPr txBox="1"/>
          <p:nvPr/>
        </p:nvSpPr>
        <p:spPr>
          <a:xfrm>
            <a:off x="2393950" y="5273399"/>
            <a:ext cx="746255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Can use parentheses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dirty="0"/>
              <a:t>…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sz="2000" dirty="0"/>
              <a:t> to group around a sub-expression if &gt; 1 char</a:t>
            </a:r>
          </a:p>
          <a:p>
            <a:r>
              <a:rPr lang="en-US" sz="2000" dirty="0"/>
              <a:t>e.g. (ab)* vs. ab*</a:t>
            </a:r>
          </a:p>
        </p:txBody>
      </p:sp>
    </p:spTree>
    <p:extLst>
      <p:ext uri="{BB962C8B-B14F-4D97-AF65-F5344CB8AC3E}">
        <p14:creationId xmlns:p14="http://schemas.microsoft.com/office/powerpoint/2010/main" val="29094552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45" y="1673195"/>
            <a:ext cx="6338104" cy="4130065"/>
          </a:xfrm>
          <a:ln>
            <a:solidFill>
              <a:schemeClr val="tx1"/>
            </a:solidFill>
          </a:ln>
        </p:spPr>
      </p:pic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871944" y="1690688"/>
            <a:ext cx="3481856" cy="41125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Menlo" charset="0"/>
                <a:ea typeface="Menlo" charset="0"/>
                <a:cs typeface="Menlo" charset="0"/>
              </a:rPr>
              <a:t>Example</a:t>
            </a:r>
            <a:r>
              <a:rPr lang="en-US" sz="2000" dirty="0">
                <a:latin typeface="Menlo" charset="0"/>
                <a:ea typeface="Menlo" charset="0"/>
                <a:cs typeface="Menlo" charset="0"/>
              </a:rPr>
              <a:t>: \</a:t>
            </a:r>
            <a:r>
              <a:rPr lang="en-US" sz="2000" dirty="0" err="1">
                <a:latin typeface="Menlo" charset="0"/>
                <a:ea typeface="Menlo" charset="0"/>
                <a:cs typeface="Menlo" charset="0"/>
              </a:rPr>
              <a:t>S+ing</a:t>
            </a:r>
            <a:r>
              <a:rPr lang="en-US" sz="2000" dirty="0">
                <a:latin typeface="Menlo" charset="0"/>
                <a:ea typeface="Menlo" charset="0"/>
                <a:cs typeface="Menlo" charset="0"/>
              </a:rPr>
              <a:t>\b</a:t>
            </a:r>
          </a:p>
          <a:p>
            <a:r>
              <a:rPr lang="en-US" sz="2400" dirty="0">
                <a:solidFill>
                  <a:srgbClr val="FF0000"/>
                </a:solidFill>
              </a:rPr>
              <a:t>\s</a:t>
            </a:r>
            <a:r>
              <a:rPr lang="en-US" sz="2400" dirty="0"/>
              <a:t> is a whitespace, so </a:t>
            </a:r>
            <a:r>
              <a:rPr lang="en-US" sz="2400" dirty="0">
                <a:solidFill>
                  <a:srgbClr val="FF0000"/>
                </a:solidFill>
              </a:rPr>
              <a:t>\S</a:t>
            </a:r>
            <a:r>
              <a:rPr lang="en-US" sz="2400" dirty="0"/>
              <a:t> is a non-whitespace</a:t>
            </a:r>
          </a:p>
          <a:p>
            <a:r>
              <a:rPr lang="en-US" sz="2400" dirty="0"/>
              <a:t>+ is repetition (1 or more)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\b</a:t>
            </a:r>
            <a:r>
              <a:rPr lang="en-US" sz="2400" dirty="0"/>
              <a:t> is a word boundary, (words are made up of \w characters)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02767"/>
            <a:ext cx="10838328" cy="5901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0470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1284</Words>
  <Application>Microsoft Macintosh PowerPoint</Application>
  <PresentationFormat>Widescreen</PresentationFormat>
  <Paragraphs>162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Calibri Light</vt:lpstr>
      <vt:lpstr>Courier New</vt:lpstr>
      <vt:lpstr>Menlo</vt:lpstr>
      <vt:lpstr>Monaco</vt:lpstr>
      <vt:lpstr>Office Theme</vt:lpstr>
      <vt:lpstr>1_Office Theme</vt:lpstr>
      <vt:lpstr>LING/C SC/PSYC 438/538</vt:lpstr>
      <vt:lpstr>Today's Topics</vt:lpstr>
      <vt:lpstr>From last time</vt:lpstr>
      <vt:lpstr>Perl warnings</vt:lpstr>
      <vt:lpstr>Google AI suggested fixes</vt:lpstr>
      <vt:lpstr>Working .pm!</vt:lpstr>
      <vt:lpstr>Google AI</vt:lpstr>
      <vt:lpstr>Regular Expressions to the rescue</vt:lpstr>
      <vt:lpstr>GroundNews</vt:lpstr>
      <vt:lpstr>Do we expect even coverage?</vt:lpstr>
      <vt:lpstr>GroundNews Blindspot</vt:lpstr>
      <vt:lpstr>September 23 to September 25, 2026</vt:lpstr>
      <vt:lpstr>Homework 7</vt:lpstr>
      <vt:lpstr>Homework 7</vt:lpstr>
      <vt:lpstr>Homework 7</vt:lpstr>
      <vt:lpstr>Homework 7</vt:lpstr>
      <vt:lpstr>Homework 7</vt:lpstr>
      <vt:lpstr>AllSides</vt:lpstr>
      <vt:lpstr>Homework 7</vt:lpstr>
      <vt:lpstr>Homework 7</vt:lpstr>
      <vt:lpstr>Perl regex</vt:lpstr>
      <vt:lpstr>Perl regex</vt:lpstr>
      <vt:lpstr>A regex from Hell</vt:lpstr>
      <vt:lpstr>Online regex tester</vt:lpstr>
      <vt:lpstr>regex</vt:lpstr>
      <vt:lpstr>Perl regex</vt:lpstr>
      <vt:lpstr>Perl regex</vt:lpstr>
      <vt:lpstr>Perl regex</vt:lpstr>
      <vt:lpstr>Perl regex</vt:lpstr>
      <vt:lpstr>Perl regex</vt:lpstr>
      <vt:lpstr>Chapter 2: JM</vt:lpstr>
      <vt:lpstr>Chapter 2: JM</vt:lpstr>
      <vt:lpstr>Chapter 2: JM</vt:lpstr>
      <vt:lpstr>Chapter 2: JM</vt:lpstr>
      <vt:lpstr>Perl regex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Microsoft Office User</dc:creator>
  <cp:lastModifiedBy>sandiway@mac.com</cp:lastModifiedBy>
  <cp:revision>31</cp:revision>
  <cp:lastPrinted>2020-10-01T05:24:12Z</cp:lastPrinted>
  <dcterms:created xsi:type="dcterms:W3CDTF">2020-10-01T03:42:58Z</dcterms:created>
  <dcterms:modified xsi:type="dcterms:W3CDTF">2026-09-24T05:47:40Z</dcterms:modified>
</cp:coreProperties>
</file>