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1"/>
  </p:notesMasterIdLst>
  <p:sldIdLst>
    <p:sldId id="257" r:id="rId2"/>
    <p:sldId id="328" r:id="rId3"/>
    <p:sldId id="366" r:id="rId4"/>
    <p:sldId id="367" r:id="rId5"/>
    <p:sldId id="258" r:id="rId6"/>
    <p:sldId id="351" r:id="rId7"/>
    <p:sldId id="314" r:id="rId8"/>
    <p:sldId id="352" r:id="rId9"/>
    <p:sldId id="353" r:id="rId10"/>
    <p:sldId id="354" r:id="rId11"/>
    <p:sldId id="355" r:id="rId12"/>
    <p:sldId id="356" r:id="rId13"/>
    <p:sldId id="357" r:id="rId14"/>
    <p:sldId id="315" r:id="rId15"/>
    <p:sldId id="358" r:id="rId16"/>
    <p:sldId id="263" r:id="rId17"/>
    <p:sldId id="313" r:id="rId18"/>
    <p:sldId id="309" r:id="rId19"/>
    <p:sldId id="264" r:id="rId20"/>
    <p:sldId id="365" r:id="rId21"/>
    <p:sldId id="262" r:id="rId22"/>
    <p:sldId id="330" r:id="rId23"/>
    <p:sldId id="259" r:id="rId24"/>
    <p:sldId id="377" r:id="rId25"/>
    <p:sldId id="378" r:id="rId26"/>
    <p:sldId id="379" r:id="rId27"/>
    <p:sldId id="310" r:id="rId28"/>
    <p:sldId id="331" r:id="rId29"/>
    <p:sldId id="260" r:id="rId30"/>
    <p:sldId id="332" r:id="rId31"/>
    <p:sldId id="334" r:id="rId32"/>
    <p:sldId id="385" r:id="rId33"/>
    <p:sldId id="373" r:id="rId34"/>
    <p:sldId id="380" r:id="rId35"/>
    <p:sldId id="374" r:id="rId36"/>
    <p:sldId id="375" r:id="rId37"/>
    <p:sldId id="382" r:id="rId38"/>
    <p:sldId id="383" r:id="rId39"/>
    <p:sldId id="384" r:id="rId4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331"/>
    <p:restoredTop sz="95073"/>
  </p:normalViewPr>
  <p:slideViewPr>
    <p:cSldViewPr snapToGrid="0" snapToObjects="1">
      <p:cViewPr varScale="1">
        <p:scale>
          <a:sx n="125" d="100"/>
          <a:sy n="125" d="100"/>
        </p:scale>
        <p:origin x="184" y="2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image" Target="../media/image1.svg"/><Relationship Id="rId6" Type="http://schemas.openxmlformats.org/officeDocument/2006/relationships/image" Target="../media/image6.svg"/><Relationship Id="rId5" Type="http://schemas.openxmlformats.org/officeDocument/2006/relationships/image" Target="../media/image5.svg"/><Relationship Id="rId4" Type="http://schemas.openxmlformats.org/officeDocument/2006/relationships/image" Target="../media/image4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image" Target="../media/image1.svg"/><Relationship Id="rId6" Type="http://schemas.openxmlformats.org/officeDocument/2006/relationships/image" Target="../media/image6.svg"/><Relationship Id="rId5" Type="http://schemas.openxmlformats.org/officeDocument/2006/relationships/image" Target="../media/image5.svg"/><Relationship Id="rId4" Type="http://schemas.openxmlformats.org/officeDocument/2006/relationships/image" Target="../media/image4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0BF97BC-CC49-4177-BBAB-4EC28EE15676}" type="doc">
      <dgm:prSet loTypeId="urn:microsoft.com/office/officeart/2018/2/layout/IconVerticalSolidList" loCatId="icon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en-US"/>
        </a:p>
      </dgm:t>
    </dgm:pt>
    <dgm:pt modelId="{BFC5C110-A7CA-453A-A8C1-F9115E04AFA1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The Big Picture</a:t>
          </a:r>
        </a:p>
      </dgm:t>
    </dgm:pt>
    <dgm:pt modelId="{85B340B4-8F44-4291-8921-C159BAB41423}" type="parTrans" cxnId="{5B185ADF-EC1D-46E8-AF0E-0C6C4632E674}">
      <dgm:prSet/>
      <dgm:spPr/>
      <dgm:t>
        <a:bodyPr/>
        <a:lstStyle/>
        <a:p>
          <a:endParaRPr lang="en-US"/>
        </a:p>
      </dgm:t>
    </dgm:pt>
    <dgm:pt modelId="{3E460B96-5DFA-4845-AA48-CACBC1FA8852}" type="sibTrans" cxnId="{5B185ADF-EC1D-46E8-AF0E-0C6C4632E674}">
      <dgm:prSet/>
      <dgm:spPr/>
      <dgm:t>
        <a:bodyPr/>
        <a:lstStyle/>
        <a:p>
          <a:endParaRPr lang="en-US"/>
        </a:p>
      </dgm:t>
    </dgm:pt>
    <dgm:pt modelId="{0847D21D-0047-434D-8573-0611BBD9FBDA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Syllabus</a:t>
          </a:r>
        </a:p>
      </dgm:t>
    </dgm:pt>
    <dgm:pt modelId="{6CF07AD4-19B0-48B0-AAF7-354B7267DAD2}" type="parTrans" cxnId="{9E32485D-5A3F-4F0A-8A27-31E148553583}">
      <dgm:prSet/>
      <dgm:spPr/>
      <dgm:t>
        <a:bodyPr/>
        <a:lstStyle/>
        <a:p>
          <a:endParaRPr lang="en-US"/>
        </a:p>
      </dgm:t>
    </dgm:pt>
    <dgm:pt modelId="{52E61642-13DD-4EAB-937C-0FED50FA655C}" type="sibTrans" cxnId="{9E32485D-5A3F-4F0A-8A27-31E148553583}">
      <dgm:prSet/>
      <dgm:spPr/>
      <dgm:t>
        <a:bodyPr/>
        <a:lstStyle/>
        <a:p>
          <a:endParaRPr lang="en-US"/>
        </a:p>
      </dgm:t>
    </dgm:pt>
    <dgm:pt modelId="{9FE89674-FA0C-43F2-BEE3-725DA5DD50AF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Questions about the Syllabus</a:t>
          </a:r>
        </a:p>
      </dgm:t>
    </dgm:pt>
    <dgm:pt modelId="{E38741A8-A87B-4F7A-95DD-56EC6102FF3C}" type="parTrans" cxnId="{7F208CDE-7B35-4F3D-ABC4-FFE9BA91ED5F}">
      <dgm:prSet/>
      <dgm:spPr/>
      <dgm:t>
        <a:bodyPr/>
        <a:lstStyle/>
        <a:p>
          <a:endParaRPr lang="en-US"/>
        </a:p>
      </dgm:t>
    </dgm:pt>
    <dgm:pt modelId="{4A4AAAD7-F0BB-40CC-98A6-5C1ED56474B4}" type="sibTrans" cxnId="{7F208CDE-7B35-4F3D-ABC4-FFE9BA91ED5F}">
      <dgm:prSet/>
      <dgm:spPr/>
      <dgm:t>
        <a:bodyPr/>
        <a:lstStyle/>
        <a:p>
          <a:endParaRPr lang="en-US"/>
        </a:p>
      </dgm:t>
    </dgm:pt>
    <dgm:pt modelId="{AB2E76DE-8365-49E4-BEC0-F42FBECFC886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Homeworks 1 and 2 (</a:t>
          </a:r>
          <a:r>
            <a:rPr lang="en-US" i="1"/>
            <a:t>possibly the null homework</a:t>
          </a:r>
          <a:r>
            <a:rPr lang="en-US"/>
            <a:t>)</a:t>
          </a:r>
        </a:p>
      </dgm:t>
    </dgm:pt>
    <dgm:pt modelId="{5F02DA37-B4D8-44B9-97BD-1F75DE03F38F}" type="parTrans" cxnId="{F1248622-8313-4A87-8CE4-86C4CD5955DB}">
      <dgm:prSet/>
      <dgm:spPr/>
      <dgm:t>
        <a:bodyPr/>
        <a:lstStyle/>
        <a:p>
          <a:endParaRPr lang="en-US"/>
        </a:p>
      </dgm:t>
    </dgm:pt>
    <dgm:pt modelId="{BD0BDFD6-4F75-4E46-8AFA-5D66FE5825B6}" type="sibTrans" cxnId="{F1248622-8313-4A87-8CE4-86C4CD5955DB}">
      <dgm:prSet/>
      <dgm:spPr/>
      <dgm:t>
        <a:bodyPr/>
        <a:lstStyle/>
        <a:p>
          <a:endParaRPr lang="en-US"/>
        </a:p>
      </dgm:t>
    </dgm:pt>
    <dgm:pt modelId="{F218EC2B-CBBE-4CDB-8423-4101ACD72F4D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A note on Programming Languages</a:t>
          </a:r>
        </a:p>
      </dgm:t>
    </dgm:pt>
    <dgm:pt modelId="{7711FA47-DF9E-4C3B-9828-FF9089F915AF}" type="parTrans" cxnId="{869FF0D0-6AE8-4314-B020-A91C0BB7A875}">
      <dgm:prSet/>
      <dgm:spPr/>
      <dgm:t>
        <a:bodyPr/>
        <a:lstStyle/>
        <a:p>
          <a:endParaRPr lang="en-US"/>
        </a:p>
      </dgm:t>
    </dgm:pt>
    <dgm:pt modelId="{4B26CCB5-781D-4771-9E29-F48CD4958C5E}" type="sibTrans" cxnId="{869FF0D0-6AE8-4314-B020-A91C0BB7A875}">
      <dgm:prSet/>
      <dgm:spPr/>
      <dgm:t>
        <a:bodyPr/>
        <a:lstStyle/>
        <a:p>
          <a:endParaRPr lang="en-US"/>
        </a:p>
      </dgm:t>
    </dgm:pt>
    <dgm:pt modelId="{8093B5E7-DA5D-4343-BB14-70D879443E86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Some real intro next time!</a:t>
          </a:r>
        </a:p>
      </dgm:t>
    </dgm:pt>
    <dgm:pt modelId="{07CE9803-3CDC-46D2-9DB8-61757911AC55}" type="parTrans" cxnId="{AFD334C4-8E29-41B6-95E3-CFB00E1E2CCB}">
      <dgm:prSet/>
      <dgm:spPr/>
      <dgm:t>
        <a:bodyPr/>
        <a:lstStyle/>
        <a:p>
          <a:endParaRPr lang="en-US"/>
        </a:p>
      </dgm:t>
    </dgm:pt>
    <dgm:pt modelId="{F9467B01-4C92-4147-BDA9-4B182DCF179E}" type="sibTrans" cxnId="{AFD334C4-8E29-41B6-95E3-CFB00E1E2CCB}">
      <dgm:prSet/>
      <dgm:spPr/>
      <dgm:t>
        <a:bodyPr/>
        <a:lstStyle/>
        <a:p>
          <a:endParaRPr lang="en-US"/>
        </a:p>
      </dgm:t>
    </dgm:pt>
    <dgm:pt modelId="{E312F897-B46F-4D82-9627-78817A0017F5}" type="pres">
      <dgm:prSet presAssocID="{70BF97BC-CC49-4177-BBAB-4EC28EE15676}" presName="root" presStyleCnt="0">
        <dgm:presLayoutVars>
          <dgm:dir/>
          <dgm:resizeHandles val="exact"/>
        </dgm:presLayoutVars>
      </dgm:prSet>
      <dgm:spPr/>
    </dgm:pt>
    <dgm:pt modelId="{DFCD25D4-D8D7-4CB4-ADA6-1FED47620AAF}" type="pres">
      <dgm:prSet presAssocID="{BFC5C110-A7CA-453A-A8C1-F9115E04AFA1}" presName="compNode" presStyleCnt="0"/>
      <dgm:spPr/>
    </dgm:pt>
    <dgm:pt modelId="{8A830E12-6CA4-4CDD-970B-949630EF24BC}" type="pres">
      <dgm:prSet presAssocID="{BFC5C110-A7CA-453A-A8C1-F9115E04AFA1}" presName="bgRect" presStyleLbl="bgShp" presStyleIdx="0" presStyleCnt="6"/>
      <dgm:spPr/>
    </dgm:pt>
    <dgm:pt modelId="{AFD6856B-6EDA-443B-82FA-C5448AA4F1F6}" type="pres">
      <dgm:prSet presAssocID="{BFC5C110-A7CA-453A-A8C1-F9115E04AFA1}" presName="iconRect" presStyleLbl="node1" presStyleIdx="0" presStyleCnt="6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Upward trend"/>
        </a:ext>
      </dgm:extLst>
    </dgm:pt>
    <dgm:pt modelId="{2696F686-DDE9-46EA-AB85-5D65D9B409BF}" type="pres">
      <dgm:prSet presAssocID="{BFC5C110-A7CA-453A-A8C1-F9115E04AFA1}" presName="spaceRect" presStyleCnt="0"/>
      <dgm:spPr/>
    </dgm:pt>
    <dgm:pt modelId="{EA05858A-70C2-4827-BFA2-F9880BABA4B1}" type="pres">
      <dgm:prSet presAssocID="{BFC5C110-A7CA-453A-A8C1-F9115E04AFA1}" presName="parTx" presStyleLbl="revTx" presStyleIdx="0" presStyleCnt="6">
        <dgm:presLayoutVars>
          <dgm:chMax val="0"/>
          <dgm:chPref val="0"/>
        </dgm:presLayoutVars>
      </dgm:prSet>
      <dgm:spPr/>
    </dgm:pt>
    <dgm:pt modelId="{57348D29-CB5C-4BBD-85BE-5DA5CD8A2630}" type="pres">
      <dgm:prSet presAssocID="{3E460B96-5DFA-4845-AA48-CACBC1FA8852}" presName="sibTrans" presStyleCnt="0"/>
      <dgm:spPr/>
    </dgm:pt>
    <dgm:pt modelId="{6B087525-AAEC-4D3A-82A9-FFA7E5DBA5F8}" type="pres">
      <dgm:prSet presAssocID="{0847D21D-0047-434D-8573-0611BBD9FBDA}" presName="compNode" presStyleCnt="0"/>
      <dgm:spPr/>
    </dgm:pt>
    <dgm:pt modelId="{A3C3473F-358A-40B4-98E3-F34B5B0CC344}" type="pres">
      <dgm:prSet presAssocID="{0847D21D-0047-434D-8573-0611BBD9FBDA}" presName="bgRect" presStyleLbl="bgShp" presStyleIdx="1" presStyleCnt="6"/>
      <dgm:spPr/>
    </dgm:pt>
    <dgm:pt modelId="{FA0E4DFA-43E0-4F71-8850-11D036D0B1E9}" type="pres">
      <dgm:prSet presAssocID="{0847D21D-0047-434D-8573-0611BBD9FBDA}" presName="iconRect" presStyleLbl="node1" presStyleIdx="1" presStyleCnt="6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ooks"/>
        </a:ext>
      </dgm:extLst>
    </dgm:pt>
    <dgm:pt modelId="{60FD4A87-4FC3-4AE2-BC22-698743579734}" type="pres">
      <dgm:prSet presAssocID="{0847D21D-0047-434D-8573-0611BBD9FBDA}" presName="spaceRect" presStyleCnt="0"/>
      <dgm:spPr/>
    </dgm:pt>
    <dgm:pt modelId="{82129E06-500B-4038-8B01-44397A261E1D}" type="pres">
      <dgm:prSet presAssocID="{0847D21D-0047-434D-8573-0611BBD9FBDA}" presName="parTx" presStyleLbl="revTx" presStyleIdx="1" presStyleCnt="6">
        <dgm:presLayoutVars>
          <dgm:chMax val="0"/>
          <dgm:chPref val="0"/>
        </dgm:presLayoutVars>
      </dgm:prSet>
      <dgm:spPr/>
    </dgm:pt>
    <dgm:pt modelId="{88C81F0A-1ADD-4D2C-8102-953FE109631C}" type="pres">
      <dgm:prSet presAssocID="{52E61642-13DD-4EAB-937C-0FED50FA655C}" presName="sibTrans" presStyleCnt="0"/>
      <dgm:spPr/>
    </dgm:pt>
    <dgm:pt modelId="{1704C942-B047-4A53-8043-8BD979465A4C}" type="pres">
      <dgm:prSet presAssocID="{9FE89674-FA0C-43F2-BEE3-725DA5DD50AF}" presName="compNode" presStyleCnt="0"/>
      <dgm:spPr/>
    </dgm:pt>
    <dgm:pt modelId="{3D0F29DE-B0C4-4D67-817C-1092E429B13E}" type="pres">
      <dgm:prSet presAssocID="{9FE89674-FA0C-43F2-BEE3-725DA5DD50AF}" presName="bgRect" presStyleLbl="bgShp" presStyleIdx="2" presStyleCnt="6"/>
      <dgm:spPr/>
    </dgm:pt>
    <dgm:pt modelId="{078AF767-CE60-49AE-BC5D-2C98A53CDB71}" type="pres">
      <dgm:prSet presAssocID="{9FE89674-FA0C-43F2-BEE3-725DA5DD50AF}" presName="iconRect" presStyleLbl="node1" presStyleIdx="2" presStyleCnt="6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elp"/>
        </a:ext>
      </dgm:extLst>
    </dgm:pt>
    <dgm:pt modelId="{574BC9FB-F884-4E78-9A06-73858641C69B}" type="pres">
      <dgm:prSet presAssocID="{9FE89674-FA0C-43F2-BEE3-725DA5DD50AF}" presName="spaceRect" presStyleCnt="0"/>
      <dgm:spPr/>
    </dgm:pt>
    <dgm:pt modelId="{95BA260E-DA92-4F53-A921-A2815159DEDC}" type="pres">
      <dgm:prSet presAssocID="{9FE89674-FA0C-43F2-BEE3-725DA5DD50AF}" presName="parTx" presStyleLbl="revTx" presStyleIdx="2" presStyleCnt="6">
        <dgm:presLayoutVars>
          <dgm:chMax val="0"/>
          <dgm:chPref val="0"/>
        </dgm:presLayoutVars>
      </dgm:prSet>
      <dgm:spPr/>
    </dgm:pt>
    <dgm:pt modelId="{40C74F23-968A-43E1-BF71-346C9C0B48DC}" type="pres">
      <dgm:prSet presAssocID="{4A4AAAD7-F0BB-40CC-98A6-5C1ED56474B4}" presName="sibTrans" presStyleCnt="0"/>
      <dgm:spPr/>
    </dgm:pt>
    <dgm:pt modelId="{8B75C31A-24A8-479F-A72C-F6676679ABC8}" type="pres">
      <dgm:prSet presAssocID="{AB2E76DE-8365-49E4-BEC0-F42FBECFC886}" presName="compNode" presStyleCnt="0"/>
      <dgm:spPr/>
    </dgm:pt>
    <dgm:pt modelId="{836A4EBA-0EA3-4BCA-847C-504E65A9FE74}" type="pres">
      <dgm:prSet presAssocID="{AB2E76DE-8365-49E4-BEC0-F42FBECFC886}" presName="bgRect" presStyleLbl="bgShp" presStyleIdx="3" presStyleCnt="6"/>
      <dgm:spPr/>
    </dgm:pt>
    <dgm:pt modelId="{834284A5-CC46-493F-8936-22A226F1BDF8}" type="pres">
      <dgm:prSet presAssocID="{AB2E76DE-8365-49E4-BEC0-F42FBECFC886}" presName="iconRect" presStyleLbl="node1" presStyleIdx="3" presStyleCnt="6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encil"/>
        </a:ext>
      </dgm:extLst>
    </dgm:pt>
    <dgm:pt modelId="{08BF6BE4-4363-4851-8076-7012B7FA9AAA}" type="pres">
      <dgm:prSet presAssocID="{AB2E76DE-8365-49E4-BEC0-F42FBECFC886}" presName="spaceRect" presStyleCnt="0"/>
      <dgm:spPr/>
    </dgm:pt>
    <dgm:pt modelId="{49983426-6E30-491C-BF3D-C6FCB0F50309}" type="pres">
      <dgm:prSet presAssocID="{AB2E76DE-8365-49E4-BEC0-F42FBECFC886}" presName="parTx" presStyleLbl="revTx" presStyleIdx="3" presStyleCnt="6">
        <dgm:presLayoutVars>
          <dgm:chMax val="0"/>
          <dgm:chPref val="0"/>
        </dgm:presLayoutVars>
      </dgm:prSet>
      <dgm:spPr/>
    </dgm:pt>
    <dgm:pt modelId="{8E095116-3188-4AE6-A258-6AD1337AD986}" type="pres">
      <dgm:prSet presAssocID="{BD0BDFD6-4F75-4E46-8AFA-5D66FE5825B6}" presName="sibTrans" presStyleCnt="0"/>
      <dgm:spPr/>
    </dgm:pt>
    <dgm:pt modelId="{32BA2194-95FB-4B6F-9866-AF9063C357E7}" type="pres">
      <dgm:prSet presAssocID="{F218EC2B-CBBE-4CDB-8423-4101ACD72F4D}" presName="compNode" presStyleCnt="0"/>
      <dgm:spPr/>
    </dgm:pt>
    <dgm:pt modelId="{4C5BA0C8-0D0D-4737-BA07-28A3B1490472}" type="pres">
      <dgm:prSet presAssocID="{F218EC2B-CBBE-4CDB-8423-4101ACD72F4D}" presName="bgRect" presStyleLbl="bgShp" presStyleIdx="4" presStyleCnt="6"/>
      <dgm:spPr/>
    </dgm:pt>
    <dgm:pt modelId="{E85F1449-1E01-47BE-B5E7-9612ACD3B3DE}" type="pres">
      <dgm:prSet presAssocID="{F218EC2B-CBBE-4CDB-8423-4101ACD72F4D}" presName="iconRect" presStyleLbl="node1" presStyleIdx="4" presStyleCnt="6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9D10246A-5F5C-434F-9C47-D2FC56CA31A1}" type="pres">
      <dgm:prSet presAssocID="{F218EC2B-CBBE-4CDB-8423-4101ACD72F4D}" presName="spaceRect" presStyleCnt="0"/>
      <dgm:spPr/>
    </dgm:pt>
    <dgm:pt modelId="{7BF615F9-46B4-4120-8CD4-089B6B73B98B}" type="pres">
      <dgm:prSet presAssocID="{F218EC2B-CBBE-4CDB-8423-4101ACD72F4D}" presName="parTx" presStyleLbl="revTx" presStyleIdx="4" presStyleCnt="6">
        <dgm:presLayoutVars>
          <dgm:chMax val="0"/>
          <dgm:chPref val="0"/>
        </dgm:presLayoutVars>
      </dgm:prSet>
      <dgm:spPr/>
    </dgm:pt>
    <dgm:pt modelId="{0BAB10DD-1A43-4BAF-8DB5-15CD1584FF92}" type="pres">
      <dgm:prSet presAssocID="{4B26CCB5-781D-4771-9E29-F48CD4958C5E}" presName="sibTrans" presStyleCnt="0"/>
      <dgm:spPr/>
    </dgm:pt>
    <dgm:pt modelId="{13D46E0E-3781-47A7-9F40-EB625860EDE8}" type="pres">
      <dgm:prSet presAssocID="{8093B5E7-DA5D-4343-BB14-70D879443E86}" presName="compNode" presStyleCnt="0"/>
      <dgm:spPr/>
    </dgm:pt>
    <dgm:pt modelId="{D92C37B5-D332-4E1F-B634-C95134147BD6}" type="pres">
      <dgm:prSet presAssocID="{8093B5E7-DA5D-4343-BB14-70D879443E86}" presName="bgRect" presStyleLbl="bgShp" presStyleIdx="5" presStyleCnt="6"/>
      <dgm:spPr/>
    </dgm:pt>
    <dgm:pt modelId="{6D31B0C3-FEA7-431D-A5BD-D670828736B4}" type="pres">
      <dgm:prSet presAssocID="{8093B5E7-DA5D-4343-BB14-70D879443E86}" presName="iconRect" presStyleLbl="node1" presStyleIdx="5" presStyleCnt="6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Video camera"/>
        </a:ext>
      </dgm:extLst>
    </dgm:pt>
    <dgm:pt modelId="{02B51484-38DC-4D71-84DA-42C6E8B18CCE}" type="pres">
      <dgm:prSet presAssocID="{8093B5E7-DA5D-4343-BB14-70D879443E86}" presName="spaceRect" presStyleCnt="0"/>
      <dgm:spPr/>
    </dgm:pt>
    <dgm:pt modelId="{80965707-18B9-4823-BCB7-AD0885E594E9}" type="pres">
      <dgm:prSet presAssocID="{8093B5E7-DA5D-4343-BB14-70D879443E86}" presName="parTx" presStyleLbl="revTx" presStyleIdx="5" presStyleCnt="6">
        <dgm:presLayoutVars>
          <dgm:chMax val="0"/>
          <dgm:chPref val="0"/>
        </dgm:presLayoutVars>
      </dgm:prSet>
      <dgm:spPr/>
    </dgm:pt>
  </dgm:ptLst>
  <dgm:cxnLst>
    <dgm:cxn modelId="{C6B18908-645B-43CC-A209-7AC9ED1E29BB}" type="presOf" srcId="{F218EC2B-CBBE-4CDB-8423-4101ACD72F4D}" destId="{7BF615F9-46B4-4120-8CD4-089B6B73B98B}" srcOrd="0" destOrd="0" presId="urn:microsoft.com/office/officeart/2018/2/layout/IconVerticalSolidList"/>
    <dgm:cxn modelId="{C8E2B813-4AB4-4694-8101-DB1E3A655774}" type="presOf" srcId="{70BF97BC-CC49-4177-BBAB-4EC28EE15676}" destId="{E312F897-B46F-4D82-9627-78817A0017F5}" srcOrd="0" destOrd="0" presId="urn:microsoft.com/office/officeart/2018/2/layout/IconVerticalSolidList"/>
    <dgm:cxn modelId="{876E7915-1BA0-4B97-86BF-781D17F95D5D}" type="presOf" srcId="{AB2E76DE-8365-49E4-BEC0-F42FBECFC886}" destId="{49983426-6E30-491C-BF3D-C6FCB0F50309}" srcOrd="0" destOrd="0" presId="urn:microsoft.com/office/officeart/2018/2/layout/IconVerticalSolidList"/>
    <dgm:cxn modelId="{F1248622-8313-4A87-8CE4-86C4CD5955DB}" srcId="{70BF97BC-CC49-4177-BBAB-4EC28EE15676}" destId="{AB2E76DE-8365-49E4-BEC0-F42FBECFC886}" srcOrd="3" destOrd="0" parTransId="{5F02DA37-B4D8-44B9-97BD-1F75DE03F38F}" sibTransId="{BD0BDFD6-4F75-4E46-8AFA-5D66FE5825B6}"/>
    <dgm:cxn modelId="{7ABBDD4B-7984-42CA-B040-8A6AC97477EE}" type="presOf" srcId="{0847D21D-0047-434D-8573-0611BBD9FBDA}" destId="{82129E06-500B-4038-8B01-44397A261E1D}" srcOrd="0" destOrd="0" presId="urn:microsoft.com/office/officeart/2018/2/layout/IconVerticalSolidList"/>
    <dgm:cxn modelId="{9E32485D-5A3F-4F0A-8A27-31E148553583}" srcId="{70BF97BC-CC49-4177-BBAB-4EC28EE15676}" destId="{0847D21D-0047-434D-8573-0611BBD9FBDA}" srcOrd="1" destOrd="0" parTransId="{6CF07AD4-19B0-48B0-AAF7-354B7267DAD2}" sibTransId="{52E61642-13DD-4EAB-937C-0FED50FA655C}"/>
    <dgm:cxn modelId="{9A746D97-4E6B-4AAA-9D1B-B94BB3A7E227}" type="presOf" srcId="{9FE89674-FA0C-43F2-BEE3-725DA5DD50AF}" destId="{95BA260E-DA92-4F53-A921-A2815159DEDC}" srcOrd="0" destOrd="0" presId="urn:microsoft.com/office/officeart/2018/2/layout/IconVerticalSolidList"/>
    <dgm:cxn modelId="{AFD334C4-8E29-41B6-95E3-CFB00E1E2CCB}" srcId="{70BF97BC-CC49-4177-BBAB-4EC28EE15676}" destId="{8093B5E7-DA5D-4343-BB14-70D879443E86}" srcOrd="5" destOrd="0" parTransId="{07CE9803-3CDC-46D2-9DB8-61757911AC55}" sibTransId="{F9467B01-4C92-4147-BDA9-4B182DCF179E}"/>
    <dgm:cxn modelId="{869FF0D0-6AE8-4314-B020-A91C0BB7A875}" srcId="{70BF97BC-CC49-4177-BBAB-4EC28EE15676}" destId="{F218EC2B-CBBE-4CDB-8423-4101ACD72F4D}" srcOrd="4" destOrd="0" parTransId="{7711FA47-DF9E-4C3B-9828-FF9089F915AF}" sibTransId="{4B26CCB5-781D-4771-9E29-F48CD4958C5E}"/>
    <dgm:cxn modelId="{7F208CDE-7B35-4F3D-ABC4-FFE9BA91ED5F}" srcId="{70BF97BC-CC49-4177-BBAB-4EC28EE15676}" destId="{9FE89674-FA0C-43F2-BEE3-725DA5DD50AF}" srcOrd="2" destOrd="0" parTransId="{E38741A8-A87B-4F7A-95DD-56EC6102FF3C}" sibTransId="{4A4AAAD7-F0BB-40CC-98A6-5C1ED56474B4}"/>
    <dgm:cxn modelId="{1A0BF9DE-6C01-4EA7-A2A1-96D6C21599E9}" type="presOf" srcId="{BFC5C110-A7CA-453A-A8C1-F9115E04AFA1}" destId="{EA05858A-70C2-4827-BFA2-F9880BABA4B1}" srcOrd="0" destOrd="0" presId="urn:microsoft.com/office/officeart/2018/2/layout/IconVerticalSolidList"/>
    <dgm:cxn modelId="{5B185ADF-EC1D-46E8-AF0E-0C6C4632E674}" srcId="{70BF97BC-CC49-4177-BBAB-4EC28EE15676}" destId="{BFC5C110-A7CA-453A-A8C1-F9115E04AFA1}" srcOrd="0" destOrd="0" parTransId="{85B340B4-8F44-4291-8921-C159BAB41423}" sibTransId="{3E460B96-5DFA-4845-AA48-CACBC1FA8852}"/>
    <dgm:cxn modelId="{E7A92DFD-AE54-4447-BF88-244989B53EE9}" type="presOf" srcId="{8093B5E7-DA5D-4343-BB14-70D879443E86}" destId="{80965707-18B9-4823-BCB7-AD0885E594E9}" srcOrd="0" destOrd="0" presId="urn:microsoft.com/office/officeart/2018/2/layout/IconVerticalSolidList"/>
    <dgm:cxn modelId="{6CC3C8FA-901B-4CCC-910E-4083ADC4E12F}" type="presParOf" srcId="{E312F897-B46F-4D82-9627-78817A0017F5}" destId="{DFCD25D4-D8D7-4CB4-ADA6-1FED47620AAF}" srcOrd="0" destOrd="0" presId="urn:microsoft.com/office/officeart/2018/2/layout/IconVerticalSolidList"/>
    <dgm:cxn modelId="{A956F709-52CA-4B1A-80C1-83F5CD282CD3}" type="presParOf" srcId="{DFCD25D4-D8D7-4CB4-ADA6-1FED47620AAF}" destId="{8A830E12-6CA4-4CDD-970B-949630EF24BC}" srcOrd="0" destOrd="0" presId="urn:microsoft.com/office/officeart/2018/2/layout/IconVerticalSolidList"/>
    <dgm:cxn modelId="{36D668E9-FB31-477F-A6A5-72BFB27450C1}" type="presParOf" srcId="{DFCD25D4-D8D7-4CB4-ADA6-1FED47620AAF}" destId="{AFD6856B-6EDA-443B-82FA-C5448AA4F1F6}" srcOrd="1" destOrd="0" presId="urn:microsoft.com/office/officeart/2018/2/layout/IconVerticalSolidList"/>
    <dgm:cxn modelId="{5D7F193B-E3A8-4037-8BDA-0A241F6B206B}" type="presParOf" srcId="{DFCD25D4-D8D7-4CB4-ADA6-1FED47620AAF}" destId="{2696F686-DDE9-46EA-AB85-5D65D9B409BF}" srcOrd="2" destOrd="0" presId="urn:microsoft.com/office/officeart/2018/2/layout/IconVerticalSolidList"/>
    <dgm:cxn modelId="{AF875B6D-4F94-4D6E-B1C8-A8FEFACF1D8C}" type="presParOf" srcId="{DFCD25D4-D8D7-4CB4-ADA6-1FED47620AAF}" destId="{EA05858A-70C2-4827-BFA2-F9880BABA4B1}" srcOrd="3" destOrd="0" presId="urn:microsoft.com/office/officeart/2018/2/layout/IconVerticalSolidList"/>
    <dgm:cxn modelId="{9052FA57-D6C8-466C-853B-F85562E98290}" type="presParOf" srcId="{E312F897-B46F-4D82-9627-78817A0017F5}" destId="{57348D29-CB5C-4BBD-85BE-5DA5CD8A2630}" srcOrd="1" destOrd="0" presId="urn:microsoft.com/office/officeart/2018/2/layout/IconVerticalSolidList"/>
    <dgm:cxn modelId="{2560DBCE-7875-4221-BD6E-04BCF85273CB}" type="presParOf" srcId="{E312F897-B46F-4D82-9627-78817A0017F5}" destId="{6B087525-AAEC-4D3A-82A9-FFA7E5DBA5F8}" srcOrd="2" destOrd="0" presId="urn:microsoft.com/office/officeart/2018/2/layout/IconVerticalSolidList"/>
    <dgm:cxn modelId="{EEFC80DC-D247-4BC1-9425-87D018A7DEE0}" type="presParOf" srcId="{6B087525-AAEC-4D3A-82A9-FFA7E5DBA5F8}" destId="{A3C3473F-358A-40B4-98E3-F34B5B0CC344}" srcOrd="0" destOrd="0" presId="urn:microsoft.com/office/officeart/2018/2/layout/IconVerticalSolidList"/>
    <dgm:cxn modelId="{06F0FAF7-7F22-420E-8E3E-7EFBC4A11C51}" type="presParOf" srcId="{6B087525-AAEC-4D3A-82A9-FFA7E5DBA5F8}" destId="{FA0E4DFA-43E0-4F71-8850-11D036D0B1E9}" srcOrd="1" destOrd="0" presId="urn:microsoft.com/office/officeart/2018/2/layout/IconVerticalSolidList"/>
    <dgm:cxn modelId="{DA058478-D9DE-4E58-8773-3B10993C8487}" type="presParOf" srcId="{6B087525-AAEC-4D3A-82A9-FFA7E5DBA5F8}" destId="{60FD4A87-4FC3-4AE2-BC22-698743579734}" srcOrd="2" destOrd="0" presId="urn:microsoft.com/office/officeart/2018/2/layout/IconVerticalSolidList"/>
    <dgm:cxn modelId="{9945F71A-9511-43B9-8A5C-50947E8A7C28}" type="presParOf" srcId="{6B087525-AAEC-4D3A-82A9-FFA7E5DBA5F8}" destId="{82129E06-500B-4038-8B01-44397A261E1D}" srcOrd="3" destOrd="0" presId="urn:microsoft.com/office/officeart/2018/2/layout/IconVerticalSolidList"/>
    <dgm:cxn modelId="{3CFD0F98-0FE6-4E31-A924-41FD2241A024}" type="presParOf" srcId="{E312F897-B46F-4D82-9627-78817A0017F5}" destId="{88C81F0A-1ADD-4D2C-8102-953FE109631C}" srcOrd="3" destOrd="0" presId="urn:microsoft.com/office/officeart/2018/2/layout/IconVerticalSolidList"/>
    <dgm:cxn modelId="{CEFECEA0-19E0-48D0-B2CA-BA7F15AA1627}" type="presParOf" srcId="{E312F897-B46F-4D82-9627-78817A0017F5}" destId="{1704C942-B047-4A53-8043-8BD979465A4C}" srcOrd="4" destOrd="0" presId="urn:microsoft.com/office/officeart/2018/2/layout/IconVerticalSolidList"/>
    <dgm:cxn modelId="{050C67CB-7028-4901-8A09-EFACDE31F7C3}" type="presParOf" srcId="{1704C942-B047-4A53-8043-8BD979465A4C}" destId="{3D0F29DE-B0C4-4D67-817C-1092E429B13E}" srcOrd="0" destOrd="0" presId="urn:microsoft.com/office/officeart/2018/2/layout/IconVerticalSolidList"/>
    <dgm:cxn modelId="{9C6733EC-E34A-4E95-A074-11F05D56920E}" type="presParOf" srcId="{1704C942-B047-4A53-8043-8BD979465A4C}" destId="{078AF767-CE60-49AE-BC5D-2C98A53CDB71}" srcOrd="1" destOrd="0" presId="urn:microsoft.com/office/officeart/2018/2/layout/IconVerticalSolidList"/>
    <dgm:cxn modelId="{4F65A46F-CCA8-46EB-AE46-D23D91EEA038}" type="presParOf" srcId="{1704C942-B047-4A53-8043-8BD979465A4C}" destId="{574BC9FB-F884-4E78-9A06-73858641C69B}" srcOrd="2" destOrd="0" presId="urn:microsoft.com/office/officeart/2018/2/layout/IconVerticalSolidList"/>
    <dgm:cxn modelId="{B65B0249-FF7F-4EA9-86F7-2CBB080E14D4}" type="presParOf" srcId="{1704C942-B047-4A53-8043-8BD979465A4C}" destId="{95BA260E-DA92-4F53-A921-A2815159DEDC}" srcOrd="3" destOrd="0" presId="urn:microsoft.com/office/officeart/2018/2/layout/IconVerticalSolidList"/>
    <dgm:cxn modelId="{5C339EC8-8316-4EF1-83A4-0470B3A55E05}" type="presParOf" srcId="{E312F897-B46F-4D82-9627-78817A0017F5}" destId="{40C74F23-968A-43E1-BF71-346C9C0B48DC}" srcOrd="5" destOrd="0" presId="urn:microsoft.com/office/officeart/2018/2/layout/IconVerticalSolidList"/>
    <dgm:cxn modelId="{ECBB675D-1B04-4F9A-90EB-C642970A770D}" type="presParOf" srcId="{E312F897-B46F-4D82-9627-78817A0017F5}" destId="{8B75C31A-24A8-479F-A72C-F6676679ABC8}" srcOrd="6" destOrd="0" presId="urn:microsoft.com/office/officeart/2018/2/layout/IconVerticalSolidList"/>
    <dgm:cxn modelId="{16649C32-09F2-4A18-B555-B8133A0B6EC1}" type="presParOf" srcId="{8B75C31A-24A8-479F-A72C-F6676679ABC8}" destId="{836A4EBA-0EA3-4BCA-847C-504E65A9FE74}" srcOrd="0" destOrd="0" presId="urn:microsoft.com/office/officeart/2018/2/layout/IconVerticalSolidList"/>
    <dgm:cxn modelId="{25FD1FAE-CAAB-4B68-9330-3D215EEE40DD}" type="presParOf" srcId="{8B75C31A-24A8-479F-A72C-F6676679ABC8}" destId="{834284A5-CC46-493F-8936-22A226F1BDF8}" srcOrd="1" destOrd="0" presId="urn:microsoft.com/office/officeart/2018/2/layout/IconVerticalSolidList"/>
    <dgm:cxn modelId="{B3851AAC-D0A2-4B7D-8C6E-9E4A9DA3AE8E}" type="presParOf" srcId="{8B75C31A-24A8-479F-A72C-F6676679ABC8}" destId="{08BF6BE4-4363-4851-8076-7012B7FA9AAA}" srcOrd="2" destOrd="0" presId="urn:microsoft.com/office/officeart/2018/2/layout/IconVerticalSolidList"/>
    <dgm:cxn modelId="{A8FB985D-B729-4679-92C3-1F1549CA2F5D}" type="presParOf" srcId="{8B75C31A-24A8-479F-A72C-F6676679ABC8}" destId="{49983426-6E30-491C-BF3D-C6FCB0F50309}" srcOrd="3" destOrd="0" presId="urn:microsoft.com/office/officeart/2018/2/layout/IconVerticalSolidList"/>
    <dgm:cxn modelId="{C3DF5F47-B566-4A26-934F-526240FA2EE7}" type="presParOf" srcId="{E312F897-B46F-4D82-9627-78817A0017F5}" destId="{8E095116-3188-4AE6-A258-6AD1337AD986}" srcOrd="7" destOrd="0" presId="urn:microsoft.com/office/officeart/2018/2/layout/IconVerticalSolidList"/>
    <dgm:cxn modelId="{0A9DFD91-F791-4CAB-82B6-BFAB71B594E2}" type="presParOf" srcId="{E312F897-B46F-4D82-9627-78817A0017F5}" destId="{32BA2194-95FB-4B6F-9866-AF9063C357E7}" srcOrd="8" destOrd="0" presId="urn:microsoft.com/office/officeart/2018/2/layout/IconVerticalSolidList"/>
    <dgm:cxn modelId="{3C3F3C78-CE3F-4808-A86C-7A179372D373}" type="presParOf" srcId="{32BA2194-95FB-4B6F-9866-AF9063C357E7}" destId="{4C5BA0C8-0D0D-4737-BA07-28A3B1490472}" srcOrd="0" destOrd="0" presId="urn:microsoft.com/office/officeart/2018/2/layout/IconVerticalSolidList"/>
    <dgm:cxn modelId="{08193D06-9259-45D6-9EF9-D5EB5BD9D0F7}" type="presParOf" srcId="{32BA2194-95FB-4B6F-9866-AF9063C357E7}" destId="{E85F1449-1E01-47BE-B5E7-9612ACD3B3DE}" srcOrd="1" destOrd="0" presId="urn:microsoft.com/office/officeart/2018/2/layout/IconVerticalSolidList"/>
    <dgm:cxn modelId="{73C67B7C-05F4-4BC9-A6A3-5445E56C352A}" type="presParOf" srcId="{32BA2194-95FB-4B6F-9866-AF9063C357E7}" destId="{9D10246A-5F5C-434F-9C47-D2FC56CA31A1}" srcOrd="2" destOrd="0" presId="urn:microsoft.com/office/officeart/2018/2/layout/IconVerticalSolidList"/>
    <dgm:cxn modelId="{1139910C-0771-499A-BF71-D1F16E448395}" type="presParOf" srcId="{32BA2194-95FB-4B6F-9866-AF9063C357E7}" destId="{7BF615F9-46B4-4120-8CD4-089B6B73B98B}" srcOrd="3" destOrd="0" presId="urn:microsoft.com/office/officeart/2018/2/layout/IconVerticalSolidList"/>
    <dgm:cxn modelId="{EEFC12E3-2DC3-41AB-BC12-E1E40B6FF675}" type="presParOf" srcId="{E312F897-B46F-4D82-9627-78817A0017F5}" destId="{0BAB10DD-1A43-4BAF-8DB5-15CD1584FF92}" srcOrd="9" destOrd="0" presId="urn:microsoft.com/office/officeart/2018/2/layout/IconVerticalSolidList"/>
    <dgm:cxn modelId="{6BB6676E-7F5A-4EC9-8049-E6FC12DE9B70}" type="presParOf" srcId="{E312F897-B46F-4D82-9627-78817A0017F5}" destId="{13D46E0E-3781-47A7-9F40-EB625860EDE8}" srcOrd="10" destOrd="0" presId="urn:microsoft.com/office/officeart/2018/2/layout/IconVerticalSolidList"/>
    <dgm:cxn modelId="{F0F6D6D7-B069-4FDC-80C4-D79056440F84}" type="presParOf" srcId="{13D46E0E-3781-47A7-9F40-EB625860EDE8}" destId="{D92C37B5-D332-4E1F-B634-C95134147BD6}" srcOrd="0" destOrd="0" presId="urn:microsoft.com/office/officeart/2018/2/layout/IconVerticalSolidList"/>
    <dgm:cxn modelId="{DBC9F491-0636-430A-84BC-8CCC20F58B04}" type="presParOf" srcId="{13D46E0E-3781-47A7-9F40-EB625860EDE8}" destId="{6D31B0C3-FEA7-431D-A5BD-D670828736B4}" srcOrd="1" destOrd="0" presId="urn:microsoft.com/office/officeart/2018/2/layout/IconVerticalSolidList"/>
    <dgm:cxn modelId="{0C1B039B-7BD9-409B-94A0-FE14D4D6C777}" type="presParOf" srcId="{13D46E0E-3781-47A7-9F40-EB625860EDE8}" destId="{02B51484-38DC-4D71-84DA-42C6E8B18CCE}" srcOrd="2" destOrd="0" presId="urn:microsoft.com/office/officeart/2018/2/layout/IconVerticalSolidList"/>
    <dgm:cxn modelId="{362F2C85-9AAA-4B22-8E35-0E8D4C52A55E}" type="presParOf" srcId="{13D46E0E-3781-47A7-9F40-EB625860EDE8}" destId="{80965707-18B9-4823-BCB7-AD0885E594E9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ADEAE33-0966-49DA-AE21-D54C757896D8}" type="doc">
      <dgm:prSet loTypeId="urn:microsoft.com/office/officeart/2005/8/layout/vList2" loCatId="list" qsTypeId="urn:microsoft.com/office/officeart/2005/8/quickstyle/simple1#2" qsCatId="simple" csTypeId="urn:microsoft.com/office/officeart/2005/8/colors/colorful1#1" csCatId="colorful"/>
      <dgm:spPr/>
      <dgm:t>
        <a:bodyPr/>
        <a:lstStyle/>
        <a:p>
          <a:endParaRPr lang="en-US"/>
        </a:p>
      </dgm:t>
    </dgm:pt>
    <dgm:pt modelId="{CEB8B89F-241D-40A7-8958-733410211ECF}">
      <dgm:prSet/>
      <dgm:spPr/>
      <dgm:t>
        <a:bodyPr/>
        <a:lstStyle/>
        <a:p>
          <a:r>
            <a:rPr lang="en-US" b="1"/>
            <a:t>Scheduled Topics/Activities</a:t>
          </a:r>
          <a:endParaRPr lang="en-US"/>
        </a:p>
      </dgm:t>
    </dgm:pt>
    <dgm:pt modelId="{7530C7FC-03F5-49C5-99B9-E102FABEE96E}" type="parTrans" cxnId="{9D3E9B64-DE1D-4977-9793-024695163A22}">
      <dgm:prSet/>
      <dgm:spPr/>
      <dgm:t>
        <a:bodyPr/>
        <a:lstStyle/>
        <a:p>
          <a:endParaRPr lang="en-US"/>
        </a:p>
      </dgm:t>
    </dgm:pt>
    <dgm:pt modelId="{F2C3C8C1-3AEA-4114-B55E-BCE06A277596}" type="sibTrans" cxnId="{9D3E9B64-DE1D-4977-9793-024695163A22}">
      <dgm:prSet/>
      <dgm:spPr/>
      <dgm:t>
        <a:bodyPr/>
        <a:lstStyle/>
        <a:p>
          <a:endParaRPr lang="en-US"/>
        </a:p>
      </dgm:t>
    </dgm:pt>
    <dgm:pt modelId="{033CE534-4F9E-4164-83F4-F4948AC1937F}">
      <dgm:prSet/>
      <dgm:spPr/>
      <dgm:t>
        <a:bodyPr/>
        <a:lstStyle/>
        <a:p>
          <a:r>
            <a:rPr lang="en-US"/>
            <a:t>Topics will be drawn from the following:</a:t>
          </a:r>
        </a:p>
      </dgm:t>
    </dgm:pt>
    <dgm:pt modelId="{7709DBC6-9FA1-4ED6-9385-8D560AE2E961}" type="parTrans" cxnId="{06DDB981-37BC-452A-8889-99AB756EC7CB}">
      <dgm:prSet/>
      <dgm:spPr/>
      <dgm:t>
        <a:bodyPr/>
        <a:lstStyle/>
        <a:p>
          <a:endParaRPr lang="en-US"/>
        </a:p>
      </dgm:t>
    </dgm:pt>
    <dgm:pt modelId="{723A38E2-8C38-45C9-9D11-4D78174C105C}" type="sibTrans" cxnId="{06DDB981-37BC-452A-8889-99AB756EC7CB}">
      <dgm:prSet/>
      <dgm:spPr/>
      <dgm:t>
        <a:bodyPr/>
        <a:lstStyle/>
        <a:p>
          <a:endParaRPr lang="en-US"/>
        </a:p>
      </dgm:t>
    </dgm:pt>
    <dgm:pt modelId="{E1617DBC-6B79-4C03-B9EF-78AFCE6B1A0B}">
      <dgm:prSet/>
      <dgm:spPr/>
      <dgm:t>
        <a:bodyPr/>
        <a:lstStyle/>
        <a:p>
          <a:r>
            <a:rPr lang="en-US"/>
            <a:t>– Programming Languages: Perl and Python</a:t>
          </a:r>
        </a:p>
      </dgm:t>
    </dgm:pt>
    <dgm:pt modelId="{7F78491D-5F88-4A0F-BB5A-2E406DEF356D}" type="parTrans" cxnId="{13E8096B-AC5A-4D16-B6E2-E38D960E9F98}">
      <dgm:prSet/>
      <dgm:spPr/>
      <dgm:t>
        <a:bodyPr/>
        <a:lstStyle/>
        <a:p>
          <a:endParaRPr lang="en-US"/>
        </a:p>
      </dgm:t>
    </dgm:pt>
    <dgm:pt modelId="{5C6DCA58-8A98-4C61-A81B-55CD23A5BA3B}" type="sibTrans" cxnId="{13E8096B-AC5A-4D16-B6E2-E38D960E9F98}">
      <dgm:prSet/>
      <dgm:spPr/>
      <dgm:t>
        <a:bodyPr/>
        <a:lstStyle/>
        <a:p>
          <a:endParaRPr lang="en-US"/>
        </a:p>
      </dgm:t>
    </dgm:pt>
    <dgm:pt modelId="{BAE9B124-35D8-4620-9BB8-97F417F85991}">
      <dgm:prSet/>
      <dgm:spPr/>
      <dgm:t>
        <a:bodyPr/>
        <a:lstStyle/>
        <a:p>
          <a:r>
            <a:rPr lang="en-US"/>
            <a:t>– Regular Expressions (Theoretical and practical)</a:t>
          </a:r>
        </a:p>
      </dgm:t>
    </dgm:pt>
    <dgm:pt modelId="{836BA697-7F02-41E4-8522-B747A400382A}" type="parTrans" cxnId="{534FCB72-63A5-4CC3-8DE8-3689348FBC6C}">
      <dgm:prSet/>
      <dgm:spPr/>
      <dgm:t>
        <a:bodyPr/>
        <a:lstStyle/>
        <a:p>
          <a:endParaRPr lang="en-US"/>
        </a:p>
      </dgm:t>
    </dgm:pt>
    <dgm:pt modelId="{E12B0241-6E9B-49BB-8159-84812C2B2E5A}" type="sibTrans" cxnId="{534FCB72-63A5-4CC3-8DE8-3689348FBC6C}">
      <dgm:prSet/>
      <dgm:spPr/>
      <dgm:t>
        <a:bodyPr/>
        <a:lstStyle/>
        <a:p>
          <a:endParaRPr lang="en-US"/>
        </a:p>
      </dgm:t>
    </dgm:pt>
    <dgm:pt modelId="{9A42AD6F-ABB6-471B-B29B-32A5DD07D4BB}">
      <dgm:prSet/>
      <dgm:spPr/>
      <dgm:t>
        <a:bodyPr/>
        <a:lstStyle/>
        <a:p>
          <a:r>
            <a:rPr lang="en-US"/>
            <a:t>– Automata (Finite State) and Transducers (Finite State)</a:t>
          </a:r>
        </a:p>
      </dgm:t>
    </dgm:pt>
    <dgm:pt modelId="{550305E3-4873-462E-BF72-4CC39CBDD517}" type="parTrans" cxnId="{A5ED0DE2-CB6F-419E-8FDE-199FCB9D5A58}">
      <dgm:prSet/>
      <dgm:spPr/>
      <dgm:t>
        <a:bodyPr/>
        <a:lstStyle/>
        <a:p>
          <a:endParaRPr lang="en-US"/>
        </a:p>
      </dgm:t>
    </dgm:pt>
    <dgm:pt modelId="{1C1FE167-3556-42A3-909D-53FBE2C046DA}" type="sibTrans" cxnId="{A5ED0DE2-CB6F-419E-8FDE-199FCB9D5A58}">
      <dgm:prSet/>
      <dgm:spPr/>
      <dgm:t>
        <a:bodyPr/>
        <a:lstStyle/>
        <a:p>
          <a:endParaRPr lang="en-US"/>
        </a:p>
      </dgm:t>
    </dgm:pt>
    <dgm:pt modelId="{8F5A74E7-992A-46CE-AF59-F2D1879227AB}">
      <dgm:prSet/>
      <dgm:spPr/>
      <dgm:t>
        <a:bodyPr/>
        <a:lstStyle/>
        <a:p>
          <a:r>
            <a:rPr lang="en-US"/>
            <a:t>– Programming Language: Prolog (definite clause grammars)</a:t>
          </a:r>
        </a:p>
      </dgm:t>
    </dgm:pt>
    <dgm:pt modelId="{18B4ED35-07DC-4107-AA5A-C3AA5E8363BD}" type="parTrans" cxnId="{597C5F61-51CD-470D-BF30-EA1EDF73168D}">
      <dgm:prSet/>
      <dgm:spPr/>
      <dgm:t>
        <a:bodyPr/>
        <a:lstStyle/>
        <a:p>
          <a:endParaRPr lang="en-US"/>
        </a:p>
      </dgm:t>
    </dgm:pt>
    <dgm:pt modelId="{5DD2475D-4F62-4B75-A278-94FF73FDD66F}" type="sibTrans" cxnId="{597C5F61-51CD-470D-BF30-EA1EDF73168D}">
      <dgm:prSet/>
      <dgm:spPr/>
      <dgm:t>
        <a:bodyPr/>
        <a:lstStyle/>
        <a:p>
          <a:endParaRPr lang="en-US"/>
        </a:p>
      </dgm:t>
    </dgm:pt>
    <dgm:pt modelId="{3C371F8E-2D7C-4E3F-BBFC-458B1E21C487}">
      <dgm:prSet/>
      <dgm:spPr/>
      <dgm:t>
        <a:bodyPr/>
        <a:lstStyle/>
        <a:p>
          <a:r>
            <a:rPr lang="en-US"/>
            <a:t>– NLTK (Natural Language Toolkit)</a:t>
          </a:r>
        </a:p>
      </dgm:t>
    </dgm:pt>
    <dgm:pt modelId="{C13C78AB-8728-4164-AE31-2C8DEB1C3DD0}" type="parTrans" cxnId="{B4E5DC08-D665-4BA7-B9E5-72A9B720FC5C}">
      <dgm:prSet/>
      <dgm:spPr/>
      <dgm:t>
        <a:bodyPr/>
        <a:lstStyle/>
        <a:p>
          <a:endParaRPr lang="en-US"/>
        </a:p>
      </dgm:t>
    </dgm:pt>
    <dgm:pt modelId="{B73F6107-D3BE-4C35-9372-22F83197A1ED}" type="sibTrans" cxnId="{B4E5DC08-D665-4BA7-B9E5-72A9B720FC5C}">
      <dgm:prSet/>
      <dgm:spPr/>
      <dgm:t>
        <a:bodyPr/>
        <a:lstStyle/>
        <a:p>
          <a:endParaRPr lang="en-US"/>
        </a:p>
      </dgm:t>
    </dgm:pt>
    <dgm:pt modelId="{66553710-170D-4705-BF1B-CFFD52C7CEA7}">
      <dgm:prSet/>
      <dgm:spPr/>
      <dgm:t>
        <a:bodyPr/>
        <a:lstStyle/>
        <a:p>
          <a:r>
            <a:rPr lang="en-US"/>
            <a:t>– Part of Speech (POS) Tagging</a:t>
          </a:r>
        </a:p>
      </dgm:t>
    </dgm:pt>
    <dgm:pt modelId="{C8F2B804-7930-4803-A1D9-A95202644747}" type="parTrans" cxnId="{B1221D7D-DAD1-4E11-81AD-D3FD0A5707E5}">
      <dgm:prSet/>
      <dgm:spPr/>
      <dgm:t>
        <a:bodyPr/>
        <a:lstStyle/>
        <a:p>
          <a:endParaRPr lang="en-US"/>
        </a:p>
      </dgm:t>
    </dgm:pt>
    <dgm:pt modelId="{627ECF39-55C7-4CFB-8E22-D7BD2C11A8C6}" type="sibTrans" cxnId="{B1221D7D-DAD1-4E11-81AD-D3FD0A5707E5}">
      <dgm:prSet/>
      <dgm:spPr/>
      <dgm:t>
        <a:bodyPr/>
        <a:lstStyle/>
        <a:p>
          <a:endParaRPr lang="en-US"/>
        </a:p>
      </dgm:t>
    </dgm:pt>
    <dgm:pt modelId="{50DE0167-1A0C-4A68-97D7-CDE345E85B4C}">
      <dgm:prSet/>
      <dgm:spPr/>
      <dgm:t>
        <a:bodyPr/>
        <a:lstStyle/>
        <a:p>
          <a:r>
            <a:rPr lang="en-US"/>
            <a:t>– Stemming (Morphology)</a:t>
          </a:r>
        </a:p>
      </dgm:t>
    </dgm:pt>
    <dgm:pt modelId="{4C4FB06B-E6F3-428B-A01F-7443DFA9CFA9}" type="parTrans" cxnId="{19F90CBC-31D4-4246-B6FA-52F5F859BF62}">
      <dgm:prSet/>
      <dgm:spPr/>
      <dgm:t>
        <a:bodyPr/>
        <a:lstStyle/>
        <a:p>
          <a:endParaRPr lang="en-US"/>
        </a:p>
      </dgm:t>
    </dgm:pt>
    <dgm:pt modelId="{3B341572-434F-4E0A-B66F-2C94B83C745E}" type="sibTrans" cxnId="{19F90CBC-31D4-4246-B6FA-52F5F859BF62}">
      <dgm:prSet/>
      <dgm:spPr/>
      <dgm:t>
        <a:bodyPr/>
        <a:lstStyle/>
        <a:p>
          <a:endParaRPr lang="en-US"/>
        </a:p>
      </dgm:t>
    </dgm:pt>
    <dgm:pt modelId="{7347A33B-0818-492D-B8E9-2D1242C9F31B}">
      <dgm:prSet/>
      <dgm:spPr/>
      <dgm:t>
        <a:bodyPr/>
        <a:lstStyle/>
        <a:p>
          <a:r>
            <a:rPr lang="en-US"/>
            <a:t>– Edit Distance (Spelling)</a:t>
          </a:r>
        </a:p>
      </dgm:t>
    </dgm:pt>
    <dgm:pt modelId="{FD7C8CD2-E528-4BBB-8AF7-A1671D9932FF}" type="parTrans" cxnId="{8281A463-AE5C-4453-8C29-314F2C1580F6}">
      <dgm:prSet/>
      <dgm:spPr/>
      <dgm:t>
        <a:bodyPr/>
        <a:lstStyle/>
        <a:p>
          <a:endParaRPr lang="en-US"/>
        </a:p>
      </dgm:t>
    </dgm:pt>
    <dgm:pt modelId="{B4194A20-151C-4A9D-9E6D-B24A92396FE8}" type="sibTrans" cxnId="{8281A463-AE5C-4453-8C29-314F2C1580F6}">
      <dgm:prSet/>
      <dgm:spPr/>
      <dgm:t>
        <a:bodyPr/>
        <a:lstStyle/>
        <a:p>
          <a:endParaRPr lang="en-US"/>
        </a:p>
      </dgm:t>
    </dgm:pt>
    <dgm:pt modelId="{28AFDA75-8D0F-4446-BCAB-1AFBFC9C9388}">
      <dgm:prSet/>
      <dgm:spPr/>
      <dgm:t>
        <a:bodyPr/>
        <a:lstStyle/>
        <a:p>
          <a:r>
            <a:rPr lang="en-US"/>
            <a:t>– Grammars (Regular, Context-free)</a:t>
          </a:r>
        </a:p>
      </dgm:t>
    </dgm:pt>
    <dgm:pt modelId="{79029E96-8BBA-41A2-8100-FB9FC3E489E9}" type="parTrans" cxnId="{4DA3F396-0721-4E18-ABEF-543B5C7D265C}">
      <dgm:prSet/>
      <dgm:spPr/>
      <dgm:t>
        <a:bodyPr/>
        <a:lstStyle/>
        <a:p>
          <a:endParaRPr lang="en-US"/>
        </a:p>
      </dgm:t>
    </dgm:pt>
    <dgm:pt modelId="{775D7F3E-2184-4018-BCDD-51BFA91D9FBE}" type="sibTrans" cxnId="{4DA3F396-0721-4E18-ABEF-543B5C7D265C}">
      <dgm:prSet/>
      <dgm:spPr/>
      <dgm:t>
        <a:bodyPr/>
        <a:lstStyle/>
        <a:p>
          <a:endParaRPr lang="en-US"/>
        </a:p>
      </dgm:t>
    </dgm:pt>
    <dgm:pt modelId="{BC04FEFB-833B-4B7F-BD00-288451AE9621}">
      <dgm:prSet/>
      <dgm:spPr/>
      <dgm:t>
        <a:bodyPr/>
        <a:lstStyle/>
        <a:p>
          <a:r>
            <a:rPr lang="en-US"/>
            <a:t>– Parsing (Syntax trees, dependency trees, algorithms)</a:t>
          </a:r>
        </a:p>
      </dgm:t>
    </dgm:pt>
    <dgm:pt modelId="{8E8C7F62-1F16-4C9D-A600-BAC575B9A240}" type="parTrans" cxnId="{5F3CD77E-CD66-404D-9857-0A344AE66BF3}">
      <dgm:prSet/>
      <dgm:spPr/>
      <dgm:t>
        <a:bodyPr/>
        <a:lstStyle/>
        <a:p>
          <a:endParaRPr lang="en-US"/>
        </a:p>
      </dgm:t>
    </dgm:pt>
    <dgm:pt modelId="{8F3D288F-FDA3-4D4A-AF64-76912935FF19}" type="sibTrans" cxnId="{5F3CD77E-CD66-404D-9857-0A344AE66BF3}">
      <dgm:prSet/>
      <dgm:spPr/>
      <dgm:t>
        <a:bodyPr/>
        <a:lstStyle/>
        <a:p>
          <a:endParaRPr lang="en-US"/>
        </a:p>
      </dgm:t>
    </dgm:pt>
    <dgm:pt modelId="{8EE3797D-A473-4B38-9E50-42B19C0C49DB}">
      <dgm:prSet/>
      <dgm:spPr/>
      <dgm:t>
        <a:bodyPr/>
        <a:lstStyle/>
        <a:p>
          <a:r>
            <a:rPr lang="en-US"/>
            <a:t>– </a:t>
          </a:r>
          <a:r>
            <a:rPr lang="en-US" i="1"/>
            <a:t>and more ...</a:t>
          </a:r>
          <a:endParaRPr lang="en-US"/>
        </a:p>
      </dgm:t>
    </dgm:pt>
    <dgm:pt modelId="{2AA26166-282E-41F1-A022-CEE71EA18864}" type="parTrans" cxnId="{CFA79676-6D62-45A6-8FA9-6A20B4650C46}">
      <dgm:prSet/>
      <dgm:spPr/>
      <dgm:t>
        <a:bodyPr/>
        <a:lstStyle/>
        <a:p>
          <a:endParaRPr lang="en-US"/>
        </a:p>
      </dgm:t>
    </dgm:pt>
    <dgm:pt modelId="{80BB3D0C-BCE8-4ECA-8FB6-D68EDBC07F4F}" type="sibTrans" cxnId="{CFA79676-6D62-45A6-8FA9-6A20B4650C46}">
      <dgm:prSet/>
      <dgm:spPr/>
      <dgm:t>
        <a:bodyPr/>
        <a:lstStyle/>
        <a:p>
          <a:endParaRPr lang="en-US"/>
        </a:p>
      </dgm:t>
    </dgm:pt>
    <dgm:pt modelId="{5095C67F-BB10-D840-B846-AC2AE6F1DC83}" type="pres">
      <dgm:prSet presAssocID="{5ADEAE33-0966-49DA-AE21-D54C757896D8}" presName="linear" presStyleCnt="0">
        <dgm:presLayoutVars>
          <dgm:animLvl val="lvl"/>
          <dgm:resizeHandles val="exact"/>
        </dgm:presLayoutVars>
      </dgm:prSet>
      <dgm:spPr/>
    </dgm:pt>
    <dgm:pt modelId="{36BFC34E-8E60-6A44-A34A-7C035A9AC759}" type="pres">
      <dgm:prSet presAssocID="{CEB8B89F-241D-40A7-8958-733410211ECF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430DCD3C-0214-DB4F-99F8-535AAF819372}" type="pres">
      <dgm:prSet presAssocID="{CEB8B89F-241D-40A7-8958-733410211ECF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81DA5304-1EBA-F147-825D-5ECAA635B294}" type="presOf" srcId="{3C371F8E-2D7C-4E3F-BBFC-458B1E21C487}" destId="{430DCD3C-0214-DB4F-99F8-535AAF819372}" srcOrd="0" destOrd="5" presId="urn:microsoft.com/office/officeart/2005/8/layout/vList2"/>
    <dgm:cxn modelId="{202E4507-4618-E847-941A-7074AF0FF7B4}" type="presOf" srcId="{8EE3797D-A473-4B38-9E50-42B19C0C49DB}" destId="{430DCD3C-0214-DB4F-99F8-535AAF819372}" srcOrd="0" destOrd="11" presId="urn:microsoft.com/office/officeart/2005/8/layout/vList2"/>
    <dgm:cxn modelId="{B4E5DC08-D665-4BA7-B9E5-72A9B720FC5C}" srcId="{CEB8B89F-241D-40A7-8958-733410211ECF}" destId="{3C371F8E-2D7C-4E3F-BBFC-458B1E21C487}" srcOrd="5" destOrd="0" parTransId="{C13C78AB-8728-4164-AE31-2C8DEB1C3DD0}" sibTransId="{B73F6107-D3BE-4C35-9372-22F83197A1ED}"/>
    <dgm:cxn modelId="{72ACD81A-9675-EC43-8888-FCF29BDD13B9}" type="presOf" srcId="{033CE534-4F9E-4164-83F4-F4948AC1937F}" destId="{430DCD3C-0214-DB4F-99F8-535AAF819372}" srcOrd="0" destOrd="0" presId="urn:microsoft.com/office/officeart/2005/8/layout/vList2"/>
    <dgm:cxn modelId="{BE5CAC2C-DD29-5741-BF2F-6123E7267348}" type="presOf" srcId="{7347A33B-0818-492D-B8E9-2D1242C9F31B}" destId="{430DCD3C-0214-DB4F-99F8-535AAF819372}" srcOrd="0" destOrd="8" presId="urn:microsoft.com/office/officeart/2005/8/layout/vList2"/>
    <dgm:cxn modelId="{F5E4B739-42B7-3D42-8684-8172B4541D6F}" type="presOf" srcId="{8F5A74E7-992A-46CE-AF59-F2D1879227AB}" destId="{430DCD3C-0214-DB4F-99F8-535AAF819372}" srcOrd="0" destOrd="4" presId="urn:microsoft.com/office/officeart/2005/8/layout/vList2"/>
    <dgm:cxn modelId="{DD22333A-0FEC-BA41-9CD0-8B33D7687D1B}" type="presOf" srcId="{28AFDA75-8D0F-4446-BCAB-1AFBFC9C9388}" destId="{430DCD3C-0214-DB4F-99F8-535AAF819372}" srcOrd="0" destOrd="9" presId="urn:microsoft.com/office/officeart/2005/8/layout/vList2"/>
    <dgm:cxn modelId="{39772A49-8B5F-D24C-8612-88F00956D2AA}" type="presOf" srcId="{BAE9B124-35D8-4620-9BB8-97F417F85991}" destId="{430DCD3C-0214-DB4F-99F8-535AAF819372}" srcOrd="0" destOrd="2" presId="urn:microsoft.com/office/officeart/2005/8/layout/vList2"/>
    <dgm:cxn modelId="{7B2C264B-5807-294A-A29C-F4E40A585A7B}" type="presOf" srcId="{CEB8B89F-241D-40A7-8958-733410211ECF}" destId="{36BFC34E-8E60-6A44-A34A-7C035A9AC759}" srcOrd="0" destOrd="0" presId="urn:microsoft.com/office/officeart/2005/8/layout/vList2"/>
    <dgm:cxn modelId="{4EB0D45E-F677-B941-A38F-1ED850118FC6}" type="presOf" srcId="{5ADEAE33-0966-49DA-AE21-D54C757896D8}" destId="{5095C67F-BB10-D840-B846-AC2AE6F1DC83}" srcOrd="0" destOrd="0" presId="urn:microsoft.com/office/officeart/2005/8/layout/vList2"/>
    <dgm:cxn modelId="{597C5F61-51CD-470D-BF30-EA1EDF73168D}" srcId="{CEB8B89F-241D-40A7-8958-733410211ECF}" destId="{8F5A74E7-992A-46CE-AF59-F2D1879227AB}" srcOrd="4" destOrd="0" parTransId="{18B4ED35-07DC-4107-AA5A-C3AA5E8363BD}" sibTransId="{5DD2475D-4F62-4B75-A278-94FF73FDD66F}"/>
    <dgm:cxn modelId="{8281A463-AE5C-4453-8C29-314F2C1580F6}" srcId="{CEB8B89F-241D-40A7-8958-733410211ECF}" destId="{7347A33B-0818-492D-B8E9-2D1242C9F31B}" srcOrd="8" destOrd="0" parTransId="{FD7C8CD2-E528-4BBB-8AF7-A1671D9932FF}" sibTransId="{B4194A20-151C-4A9D-9E6D-B24A92396FE8}"/>
    <dgm:cxn modelId="{9D3E9B64-DE1D-4977-9793-024695163A22}" srcId="{5ADEAE33-0966-49DA-AE21-D54C757896D8}" destId="{CEB8B89F-241D-40A7-8958-733410211ECF}" srcOrd="0" destOrd="0" parTransId="{7530C7FC-03F5-49C5-99B9-E102FABEE96E}" sibTransId="{F2C3C8C1-3AEA-4114-B55E-BCE06A277596}"/>
    <dgm:cxn modelId="{13E8096B-AC5A-4D16-B6E2-E38D960E9F98}" srcId="{CEB8B89F-241D-40A7-8958-733410211ECF}" destId="{E1617DBC-6B79-4C03-B9EF-78AFCE6B1A0B}" srcOrd="1" destOrd="0" parTransId="{7F78491D-5F88-4A0F-BB5A-2E406DEF356D}" sibTransId="{5C6DCA58-8A98-4C61-A81B-55CD23A5BA3B}"/>
    <dgm:cxn modelId="{534FCB72-63A5-4CC3-8DE8-3689348FBC6C}" srcId="{CEB8B89F-241D-40A7-8958-733410211ECF}" destId="{BAE9B124-35D8-4620-9BB8-97F417F85991}" srcOrd="2" destOrd="0" parTransId="{836BA697-7F02-41E4-8522-B747A400382A}" sibTransId="{E12B0241-6E9B-49BB-8159-84812C2B2E5A}"/>
    <dgm:cxn modelId="{CFA79676-6D62-45A6-8FA9-6A20B4650C46}" srcId="{CEB8B89F-241D-40A7-8958-733410211ECF}" destId="{8EE3797D-A473-4B38-9E50-42B19C0C49DB}" srcOrd="11" destOrd="0" parTransId="{2AA26166-282E-41F1-A022-CEE71EA18864}" sibTransId="{80BB3D0C-BCE8-4ECA-8FB6-D68EDBC07F4F}"/>
    <dgm:cxn modelId="{B1221D7D-DAD1-4E11-81AD-D3FD0A5707E5}" srcId="{CEB8B89F-241D-40A7-8958-733410211ECF}" destId="{66553710-170D-4705-BF1B-CFFD52C7CEA7}" srcOrd="6" destOrd="0" parTransId="{C8F2B804-7930-4803-A1D9-A95202644747}" sibTransId="{627ECF39-55C7-4CFB-8E22-D7BD2C11A8C6}"/>
    <dgm:cxn modelId="{5F3CD77E-CD66-404D-9857-0A344AE66BF3}" srcId="{CEB8B89F-241D-40A7-8958-733410211ECF}" destId="{BC04FEFB-833B-4B7F-BD00-288451AE9621}" srcOrd="10" destOrd="0" parTransId="{8E8C7F62-1F16-4C9D-A600-BAC575B9A240}" sibTransId="{8F3D288F-FDA3-4D4A-AF64-76912935FF19}"/>
    <dgm:cxn modelId="{16BA1181-C26A-9A4F-AE8F-ADC3AAD50E42}" type="presOf" srcId="{50DE0167-1A0C-4A68-97D7-CDE345E85B4C}" destId="{430DCD3C-0214-DB4F-99F8-535AAF819372}" srcOrd="0" destOrd="7" presId="urn:microsoft.com/office/officeart/2005/8/layout/vList2"/>
    <dgm:cxn modelId="{06DDB981-37BC-452A-8889-99AB756EC7CB}" srcId="{CEB8B89F-241D-40A7-8958-733410211ECF}" destId="{033CE534-4F9E-4164-83F4-F4948AC1937F}" srcOrd="0" destOrd="0" parTransId="{7709DBC6-9FA1-4ED6-9385-8D560AE2E961}" sibTransId="{723A38E2-8C38-45C9-9D11-4D78174C105C}"/>
    <dgm:cxn modelId="{4DA3F396-0721-4E18-ABEF-543B5C7D265C}" srcId="{CEB8B89F-241D-40A7-8958-733410211ECF}" destId="{28AFDA75-8D0F-4446-BCAB-1AFBFC9C9388}" srcOrd="9" destOrd="0" parTransId="{79029E96-8BBA-41A2-8100-FB9FC3E489E9}" sibTransId="{775D7F3E-2184-4018-BCDD-51BFA91D9FBE}"/>
    <dgm:cxn modelId="{6146A8B1-C925-AC41-A1AA-5C94B8CA8C5B}" type="presOf" srcId="{66553710-170D-4705-BF1B-CFFD52C7CEA7}" destId="{430DCD3C-0214-DB4F-99F8-535AAF819372}" srcOrd="0" destOrd="6" presId="urn:microsoft.com/office/officeart/2005/8/layout/vList2"/>
    <dgm:cxn modelId="{19F90CBC-31D4-4246-B6FA-52F5F859BF62}" srcId="{CEB8B89F-241D-40A7-8958-733410211ECF}" destId="{50DE0167-1A0C-4A68-97D7-CDE345E85B4C}" srcOrd="7" destOrd="0" parTransId="{4C4FB06B-E6F3-428B-A01F-7443DFA9CFA9}" sibTransId="{3B341572-434F-4E0A-B66F-2C94B83C745E}"/>
    <dgm:cxn modelId="{70AFC7BC-354D-4947-8ED5-D2B437157C47}" type="presOf" srcId="{BC04FEFB-833B-4B7F-BD00-288451AE9621}" destId="{430DCD3C-0214-DB4F-99F8-535AAF819372}" srcOrd="0" destOrd="10" presId="urn:microsoft.com/office/officeart/2005/8/layout/vList2"/>
    <dgm:cxn modelId="{DC5DC6C1-3B07-7448-AA6D-CBE44BAA58E7}" type="presOf" srcId="{9A42AD6F-ABB6-471B-B29B-32A5DD07D4BB}" destId="{430DCD3C-0214-DB4F-99F8-535AAF819372}" srcOrd="0" destOrd="3" presId="urn:microsoft.com/office/officeart/2005/8/layout/vList2"/>
    <dgm:cxn modelId="{A5ED0DE2-CB6F-419E-8FDE-199FCB9D5A58}" srcId="{CEB8B89F-241D-40A7-8958-733410211ECF}" destId="{9A42AD6F-ABB6-471B-B29B-32A5DD07D4BB}" srcOrd="3" destOrd="0" parTransId="{550305E3-4873-462E-BF72-4CC39CBDD517}" sibTransId="{1C1FE167-3556-42A3-909D-53FBE2C046DA}"/>
    <dgm:cxn modelId="{72E1C7F5-F02C-B741-B0B5-CE2A15239430}" type="presOf" srcId="{E1617DBC-6B79-4C03-B9EF-78AFCE6B1A0B}" destId="{430DCD3C-0214-DB4F-99F8-535AAF819372}" srcOrd="0" destOrd="1" presId="urn:microsoft.com/office/officeart/2005/8/layout/vList2"/>
    <dgm:cxn modelId="{B3DEDFFB-109E-F34E-B024-B91E50F3DC24}" type="presParOf" srcId="{5095C67F-BB10-D840-B846-AC2AE6F1DC83}" destId="{36BFC34E-8E60-6A44-A34A-7C035A9AC759}" srcOrd="0" destOrd="0" presId="urn:microsoft.com/office/officeart/2005/8/layout/vList2"/>
    <dgm:cxn modelId="{C3A0C0CF-130D-CE4A-B8C3-F1E34EC89577}" type="presParOf" srcId="{5095C67F-BB10-D840-B846-AC2AE6F1DC83}" destId="{430DCD3C-0214-DB4F-99F8-535AAF819372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830E12-6CA4-4CDD-970B-949630EF24BC}">
      <dsp:nvSpPr>
        <dsp:cNvPr id="0" name=""/>
        <dsp:cNvSpPr/>
      </dsp:nvSpPr>
      <dsp:spPr>
        <a:xfrm>
          <a:off x="0" y="939"/>
          <a:ext cx="10509503" cy="400524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FD6856B-6EDA-443B-82FA-C5448AA4F1F6}">
      <dsp:nvSpPr>
        <dsp:cNvPr id="0" name=""/>
        <dsp:cNvSpPr/>
      </dsp:nvSpPr>
      <dsp:spPr>
        <a:xfrm>
          <a:off x="121158" y="91058"/>
          <a:ext cx="220288" cy="220288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A05858A-70C2-4827-BFA2-F9880BABA4B1}">
      <dsp:nvSpPr>
        <dsp:cNvPr id="0" name=""/>
        <dsp:cNvSpPr/>
      </dsp:nvSpPr>
      <dsp:spPr>
        <a:xfrm>
          <a:off x="462606" y="939"/>
          <a:ext cx="10046897" cy="4005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2389" tIns="42389" rIns="42389" bIns="42389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The Big Picture</a:t>
          </a:r>
        </a:p>
      </dsp:txBody>
      <dsp:txXfrm>
        <a:off x="462606" y="939"/>
        <a:ext cx="10046897" cy="400524"/>
      </dsp:txXfrm>
    </dsp:sp>
    <dsp:sp modelId="{A3C3473F-358A-40B4-98E3-F34B5B0CC344}">
      <dsp:nvSpPr>
        <dsp:cNvPr id="0" name=""/>
        <dsp:cNvSpPr/>
      </dsp:nvSpPr>
      <dsp:spPr>
        <a:xfrm>
          <a:off x="0" y="501596"/>
          <a:ext cx="10509503" cy="400524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A0E4DFA-43E0-4F71-8850-11D036D0B1E9}">
      <dsp:nvSpPr>
        <dsp:cNvPr id="0" name=""/>
        <dsp:cNvSpPr/>
      </dsp:nvSpPr>
      <dsp:spPr>
        <a:xfrm>
          <a:off x="121158" y="591714"/>
          <a:ext cx="220288" cy="220288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129E06-500B-4038-8B01-44397A261E1D}">
      <dsp:nvSpPr>
        <dsp:cNvPr id="0" name=""/>
        <dsp:cNvSpPr/>
      </dsp:nvSpPr>
      <dsp:spPr>
        <a:xfrm>
          <a:off x="462606" y="501596"/>
          <a:ext cx="10046897" cy="4005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2389" tIns="42389" rIns="42389" bIns="42389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Syllabus</a:t>
          </a:r>
        </a:p>
      </dsp:txBody>
      <dsp:txXfrm>
        <a:off x="462606" y="501596"/>
        <a:ext cx="10046897" cy="400524"/>
      </dsp:txXfrm>
    </dsp:sp>
    <dsp:sp modelId="{3D0F29DE-B0C4-4D67-817C-1092E429B13E}">
      <dsp:nvSpPr>
        <dsp:cNvPr id="0" name=""/>
        <dsp:cNvSpPr/>
      </dsp:nvSpPr>
      <dsp:spPr>
        <a:xfrm>
          <a:off x="0" y="1002252"/>
          <a:ext cx="10509503" cy="400524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78AF767-CE60-49AE-BC5D-2C98A53CDB71}">
      <dsp:nvSpPr>
        <dsp:cNvPr id="0" name=""/>
        <dsp:cNvSpPr/>
      </dsp:nvSpPr>
      <dsp:spPr>
        <a:xfrm>
          <a:off x="121158" y="1092370"/>
          <a:ext cx="220288" cy="220288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5BA260E-DA92-4F53-A921-A2815159DEDC}">
      <dsp:nvSpPr>
        <dsp:cNvPr id="0" name=""/>
        <dsp:cNvSpPr/>
      </dsp:nvSpPr>
      <dsp:spPr>
        <a:xfrm>
          <a:off x="462606" y="1002252"/>
          <a:ext cx="10046897" cy="4005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2389" tIns="42389" rIns="42389" bIns="42389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Questions about the Syllabus</a:t>
          </a:r>
        </a:p>
      </dsp:txBody>
      <dsp:txXfrm>
        <a:off x="462606" y="1002252"/>
        <a:ext cx="10046897" cy="400524"/>
      </dsp:txXfrm>
    </dsp:sp>
    <dsp:sp modelId="{836A4EBA-0EA3-4BCA-847C-504E65A9FE74}">
      <dsp:nvSpPr>
        <dsp:cNvPr id="0" name=""/>
        <dsp:cNvSpPr/>
      </dsp:nvSpPr>
      <dsp:spPr>
        <a:xfrm>
          <a:off x="0" y="1502908"/>
          <a:ext cx="10509503" cy="400524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34284A5-CC46-493F-8936-22A226F1BDF8}">
      <dsp:nvSpPr>
        <dsp:cNvPr id="0" name=""/>
        <dsp:cNvSpPr/>
      </dsp:nvSpPr>
      <dsp:spPr>
        <a:xfrm>
          <a:off x="121158" y="1593026"/>
          <a:ext cx="220288" cy="220288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9983426-6E30-491C-BF3D-C6FCB0F50309}">
      <dsp:nvSpPr>
        <dsp:cNvPr id="0" name=""/>
        <dsp:cNvSpPr/>
      </dsp:nvSpPr>
      <dsp:spPr>
        <a:xfrm>
          <a:off x="462606" y="1502908"/>
          <a:ext cx="10046897" cy="4005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2389" tIns="42389" rIns="42389" bIns="42389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Homeworks 1 and 2 (</a:t>
          </a:r>
          <a:r>
            <a:rPr lang="en-US" sz="1900" i="1" kern="1200"/>
            <a:t>possibly the null homework</a:t>
          </a:r>
          <a:r>
            <a:rPr lang="en-US" sz="1900" kern="1200"/>
            <a:t>)</a:t>
          </a:r>
        </a:p>
      </dsp:txBody>
      <dsp:txXfrm>
        <a:off x="462606" y="1502908"/>
        <a:ext cx="10046897" cy="400524"/>
      </dsp:txXfrm>
    </dsp:sp>
    <dsp:sp modelId="{4C5BA0C8-0D0D-4737-BA07-28A3B1490472}">
      <dsp:nvSpPr>
        <dsp:cNvPr id="0" name=""/>
        <dsp:cNvSpPr/>
      </dsp:nvSpPr>
      <dsp:spPr>
        <a:xfrm>
          <a:off x="0" y="2003564"/>
          <a:ext cx="10509503" cy="400524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85F1449-1E01-47BE-B5E7-9612ACD3B3DE}">
      <dsp:nvSpPr>
        <dsp:cNvPr id="0" name=""/>
        <dsp:cNvSpPr/>
      </dsp:nvSpPr>
      <dsp:spPr>
        <a:xfrm>
          <a:off x="121158" y="2093682"/>
          <a:ext cx="220288" cy="220288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F615F9-46B4-4120-8CD4-089B6B73B98B}">
      <dsp:nvSpPr>
        <dsp:cNvPr id="0" name=""/>
        <dsp:cNvSpPr/>
      </dsp:nvSpPr>
      <dsp:spPr>
        <a:xfrm>
          <a:off x="462606" y="2003564"/>
          <a:ext cx="10046897" cy="4005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2389" tIns="42389" rIns="42389" bIns="42389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A note on Programming Languages</a:t>
          </a:r>
        </a:p>
      </dsp:txBody>
      <dsp:txXfrm>
        <a:off x="462606" y="2003564"/>
        <a:ext cx="10046897" cy="400524"/>
      </dsp:txXfrm>
    </dsp:sp>
    <dsp:sp modelId="{D92C37B5-D332-4E1F-B634-C95134147BD6}">
      <dsp:nvSpPr>
        <dsp:cNvPr id="0" name=""/>
        <dsp:cNvSpPr/>
      </dsp:nvSpPr>
      <dsp:spPr>
        <a:xfrm>
          <a:off x="0" y="2504221"/>
          <a:ext cx="10509503" cy="400524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D31B0C3-FEA7-431D-A5BD-D670828736B4}">
      <dsp:nvSpPr>
        <dsp:cNvPr id="0" name=""/>
        <dsp:cNvSpPr/>
      </dsp:nvSpPr>
      <dsp:spPr>
        <a:xfrm>
          <a:off x="121158" y="2594339"/>
          <a:ext cx="220288" cy="220288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965707-18B9-4823-BCB7-AD0885E594E9}">
      <dsp:nvSpPr>
        <dsp:cNvPr id="0" name=""/>
        <dsp:cNvSpPr/>
      </dsp:nvSpPr>
      <dsp:spPr>
        <a:xfrm>
          <a:off x="462606" y="2504221"/>
          <a:ext cx="10046897" cy="4005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2389" tIns="42389" rIns="42389" bIns="42389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Some real intro next time!</a:t>
          </a:r>
        </a:p>
      </dsp:txBody>
      <dsp:txXfrm>
        <a:off x="462606" y="2504221"/>
        <a:ext cx="10046897" cy="40052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BFC34E-8E60-6A44-A34A-7C035A9AC759}">
      <dsp:nvSpPr>
        <dsp:cNvPr id="0" name=""/>
        <dsp:cNvSpPr/>
      </dsp:nvSpPr>
      <dsp:spPr>
        <a:xfrm>
          <a:off x="0" y="43051"/>
          <a:ext cx="10515600" cy="55165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1" kern="1200"/>
            <a:t>Scheduled Topics/Activities</a:t>
          </a:r>
          <a:endParaRPr lang="en-US" sz="2300" kern="1200"/>
        </a:p>
      </dsp:txBody>
      <dsp:txXfrm>
        <a:off x="26930" y="69981"/>
        <a:ext cx="10461740" cy="497795"/>
      </dsp:txXfrm>
    </dsp:sp>
    <dsp:sp modelId="{430DCD3C-0214-DB4F-99F8-535AAF819372}">
      <dsp:nvSpPr>
        <dsp:cNvPr id="0" name=""/>
        <dsp:cNvSpPr/>
      </dsp:nvSpPr>
      <dsp:spPr>
        <a:xfrm>
          <a:off x="0" y="594706"/>
          <a:ext cx="10515600" cy="37135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29210" rIns="163576" bIns="2921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800" kern="1200"/>
            <a:t>Topics will be drawn from the following: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800" kern="1200"/>
            <a:t>– Programming Languages: Perl and Python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800" kern="1200"/>
            <a:t>– Regular Expressions (Theoretical and practical)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800" kern="1200"/>
            <a:t>– Automata (Finite State) and Transducers (Finite State)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800" kern="1200"/>
            <a:t>– Programming Language: Prolog (definite clause grammars)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800" kern="1200"/>
            <a:t>– NLTK (Natural Language Toolkit)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800" kern="1200"/>
            <a:t>– Part of Speech (POS) Tagging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800" kern="1200"/>
            <a:t>– Stemming (Morphology)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800" kern="1200"/>
            <a:t>– Edit Distance (Spelling)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800" kern="1200"/>
            <a:t>– Grammars (Regular, Context-free)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800" kern="1200"/>
            <a:t>– Parsing (Syntax trees, dependency trees, algorithms)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800" kern="1200"/>
            <a:t>– </a:t>
          </a:r>
          <a:r>
            <a:rPr lang="en-US" sz="1800" i="1" kern="1200"/>
            <a:t>and more ...</a:t>
          </a:r>
          <a:endParaRPr lang="en-US" sz="1800" kern="1200"/>
        </a:p>
      </dsp:txBody>
      <dsp:txXfrm>
        <a:off x="0" y="594706"/>
        <a:ext cx="10515600" cy="37135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E8B73E-8FFD-1843-9FBC-DBA30F54C316}" type="datetimeFigureOut">
              <a:rPr lang="en-US" smtClean="0"/>
              <a:t>8/19/26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25C591-172B-394B-8422-84099CA737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57510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0C9854-A1E7-2144-B15F-2D791D3E5D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0A13E30-569E-7B4D-98A0-DBDBE3B060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4599F2-0D10-9046-9274-02A0E34DA1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AAED5-993B-5D45-8B0B-9FAA06D53EF6}" type="datetime1">
              <a:rPr lang="en-US" smtClean="0"/>
              <a:t>8/19/26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A5440F-D5CC-7547-BEE4-5EB5BE1683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DEDF3E-9516-224A-A77E-95D9012B11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E60DB-65C2-B944-9E5F-AD306FA3BE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66794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54D8C1-D731-6F48-A4B9-EE20847B6E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B46F7CF-7FE2-E746-A6A1-A389E910F9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C0D1F1-5EA9-6242-AE26-E0E2E4F883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31657-1ECB-CA41-9DEE-2AC2A5BEA58F}" type="datetime1">
              <a:rPr lang="en-US" smtClean="0"/>
              <a:t>8/19/26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F9FBE7-CDC0-7444-9C8B-03EC83E288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94D649-110C-824C-ABD8-D83434BB24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E60DB-65C2-B944-9E5F-AD306FA3BE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65023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C894D9A-8D7B-274C-8430-C71556C6940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E525F28-8915-9B45-9B96-4305676FFA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DA2F69-9F98-824B-9D6D-C5435AA245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B861A-809A-CF4F-950C-05A629D52C21}" type="datetime1">
              <a:rPr lang="en-US" smtClean="0"/>
              <a:t>8/19/26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4E18DD-DFDC-4C4A-98E4-3A8BAE885C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95F102-BF6F-884E-8D6B-DEB5FAC47D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E60DB-65C2-B944-9E5F-AD306FA3BE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3098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E0F5E2-8BBC-3D4D-8233-0CE8E3F3F4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14E947-1ECF-F943-95CB-A2FE44E38A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F76BA4-9DFA-344F-848B-D7996FD8C2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08E2C-3E0C-1B4E-A6AF-13D7FD22DFB9}" type="datetime1">
              <a:rPr lang="en-US" smtClean="0"/>
              <a:t>8/19/26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7B473B-FE06-524B-BAC8-C976503A19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A62C0D-8623-164F-87B8-7BFD0A4CC2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E60DB-65C2-B944-9E5F-AD306FA3BE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71602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38AC90-4DA6-9341-AE95-3FEA404F86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EF1A8E-9899-4247-A692-F1A9535EA6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E038B4-96B0-3040-8057-E64311B239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78A48-C41E-EA4A-B92A-9B6D2749A5EE}" type="datetime1">
              <a:rPr lang="en-US" smtClean="0"/>
              <a:t>8/19/26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834516-4313-C14D-BCE0-E9AF536B2F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26B37E-6620-8D40-9B48-F8D3321563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E60DB-65C2-B944-9E5F-AD306FA3BE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15420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B4C121-02C2-5447-A209-E79058A4FD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7D2380-E74E-D248-B0AB-F2E3E62BE21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EF36EB-003F-714F-8E90-9E759713D4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D687E7-F2E2-0D41-83CB-2AF808FFB0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53254-E031-CE4C-A540-39E4478C325D}" type="datetime1">
              <a:rPr lang="en-US" smtClean="0"/>
              <a:t>8/19/26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F50CB0-355D-4942-B0AD-3FF072E963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6527BCA-F5CA-D247-B58A-927A766F55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E60DB-65C2-B944-9E5F-AD306FA3BE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74306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A5A3C8-46A9-A747-910B-BA5E4DA3AE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79F578-1DCA-844E-995C-EE70BAF43F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1DF8DE-D848-B146-8AF4-547AADFDA6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E2935B5-E764-E74A-9D4C-A5FD624A79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D2895D6-AA60-684A-A3DC-3DFBF01C03C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9C1F36-93C0-324B-B187-9BDF3BCE63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E23EC-2F0E-7F48-99AD-87955B4DBCF1}" type="datetime1">
              <a:rPr lang="en-US" smtClean="0"/>
              <a:t>8/19/26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E675686-06EB-0543-B91D-F5E5D7CD01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6BF1325-0C79-CD4C-9B97-3B656552DE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E60DB-65C2-B944-9E5F-AD306FA3BE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47923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53AD06-012A-A249-9F59-DAB3EC261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594E79A-6219-C848-80C6-3D79AC9343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A01FB-761E-F645-B553-BB37C2905574}" type="datetime1">
              <a:rPr lang="en-US" smtClean="0"/>
              <a:t>8/19/26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4DD30DE-1EF1-AF45-8457-02776630E5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9EEF6F7-5420-2649-9227-A44E1D1D04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E60DB-65C2-B944-9E5F-AD306FA3BE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75658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9CC0A3B-8D8F-8B4F-81EC-E15E43C268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E4D36-831E-4244-A61B-D060AD1957F6}" type="datetime1">
              <a:rPr lang="en-US" smtClean="0"/>
              <a:t>8/19/26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17CD48B-43E3-4D40-A531-2E56A7A49A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599038-08D7-9340-BCFE-5F814B8CF4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E60DB-65C2-B944-9E5F-AD306FA3BE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4316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96DF8B-7437-D248-9F9B-0ECED17047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2F0839-8224-734D-A2F6-88987645C7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91C4C52-C41E-D648-9216-45F8297FF1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21C87E-2288-0846-8D79-D115EAE318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65EE3-685E-6740-9AFC-D2BDD0C510D4}" type="datetime1">
              <a:rPr lang="en-US" smtClean="0"/>
              <a:t>8/19/26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0C71FB-3470-7541-8646-8EC3BC5770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C3C27C-B3BC-7942-8609-C1CB75B0E0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E60DB-65C2-B944-9E5F-AD306FA3BE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61350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CE5B55-E645-5249-9FBF-54C961B536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338F166-3E8A-7945-A654-E150AAF2D00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574213-20BD-D749-9DE0-664CFD1B45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5DEE49-728B-2647-B654-6824161689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E7138-84B8-6E4C-A4F6-E30E27A65155}" type="datetime1">
              <a:rPr lang="en-US" smtClean="0"/>
              <a:t>8/19/26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F2B2CB-3F8C-C84C-9A06-3B0694E5D4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0C0832-1927-7446-B20F-7ADCE5982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E60DB-65C2-B944-9E5F-AD306FA3BE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0174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66C6957-460D-D74D-8267-AD2643FB96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3B1B20-D064-F349-8E95-1DA4ADA446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E82751-826C-7D41-84F7-2CE7DFA8351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A3BE70-AA36-004E-8096-7DF330D479B5}" type="datetime1">
              <a:rPr lang="en-US" smtClean="0"/>
              <a:t>8/19/26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3623F1-5A0E-CA41-B348-26AB3468F3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7B3117-04C5-7D40-9641-F65CB996C3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2E60DB-65C2-B944-9E5F-AD306FA3BE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6903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sandiway.arizona.edu/ling538-26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hyperlink" Target="https://sandiway.arizona.edu/ling538-23/1.pdf" TargetMode="Externa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s://www.perl.org/get.html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hyperlink" Target="https://perldoc.perl.org/perlintro.html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hyperlink" Target="http://www.python.org/" TargetMode="Externa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hyperlink" Target="https://medium.com/modern-stack/how-much-computer-code-has-been-written-c8c03100f459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mailto:sandiway@arizona.edu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catalog.arizona.edu/syllabus-policies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LING/C SC/PSYC 438/538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Lecture 1</a:t>
            </a:r>
          </a:p>
          <a:p>
            <a:r>
              <a:rPr lang="en-US" dirty="0"/>
              <a:t>Prof. </a:t>
            </a:r>
            <a:r>
              <a:rPr lang="en-US" dirty="0" err="1"/>
              <a:t>Sandiway</a:t>
            </a:r>
            <a:r>
              <a:rPr lang="en-US" dirty="0"/>
              <a:t> Fong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9BFA5E-AB8B-C04E-B2F9-D3F4D70C4E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E60DB-65C2-B944-9E5F-AD306FA3BE8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4261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6C4AC85-2E51-B14D-A7FA-6D871144E1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5400"/>
              <a:t>Syllabus</a:t>
            </a:r>
          </a:p>
        </p:txBody>
      </p:sp>
      <p:sp>
        <p:nvSpPr>
          <p:cNvPr id="2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1B7CD2-27FE-0C45-B8A3-64AD35593E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b="1" dirty="0"/>
              <a:t>Required Text</a:t>
            </a:r>
          </a:p>
          <a:p>
            <a:r>
              <a:rPr lang="en-US" sz="2200" dirty="0"/>
              <a:t>438: None.</a:t>
            </a:r>
          </a:p>
          <a:p>
            <a:r>
              <a:rPr lang="en-US" sz="2200" b="1" dirty="0"/>
              <a:t>538 Presentations</a:t>
            </a:r>
            <a:r>
              <a:rPr lang="en-US" sz="2200" dirty="0"/>
              <a:t>:</a:t>
            </a:r>
            <a:r>
              <a:rPr lang="en-US" sz="2200" i="1" dirty="0"/>
              <a:t> Speech and Language Processing</a:t>
            </a:r>
            <a:r>
              <a:rPr lang="en-US" sz="2200" dirty="0"/>
              <a:t>, </a:t>
            </a:r>
            <a:r>
              <a:rPr lang="en-US" sz="2200" dirty="0" err="1"/>
              <a:t>Jurafsky</a:t>
            </a:r>
            <a:r>
              <a:rPr lang="en-US" sz="2200" dirty="0"/>
              <a:t> &amp; Martin, draft 3rd edition (PDF available).</a:t>
            </a:r>
          </a:p>
          <a:p>
            <a:pPr marL="0" indent="0">
              <a:buNone/>
            </a:pPr>
            <a:r>
              <a:rPr lang="en-US" sz="2200" b="1" dirty="0"/>
              <a:t>Required or Special Materials</a:t>
            </a:r>
          </a:p>
          <a:p>
            <a:r>
              <a:rPr lang="en-US" sz="2200" dirty="0"/>
              <a:t>All necessary software will be available online at no cost to the student. </a:t>
            </a:r>
          </a:p>
          <a:p>
            <a:r>
              <a:rPr lang="en-US" sz="2200" dirty="0"/>
              <a:t>However, students are expected to either have a laptop/desktop capable of handling homework and classwork</a:t>
            </a:r>
          </a:p>
          <a:p>
            <a:r>
              <a:rPr lang="en-US" sz="2200" dirty="0"/>
              <a:t>Mac, PC (Windows 11) or Linux.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35A218-D005-0D45-9BBB-57F78AC334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A22E60DB-65C2-B944-9E5F-AD306FA3BE89}" type="slidenum">
              <a:rPr lang="en-US"/>
              <a:pPr>
                <a:spcAft>
                  <a:spcPts val="600"/>
                </a:spcAft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30106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6C4AC85-2E51-B14D-A7FA-6D871144E1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5400"/>
              <a:t>Syllabus</a:t>
            </a:r>
          </a:p>
        </p:txBody>
      </p:sp>
      <p:sp>
        <p:nvSpPr>
          <p:cNvPr id="2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1B7CD2-27FE-0C45-B8A3-64AD35593E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/>
              <a:t>Assignments and Examinations: Schedule/Due Dates</a:t>
            </a:r>
          </a:p>
          <a:p>
            <a:r>
              <a:rPr lang="en-US" sz="2400" dirty="0"/>
              <a:t>All </a:t>
            </a:r>
            <a:r>
              <a:rPr lang="en-US" sz="2400" dirty="0" err="1"/>
              <a:t>homeworks</a:t>
            </a:r>
            <a:r>
              <a:rPr lang="en-US" sz="2400" dirty="0"/>
              <a:t> will be introduced </a:t>
            </a:r>
            <a:r>
              <a:rPr lang="en-US" sz="2400" b="1" dirty="0">
                <a:solidFill>
                  <a:srgbClr val="C00000"/>
                </a:solidFill>
              </a:rPr>
              <a:t>and reviewed</a:t>
            </a:r>
            <a:r>
              <a:rPr lang="en-US" sz="2400" b="1" dirty="0"/>
              <a:t> </a:t>
            </a:r>
            <a:r>
              <a:rPr lang="en-US" sz="2400" dirty="0"/>
              <a:t>in class.</a:t>
            </a:r>
          </a:p>
          <a:p>
            <a:r>
              <a:rPr lang="en-US" sz="2400" dirty="0"/>
              <a:t>Homework submissions by email to me (</a:t>
            </a:r>
            <a:r>
              <a:rPr lang="en-US" sz="2400" dirty="0" err="1"/>
              <a:t>sandiway@arizona.edu</a:t>
            </a:r>
            <a:r>
              <a:rPr lang="en-US" sz="2400" dirty="0"/>
              <a:t>).</a:t>
            </a:r>
          </a:p>
          <a:p>
            <a:r>
              <a:rPr lang="en-US" sz="2400" dirty="0"/>
              <a:t>Late </a:t>
            </a:r>
            <a:r>
              <a:rPr lang="en-US" sz="2400" dirty="0" err="1"/>
              <a:t>homeworks</a:t>
            </a:r>
            <a:r>
              <a:rPr lang="en-US" sz="2400" dirty="0"/>
              <a:t> will be not accepted since all </a:t>
            </a:r>
            <a:r>
              <a:rPr lang="en-US" sz="2400" dirty="0" err="1"/>
              <a:t>homeworks</a:t>
            </a:r>
            <a:r>
              <a:rPr lang="en-US" sz="2400" dirty="0"/>
              <a:t> will be solved in class.</a:t>
            </a:r>
          </a:p>
          <a:p>
            <a:r>
              <a:rPr lang="en-US" sz="2400" dirty="0" err="1"/>
              <a:t>Homeworks</a:t>
            </a:r>
            <a:r>
              <a:rPr lang="en-US" sz="2400" dirty="0"/>
              <a:t> are typically assigned in class on a </a:t>
            </a:r>
            <a:r>
              <a:rPr lang="en-US" sz="2400" b="1" dirty="0"/>
              <a:t>Thursday</a:t>
            </a:r>
            <a:r>
              <a:rPr lang="en-US" sz="2400" dirty="0"/>
              <a:t> and due </a:t>
            </a:r>
            <a:r>
              <a:rPr lang="en-US" sz="2400" b="1" dirty="0"/>
              <a:t>Sunday</a:t>
            </a:r>
            <a:r>
              <a:rPr lang="en-US" sz="2400" dirty="0"/>
              <a:t> midnight. (I will attempt to grade them </a:t>
            </a:r>
            <a:r>
              <a:rPr lang="en-US" sz="2400" b="1" dirty="0"/>
              <a:t>Monday</a:t>
            </a:r>
            <a:r>
              <a:rPr lang="en-US" sz="2400" dirty="0"/>
              <a:t>.)</a:t>
            </a:r>
          </a:p>
          <a:p>
            <a:r>
              <a:rPr lang="en-US" sz="2400" dirty="0"/>
              <a:t>We discuss the homework in class the following </a:t>
            </a:r>
            <a:r>
              <a:rPr lang="en-US" sz="2400" b="1" dirty="0"/>
              <a:t>Tuesday</a:t>
            </a:r>
            <a:r>
              <a:rPr lang="en-US" sz="2400" dirty="0"/>
              <a:t>. (Some longer </a:t>
            </a:r>
            <a:r>
              <a:rPr lang="en-US" sz="2400" dirty="0" err="1"/>
              <a:t>homeworks</a:t>
            </a:r>
            <a:r>
              <a:rPr lang="en-US" sz="2400" dirty="0"/>
              <a:t> may have an extended due date.)</a:t>
            </a:r>
          </a:p>
          <a:p>
            <a:r>
              <a:rPr lang="en-US" sz="2400" dirty="0"/>
              <a:t>Students can expect 10+ </a:t>
            </a:r>
            <a:r>
              <a:rPr lang="en-US" sz="2400" dirty="0" err="1"/>
              <a:t>homeworks</a:t>
            </a:r>
            <a:r>
              <a:rPr lang="en-US" sz="2400" dirty="0"/>
              <a:t> over the course.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35A218-D005-0D45-9BBB-57F78AC334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A22E60DB-65C2-B944-9E5F-AD306FA3BE89}" type="slidenum">
              <a:rPr lang="en-US"/>
              <a:pPr>
                <a:spcAft>
                  <a:spcPts val="600"/>
                </a:spcAft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62753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491B24A-4C0E-D146-B81D-3B490EB5B9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5400"/>
              <a:t>Syllabus</a:t>
            </a:r>
          </a:p>
        </p:txBody>
      </p:sp>
      <p:sp>
        <p:nvSpPr>
          <p:cNvPr id="2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FF3AB0-C4D0-AE49-8390-354AB63D70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/>
              <a:t>Final Examination or Project </a:t>
            </a:r>
          </a:p>
          <a:p>
            <a:r>
              <a:rPr lang="en-US" sz="2400" dirty="0"/>
              <a:t>No examinations, e.g. mid-term or final, are scheduled for this course.</a:t>
            </a:r>
          </a:p>
          <a:p>
            <a:pPr marL="0" indent="0">
              <a:buNone/>
            </a:pPr>
            <a:r>
              <a:rPr lang="en-US" sz="2400" b="1" dirty="0"/>
              <a:t>Grading Scale and Policies</a:t>
            </a:r>
          </a:p>
          <a:p>
            <a:r>
              <a:rPr lang="en-US" sz="2400" b="1" dirty="0"/>
              <a:t>438</a:t>
            </a:r>
            <a:r>
              <a:rPr lang="en-US" sz="2400" dirty="0"/>
              <a:t>: </a:t>
            </a:r>
          </a:p>
          <a:p>
            <a:pPr lvl="1"/>
            <a:r>
              <a:rPr lang="en-US" b="1" dirty="0"/>
              <a:t>100%</a:t>
            </a:r>
            <a:r>
              <a:rPr lang="en-US" dirty="0"/>
              <a:t> of the grade comes from the homework assignments.</a:t>
            </a:r>
          </a:p>
          <a:p>
            <a:r>
              <a:rPr lang="en-US" sz="2400" b="1" dirty="0"/>
              <a:t>538</a:t>
            </a:r>
            <a:r>
              <a:rPr lang="en-US" sz="2400" dirty="0"/>
              <a:t>: </a:t>
            </a:r>
          </a:p>
          <a:p>
            <a:pPr lvl="1"/>
            <a:r>
              <a:rPr lang="en-US" b="1" dirty="0"/>
              <a:t>75% </a:t>
            </a:r>
            <a:r>
              <a:rPr lang="en-US" dirty="0"/>
              <a:t>of the grade comes from the homework assignments (possibly a superset of the 438 assignments), </a:t>
            </a:r>
            <a:r>
              <a:rPr lang="en-US" b="1" dirty="0"/>
              <a:t>25%</a:t>
            </a:r>
            <a:r>
              <a:rPr lang="en-US" dirty="0"/>
              <a:t> of the grade comes from a textbook chapter presentation.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2B92A1-3D26-1B40-A235-4E6E21D817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A22E60DB-65C2-B944-9E5F-AD306FA3BE89}" type="slidenum">
              <a:rPr lang="en-US"/>
              <a:pPr>
                <a:spcAft>
                  <a:spcPts val="600"/>
                </a:spcAft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5631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008363BE-E2BB-1D99-3003-D594B0BB5A54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 b="12791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B50AB553-2A96-4A92-96F2-93548E096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F48A406-3ED8-E441-AE14-71E9A470CF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/>
              <a:t>Syllabus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C9EF18-E8B3-DE4C-8151-103BB081D5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A22E60DB-65C2-B944-9E5F-AD306FA3BE89}" type="slidenum">
              <a:rPr lang="en-US"/>
              <a:pPr>
                <a:spcAft>
                  <a:spcPts val="600"/>
                </a:spcAft>
              </a:pPr>
              <a:t>13</a:t>
            </a:fld>
            <a:endParaRPr lang="en-US"/>
          </a:p>
        </p:txBody>
      </p:sp>
      <p:graphicFrame>
        <p:nvGraphicFramePr>
          <p:cNvPr id="15" name="Content Placeholder 2">
            <a:extLst>
              <a:ext uri="{FF2B5EF4-FFF2-40B4-BE49-F238E27FC236}">
                <a16:creationId xmlns:a16="http://schemas.microsoft.com/office/drawing/2014/main" id="{2891A18E-1C9F-264E-191B-5860571A085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9947308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9021591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5400"/>
              <a:t>Syllabus</a:t>
            </a:r>
          </a:p>
        </p:txBody>
      </p:sp>
      <p:sp>
        <p:nvSpPr>
          <p:cNvPr id="2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Code of Academic Integrity</a:t>
            </a:r>
          </a:p>
          <a:p>
            <a:r>
              <a:rPr lang="en-US" sz="2400" dirty="0"/>
              <a:t>You may discuss homework questions with anyone (or </a:t>
            </a:r>
            <a:r>
              <a:rPr lang="en-US" sz="2400" dirty="0">
                <a:solidFill>
                  <a:srgbClr val="C00000"/>
                </a:solidFill>
              </a:rPr>
              <a:t>anything</a:t>
            </a:r>
            <a:r>
              <a:rPr lang="en-US" sz="2400" dirty="0"/>
              <a:t>).</a:t>
            </a:r>
          </a:p>
          <a:p>
            <a:r>
              <a:rPr lang="en-US" sz="2400" dirty="0"/>
              <a:t>You may look things up on the web and use answers found therein; however, you must write it up yourself (in your own words/own code </a:t>
            </a:r>
            <a:r>
              <a:rPr lang="en-US" sz="2400" i="1" dirty="0"/>
              <a:t>etc</a:t>
            </a:r>
            <a:r>
              <a:rPr lang="en-US" sz="2400" dirty="0"/>
              <a:t>.). </a:t>
            </a:r>
          </a:p>
          <a:p>
            <a:r>
              <a:rPr lang="en-US" sz="2400" dirty="0"/>
              <a:t>You must cite all (web) references including </a:t>
            </a:r>
            <a:r>
              <a:rPr lang="en-US" sz="2400" dirty="0">
                <a:solidFill>
                  <a:srgbClr val="C00000"/>
                </a:solidFill>
              </a:rPr>
              <a:t>ChatGPT</a:t>
            </a:r>
            <a:r>
              <a:rPr lang="en-US" sz="2400" dirty="0"/>
              <a:t>, and credit your classmates (in the case of shared discussion). </a:t>
            </a:r>
          </a:p>
          <a:p>
            <a:r>
              <a:rPr lang="en-US" sz="2400" dirty="0"/>
              <a:t>Students are encouraged to share intellectual views and discuss freely the principles and applications of course materials. </a:t>
            </a:r>
          </a:p>
          <a:p>
            <a:r>
              <a:rPr lang="en-US" sz="2400" dirty="0"/>
              <a:t>However, graded work/exercises must be the product of independent effort unless otherwise instructed.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C77E68-FB22-0845-B6AB-BA284BF87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A22E60DB-65C2-B944-9E5F-AD306FA3BE89}" type="slidenum">
              <a:rPr lang="en-US"/>
              <a:pPr>
                <a:spcAft>
                  <a:spcPts val="600"/>
                </a:spcAft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35720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DE9E699-278E-0347-B767-34CE61921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5400"/>
              <a:t>Syllabus</a:t>
            </a:r>
          </a:p>
        </p:txBody>
      </p:sp>
      <p:sp>
        <p:nvSpPr>
          <p:cNvPr id="2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5EC477-9509-6049-8138-B9A85AAC36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/>
              <a:t>Subject to Change Statement</a:t>
            </a:r>
          </a:p>
          <a:p>
            <a:r>
              <a:rPr lang="en-US" sz="2400" dirty="0"/>
              <a:t>Information contained in the course syllabus, other than the grade and absence policy, may be subject to change with advance notice, as deemed appropriate by the instructor.</a:t>
            </a:r>
          </a:p>
          <a:p>
            <a:pPr marL="0" lvl="0" indent="0">
              <a:buNone/>
            </a:pPr>
            <a:r>
              <a:rPr lang="en-US" sz="2400" b="1" dirty="0">
                <a:solidFill>
                  <a:prstClr val="black"/>
                </a:solidFill>
              </a:rPr>
              <a:t>Schedule changes</a:t>
            </a:r>
          </a:p>
          <a:p>
            <a:r>
              <a:rPr lang="en-US" sz="2400" dirty="0"/>
              <a:t>I will notify ahead of time if there are any changes </a:t>
            </a:r>
          </a:p>
          <a:p>
            <a:endParaRPr lang="en-US" sz="2200" dirty="0"/>
          </a:p>
          <a:p>
            <a:r>
              <a:rPr lang="en-US" sz="3200" b="1" dirty="0">
                <a:solidFill>
                  <a:srgbClr val="C00000"/>
                </a:solidFill>
              </a:rPr>
              <a:t>Questions?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4A6E6C-8F2C-D949-8FDD-10633C04B6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A22E60DB-65C2-B944-9E5F-AD306FA3BE89}" type="slidenum">
              <a:rPr lang="en-US"/>
              <a:pPr>
                <a:spcAft>
                  <a:spcPts val="600"/>
                </a:spcAft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5957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UofA</a:t>
            </a:r>
            <a:r>
              <a:rPr lang="en-US" dirty="0"/>
              <a:t> website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Download lecture slides, also links to Panopto recordings, from:</a:t>
            </a:r>
          </a:p>
          <a:p>
            <a:pPr lvl="1"/>
            <a:r>
              <a:rPr lang="en-US" sz="2800" dirty="0" err="1"/>
              <a:t>sandiway.arizona.edu</a:t>
            </a:r>
            <a:r>
              <a:rPr lang="en-US" sz="2800" dirty="0"/>
              <a:t> &gt; Classes &gt; LING/C SC/PSYC 438/538</a:t>
            </a:r>
          </a:p>
          <a:p>
            <a:pPr lvl="1"/>
            <a:r>
              <a:rPr lang="en-US" sz="2800" dirty="0"/>
              <a:t>URL: </a:t>
            </a:r>
            <a:r>
              <a:rPr lang="en-US" sz="2800" dirty="0">
                <a:hlinkClick r:id="rId2"/>
              </a:rPr>
              <a:t>https://sandiway.arizona.edu/ling538-26</a:t>
            </a:r>
            <a:endParaRPr lang="en-US" sz="2800" dirty="0"/>
          </a:p>
          <a:p>
            <a:pPr lvl="1"/>
            <a:r>
              <a:rPr lang="en-US" sz="2800" dirty="0"/>
              <a:t>available from just before class time </a:t>
            </a:r>
          </a:p>
          <a:p>
            <a:pPr lvl="2"/>
            <a:r>
              <a:rPr lang="en-US" sz="2400" dirty="0"/>
              <a:t>(afterwards, please look again for updates and corrections)</a:t>
            </a:r>
          </a:p>
          <a:p>
            <a:pPr lvl="1"/>
            <a:r>
              <a:rPr lang="en-US" sz="2800" dirty="0"/>
              <a:t>in .</a:t>
            </a:r>
            <a:r>
              <a:rPr lang="en-US" sz="2800" dirty="0" err="1"/>
              <a:t>pptx</a:t>
            </a:r>
            <a:r>
              <a:rPr lang="en-US" sz="2800" dirty="0"/>
              <a:t> (good for animations) and .pdf formats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9F28A29-F83B-EB4E-92CD-E4E6813BB5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E60DB-65C2-B944-9E5F-AD306FA3BE89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3963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UofA</a:t>
            </a:r>
            <a:r>
              <a:rPr lang="en-US" dirty="0"/>
              <a:t> website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62AF179-6678-F84B-8B7F-8938985206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E60DB-65C2-B944-9E5F-AD306FA3BE89}" type="slidenum">
              <a:rPr lang="en-US" smtClean="0"/>
              <a:t>17</a:t>
            </a:fld>
            <a:endParaRPr lang="en-US"/>
          </a:p>
        </p:txBody>
      </p:sp>
      <p:pic>
        <p:nvPicPr>
          <p:cNvPr id="8" name="Content Placeholder 7" descr="A screenshot of a computer&#10;&#10;Description automatically generated">
            <a:extLst>
              <a:ext uri="{FF2B5EF4-FFF2-40B4-BE49-F238E27FC236}">
                <a16:creationId xmlns:a16="http://schemas.microsoft.com/office/drawing/2014/main" id="{A5320985-565C-3749-0A06-B1875D3A32C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7495" y="2784475"/>
            <a:ext cx="9182100" cy="3708400"/>
          </a:xfrm>
          <a:ln>
            <a:solidFill>
              <a:schemeClr val="tx1"/>
            </a:solidFill>
          </a:ln>
        </p:spPr>
      </p:pic>
      <p:pic>
        <p:nvPicPr>
          <p:cNvPr id="5" name="Picture 4" descr="A screenshot of a web page&#10;&#10;AI-generated content may be incorrect.">
            <a:extLst>
              <a:ext uri="{FF2B5EF4-FFF2-40B4-BE49-F238E27FC236}">
                <a16:creationId xmlns:a16="http://schemas.microsoft.com/office/drawing/2014/main" id="{245BEEFE-2B8B-5890-B57E-DF5F4DF008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2340" y="1946876"/>
            <a:ext cx="6981460" cy="343641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Oval Callout 6">
            <a:extLst>
              <a:ext uri="{FF2B5EF4-FFF2-40B4-BE49-F238E27FC236}">
                <a16:creationId xmlns:a16="http://schemas.microsoft.com/office/drawing/2014/main" id="{614C8CBF-A3CD-5FE7-95FE-30BA062B75B4}"/>
              </a:ext>
            </a:extLst>
          </p:cNvPr>
          <p:cNvSpPr/>
          <p:nvPr/>
        </p:nvSpPr>
        <p:spPr>
          <a:xfrm>
            <a:off x="381541" y="1536940"/>
            <a:ext cx="4001728" cy="1002069"/>
          </a:xfrm>
          <a:prstGeom prst="wedgeEllipse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Notice a difference between 2023, 2025 &amp; 2026?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06359F26-8D1A-EC7F-96C9-91C8E1D4CCF6}"/>
              </a:ext>
            </a:extLst>
          </p:cNvPr>
          <p:cNvCxnSpPr>
            <a:cxnSpLocks/>
            <a:stCxn id="7" idx="8"/>
          </p:cNvCxnSpPr>
          <p:nvPr/>
        </p:nvCxnSpPr>
        <p:spPr>
          <a:xfrm>
            <a:off x="1548725" y="2664268"/>
            <a:ext cx="390493" cy="293548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B2EAE0D9-9528-A82C-2B72-CC1C207FF942}"/>
              </a:ext>
            </a:extLst>
          </p:cNvPr>
          <p:cNvCxnSpPr>
            <a:cxnSpLocks/>
            <a:stCxn id="7" idx="8"/>
          </p:cNvCxnSpPr>
          <p:nvPr/>
        </p:nvCxnSpPr>
        <p:spPr>
          <a:xfrm>
            <a:off x="1548725" y="2664268"/>
            <a:ext cx="3764140" cy="160544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A3183195-1F09-7C93-CD44-362681E16C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72340" y="1192818"/>
            <a:ext cx="7772400" cy="1591657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31EDB89C-16A9-3B6A-1724-1388DB4CE480}"/>
              </a:ext>
            </a:extLst>
          </p:cNvPr>
          <p:cNvCxnSpPr>
            <a:cxnSpLocks/>
          </p:cNvCxnSpPr>
          <p:nvPr/>
        </p:nvCxnSpPr>
        <p:spPr>
          <a:xfrm>
            <a:off x="1585039" y="2646772"/>
            <a:ext cx="2787301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8107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Panopto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Lectures will be recorded using the Panopto system </a:t>
            </a:r>
          </a:p>
          <a:p>
            <a:pPr lvl="1"/>
            <a:r>
              <a:rPr lang="en-US" dirty="0"/>
              <a:t>accessible via the course webpage and your browser</a:t>
            </a:r>
          </a:p>
          <a:p>
            <a:pPr lvl="1"/>
            <a:r>
              <a:rPr lang="en-US" b="1" dirty="0">
                <a:solidFill>
                  <a:srgbClr val="FF0000"/>
                </a:solidFill>
              </a:rPr>
              <a:t>sometimes crashes </a:t>
            </a:r>
            <a:r>
              <a:rPr lang="en-US" dirty="0">
                <a:solidFill>
                  <a:schemeClr val="accent1"/>
                </a:solidFill>
              </a:rPr>
              <a:t>(not guaranteed to be recorded)</a:t>
            </a:r>
          </a:p>
          <a:p>
            <a:pPr lvl="1"/>
            <a:r>
              <a:rPr lang="en-US" dirty="0"/>
              <a:t>(video, laptop screen, synchronized slides, keyword search)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5683E7-D001-2F49-A8DF-3ECB00A11B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E60DB-65C2-B944-9E5F-AD306FA3BE89}" type="slidenum">
              <a:rPr lang="en-US" smtClean="0"/>
              <a:t>18</a:t>
            </a:fld>
            <a:endParaRPr lang="en-US"/>
          </a:p>
        </p:txBody>
      </p:sp>
      <p:pic>
        <p:nvPicPr>
          <p:cNvPr id="5" name="Content Placeholder 8" descr="Screen Shot 2012-08-31 at 12.41.13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63" r="-1263"/>
          <a:stretch>
            <a:fillRect/>
          </a:stretch>
        </p:blipFill>
        <p:spPr>
          <a:xfrm>
            <a:off x="3279580" y="3429000"/>
            <a:ext cx="5331020" cy="293185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3161451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5400"/>
              <a:t>Syllabus</a:t>
            </a:r>
          </a:p>
        </p:txBody>
      </p:sp>
      <p:sp>
        <p:nvSpPr>
          <p:cNvPr id="2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r>
              <a:rPr lang="en-US" dirty="0"/>
              <a:t>I’m </a:t>
            </a:r>
            <a:r>
              <a:rPr lang="en-US" dirty="0" err="1"/>
              <a:t>gonna</a:t>
            </a:r>
            <a:r>
              <a:rPr lang="en-US" dirty="0"/>
              <a:t> tentatively assume you don’t know how to program at all (</a:t>
            </a:r>
            <a:r>
              <a:rPr lang="en-US" i="1" dirty="0"/>
              <a:t>yet</a:t>
            </a:r>
            <a:r>
              <a:rPr lang="en-US" dirty="0"/>
              <a:t>) </a:t>
            </a:r>
          </a:p>
          <a:p>
            <a:pPr lvl="1"/>
            <a:r>
              <a:rPr lang="en-US" sz="2800" dirty="0"/>
              <a:t>we’re going to use </a:t>
            </a:r>
            <a:r>
              <a:rPr lang="en-US" sz="2800" b="1" dirty="0">
                <a:solidFill>
                  <a:schemeClr val="accent1"/>
                </a:solidFill>
              </a:rPr>
              <a:t>Perl</a:t>
            </a:r>
            <a:r>
              <a:rPr lang="en-US" sz="2800" dirty="0"/>
              <a:t> and </a:t>
            </a:r>
            <a:r>
              <a:rPr lang="en-US" sz="2800" b="1" dirty="0">
                <a:solidFill>
                  <a:schemeClr val="accent1"/>
                </a:solidFill>
              </a:rPr>
              <a:t>Python</a:t>
            </a:r>
          </a:p>
          <a:p>
            <a:pPr lvl="1"/>
            <a:r>
              <a:rPr lang="en-US" sz="2800" dirty="0"/>
              <a:t>good to learn both </a:t>
            </a:r>
            <a:r>
              <a:rPr lang="mr-IN" sz="2800" dirty="0"/>
              <a:t>…</a:t>
            </a:r>
            <a:endParaRPr lang="en-US" sz="2800" dirty="0"/>
          </a:p>
          <a:p>
            <a:pPr lvl="1"/>
            <a:r>
              <a:rPr lang="en-US" sz="2800" dirty="0"/>
              <a:t>good to be </a:t>
            </a:r>
            <a:r>
              <a:rPr lang="en-US" sz="2800" i="1" dirty="0"/>
              <a:t>polyvalent</a:t>
            </a:r>
            <a:r>
              <a:rPr lang="en-US" sz="2800" dirty="0"/>
              <a:t>, you'll also get some </a:t>
            </a:r>
            <a:r>
              <a:rPr lang="en-US" sz="2800" b="1" dirty="0">
                <a:solidFill>
                  <a:schemeClr val="accent1"/>
                </a:solidFill>
              </a:rPr>
              <a:t>Prolog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FB2D8D-0F53-C94D-8075-CB3F22BF2D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A22E60DB-65C2-B944-9E5F-AD306FA3BE89}" type="slidenum">
              <a:rPr lang="en-US"/>
              <a:pPr>
                <a:spcAft>
                  <a:spcPts val="600"/>
                </a:spcAft>
              </a:pPr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20834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CBB2B1F0-0DD6-4744-9A46-7A344FB48E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26720"/>
            <a:ext cx="10506456" cy="1919141"/>
          </a:xfrm>
        </p:spPr>
        <p:txBody>
          <a:bodyPr anchor="b">
            <a:normAutofit/>
          </a:bodyPr>
          <a:lstStyle/>
          <a:p>
            <a:r>
              <a:rPr lang="en-US" sz="6000"/>
              <a:t>Contents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2D502E5-F6B4-4D58-B4AE-FC466FF15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5953" y="2899927"/>
            <a:ext cx="10451592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DECDBF4-02B6-4BB4-B65B-B8107AD6A9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41248" y="2776031"/>
            <a:ext cx="1873457" cy="13716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24" name="Content Placeholder 2">
            <a:extLst>
              <a:ext uri="{FF2B5EF4-FFF2-40B4-BE49-F238E27FC236}">
                <a16:creationId xmlns:a16="http://schemas.microsoft.com/office/drawing/2014/main" id="{CA0AA675-902E-7C38-A28A-8F8B820C9A79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41248" y="3337269"/>
          <a:ext cx="10509504" cy="29056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B1F0C8-1117-A446-AFD8-0610DD5BB8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73254" y="6356350"/>
            <a:ext cx="2477498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A22E60DB-65C2-B944-9E5F-AD306FA3BE89}" type="slidenum">
              <a:rPr lang="en-US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600"/>
                </a:spcAft>
              </a:pPr>
              <a:t>2</a:t>
            </a:fld>
            <a:endParaRPr 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28294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48ED35-6128-846C-66E6-C25EF4B4F0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Being Precise</a:t>
            </a:r>
          </a:p>
        </p:txBody>
      </p:sp>
      <p:pic>
        <p:nvPicPr>
          <p:cNvPr id="7" name="Content Placeholder 6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26818DAE-B274-F18E-5455-42B42BDFA9C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222307" y="713788"/>
            <a:ext cx="4645506" cy="5825124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B2BCFD4-3A39-1883-00DD-18DB29D89B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43608" y="1907519"/>
            <a:ext cx="3647661" cy="4631393"/>
          </a:xfrm>
        </p:spPr>
        <p:txBody>
          <a:bodyPr>
            <a:normAutofit/>
          </a:bodyPr>
          <a:lstStyle/>
          <a:p>
            <a:r>
              <a:rPr lang="en-US" sz="3500" dirty="0"/>
              <a:t>Always check to see if you typed something in exactly right.</a:t>
            </a:r>
          </a:p>
          <a:p>
            <a:r>
              <a:rPr lang="en-US" sz="3200" i="1" dirty="0"/>
              <a:t>saw this on my Facebook feed</a:t>
            </a:r>
          </a:p>
          <a:p>
            <a:r>
              <a:rPr lang="en-US" sz="3200" dirty="0">
                <a:solidFill>
                  <a:srgbClr val="C00000"/>
                </a:solidFill>
              </a:rPr>
              <a:t>Do you understand the joke?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3AA2A74-0771-C323-E089-8E2E051FDF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E60DB-65C2-B944-9E5F-AD306FA3BE89}" type="slidenum">
              <a:rPr lang="en-US" smtClean="0"/>
              <a:t>20</a:t>
            </a:fld>
            <a:endParaRPr lang="en-US"/>
          </a:p>
        </p:txBody>
      </p:sp>
      <p:sp>
        <p:nvSpPr>
          <p:cNvPr id="3" name="Rounded Rectangular Callout 2">
            <a:extLst>
              <a:ext uri="{FF2B5EF4-FFF2-40B4-BE49-F238E27FC236}">
                <a16:creationId xmlns:a16="http://schemas.microsoft.com/office/drawing/2014/main" id="{6B0EC38A-05B9-1C68-C1F7-75F3AA60A6F4}"/>
              </a:ext>
            </a:extLst>
          </p:cNvPr>
          <p:cNvSpPr/>
          <p:nvPr/>
        </p:nvSpPr>
        <p:spPr>
          <a:xfrm>
            <a:off x="9540532" y="4604440"/>
            <a:ext cx="2651468" cy="2117035"/>
          </a:xfrm>
          <a:prstGeom prst="wedgeRoundRectCallout">
            <a:avLst>
              <a:gd name="adj1" fmla="val -99288"/>
              <a:gd name="adj2" fmla="val -33275"/>
              <a:gd name="adj3" fmla="val 16667"/>
            </a:avLst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i="1" dirty="0"/>
              <a:t>if condition:</a:t>
            </a:r>
          </a:p>
          <a:p>
            <a:pPr algn="ctr"/>
            <a:r>
              <a:rPr lang="en-US" sz="3200" i="1" dirty="0"/>
              <a:t>  do command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994237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Homework: Reading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5691909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/>
              <a:t>Homework 1: </a:t>
            </a:r>
          </a:p>
          <a:p>
            <a:r>
              <a:rPr lang="en-US" dirty="0"/>
              <a:t>Chapter 1 from JM (2</a:t>
            </a:r>
            <a:r>
              <a:rPr lang="en-US" baseline="30000" dirty="0"/>
              <a:t>nd</a:t>
            </a:r>
            <a:r>
              <a:rPr lang="en-US" dirty="0"/>
              <a:t> ed)</a:t>
            </a:r>
          </a:p>
          <a:p>
            <a:pPr lvl="1"/>
            <a:r>
              <a:rPr lang="en-US" b="1" dirty="0">
                <a:solidFill>
                  <a:srgbClr val="FF0000"/>
                </a:solidFill>
              </a:rPr>
              <a:t>READ IT before next time! </a:t>
            </a:r>
          </a:p>
          <a:p>
            <a:pPr lvl="1"/>
            <a:r>
              <a:rPr lang="en-US" dirty="0"/>
              <a:t> Try to understand the concepts</a:t>
            </a:r>
            <a:endParaRPr lang="en-US" b="1" dirty="0">
              <a:solidFill>
                <a:srgbClr val="FF0000"/>
              </a:solidFill>
            </a:endParaRPr>
          </a:p>
          <a:p>
            <a:pPr lvl="1"/>
            <a:r>
              <a:rPr lang="en-US" b="1" dirty="0">
                <a:solidFill>
                  <a:srgbClr val="FF0000"/>
                </a:solidFill>
              </a:rPr>
              <a:t>Homework 3 next time</a:t>
            </a:r>
          </a:p>
          <a:p>
            <a:pPr lvl="1"/>
            <a:r>
              <a:rPr lang="en-US" dirty="0"/>
              <a:t>available on course webpage as: </a:t>
            </a:r>
          </a:p>
          <a:p>
            <a:pPr marL="0" indent="0">
              <a:buNone/>
            </a:pPr>
            <a:r>
              <a:rPr lang="en-US" sz="2400" dirty="0">
                <a:hlinkClick r:id="rId2"/>
              </a:rPr>
              <a:t>sandiway.arizona.edu/ling538-26/1.pdf</a:t>
            </a:r>
            <a:endParaRPr lang="en-US" sz="2400" dirty="0"/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95914D3-52E1-A043-A6B7-152483AE78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E60DB-65C2-B944-9E5F-AD306FA3BE89}" type="slidenum">
              <a:rPr lang="en-US" smtClean="0"/>
              <a:t>21</a:t>
            </a:fld>
            <a:endParaRPr lang="en-US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24935" y="280909"/>
            <a:ext cx="4919714" cy="63666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138729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Homework 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3200" dirty="0"/>
              <a:t>Could be the </a:t>
            </a:r>
            <a:r>
              <a:rPr lang="en-US" sz="3200" i="1" dirty="0"/>
              <a:t>null</a:t>
            </a:r>
            <a:r>
              <a:rPr lang="en-US" sz="3200" dirty="0"/>
              <a:t> homework for many of you:</a:t>
            </a:r>
          </a:p>
          <a:p>
            <a:r>
              <a:rPr lang="en-US" dirty="0"/>
              <a:t>Install </a:t>
            </a:r>
            <a:r>
              <a:rPr lang="en-US" b="1" dirty="0"/>
              <a:t>Perl</a:t>
            </a:r>
            <a:r>
              <a:rPr lang="en-US" dirty="0"/>
              <a:t>, and </a:t>
            </a:r>
          </a:p>
          <a:p>
            <a:r>
              <a:rPr lang="en-US" dirty="0"/>
              <a:t>Install </a:t>
            </a:r>
            <a:r>
              <a:rPr lang="en-US" b="1" dirty="0"/>
              <a:t>Python</a:t>
            </a:r>
            <a:r>
              <a:rPr lang="en-US" dirty="0"/>
              <a:t> (version 3.X) </a:t>
            </a:r>
            <a:r>
              <a:rPr lang="en-US" dirty="0">
                <a:solidFill>
                  <a:schemeClr val="accent1"/>
                </a:solidFill>
              </a:rPr>
              <a:t>(no longer available - </a:t>
            </a:r>
            <a:r>
              <a:rPr lang="en-US" b="1" dirty="0">
                <a:solidFill>
                  <a:schemeClr val="accent1"/>
                </a:solidFill>
              </a:rPr>
              <a:t>obsolete</a:t>
            </a:r>
            <a:r>
              <a:rPr lang="en-US" dirty="0">
                <a:solidFill>
                  <a:schemeClr val="accent1"/>
                </a:solidFill>
              </a:rPr>
              <a:t> 2.7)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42B784-3711-9F49-82F3-66886D5191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E60DB-65C2-B944-9E5F-AD306FA3BE89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29334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Homework 2: Install Perl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040697"/>
          </a:xfrm>
        </p:spPr>
        <p:txBody>
          <a:bodyPr>
            <a:normAutofit/>
          </a:bodyPr>
          <a:lstStyle/>
          <a:p>
            <a:r>
              <a:rPr lang="en-US" dirty="0"/>
              <a:t>Install Perl on your computer</a:t>
            </a:r>
          </a:p>
          <a:p>
            <a:pPr lvl="1"/>
            <a:r>
              <a:rPr lang="en-US" dirty="0"/>
              <a:t>pre-installed on macOS and Linux, check your machine from the Terminal/command line</a:t>
            </a:r>
          </a:p>
          <a:p>
            <a:pPr lvl="1"/>
            <a:r>
              <a:rPr lang="en-US" dirty="0"/>
              <a:t>on Windows PCs, if you don’t already have it, it’s freely available here</a:t>
            </a:r>
          </a:p>
          <a:p>
            <a:pPr lvl="1"/>
            <a:r>
              <a:rPr lang="en-US" dirty="0">
                <a:hlinkClick r:id="rId2"/>
              </a:rPr>
              <a:t>https://www.perl.org/get.html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DDE5FD-040C-9745-9A47-0D8F4163CB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E60DB-65C2-B944-9E5F-AD306FA3BE89}" type="slidenum">
              <a:rPr lang="en-US" smtClean="0"/>
              <a:t>23</a:t>
            </a:fld>
            <a:endParaRPr lang="en-US"/>
          </a:p>
        </p:txBody>
      </p:sp>
      <p:pic>
        <p:nvPicPr>
          <p:cNvPr id="7" name="Picture 6" descr="A screenshot of a computer&#10;&#10;Description automatically generated">
            <a:extLst>
              <a:ext uri="{FF2B5EF4-FFF2-40B4-BE49-F238E27FC236}">
                <a16:creationId xmlns:a16="http://schemas.microsoft.com/office/drawing/2014/main" id="{99680F5F-16B8-33A4-B1E2-2ADC93BD7B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4492" y="3858543"/>
            <a:ext cx="7243016" cy="249780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61537302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30AFC3-C1A0-4BA8-531E-C098ECE394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C1D263-D3E9-4078-5BFF-A966A3262A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Homework 2: Install Perl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BF45F-966C-BDBB-E44E-1063D44063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6"/>
            <a:ext cx="10515600" cy="1325564"/>
          </a:xfrm>
        </p:spPr>
        <p:txBody>
          <a:bodyPr>
            <a:normAutofit/>
          </a:bodyPr>
          <a:lstStyle/>
          <a:p>
            <a:r>
              <a:rPr lang="en-US" dirty="0"/>
              <a:t>Pre-installed on macOS and Linux </a:t>
            </a:r>
            <a:r>
              <a:rPr lang="en-US" b="1" dirty="0">
                <a:solidFill>
                  <a:schemeClr val="accent1"/>
                </a:solidFill>
              </a:rPr>
              <a:t>(why?)</a:t>
            </a:r>
            <a:r>
              <a:rPr lang="en-US" dirty="0"/>
              <a:t>, check your machine from the Terminal/command line</a:t>
            </a:r>
          </a:p>
          <a:p>
            <a:pPr lvl="1"/>
            <a:r>
              <a:rPr lang="en-US" dirty="0"/>
              <a:t>on Windows PCs, if you don’t already have it, it’s freely available from </a:t>
            </a:r>
            <a:r>
              <a:rPr lang="en-US" dirty="0" err="1"/>
              <a:t>perl.org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4EC05F-C516-E4EA-34F4-CDEAD06701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E60DB-65C2-B944-9E5F-AD306FA3BE89}" type="slidenum">
              <a:rPr lang="en-US" smtClean="0"/>
              <a:t>24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3F87F73-EAD3-894D-53E9-A37F7802BA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2322" y="3151190"/>
            <a:ext cx="7772400" cy="2999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52743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529CEF-7F5B-078A-F609-1ED23D30D7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Homework 2: Install Perl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B4B88CFF-0A9F-070B-8013-EB6009B0A13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38200" y="1863470"/>
            <a:ext cx="5181600" cy="4275648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F0A9C29-2935-8666-8B4A-116B24BD1E4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You could install </a:t>
            </a:r>
            <a:r>
              <a:rPr lang="en-US" b="1" dirty="0"/>
              <a:t>Ubuntu</a:t>
            </a:r>
            <a:r>
              <a:rPr lang="en-US" dirty="0"/>
              <a:t> on Windows 11 using Microsoft's WSL (</a:t>
            </a:r>
            <a:r>
              <a:rPr lang="en-US" i="1" dirty="0"/>
              <a:t>Windows Subsystem for Linux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In PowerShell or Terminal</a:t>
            </a:r>
          </a:p>
          <a:p>
            <a:pPr lvl="2"/>
            <a:r>
              <a:rPr lang="en-US" sz="1800" dirty="0" err="1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wsl</a:t>
            </a:r>
            <a:r>
              <a:rPr lang="en-US" sz="1800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 --install</a:t>
            </a:r>
          </a:p>
          <a:p>
            <a:pPr lvl="1"/>
            <a:r>
              <a:rPr lang="en-US" i="1" dirty="0"/>
              <a:t>then you'd have Perl in addition to many other things </a:t>
            </a:r>
            <a:r>
              <a:rPr lang="en-US" dirty="0"/>
              <a:t>…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001BE0-5B91-897D-F891-0FDC7C6499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E60DB-65C2-B944-9E5F-AD306FA3BE89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279305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9C0B2BD-0B57-E229-B764-C5904C31AA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2" y="639193"/>
            <a:ext cx="3571810" cy="357351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Homework 2: Install Perl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244FA8-F7DF-BD07-2C35-D55F0C237C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8882" y="4631161"/>
            <a:ext cx="3571810" cy="1559327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4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strawberryperl.com</a:t>
            </a:r>
          </a:p>
        </p:txBody>
      </p:sp>
      <p:sp>
        <p:nvSpPr>
          <p:cNvPr id="14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CCC49A0A-7E03-B04C-F04E-FD2ADBBB7B6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654296" y="980352"/>
            <a:ext cx="7214616" cy="4869864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169AEE9-A9F8-2A1A-31A2-7293F71F49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A22E60DB-65C2-B944-9E5F-AD306FA3BE89}" type="slidenum">
              <a:rPr lang="en-US" smtClean="0"/>
              <a:pPr>
                <a:spcAft>
                  <a:spcPts val="600"/>
                </a:spcAft>
              </a:pPr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6168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Homework 2: Install Perl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How to check?</a:t>
            </a:r>
          </a:p>
          <a:p>
            <a:pPr lvl="1"/>
            <a:r>
              <a:rPr lang="en-US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which </a:t>
            </a:r>
            <a:r>
              <a:rPr lang="en-US" dirty="0" err="1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perl</a:t>
            </a:r>
            <a:endParaRPr lang="en-US" dirty="0">
              <a:latin typeface="Menlo" panose="020B0609030804020204" pitchFamily="49" charset="0"/>
              <a:ea typeface="Menlo" panose="020B0609030804020204" pitchFamily="49" charset="0"/>
              <a:cs typeface="Menlo" panose="020B0609030804020204" pitchFamily="49" charset="0"/>
            </a:endParaRPr>
          </a:p>
          <a:p>
            <a:pPr lvl="1"/>
            <a:r>
              <a:rPr lang="en-US" dirty="0" err="1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perl</a:t>
            </a:r>
            <a:r>
              <a:rPr lang="en-US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 -v</a:t>
            </a:r>
          </a:p>
          <a:p>
            <a:r>
              <a:rPr lang="en-US" dirty="0"/>
              <a:t>Ubuntu (Terminal):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440631-06AC-C54C-8053-EF78737E5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E60DB-65C2-B944-9E5F-AD306FA3BE89}" type="slidenum">
              <a:rPr lang="en-US" smtClean="0"/>
              <a:t>27</a:t>
            </a:fld>
            <a:endParaRPr lang="en-US"/>
          </a:p>
        </p:txBody>
      </p:sp>
      <p:pic>
        <p:nvPicPr>
          <p:cNvPr id="7" name="Picture 6" descr="A screenshot of a computer&#10;&#10;Description automatically generated">
            <a:extLst>
              <a:ext uri="{FF2B5EF4-FFF2-40B4-BE49-F238E27FC236}">
                <a16:creationId xmlns:a16="http://schemas.microsoft.com/office/drawing/2014/main" id="{1E3CD39D-89A0-73F9-E284-C19CFCCE231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" r="2673" b="36503"/>
          <a:stretch/>
        </p:blipFill>
        <p:spPr>
          <a:xfrm>
            <a:off x="4497384" y="1690688"/>
            <a:ext cx="6856416" cy="346597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2CE2FC5-FC35-562B-8624-B8D924866C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0373" y="3771081"/>
            <a:ext cx="3028513" cy="197150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20370470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Homework 2: Install Perl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macOS (Terminal): (</a:t>
            </a:r>
            <a:r>
              <a:rPr lang="en-US" i="1" dirty="0"/>
              <a:t>complete path specified here</a:t>
            </a:r>
            <a:r>
              <a:rPr lang="en-US" dirty="0"/>
              <a:t>) </a:t>
            </a:r>
          </a:p>
          <a:p>
            <a:pPr lvl="1"/>
            <a:r>
              <a:rPr lang="en-US" dirty="0">
                <a:latin typeface="Monaco" charset="0"/>
                <a:ea typeface="Monaco" charset="0"/>
                <a:cs typeface="Monaco" charset="0"/>
              </a:rPr>
              <a:t>/</a:t>
            </a:r>
            <a:r>
              <a:rPr lang="en-US" dirty="0" err="1">
                <a:latin typeface="Monaco" charset="0"/>
                <a:ea typeface="Monaco" charset="0"/>
                <a:cs typeface="Monaco" charset="0"/>
              </a:rPr>
              <a:t>usr</a:t>
            </a:r>
            <a:r>
              <a:rPr lang="en-US" dirty="0">
                <a:latin typeface="Monaco" charset="0"/>
                <a:ea typeface="Monaco" charset="0"/>
                <a:cs typeface="Monaco" charset="0"/>
              </a:rPr>
              <a:t>/bin/</a:t>
            </a:r>
            <a:r>
              <a:rPr lang="en-US" dirty="0" err="1">
                <a:latin typeface="Monaco" charset="0"/>
                <a:ea typeface="Monaco" charset="0"/>
                <a:cs typeface="Monaco" charset="0"/>
              </a:rPr>
              <a:t>perl</a:t>
            </a:r>
            <a:endParaRPr lang="en-US" dirty="0">
              <a:latin typeface="Monaco" charset="0"/>
              <a:ea typeface="Monaco" charset="0"/>
              <a:cs typeface="Monaco" charset="0"/>
            </a:endParaRPr>
          </a:p>
          <a:p>
            <a:pPr lvl="1"/>
            <a:r>
              <a:rPr lang="en-US" dirty="0">
                <a:latin typeface="Monaco" charset="0"/>
                <a:ea typeface="Monaco" charset="0"/>
                <a:cs typeface="Monaco" charset="0"/>
              </a:rPr>
              <a:t>/opt/homebrew/bin/</a:t>
            </a:r>
            <a:r>
              <a:rPr lang="en-US" dirty="0" err="1">
                <a:latin typeface="Monaco" charset="0"/>
                <a:ea typeface="Monaco" charset="0"/>
                <a:cs typeface="Monaco" charset="0"/>
              </a:rPr>
              <a:t>perl</a:t>
            </a:r>
            <a:r>
              <a:rPr lang="en-US" dirty="0">
                <a:latin typeface="Monaco" charset="0"/>
                <a:ea typeface="Monaco" charset="0"/>
                <a:cs typeface="Monaco" charset="0"/>
              </a:rPr>
              <a:t> </a:t>
            </a:r>
            <a:r>
              <a:rPr lang="en-US" dirty="0">
                <a:ea typeface="Monaco" charset="0"/>
                <a:cs typeface="Monaco" charset="0"/>
              </a:rPr>
              <a:t>(Homebrew package manager</a:t>
            </a:r>
            <a:r>
              <a:rPr lang="en-US" i="1" dirty="0">
                <a:ea typeface="Monaco" charset="0"/>
                <a:cs typeface="Monaco" charset="0"/>
              </a:rPr>
              <a:t> </a:t>
            </a:r>
            <a:r>
              <a:rPr lang="en-US" i="1" dirty="0" err="1">
                <a:ea typeface="Monaco" charset="0"/>
                <a:cs typeface="Monaco" charset="0"/>
              </a:rPr>
              <a:t>brew.sh</a:t>
            </a:r>
            <a:r>
              <a:rPr lang="en-US" dirty="0">
                <a:ea typeface="Monaco" charset="0"/>
                <a:cs typeface="Monaco" charset="0"/>
              </a:rPr>
              <a:t>)</a:t>
            </a:r>
          </a:p>
          <a:p>
            <a:pPr lvl="1"/>
            <a:r>
              <a:rPr lang="en-US" dirty="0">
                <a:latin typeface="Monaco" pitchFamily="2" charset="77"/>
                <a:ea typeface="Monaco" charset="0"/>
                <a:cs typeface="Monaco" charset="0"/>
              </a:rPr>
              <a:t>/opt/local/bin/</a:t>
            </a:r>
            <a:r>
              <a:rPr lang="en-US" dirty="0" err="1">
                <a:latin typeface="Monaco" pitchFamily="2" charset="77"/>
                <a:ea typeface="Monaco" charset="0"/>
                <a:cs typeface="Monaco" charset="0"/>
              </a:rPr>
              <a:t>perl</a:t>
            </a:r>
            <a:r>
              <a:rPr lang="en-US" dirty="0">
                <a:latin typeface="Monaco" pitchFamily="2" charset="77"/>
                <a:ea typeface="Monaco" charset="0"/>
                <a:cs typeface="Monaco" charset="0"/>
              </a:rPr>
              <a:t> 	  </a:t>
            </a:r>
            <a:r>
              <a:rPr lang="en-US" dirty="0">
                <a:latin typeface="Calibri" panose="020F0502020204030204" pitchFamily="34" charset="0"/>
                <a:ea typeface="Monaco" charset="0"/>
                <a:cs typeface="Calibri" panose="020F0502020204030204" pitchFamily="34" charset="0"/>
              </a:rPr>
              <a:t>(</a:t>
            </a:r>
            <a:r>
              <a:rPr lang="en-US" dirty="0" err="1">
                <a:latin typeface="Calibri" panose="020F0502020204030204" pitchFamily="34" charset="0"/>
                <a:ea typeface="Monaco" charset="0"/>
                <a:cs typeface="Calibri" panose="020F0502020204030204" pitchFamily="34" charset="0"/>
              </a:rPr>
              <a:t>MacPorts</a:t>
            </a:r>
            <a:r>
              <a:rPr lang="en-US" dirty="0">
                <a:latin typeface="Calibri" panose="020F0502020204030204" pitchFamily="34" charset="0"/>
                <a:ea typeface="Monaco" charset="0"/>
                <a:cs typeface="Calibri" panose="020F0502020204030204" pitchFamily="34" charset="0"/>
              </a:rPr>
              <a:t> package manager)</a:t>
            </a:r>
          </a:p>
          <a:p>
            <a:pPr lvl="1"/>
            <a:endParaRPr lang="en-US" dirty="0">
              <a:latin typeface="Monaco" charset="0"/>
              <a:ea typeface="Monaco" charset="0"/>
              <a:cs typeface="Monaco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2680CE-A4AC-5243-BE4A-C31FA6A59E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E60DB-65C2-B944-9E5F-AD306FA3BE89}" type="slidenum">
              <a:rPr lang="en-US" smtClean="0"/>
              <a:t>28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33E2875-A7A7-B740-809C-F44D89CD32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7108" y="3694007"/>
            <a:ext cx="5861844" cy="25726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852064" y="4244647"/>
            <a:ext cx="4507068" cy="1384995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400" b="1" dirty="0"/>
              <a:t>commands:</a:t>
            </a:r>
          </a:p>
          <a:p>
            <a:r>
              <a:rPr lang="en-US" sz="2000" dirty="0" err="1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perl</a:t>
            </a:r>
            <a:r>
              <a:rPr lang="en-US" sz="2000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		</a:t>
            </a:r>
            <a:r>
              <a:rPr lang="en-US" sz="2000" dirty="0">
                <a:ea typeface="Monaco" charset="0"/>
                <a:cs typeface="Monaco" charset="0"/>
              </a:rPr>
              <a:t> (</a:t>
            </a:r>
            <a:r>
              <a:rPr lang="en-US" sz="2000" i="1" dirty="0">
                <a:ea typeface="Monaco" charset="0"/>
                <a:cs typeface="Monaco" charset="0"/>
              </a:rPr>
              <a:t>hangs; type Control-D</a:t>
            </a:r>
            <a:r>
              <a:rPr lang="en-US" sz="2000" dirty="0">
                <a:ea typeface="Monaco" charset="0"/>
                <a:cs typeface="Monaco" charset="0"/>
              </a:rPr>
              <a:t>)</a:t>
            </a:r>
            <a:endParaRPr lang="en-US" sz="2000" dirty="0">
              <a:latin typeface="Menlo" panose="020B0609030804020204" pitchFamily="49" charset="0"/>
              <a:ea typeface="Menlo" panose="020B0609030804020204" pitchFamily="49" charset="0"/>
              <a:cs typeface="Menlo" panose="020B0609030804020204" pitchFamily="49" charset="0"/>
            </a:endParaRPr>
          </a:p>
          <a:p>
            <a:r>
              <a:rPr lang="en-US" sz="2000" dirty="0" err="1">
                <a:latin typeface="Monaco" charset="0"/>
                <a:ea typeface="Monaco" charset="0"/>
                <a:cs typeface="Monaco" charset="0"/>
              </a:rPr>
              <a:t>perl</a:t>
            </a:r>
            <a:r>
              <a:rPr lang="en-US" sz="2000" dirty="0">
                <a:latin typeface="Monaco" charset="0"/>
                <a:ea typeface="Monaco" charset="0"/>
                <a:cs typeface="Monaco" charset="0"/>
              </a:rPr>
              <a:t> –v</a:t>
            </a:r>
          </a:p>
          <a:p>
            <a:r>
              <a:rPr lang="en-US" sz="2000" dirty="0" err="1">
                <a:latin typeface="Monaco" charset="0"/>
                <a:ea typeface="Monaco" charset="0"/>
                <a:cs typeface="Monaco" charset="0"/>
              </a:rPr>
              <a:t>perl</a:t>
            </a:r>
            <a:r>
              <a:rPr lang="en-US" sz="2000" dirty="0">
                <a:latin typeface="Monaco" charset="0"/>
                <a:ea typeface="Monaco" charset="0"/>
                <a:cs typeface="Monaco" charset="0"/>
              </a:rPr>
              <a:t> –V 	</a:t>
            </a:r>
            <a:r>
              <a:rPr lang="en-US" sz="2000" dirty="0">
                <a:ea typeface="Monaco" charset="0"/>
                <a:cs typeface="Monaco" charset="0"/>
              </a:rPr>
              <a:t>(</a:t>
            </a:r>
            <a:r>
              <a:rPr lang="en-US" sz="2000" i="1" dirty="0">
                <a:ea typeface="Monaco" charset="0"/>
                <a:cs typeface="Monaco" charset="0"/>
              </a:rPr>
              <a:t>much more verbose</a:t>
            </a:r>
            <a:r>
              <a:rPr lang="en-US" sz="2000" dirty="0">
                <a:ea typeface="Monaco" charset="0"/>
                <a:cs typeface="Monaco" charset="0"/>
              </a:rPr>
              <a:t>)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6370652A-0CC3-CE55-9A5B-0A820031F228}"/>
              </a:ext>
            </a:extLst>
          </p:cNvPr>
          <p:cNvSpPr/>
          <p:nvPr/>
        </p:nvSpPr>
        <p:spPr>
          <a:xfrm>
            <a:off x="1579418" y="2235200"/>
            <a:ext cx="1680818" cy="492384"/>
          </a:xfrm>
          <a:prstGeom prst="round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2C95047-F930-D085-75C5-7C84A0BB4242}"/>
              </a:ext>
            </a:extLst>
          </p:cNvPr>
          <p:cNvSpPr txBox="1"/>
          <p:nvPr/>
        </p:nvSpPr>
        <p:spPr>
          <a:xfrm>
            <a:off x="811900" y="2142010"/>
            <a:ext cx="9245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accent1"/>
                </a:solidFill>
              </a:rPr>
              <a:t>PATH</a:t>
            </a:r>
          </a:p>
        </p:txBody>
      </p:sp>
    </p:spTree>
    <p:extLst>
      <p:ext uri="{BB962C8B-B14F-4D97-AF65-F5344CB8AC3E}">
        <p14:creationId xmlns:p14="http://schemas.microsoft.com/office/powerpoint/2010/main" val="4021136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Perl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890279"/>
          </a:xfrm>
        </p:spPr>
        <p:txBody>
          <a:bodyPr>
            <a:normAutofit/>
          </a:bodyPr>
          <a:lstStyle/>
          <a:p>
            <a:r>
              <a:rPr lang="en-US" dirty="0"/>
              <a:t>Learn Perl</a:t>
            </a:r>
          </a:p>
          <a:p>
            <a:pPr lvl="1"/>
            <a:r>
              <a:rPr lang="en-US" dirty="0">
                <a:hlinkClick r:id="rId2"/>
              </a:rPr>
              <a:t>https://perldoc.perl.org/perlintro.html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6D2279-0C56-274F-8AF0-0FB9BB5318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E60DB-65C2-B944-9E5F-AD306FA3BE89}" type="slidenum">
              <a:rPr lang="en-US" smtClean="0"/>
              <a:t>29</a:t>
            </a:fld>
            <a:endParaRPr lang="en-US"/>
          </a:p>
        </p:txBody>
      </p:sp>
      <p:pic>
        <p:nvPicPr>
          <p:cNvPr id="6" name="Picture 5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23CD8C98-1FE0-4D46-BD95-6FC0F30225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4022" y="2769820"/>
            <a:ext cx="7166919" cy="358653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5509466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BB0DBD-1895-4A1E-3736-BAD59C9090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Computation and Language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450E7F-1BF0-069F-7FC0-B9A25A7CB6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We assume human language can be modeled as a formal system</a:t>
            </a:r>
          </a:p>
          <a:p>
            <a:pPr marL="457200" lvl="1" indent="0">
              <a:buNone/>
            </a:pPr>
            <a:r>
              <a:rPr lang="en-US" b="1" dirty="0"/>
              <a:t>Research Question</a:t>
            </a:r>
            <a:r>
              <a:rPr lang="en-US" dirty="0"/>
              <a:t>: </a:t>
            </a:r>
          </a:p>
          <a:p>
            <a:pPr lvl="1"/>
            <a:r>
              <a:rPr lang="en-US" dirty="0"/>
              <a:t>What is the nature of this formal system for human language? </a:t>
            </a:r>
          </a:p>
          <a:p>
            <a:pPr lvl="1"/>
            <a:r>
              <a:rPr lang="en-US" dirty="0"/>
              <a:t>How is it different from other (mathematical) formal systems?</a:t>
            </a:r>
          </a:p>
          <a:p>
            <a:r>
              <a:rPr lang="en-US" dirty="0"/>
              <a:t>What we study here has much to do with formal systems</a:t>
            </a:r>
          </a:p>
          <a:p>
            <a:pPr marL="457200" lvl="1" indent="0">
              <a:buNone/>
            </a:pPr>
            <a:r>
              <a:rPr lang="en-US" b="1" dirty="0"/>
              <a:t>Examples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programming (languages)</a:t>
            </a:r>
          </a:p>
          <a:p>
            <a:pPr lvl="1"/>
            <a:r>
              <a:rPr lang="en-US" dirty="0"/>
              <a:t>regular expressions (regex), finite state automata (FSA)</a:t>
            </a:r>
          </a:p>
          <a:p>
            <a:pPr lvl="1"/>
            <a:r>
              <a:rPr lang="en-US" dirty="0"/>
              <a:t>context-free (CFG) and context-sensitive grammars</a:t>
            </a:r>
          </a:p>
          <a:p>
            <a:pPr lvl="1"/>
            <a:r>
              <a:rPr lang="en-US" dirty="0"/>
              <a:t>parse trees, word dependencies, sets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D821CA-7F68-AEC1-2693-F59A3C12F0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E60DB-65C2-B944-9E5F-AD306FA3BE8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925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4294967295"/>
          </p:nvPr>
        </p:nvSpPr>
        <p:spPr>
          <a:xfrm>
            <a:off x="8505399" y="3754843"/>
            <a:ext cx="3385752" cy="2161016"/>
          </a:xfrm>
        </p:spPr>
        <p:txBody>
          <a:bodyPr>
            <a:normAutofit lnSpcReduction="10000"/>
          </a:bodyPr>
          <a:lstStyle/>
          <a:p>
            <a:r>
              <a:rPr lang="en-US" sz="3200" dirty="0">
                <a:hlinkClick r:id="rId2"/>
              </a:rPr>
              <a:t>www.python.org</a:t>
            </a:r>
            <a:endParaRPr lang="en-US" sz="3200" dirty="0"/>
          </a:p>
          <a:p>
            <a:r>
              <a:rPr lang="en-US" b="1" dirty="0"/>
              <a:t>Note</a:t>
            </a:r>
            <a:r>
              <a:rPr lang="en-US" dirty="0"/>
              <a:t>: 3.x is not backwards compatible with Python 2.7!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8EA4BC4-AD47-0C42-B1A2-F46E2318B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A22E60DB-65C2-B944-9E5F-AD306FA3BE89}" type="slidenum">
              <a:rPr lang="en-US" smtClean="0"/>
              <a:pPr>
                <a:spcAft>
                  <a:spcPts val="600"/>
                </a:spcAft>
              </a:pPr>
              <a:t>30</a:t>
            </a:fld>
            <a:endParaRPr lang="en-US"/>
          </a:p>
        </p:txBody>
      </p:sp>
      <p:pic>
        <p:nvPicPr>
          <p:cNvPr id="8" name="Content Placeholder 7" descr="A screenshot of a computer&#10;&#10;AI-generated content may be incorrect.">
            <a:extLst>
              <a:ext uri="{FF2B5EF4-FFF2-40B4-BE49-F238E27FC236}">
                <a16:creationId xmlns:a16="http://schemas.microsoft.com/office/drawing/2014/main" id="{00EFB0E6-E092-976E-DD78-B14E0073C2D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56016" y="522514"/>
            <a:ext cx="7672427" cy="6249851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87180" y="684730"/>
            <a:ext cx="3822189" cy="1899912"/>
          </a:xfrm>
        </p:spPr>
        <p:txBody>
          <a:bodyPr>
            <a:normAutofit/>
          </a:bodyPr>
          <a:lstStyle/>
          <a:p>
            <a:r>
              <a:rPr lang="en-US" sz="4800" dirty="0"/>
              <a:t>Homework 2: Install Python</a:t>
            </a:r>
          </a:p>
        </p:txBody>
      </p:sp>
    </p:spTree>
    <p:extLst>
      <p:ext uri="{BB962C8B-B14F-4D97-AF65-F5344CB8AC3E}">
        <p14:creationId xmlns:p14="http://schemas.microsoft.com/office/powerpoint/2010/main" val="402319696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65430" y="629268"/>
            <a:ext cx="6586491" cy="1286160"/>
          </a:xfrm>
        </p:spPr>
        <p:txBody>
          <a:bodyPr anchor="b">
            <a:normAutofit/>
          </a:bodyPr>
          <a:lstStyle/>
          <a:p>
            <a:r>
              <a:rPr lang="en-US" dirty="0"/>
              <a:t>Which language is easier?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65431" y="2438400"/>
            <a:ext cx="6586489" cy="37854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i="1" dirty="0"/>
              <a:t>A subjective question </a:t>
            </a:r>
            <a:r>
              <a:rPr lang="mr-IN" sz="3200" dirty="0"/>
              <a:t>…</a:t>
            </a:r>
            <a:endParaRPr lang="en-US" sz="3200" dirty="0"/>
          </a:p>
          <a:p>
            <a:r>
              <a:rPr lang="en-US" dirty="0"/>
              <a:t>All good programmers know more than one programming language, always an advantage to be versatile.</a:t>
            </a:r>
          </a:p>
          <a:p>
            <a:r>
              <a:rPr lang="en-US" dirty="0"/>
              <a:t>In NLP, Python is</a:t>
            </a:r>
            <a:r>
              <a:rPr lang="en-US" i="1" dirty="0"/>
              <a:t> </a:t>
            </a:r>
            <a:r>
              <a:rPr lang="en-US" dirty="0"/>
              <a:t>overwhelmingly popular, but we will do both Perl and Python. </a:t>
            </a:r>
            <a:r>
              <a:rPr lang="en-US" dirty="0">
                <a:solidFill>
                  <a:srgbClr val="C00000"/>
                </a:solidFill>
              </a:rPr>
              <a:t>AND</a:t>
            </a:r>
            <a:r>
              <a:rPr lang="en-US" dirty="0"/>
              <a:t> for writing grammars, Prolog.</a:t>
            </a:r>
            <a:endParaRPr lang="en-US" sz="2000" dirty="0"/>
          </a:p>
        </p:txBody>
      </p:sp>
      <p:pic>
        <p:nvPicPr>
          <p:cNvPr id="6" name="Picture 5" descr="Question mark on green pastel background">
            <a:extLst>
              <a:ext uri="{FF2B5EF4-FFF2-40B4-BE49-F238E27FC236}">
                <a16:creationId xmlns:a16="http://schemas.microsoft.com/office/drawing/2014/main" id="{5D36BBE0-E866-45BC-A745-33233B0F947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4648" r="4656"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rgbClr val="58919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3439F7-89C6-FD47-8F7A-335009BB05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167042" y="6356350"/>
            <a:ext cx="1186758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A22E60DB-65C2-B944-9E5F-AD306FA3BE89}" type="slidenum">
              <a:rPr lang="en-US" smtClean="0"/>
              <a:pPr>
                <a:spcAft>
                  <a:spcPts val="600"/>
                </a:spcAft>
              </a:pPr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805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236B57-C3E6-A067-FAEC-F042242160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2" y="639193"/>
            <a:ext cx="3571810" cy="3573516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6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What is </a:t>
            </a:r>
            <a:r>
              <a:rPr lang="en-US" sz="61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Python</a:t>
            </a:r>
            <a:r>
              <a:rPr lang="en-US" sz="6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itself written </a:t>
            </a:r>
            <a:br>
              <a:rPr lang="en-US" sz="6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6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in?</a:t>
            </a: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01C0668A-E521-E452-7A68-5E0814FC8C9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02645" y="1029779"/>
            <a:ext cx="7957329" cy="318293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F46D14-5691-2AA5-DEB9-2846906C83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A22E60DB-65C2-B944-9E5F-AD306FA3BE89}" type="slidenum">
              <a:rPr lang="en-US" smtClean="0"/>
              <a:pPr>
                <a:spcAft>
                  <a:spcPts val="600"/>
                </a:spcAft>
              </a:pPr>
              <a:t>32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CFC1707-588D-D989-B97F-E00E1670E7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4787" y="4590382"/>
            <a:ext cx="7772400" cy="188994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954971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66DD32-0760-42A1-0F05-97A4B11DB6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Development work (2024 survey)</a:t>
            </a:r>
          </a:p>
        </p:txBody>
      </p:sp>
      <p:pic>
        <p:nvPicPr>
          <p:cNvPr id="6" name="Content Placeholder 5" descr="A graph of data with numbers and text&#10;&#10;AI-generated content may be incorrect.">
            <a:extLst>
              <a:ext uri="{FF2B5EF4-FFF2-40B4-BE49-F238E27FC236}">
                <a16:creationId xmlns:a16="http://schemas.microsoft.com/office/drawing/2014/main" id="{34C918C9-6D12-ACEF-1A00-374598742BE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2501" y="1707117"/>
            <a:ext cx="6388100" cy="4279900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A4FA59-2A69-C6AB-01DF-CE9CB59CF1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E60DB-65C2-B944-9E5F-AD306FA3BE89}" type="slidenum">
              <a:rPr lang="en-US" smtClean="0"/>
              <a:t>33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289D70C-9B64-F80C-921A-8967FF63D4EE}"/>
              </a:ext>
            </a:extLst>
          </p:cNvPr>
          <p:cNvSpPr txBox="1"/>
          <p:nvPr/>
        </p:nvSpPr>
        <p:spPr>
          <a:xfrm>
            <a:off x="1622961" y="6169580"/>
            <a:ext cx="894607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/>
              <a:t>www.statista.com</a:t>
            </a:r>
            <a:r>
              <a:rPr lang="en-US" dirty="0"/>
              <a:t>/statistics/793628/worldwide-developer-survey-most-used-languages/</a:t>
            </a:r>
          </a:p>
        </p:txBody>
      </p:sp>
      <p:sp>
        <p:nvSpPr>
          <p:cNvPr id="9" name="Left Arrow 8">
            <a:extLst>
              <a:ext uri="{FF2B5EF4-FFF2-40B4-BE49-F238E27FC236}">
                <a16:creationId xmlns:a16="http://schemas.microsoft.com/office/drawing/2014/main" id="{CA4FDA3B-2F2B-2206-2793-16E328381276}"/>
              </a:ext>
            </a:extLst>
          </p:cNvPr>
          <p:cNvSpPr/>
          <p:nvPr/>
        </p:nvSpPr>
        <p:spPr>
          <a:xfrm>
            <a:off x="6502132" y="1707116"/>
            <a:ext cx="985652" cy="608571"/>
          </a:xfrm>
          <a:prstGeom prst="leftArrow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1995</a:t>
            </a:r>
          </a:p>
        </p:txBody>
      </p:sp>
      <p:sp>
        <p:nvSpPr>
          <p:cNvPr id="10" name="Left Arrow 9">
            <a:extLst>
              <a:ext uri="{FF2B5EF4-FFF2-40B4-BE49-F238E27FC236}">
                <a16:creationId xmlns:a16="http://schemas.microsoft.com/office/drawing/2014/main" id="{F7304352-0942-39EE-F816-DE2505D7B2EE}"/>
              </a:ext>
            </a:extLst>
          </p:cNvPr>
          <p:cNvSpPr/>
          <p:nvPr/>
        </p:nvSpPr>
        <p:spPr>
          <a:xfrm>
            <a:off x="6096000" y="2193965"/>
            <a:ext cx="1807028" cy="608571"/>
          </a:xfrm>
          <a:prstGeom prst="leftArrow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1990/1996</a:t>
            </a:r>
          </a:p>
        </p:txBody>
      </p:sp>
      <p:sp>
        <p:nvSpPr>
          <p:cNvPr id="11" name="Left Arrow 10">
            <a:extLst>
              <a:ext uri="{FF2B5EF4-FFF2-40B4-BE49-F238E27FC236}">
                <a16:creationId xmlns:a16="http://schemas.microsoft.com/office/drawing/2014/main" id="{474108FB-6599-E7DF-1DAE-50359FEAC76D}"/>
              </a:ext>
            </a:extLst>
          </p:cNvPr>
          <p:cNvSpPr/>
          <p:nvPr/>
        </p:nvSpPr>
        <p:spPr>
          <a:xfrm>
            <a:off x="5671643" y="2589532"/>
            <a:ext cx="985652" cy="608571"/>
          </a:xfrm>
          <a:prstGeom prst="leftArrow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1991</a:t>
            </a:r>
          </a:p>
        </p:txBody>
      </p:sp>
      <p:sp>
        <p:nvSpPr>
          <p:cNvPr id="12" name="Left Arrow 11">
            <a:extLst>
              <a:ext uri="{FF2B5EF4-FFF2-40B4-BE49-F238E27FC236}">
                <a16:creationId xmlns:a16="http://schemas.microsoft.com/office/drawing/2014/main" id="{66DFE0DC-0E5F-FF02-3AA8-68ECD1D2568C}"/>
              </a:ext>
            </a:extLst>
          </p:cNvPr>
          <p:cNvSpPr/>
          <p:nvPr/>
        </p:nvSpPr>
        <p:spPr>
          <a:xfrm>
            <a:off x="5628296" y="3001527"/>
            <a:ext cx="985652" cy="608571"/>
          </a:xfrm>
          <a:prstGeom prst="leftArrow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1973</a:t>
            </a:r>
          </a:p>
        </p:txBody>
      </p:sp>
      <p:sp>
        <p:nvSpPr>
          <p:cNvPr id="13" name="Left Arrow 12">
            <a:extLst>
              <a:ext uri="{FF2B5EF4-FFF2-40B4-BE49-F238E27FC236}">
                <a16:creationId xmlns:a16="http://schemas.microsoft.com/office/drawing/2014/main" id="{6E6F6C8D-4BFB-F4FB-AAC0-954E2E69806D}"/>
              </a:ext>
            </a:extLst>
          </p:cNvPr>
          <p:cNvSpPr/>
          <p:nvPr/>
        </p:nvSpPr>
        <p:spPr>
          <a:xfrm>
            <a:off x="4996925" y="3429000"/>
            <a:ext cx="985652" cy="608571"/>
          </a:xfrm>
          <a:prstGeom prst="leftArrow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2012</a:t>
            </a:r>
          </a:p>
        </p:txBody>
      </p:sp>
      <p:sp>
        <p:nvSpPr>
          <p:cNvPr id="14" name="Left Arrow 13">
            <a:extLst>
              <a:ext uri="{FF2B5EF4-FFF2-40B4-BE49-F238E27FC236}">
                <a16:creationId xmlns:a16="http://schemas.microsoft.com/office/drawing/2014/main" id="{A00ED4AC-7692-671C-0A97-35BF1F721EAF}"/>
              </a:ext>
            </a:extLst>
          </p:cNvPr>
          <p:cNvSpPr/>
          <p:nvPr/>
        </p:nvSpPr>
        <p:spPr>
          <a:xfrm>
            <a:off x="4697258" y="3825280"/>
            <a:ext cx="985652" cy="608571"/>
          </a:xfrm>
          <a:prstGeom prst="leftArrow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1989</a:t>
            </a:r>
          </a:p>
        </p:txBody>
      </p:sp>
      <p:sp>
        <p:nvSpPr>
          <p:cNvPr id="15" name="Left Arrow 14">
            <a:extLst>
              <a:ext uri="{FF2B5EF4-FFF2-40B4-BE49-F238E27FC236}">
                <a16:creationId xmlns:a16="http://schemas.microsoft.com/office/drawing/2014/main" id="{3068F116-A1AA-4A36-D088-F4B4BF1ACF78}"/>
              </a:ext>
            </a:extLst>
          </p:cNvPr>
          <p:cNvSpPr/>
          <p:nvPr/>
        </p:nvSpPr>
        <p:spPr>
          <a:xfrm>
            <a:off x="4504099" y="4245581"/>
            <a:ext cx="985652" cy="608571"/>
          </a:xfrm>
          <a:prstGeom prst="leftArrow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1995</a:t>
            </a:r>
          </a:p>
        </p:txBody>
      </p:sp>
      <p:sp>
        <p:nvSpPr>
          <p:cNvPr id="16" name="Left Arrow 15">
            <a:extLst>
              <a:ext uri="{FF2B5EF4-FFF2-40B4-BE49-F238E27FC236}">
                <a16:creationId xmlns:a16="http://schemas.microsoft.com/office/drawing/2014/main" id="{CB96ECC6-7DF9-D2B8-3321-3CF40AD76883}"/>
              </a:ext>
            </a:extLst>
          </p:cNvPr>
          <p:cNvSpPr/>
          <p:nvPr/>
        </p:nvSpPr>
        <p:spPr>
          <a:xfrm>
            <a:off x="4255284" y="4695998"/>
            <a:ext cx="985652" cy="608571"/>
          </a:xfrm>
          <a:prstGeom prst="leftArrow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2000</a:t>
            </a:r>
          </a:p>
        </p:txBody>
      </p:sp>
      <p:sp>
        <p:nvSpPr>
          <p:cNvPr id="17" name="Left Arrow 16">
            <a:extLst>
              <a:ext uri="{FF2B5EF4-FFF2-40B4-BE49-F238E27FC236}">
                <a16:creationId xmlns:a16="http://schemas.microsoft.com/office/drawing/2014/main" id="{1B3B9A3D-3963-9AA9-B039-031E3F325A6F}"/>
              </a:ext>
            </a:extLst>
          </p:cNvPr>
          <p:cNvSpPr/>
          <p:nvPr/>
        </p:nvSpPr>
        <p:spPr>
          <a:xfrm>
            <a:off x="3886866" y="5122665"/>
            <a:ext cx="985652" cy="608571"/>
          </a:xfrm>
          <a:prstGeom prst="leftArrow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1985</a:t>
            </a:r>
          </a:p>
        </p:txBody>
      </p:sp>
      <p:sp>
        <p:nvSpPr>
          <p:cNvPr id="18" name="Left Arrow 17">
            <a:extLst>
              <a:ext uri="{FF2B5EF4-FFF2-40B4-BE49-F238E27FC236}">
                <a16:creationId xmlns:a16="http://schemas.microsoft.com/office/drawing/2014/main" id="{42424D91-4FFE-DABD-1C0F-9DD6952ADA11}"/>
              </a:ext>
            </a:extLst>
          </p:cNvPr>
          <p:cNvSpPr/>
          <p:nvPr/>
        </p:nvSpPr>
        <p:spPr>
          <a:xfrm>
            <a:off x="3839433" y="5549332"/>
            <a:ext cx="985652" cy="608571"/>
          </a:xfrm>
          <a:prstGeom prst="leftArrow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1972</a:t>
            </a:r>
          </a:p>
        </p:txBody>
      </p:sp>
      <p:pic>
        <p:nvPicPr>
          <p:cNvPr id="20" name="Picture 19" descr="A close up of a computer&#10;&#10;AI-generated content may be incorrect.">
            <a:extLst>
              <a:ext uri="{FF2B5EF4-FFF2-40B4-BE49-F238E27FC236}">
                <a16:creationId xmlns:a16="http://schemas.microsoft.com/office/drawing/2014/main" id="{D0B70966-228F-F149-926F-2A80A2D30B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42849" y="2315686"/>
            <a:ext cx="3517795" cy="293906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697973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D9494BB-0F53-E041-BF0C-0C537576AB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2" y="639193"/>
            <a:ext cx="3571810" cy="357351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Development work (2025 survey)</a:t>
            </a: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14E5BB82-5D90-9BFB-7693-0B522CEB384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35426" y="640080"/>
            <a:ext cx="6852355" cy="5550408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94ABEF-F926-2DDF-0C5D-63DF2A95DB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A22E60DB-65C2-B944-9E5F-AD306FA3BE89}" type="slidenum">
              <a:rPr lang="en-US" smtClean="0"/>
              <a:pPr>
                <a:spcAft>
                  <a:spcPts val="600"/>
                </a:spcAft>
              </a:pPr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665628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C50536-514E-4582-E489-822357E2C2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many programmers, how many lines?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EBBDBA-A171-FEE7-0558-59DCA82B33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100" y="1826952"/>
            <a:ext cx="11353800" cy="668193"/>
          </a:xfrm>
        </p:spPr>
        <p:txBody>
          <a:bodyPr>
            <a:normAutofit fontScale="92500"/>
          </a:bodyPr>
          <a:lstStyle/>
          <a:p>
            <a:r>
              <a:rPr lang="en-US" sz="2600" dirty="0">
                <a:hlinkClick r:id="rId2"/>
              </a:rPr>
              <a:t>medium.com/modern-stack/how-much-computer-code-has-been-written-c8c03100f459</a:t>
            </a:r>
            <a:endParaRPr lang="en-US" sz="2600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AC602A-FECB-455F-D20D-E8B5830510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E60DB-65C2-B944-9E5F-AD306FA3BE89}" type="slidenum">
              <a:rPr lang="en-US" smtClean="0"/>
              <a:t>35</a:t>
            </a:fld>
            <a:endParaRPr lang="en-US"/>
          </a:p>
        </p:txBody>
      </p:sp>
      <p:pic>
        <p:nvPicPr>
          <p:cNvPr id="6" name="Picture 5" descr="A white background with black text&#10;&#10;AI-generated content may be incorrect.">
            <a:extLst>
              <a:ext uri="{FF2B5EF4-FFF2-40B4-BE49-F238E27FC236}">
                <a16:creationId xmlns:a16="http://schemas.microsoft.com/office/drawing/2014/main" id="{CA895319-6CC4-27FA-3D4F-9F58524B21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6250" y="2641600"/>
            <a:ext cx="7772400" cy="140697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7" descr="A white background with black text&#10;&#10;AI-generated content may be incorrect.">
            <a:extLst>
              <a:ext uri="{FF2B5EF4-FFF2-40B4-BE49-F238E27FC236}">
                <a16:creationId xmlns:a16="http://schemas.microsoft.com/office/drawing/2014/main" id="{38010ABE-6DDA-D185-0110-463CA8962E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46250" y="4341483"/>
            <a:ext cx="7772400" cy="172195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045667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8CA02-ACBA-35EA-F57A-2C3694A348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2" y="639193"/>
            <a:ext cx="3571810" cy="357351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AI and Coding (2025)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3E5C512-4E3B-5FCD-16D7-7CB2BBF41D12}"/>
              </a:ext>
            </a:extLst>
          </p:cNvPr>
          <p:cNvSpPr txBox="1"/>
          <p:nvPr/>
        </p:nvSpPr>
        <p:spPr>
          <a:xfrm>
            <a:off x="638882" y="4631161"/>
            <a:ext cx="3571810" cy="15593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24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www.businessinsider.com/anthropic-ceo-ai-90-percent-code-3-to-6-months-2025-3</a:t>
            </a:r>
          </a:p>
        </p:txBody>
      </p:sp>
      <p:sp>
        <p:nvSpPr>
          <p:cNvPr id="20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Content Placeholder 10" descr="A person speaking into a microphone&#10;&#10;AI-generated content may be incorrect.">
            <a:extLst>
              <a:ext uri="{FF2B5EF4-FFF2-40B4-BE49-F238E27FC236}">
                <a16:creationId xmlns:a16="http://schemas.microsoft.com/office/drawing/2014/main" id="{FA741C26-FCB3-DE2F-8B0B-79F5EFFF5C6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40239" y="640080"/>
            <a:ext cx="4842730" cy="5550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88384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34FE77-9852-DABA-6D4B-2CFCC138F1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AI and Coding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98B267-8A10-DDCB-A7E6-41B44079A7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E60DB-65C2-B944-9E5F-AD306FA3BE89}" type="slidenum">
              <a:rPr lang="en-US" smtClean="0"/>
              <a:t>37</a:t>
            </a:fld>
            <a:endParaRPr lang="en-US"/>
          </a:p>
        </p:txBody>
      </p:sp>
      <p:pic>
        <p:nvPicPr>
          <p:cNvPr id="7" name="Content Placeholder 7" descr="A screenshot of a computer&#10;&#10;AI-generated content may be incorrect.">
            <a:extLst>
              <a:ext uri="{FF2B5EF4-FFF2-40B4-BE49-F238E27FC236}">
                <a16:creationId xmlns:a16="http://schemas.microsoft.com/office/drawing/2014/main" id="{A09D32BA-E699-EC36-E4B2-811C660C72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7734" y="1591173"/>
            <a:ext cx="5945328" cy="176549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7EE80C8-40D8-4A20-A442-56026817A108}"/>
              </a:ext>
            </a:extLst>
          </p:cNvPr>
          <p:cNvSpPr txBox="1"/>
          <p:nvPr/>
        </p:nvSpPr>
        <p:spPr>
          <a:xfrm>
            <a:off x="917734" y="3356664"/>
            <a:ext cx="41762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www.pcmag.com</a:t>
            </a:r>
            <a:r>
              <a:rPr lang="en-US" dirty="0"/>
              <a:t>/news/ai-now-writes-over-25-percent-of-code-at-google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C7EB7052-65C1-399D-0692-5B907AC77D4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328938" y="2300185"/>
            <a:ext cx="5945328" cy="435133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42887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24527AD-907E-BDB0-9399-7C45C2DE46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2" y="639193"/>
            <a:ext cx="3571810" cy="357351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AI and Coding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1018B41-77DE-390C-543F-3AB1DEBB51B1}"/>
              </a:ext>
            </a:extLst>
          </p:cNvPr>
          <p:cNvSpPr txBox="1"/>
          <p:nvPr/>
        </p:nvSpPr>
        <p:spPr>
          <a:xfrm>
            <a:off x="638882" y="4631161"/>
            <a:ext cx="3571810" cy="15593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24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https://shiftmag.dev/state-of-code-2025-7978/</a:t>
            </a:r>
          </a:p>
        </p:txBody>
      </p:sp>
      <p:sp>
        <p:nvSpPr>
          <p:cNvPr id="14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0574394-B880-DECE-8860-6C10699701A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91897" y="899187"/>
            <a:ext cx="7877015" cy="5494216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4C730E-2DF0-436D-9044-9DE14A8A8E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A22E60DB-65C2-B944-9E5F-AD306FA3BE89}" type="slidenum">
              <a:rPr lang="en-US" smtClean="0"/>
              <a:pPr>
                <a:spcAft>
                  <a:spcPts val="600"/>
                </a:spcAft>
              </a:pPr>
              <a:t>38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0748833-EDDF-5A0A-DBEA-8EF08ECC6412}"/>
              </a:ext>
            </a:extLst>
          </p:cNvPr>
          <p:cNvSpPr txBox="1"/>
          <p:nvPr/>
        </p:nvSpPr>
        <p:spPr>
          <a:xfrm>
            <a:off x="620809" y="899187"/>
            <a:ext cx="337108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i="0" u="none" strike="noStrike" dirty="0">
                <a:solidFill>
                  <a:schemeClr val="tx1"/>
                </a:solidFill>
                <a:effectLst/>
                <a:latin typeface="+mn-lt"/>
              </a:rPr>
              <a:t>Less-experienced developers</a:t>
            </a:r>
            <a:r>
              <a:rPr lang="en-US" sz="1800" b="0" i="0" u="none" strike="noStrike" dirty="0">
                <a:solidFill>
                  <a:schemeClr val="tx1"/>
                </a:solidFill>
                <a:effectLst/>
                <a:latin typeface="+mn-lt"/>
              </a:rPr>
              <a:t>: </a:t>
            </a:r>
            <a:r>
              <a:rPr lang="en-US" dirty="0"/>
              <a:t>AI functions as both assistant and tutor.</a:t>
            </a:r>
            <a:r>
              <a:rPr lang="en-US" sz="1800" b="0" i="0" u="none" strike="noStrike" dirty="0">
                <a:solidFill>
                  <a:schemeClr val="tx1"/>
                </a:solidFill>
                <a:effectLst/>
                <a:latin typeface="+mn-lt"/>
              </a:rPr>
              <a:t> 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876322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6C8E8F-3297-C8CA-41F5-1BABF60CCB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2" y="639193"/>
            <a:ext cx="3571810" cy="357351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Vibe Coding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9E9549-3274-6FD0-1537-577632777246}"/>
              </a:ext>
            </a:extLst>
          </p:cNvPr>
          <p:cNvSpPr txBox="1"/>
          <p:nvPr/>
        </p:nvSpPr>
        <p:spPr>
          <a:xfrm>
            <a:off x="638882" y="4631161"/>
            <a:ext cx="3571810" cy="15593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24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https://shiftmag.dev/the-illusion-of-vibe-coding-5297/</a:t>
            </a:r>
          </a:p>
        </p:txBody>
      </p:sp>
      <p:sp>
        <p:nvSpPr>
          <p:cNvPr id="15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1D73AB42-97F3-6A9E-CCF0-C11665474ED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37535" y="640080"/>
            <a:ext cx="7048137" cy="5550408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5CE32F-37AD-031C-519F-BA75549365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A22E60DB-65C2-B944-9E5F-AD306FA3BE89}" type="slidenum">
              <a:rPr lang="en-US" smtClean="0"/>
              <a:pPr>
                <a:spcAft>
                  <a:spcPts val="600"/>
                </a:spcAft>
              </a:pPr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70613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C97797-EF0A-B400-BB39-32E3731991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Computation and Language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371D5D-7435-92C6-45F7-EDDEB3D9C0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Why only us?</a:t>
            </a:r>
          </a:p>
          <a:p>
            <a:pPr lvl="1"/>
            <a:r>
              <a:rPr lang="en-US" sz="2000" dirty="0">
                <a:effectLst/>
              </a:rPr>
              <a:t>50 billion species since life emerged on earth almost 4 billion years ago (Mayr, 1995)</a:t>
            </a:r>
          </a:p>
          <a:p>
            <a:pPr lvl="1"/>
            <a:r>
              <a:rPr lang="en-US" sz="2000" dirty="0"/>
              <a:t>Modern humans a recent arrival (300TYA) through a remarkable series of accidents</a:t>
            </a:r>
            <a:endParaRPr lang="en-US" dirty="0"/>
          </a:p>
          <a:p>
            <a:r>
              <a:rPr lang="en-US" dirty="0"/>
              <a:t>Language and thought is a </a:t>
            </a:r>
            <a:r>
              <a:rPr lang="en-US" dirty="0">
                <a:solidFill>
                  <a:schemeClr val="accent1"/>
                </a:solidFill>
              </a:rPr>
              <a:t>species-specific</a:t>
            </a:r>
            <a:r>
              <a:rPr lang="en-US" dirty="0"/>
              <a:t> property (Chomsky)</a:t>
            </a:r>
          </a:p>
          <a:p>
            <a:pPr lvl="1"/>
            <a:r>
              <a:rPr lang="en-US" sz="2200" dirty="0"/>
              <a:t>closest relatives to modern humans have about the same auditory system</a:t>
            </a:r>
          </a:p>
          <a:p>
            <a:pPr lvl="1"/>
            <a:r>
              <a:rPr lang="en-US" sz="2200" dirty="0">
                <a:effectLst/>
              </a:rPr>
              <a:t>only a human infant reflexively develops complex systems for constructing and expressing thought </a:t>
            </a:r>
            <a:endParaRPr lang="en-US" sz="2200" dirty="0"/>
          </a:p>
          <a:p>
            <a:r>
              <a:rPr lang="en-US" sz="2600" dirty="0"/>
              <a:t> Language shows peculiar properties</a:t>
            </a:r>
          </a:p>
          <a:p>
            <a:pPr lvl="1"/>
            <a:r>
              <a:rPr lang="en-US" sz="2200" dirty="0">
                <a:solidFill>
                  <a:schemeClr val="accent1"/>
                </a:solidFill>
              </a:rPr>
              <a:t>not</a:t>
            </a:r>
            <a:r>
              <a:rPr lang="en-US" sz="2200" dirty="0"/>
              <a:t> </a:t>
            </a:r>
            <a:r>
              <a:rPr lang="en-US" sz="2200" dirty="0">
                <a:solidFill>
                  <a:schemeClr val="accent1"/>
                </a:solidFill>
              </a:rPr>
              <a:t>arbitrary </a:t>
            </a:r>
            <a:r>
              <a:rPr lang="en-US" sz="2200" dirty="0"/>
              <a:t>(there are rules: man-made or otherwise?)</a:t>
            </a:r>
            <a:endParaRPr lang="en-US" sz="2200" dirty="0">
              <a:solidFill>
                <a:schemeClr val="accent1"/>
              </a:solidFill>
            </a:endParaRPr>
          </a:p>
          <a:p>
            <a:pPr lvl="1"/>
            <a:r>
              <a:rPr lang="en-US" sz="2200" b="1" dirty="0"/>
              <a:t>Research question</a:t>
            </a:r>
            <a:r>
              <a:rPr lang="en-US" sz="2200" dirty="0"/>
              <a:t>: why is it the way it is, and not some other way?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1D683D-D84F-8E5C-0349-21F10EA6D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E60DB-65C2-B944-9E5F-AD306FA3BE89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5751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8" name="Rectangle 3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5400"/>
              <a:t>Syllabus</a:t>
            </a:r>
          </a:p>
        </p:txBody>
      </p:sp>
      <p:sp>
        <p:nvSpPr>
          <p:cNvPr id="4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b="1"/>
              <a:t>Description of Course</a:t>
            </a:r>
          </a:p>
          <a:p>
            <a:r>
              <a:rPr lang="en-US" sz="2200"/>
              <a:t>An introductory level course at the advanced level for computational linguistics. Required core course for the Master’s Human Language Technology (HLT) program.</a:t>
            </a:r>
          </a:p>
          <a:p>
            <a:pPr marL="0" indent="0">
              <a:buNone/>
            </a:pPr>
            <a:r>
              <a:rPr lang="en-US" sz="2200" b="1"/>
              <a:t>Course Pre-requisites</a:t>
            </a:r>
          </a:p>
          <a:p>
            <a:r>
              <a:rPr lang="en-US" sz="2200"/>
              <a:t>438: LING 388 or familiarity with one or more of the following: formal languages, syntax, data structures, or compilers.</a:t>
            </a:r>
          </a:p>
          <a:p>
            <a:r>
              <a:rPr lang="en-US" sz="2200"/>
              <a:t>538: no formal pre-requisites.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83EFB8-9613-1F45-91F0-06C54448FA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A22E60DB-65C2-B944-9E5F-AD306FA3BE89}" type="slidenum">
              <a:rPr lang="en-US"/>
              <a:pPr>
                <a:spcAft>
                  <a:spcPts val="600"/>
                </a:spcAft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38764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250F072-0FD9-D342-BDA4-85503BD59B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5400"/>
              <a:t>Syllabus</a:t>
            </a:r>
          </a:p>
        </p:txBody>
      </p:sp>
      <p:sp>
        <p:nvSpPr>
          <p:cNvPr id="31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4B5D47-DB33-664A-AD33-C2D2258A30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b="1" dirty="0"/>
              <a:t>Instructor and Contact Information</a:t>
            </a:r>
          </a:p>
          <a:p>
            <a:r>
              <a:rPr lang="en-US" sz="2200" dirty="0"/>
              <a:t>Instructor: </a:t>
            </a:r>
            <a:r>
              <a:rPr lang="en-US" sz="2200" dirty="0" err="1"/>
              <a:t>Sandiway</a:t>
            </a:r>
            <a:r>
              <a:rPr lang="en-US" sz="2200" dirty="0"/>
              <a:t> Fong (</a:t>
            </a:r>
            <a:r>
              <a:rPr lang="en-US" sz="2200" u="sng" dirty="0">
                <a:hlinkClick r:id="rId2"/>
              </a:rPr>
              <a:t>sandiway@arizona.edu</a:t>
            </a:r>
            <a:r>
              <a:rPr lang="en-US" sz="2200" dirty="0"/>
              <a:t>, submit </a:t>
            </a:r>
            <a:r>
              <a:rPr lang="en-US" sz="2200" dirty="0" err="1"/>
              <a:t>homeworks</a:t>
            </a:r>
            <a:r>
              <a:rPr lang="en-US" sz="2200" dirty="0"/>
              <a:t> here)</a:t>
            </a:r>
          </a:p>
          <a:p>
            <a:r>
              <a:rPr lang="en-US" sz="2200" dirty="0"/>
              <a:t>Homepage: </a:t>
            </a:r>
            <a:r>
              <a:rPr lang="en-US" sz="2200" dirty="0" err="1"/>
              <a:t>sandiway.arizona.edu</a:t>
            </a:r>
            <a:endParaRPr lang="en-US" sz="2200" dirty="0"/>
          </a:p>
          <a:p>
            <a:r>
              <a:rPr lang="en-US" sz="2200" dirty="0"/>
              <a:t>Dept. of Linguistics Office: Douglass 308</a:t>
            </a:r>
          </a:p>
          <a:p>
            <a:pPr marL="0" indent="0">
              <a:buNone/>
            </a:pPr>
            <a:r>
              <a:rPr lang="en-US" sz="2200" b="1" dirty="0"/>
              <a:t>Hours: </a:t>
            </a:r>
          </a:p>
          <a:p>
            <a:r>
              <a:rPr lang="en-US" sz="2200" dirty="0"/>
              <a:t>make appointments by email or drop by my office</a:t>
            </a:r>
          </a:p>
          <a:p>
            <a:pPr marL="0" indent="0">
              <a:buNone/>
            </a:pPr>
            <a:r>
              <a:rPr lang="en-US" sz="2200" b="1" dirty="0"/>
              <a:t>Meet:</a:t>
            </a:r>
            <a:r>
              <a:rPr lang="en-US" sz="2200" dirty="0"/>
              <a:t> </a:t>
            </a:r>
          </a:p>
          <a:p>
            <a:r>
              <a:rPr lang="en-US" sz="2200" dirty="0"/>
              <a:t>Rm 411, Social Sciences: 3:30PM-4:45PM Tuesdays/Thursdays</a:t>
            </a:r>
          </a:p>
          <a:p>
            <a:r>
              <a:rPr lang="en-US" sz="2200" i="1" dirty="0"/>
              <a:t>another good time to ask questions is right after class!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8B1A33-3238-734B-A7A7-718CE61A1C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A22E60DB-65C2-B944-9E5F-AD306FA3BE89}" type="slidenum">
              <a:rPr lang="en-US"/>
              <a:pPr>
                <a:spcAft>
                  <a:spcPts val="600"/>
                </a:spcAft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5176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5400"/>
              <a:t>Syllabus</a:t>
            </a:r>
          </a:p>
        </p:txBody>
      </p:sp>
      <p:sp>
        <p:nvSpPr>
          <p:cNvPr id="31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b="1" dirty="0"/>
              <a:t>Course Format and Teaching Methods</a:t>
            </a:r>
          </a:p>
          <a:p>
            <a:r>
              <a:rPr lang="en-US" sz="2200" dirty="0"/>
              <a:t>Lecture with slides. Panopto videos (when available) for lecture review. </a:t>
            </a:r>
          </a:p>
          <a:p>
            <a:r>
              <a:rPr lang="en-US" sz="2200" dirty="0"/>
              <a:t>All </a:t>
            </a:r>
            <a:r>
              <a:rPr lang="en-US" sz="2200" dirty="0" err="1"/>
              <a:t>homeworks</a:t>
            </a:r>
            <a:r>
              <a:rPr lang="en-US" sz="2200" dirty="0"/>
              <a:t> will be introduced and reviewed in class.</a:t>
            </a:r>
          </a:p>
          <a:p>
            <a:pPr marL="0" indent="0">
              <a:buNone/>
            </a:pPr>
            <a:r>
              <a:rPr lang="en-US" sz="2200" b="1" dirty="0"/>
              <a:t>Course Objectives</a:t>
            </a:r>
          </a:p>
          <a:p>
            <a:pPr marL="0" indent="0">
              <a:buNone/>
            </a:pPr>
            <a:r>
              <a:rPr lang="en-US" sz="2200" dirty="0"/>
              <a:t>Topics covered include:</a:t>
            </a:r>
          </a:p>
          <a:p>
            <a:pPr lvl="0"/>
            <a:r>
              <a:rPr lang="en-US" sz="2200" dirty="0"/>
              <a:t>Introductory programming relevant to computational linguistics in two or more programming languages. We will use programming languages </a:t>
            </a:r>
            <a:r>
              <a:rPr lang="en-US" sz="2200" b="1" dirty="0"/>
              <a:t>Perl</a:t>
            </a:r>
            <a:r>
              <a:rPr lang="en-US" sz="2200" dirty="0"/>
              <a:t>, </a:t>
            </a:r>
            <a:r>
              <a:rPr lang="en-US" sz="2200" b="1" dirty="0"/>
              <a:t>Python</a:t>
            </a:r>
            <a:r>
              <a:rPr lang="en-US" sz="2200" dirty="0"/>
              <a:t> and </a:t>
            </a:r>
            <a:r>
              <a:rPr lang="en-US" sz="2200" b="1" dirty="0"/>
              <a:t>Prolog</a:t>
            </a:r>
            <a:r>
              <a:rPr lang="en-US" sz="2200" dirty="0"/>
              <a:t> this semester.</a:t>
            </a:r>
          </a:p>
          <a:p>
            <a:pPr lvl="0"/>
            <a:r>
              <a:rPr lang="en-US" sz="2200" dirty="0"/>
              <a:t>Introduction to a range of topics in computational linguistics, see detailed list of topics later below.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11C0FD-CBA4-924C-853A-FF2A535ACC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A22E60DB-65C2-B944-9E5F-AD306FA3BE89}" type="slidenum">
              <a:rPr lang="en-US"/>
              <a:pPr>
                <a:spcAft>
                  <a:spcPts val="600"/>
                </a:spcAft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54996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F718B0-1378-D54C-888F-128DC5561A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5400"/>
              <a:t>Syllabus</a:t>
            </a:r>
          </a:p>
        </p:txBody>
      </p:sp>
      <p:sp>
        <p:nvSpPr>
          <p:cNvPr id="31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C00E86-20D3-1047-9BC5-8705922D3F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/>
              <a:t>Course Learning Outcomes</a:t>
            </a:r>
          </a:p>
          <a:p>
            <a:pPr marL="0" indent="0">
              <a:buNone/>
            </a:pPr>
            <a:r>
              <a:rPr lang="en-US" sz="2000" dirty="0"/>
              <a:t>After completing this course, students will: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sz="2000" dirty="0"/>
              <a:t>Have acquired the ability to read and write programs in two or more programming languages. </a:t>
            </a:r>
          </a:p>
          <a:p>
            <a:pPr lvl="0"/>
            <a:r>
              <a:rPr lang="en-US" sz="2000"/>
              <a:t>Relates to Linguistics Department HLT program outcome #1.</a:t>
            </a:r>
          </a:p>
          <a:p>
            <a:pPr marL="514350" lvl="0" indent="-514350">
              <a:buFont typeface="+mj-lt"/>
              <a:buAutoNum type="arabicPeriod" startAt="2"/>
            </a:pPr>
            <a:r>
              <a:rPr lang="en-US" sz="2000" dirty="0"/>
              <a:t>Be familiar with basic concepts, techniques and applications in computational linguistics. </a:t>
            </a:r>
          </a:p>
          <a:p>
            <a:pPr lvl="0"/>
            <a:r>
              <a:rPr lang="en-US" sz="2000"/>
              <a:t>Relates to Linguistics Department HLT program outcome #2 and Linguistics Department Undergraduate program outcome #1.</a:t>
            </a:r>
          </a:p>
          <a:p>
            <a:pPr marL="514350" indent="-514350">
              <a:buFont typeface="+mj-lt"/>
              <a:buAutoNum type="arabicPeriod" startAt="3"/>
            </a:pPr>
            <a:r>
              <a:rPr lang="en-US" sz="2000" b="1" dirty="0"/>
              <a:t>538-only</a:t>
            </a:r>
            <a:r>
              <a:rPr lang="en-US" sz="2000" dirty="0"/>
              <a:t>: be able to present and explain advanced concepts in computational linguistics. (See chapter presentation requirement.)</a:t>
            </a:r>
          </a:p>
          <a:p>
            <a:pPr marL="514350" indent="-514350">
              <a:buFont typeface="+mj-lt"/>
              <a:buAutoNum type="arabicPeriod" startAt="3"/>
            </a:pPr>
            <a:r>
              <a:rPr lang="en-US" sz="2000" dirty="0"/>
              <a:t>Be equipped to take more advanced classes in computational linguistics, e.g. 581 (Spring) or 439/539 (Statistical NLP).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215D6A-A9C0-A044-B33E-6A10FDBDD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A22E60DB-65C2-B944-9E5F-AD306FA3BE89}" type="slidenum">
              <a:rPr lang="en-US"/>
              <a:pPr>
                <a:spcAft>
                  <a:spcPts val="600"/>
                </a:spcAft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82382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4F7BCD-042F-CA4C-85F7-60384D9591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5400"/>
              <a:t>Syllabus</a:t>
            </a:r>
          </a:p>
        </p:txBody>
      </p:sp>
      <p:sp>
        <p:nvSpPr>
          <p:cNvPr id="31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D818D3-C7B7-B547-8834-2574C0D2BF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300" b="1" dirty="0"/>
              <a:t>Boilerplate</a:t>
            </a:r>
          </a:p>
          <a:p>
            <a:r>
              <a:rPr lang="en-US" dirty="0">
                <a:hlinkClick r:id="rId2"/>
              </a:rPr>
              <a:t>https://catalog.arizona.edu/syllabus-policies</a:t>
            </a:r>
            <a:endParaRPr lang="en-US" dirty="0"/>
          </a:p>
          <a:p>
            <a:r>
              <a:rPr lang="en-US" sz="2400" i="1" dirty="0"/>
              <a:t>By placing </a:t>
            </a:r>
            <a:r>
              <a:rPr lang="en-US" sz="2400" b="1" i="1" dirty="0"/>
              <a:t>this URL </a:t>
            </a:r>
            <a:r>
              <a:rPr lang="en-US" sz="2400" i="1" dirty="0"/>
              <a:t>on your syllabus you no longer need to list the individual university policies.</a:t>
            </a:r>
          </a:p>
          <a:p>
            <a:r>
              <a:rPr lang="en-US" sz="2900" dirty="0"/>
              <a:t>Specific to this class</a:t>
            </a:r>
          </a:p>
          <a:p>
            <a:pPr lvl="1"/>
            <a:r>
              <a:rPr lang="en-US" sz="2900" b="1" dirty="0"/>
              <a:t>Absence and Class Participation Policy</a:t>
            </a:r>
          </a:p>
          <a:p>
            <a:pPr lvl="1"/>
            <a:r>
              <a:rPr lang="en-US" dirty="0"/>
              <a:t>I expect you to attend lectures (though attendance will not be taken). </a:t>
            </a:r>
          </a:p>
          <a:p>
            <a:pPr lvl="1"/>
            <a:r>
              <a:rPr lang="en-US" dirty="0"/>
              <a:t>Tell me ahead of time so we can make alternative arrangements in the case of missed </a:t>
            </a:r>
            <a:r>
              <a:rPr lang="en-US" dirty="0" err="1"/>
              <a:t>homeworks</a:t>
            </a:r>
            <a:r>
              <a:rPr lang="en-US" dirty="0"/>
              <a:t>. </a:t>
            </a:r>
            <a:r>
              <a:rPr lang="en-US" b="1" dirty="0">
                <a:solidFill>
                  <a:srgbClr val="FF0000"/>
                </a:solidFill>
              </a:rPr>
              <a:t>No homework will be accepted late. Explained below.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0A4539-6C23-E141-A121-987EAE0D19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A22E60DB-65C2-B944-9E5F-AD306FA3BE89}" type="slidenum">
              <a:rPr lang="en-US"/>
              <a:pPr>
                <a:spcAft>
                  <a:spcPts val="600"/>
                </a:spcAft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79005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535</TotalTime>
  <Words>1877</Words>
  <Application>Microsoft Macintosh PowerPoint</Application>
  <PresentationFormat>Widescreen</PresentationFormat>
  <Paragraphs>264</Paragraphs>
  <Slides>39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5" baseType="lpstr">
      <vt:lpstr>Arial</vt:lpstr>
      <vt:lpstr>Calibri</vt:lpstr>
      <vt:lpstr>Calibri Light</vt:lpstr>
      <vt:lpstr>Menlo</vt:lpstr>
      <vt:lpstr>Monaco</vt:lpstr>
      <vt:lpstr>Office Theme</vt:lpstr>
      <vt:lpstr>LING/C SC/PSYC 438/538</vt:lpstr>
      <vt:lpstr>Contents</vt:lpstr>
      <vt:lpstr>Computation and Language</vt:lpstr>
      <vt:lpstr>Computation and Language</vt:lpstr>
      <vt:lpstr>Syllabus</vt:lpstr>
      <vt:lpstr>Syllabus</vt:lpstr>
      <vt:lpstr>Syllabus</vt:lpstr>
      <vt:lpstr>Syllabus</vt:lpstr>
      <vt:lpstr>Syllabus</vt:lpstr>
      <vt:lpstr>Syllabus</vt:lpstr>
      <vt:lpstr>Syllabus</vt:lpstr>
      <vt:lpstr>Syllabus</vt:lpstr>
      <vt:lpstr>Syllabus</vt:lpstr>
      <vt:lpstr>Syllabus</vt:lpstr>
      <vt:lpstr>Syllabus</vt:lpstr>
      <vt:lpstr>UofA website</vt:lpstr>
      <vt:lpstr>UofA website</vt:lpstr>
      <vt:lpstr>Panopto</vt:lpstr>
      <vt:lpstr>Syllabus</vt:lpstr>
      <vt:lpstr>Being Precise</vt:lpstr>
      <vt:lpstr>Homework: Reading</vt:lpstr>
      <vt:lpstr>Homework 2</vt:lpstr>
      <vt:lpstr>Homework 2: Install Perl</vt:lpstr>
      <vt:lpstr>Homework 2: Install Perl</vt:lpstr>
      <vt:lpstr>Homework 2: Install Perl</vt:lpstr>
      <vt:lpstr>Homework 2: Install Perl</vt:lpstr>
      <vt:lpstr>Homework 2: Install Perl</vt:lpstr>
      <vt:lpstr>Homework 2: Install Perl</vt:lpstr>
      <vt:lpstr>Learning Perl</vt:lpstr>
      <vt:lpstr>Homework 2: Install Python</vt:lpstr>
      <vt:lpstr>Which language is easier?</vt:lpstr>
      <vt:lpstr>What is Python itself written  in?</vt:lpstr>
      <vt:lpstr>Development work (2024 survey)</vt:lpstr>
      <vt:lpstr>Development work (2025 survey)</vt:lpstr>
      <vt:lpstr>How many programmers, how many lines?</vt:lpstr>
      <vt:lpstr>AI and Coding (2025)</vt:lpstr>
      <vt:lpstr>AI and Coding</vt:lpstr>
      <vt:lpstr>AI and Coding</vt:lpstr>
      <vt:lpstr>Vibe Coding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LING/C SC/PSYC 438/538</dc:title>
  <dc:creator>Microsoft Office User</dc:creator>
  <cp:lastModifiedBy>sandiway@mac.com</cp:lastModifiedBy>
  <cp:revision>25</cp:revision>
  <cp:lastPrinted>2025-08-10T02:56:47Z</cp:lastPrinted>
  <dcterms:created xsi:type="dcterms:W3CDTF">2020-08-25T00:56:00Z</dcterms:created>
  <dcterms:modified xsi:type="dcterms:W3CDTF">2026-08-19T19:38:59Z</dcterms:modified>
</cp:coreProperties>
</file>