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4"/>
  </p:notesMasterIdLst>
  <p:sldIdLst>
    <p:sldId id="257" r:id="rId2"/>
    <p:sldId id="364" r:id="rId3"/>
    <p:sldId id="351" r:id="rId4"/>
    <p:sldId id="268" r:id="rId5"/>
    <p:sldId id="380" r:id="rId6"/>
    <p:sldId id="381" r:id="rId7"/>
    <p:sldId id="372" r:id="rId8"/>
    <p:sldId id="377" r:id="rId9"/>
    <p:sldId id="373" r:id="rId10"/>
    <p:sldId id="270" r:id="rId11"/>
    <p:sldId id="272" r:id="rId12"/>
    <p:sldId id="321" r:id="rId13"/>
    <p:sldId id="322" r:id="rId14"/>
    <p:sldId id="323" r:id="rId15"/>
    <p:sldId id="324" r:id="rId16"/>
    <p:sldId id="325" r:id="rId17"/>
    <p:sldId id="336" r:id="rId18"/>
    <p:sldId id="352" r:id="rId19"/>
    <p:sldId id="366" r:id="rId20"/>
    <p:sldId id="365" r:id="rId21"/>
    <p:sldId id="338" r:id="rId22"/>
    <p:sldId id="339" r:id="rId23"/>
    <p:sldId id="342" r:id="rId24"/>
    <p:sldId id="337" r:id="rId25"/>
    <p:sldId id="341" r:id="rId26"/>
    <p:sldId id="357" r:id="rId27"/>
    <p:sldId id="358" r:id="rId28"/>
    <p:sldId id="382" r:id="rId29"/>
    <p:sldId id="383" r:id="rId30"/>
    <p:sldId id="378" r:id="rId31"/>
    <p:sldId id="384" r:id="rId32"/>
    <p:sldId id="379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408"/>
    <p:restoredTop sz="95073"/>
  </p:normalViewPr>
  <p:slideViewPr>
    <p:cSldViewPr snapToGrid="0" snapToObjects="1">
      <p:cViewPr varScale="1">
        <p:scale>
          <a:sx n="127" d="100"/>
          <a:sy n="127" d="100"/>
        </p:scale>
        <p:origin x="86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9BBFD8C-4345-440C-BB1F-5B79CE61E4DF}" type="doc">
      <dgm:prSet loTypeId="urn:microsoft.com/office/officeart/2005/8/layout/vList5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AB28032D-67A8-4F53-9064-DA4F00F327F8}">
      <dgm:prSet/>
      <dgm:spPr/>
      <dgm:t>
        <a:bodyPr/>
        <a:lstStyle/>
        <a:p>
          <a:r>
            <a:rPr lang="en-US"/>
            <a:t>Chapter 1 of JM Reading:</a:t>
          </a:r>
        </a:p>
      </dgm:t>
    </dgm:pt>
    <dgm:pt modelId="{8B6C9FE1-8D98-4934-BC88-922A6E787D96}" type="parTrans" cxnId="{E7C97261-5881-4D02-97CF-010AA67442C7}">
      <dgm:prSet/>
      <dgm:spPr/>
      <dgm:t>
        <a:bodyPr/>
        <a:lstStyle/>
        <a:p>
          <a:endParaRPr lang="en-US"/>
        </a:p>
      </dgm:t>
    </dgm:pt>
    <dgm:pt modelId="{4FDF1FAA-1838-4046-B9A4-8210F5BDBA5F}" type="sibTrans" cxnId="{E7C97261-5881-4D02-97CF-010AA67442C7}">
      <dgm:prSet/>
      <dgm:spPr/>
      <dgm:t>
        <a:bodyPr/>
        <a:lstStyle/>
        <a:p>
          <a:endParaRPr lang="en-US"/>
        </a:p>
      </dgm:t>
    </dgm:pt>
    <dgm:pt modelId="{E4311B5A-A7D9-4E2B-93AC-68D7FCA552D6}">
      <dgm:prSet/>
      <dgm:spPr/>
      <dgm:t>
        <a:bodyPr/>
        <a:lstStyle/>
        <a:p>
          <a:r>
            <a:rPr lang="en-US" dirty="0"/>
            <a:t>That was Homework 1. A brief quiz today. See end of lecture.</a:t>
          </a:r>
        </a:p>
      </dgm:t>
    </dgm:pt>
    <dgm:pt modelId="{4DE589D7-D103-4EF9-A17C-CE074F963BC0}" type="parTrans" cxnId="{09C610FE-1715-4CCB-B4FA-F3C982F3D877}">
      <dgm:prSet/>
      <dgm:spPr/>
      <dgm:t>
        <a:bodyPr/>
        <a:lstStyle/>
        <a:p>
          <a:endParaRPr lang="en-US"/>
        </a:p>
      </dgm:t>
    </dgm:pt>
    <dgm:pt modelId="{05BEFD9A-21C6-43A0-95A1-AEB47585D90D}" type="sibTrans" cxnId="{09C610FE-1715-4CCB-B4FA-F3C982F3D877}">
      <dgm:prSet/>
      <dgm:spPr/>
      <dgm:t>
        <a:bodyPr/>
        <a:lstStyle/>
        <a:p>
          <a:endParaRPr lang="en-US"/>
        </a:p>
      </dgm:t>
    </dgm:pt>
    <dgm:pt modelId="{071CC739-1EDB-4135-8C50-5779A8ED746F}">
      <dgm:prSet/>
      <dgm:spPr/>
      <dgm:t>
        <a:bodyPr/>
        <a:lstStyle/>
        <a:p>
          <a:r>
            <a:rPr lang="en-US"/>
            <a:t>Introduction</a:t>
          </a:r>
        </a:p>
      </dgm:t>
    </dgm:pt>
    <dgm:pt modelId="{DC361985-5613-42B3-97B7-B1BAC2887158}" type="parTrans" cxnId="{0C3A7938-2B04-4D3B-9142-129AF917AC70}">
      <dgm:prSet/>
      <dgm:spPr/>
      <dgm:t>
        <a:bodyPr/>
        <a:lstStyle/>
        <a:p>
          <a:endParaRPr lang="en-US"/>
        </a:p>
      </dgm:t>
    </dgm:pt>
    <dgm:pt modelId="{4A1207D8-BA49-41F4-B98A-29BD66802364}" type="sibTrans" cxnId="{0C3A7938-2B04-4D3B-9142-129AF917AC70}">
      <dgm:prSet/>
      <dgm:spPr/>
      <dgm:t>
        <a:bodyPr/>
        <a:lstStyle/>
        <a:p>
          <a:endParaRPr lang="en-US"/>
        </a:p>
      </dgm:t>
    </dgm:pt>
    <dgm:pt modelId="{67133D6B-702D-47FC-88A3-B4EDB36AC083}">
      <dgm:prSet/>
      <dgm:spPr/>
      <dgm:t>
        <a:bodyPr/>
        <a:lstStyle/>
        <a:p>
          <a:r>
            <a:rPr lang="en-US" dirty="0"/>
            <a:t>Sentence analysis</a:t>
          </a:r>
        </a:p>
      </dgm:t>
    </dgm:pt>
    <dgm:pt modelId="{4EE1D816-AB79-4FE6-A583-036FA2156D29}" type="parTrans" cxnId="{E74A9950-F2C2-47FB-9C5A-68D41DD1FD64}">
      <dgm:prSet/>
      <dgm:spPr/>
      <dgm:t>
        <a:bodyPr/>
        <a:lstStyle/>
        <a:p>
          <a:endParaRPr lang="en-US"/>
        </a:p>
      </dgm:t>
    </dgm:pt>
    <dgm:pt modelId="{A3A754A5-26BF-401E-B369-640941059CA4}" type="sibTrans" cxnId="{E74A9950-F2C2-47FB-9C5A-68D41DD1FD64}">
      <dgm:prSet/>
      <dgm:spPr/>
      <dgm:t>
        <a:bodyPr/>
        <a:lstStyle/>
        <a:p>
          <a:endParaRPr lang="en-US"/>
        </a:p>
      </dgm:t>
    </dgm:pt>
    <dgm:pt modelId="{266A1F47-5300-8F43-875C-FB2983065F65}" type="pres">
      <dgm:prSet presAssocID="{29BBFD8C-4345-440C-BB1F-5B79CE61E4DF}" presName="Name0" presStyleCnt="0">
        <dgm:presLayoutVars>
          <dgm:dir/>
          <dgm:animLvl val="lvl"/>
          <dgm:resizeHandles val="exact"/>
        </dgm:presLayoutVars>
      </dgm:prSet>
      <dgm:spPr/>
    </dgm:pt>
    <dgm:pt modelId="{5CD1918C-30B9-AF40-854D-B42A0302F219}" type="pres">
      <dgm:prSet presAssocID="{AB28032D-67A8-4F53-9064-DA4F00F327F8}" presName="linNode" presStyleCnt="0"/>
      <dgm:spPr/>
    </dgm:pt>
    <dgm:pt modelId="{A4F99C9D-2139-FB46-B278-90D7AB7C967A}" type="pres">
      <dgm:prSet presAssocID="{AB28032D-67A8-4F53-9064-DA4F00F327F8}" presName="parentText" presStyleLbl="node1" presStyleIdx="0" presStyleCnt="2">
        <dgm:presLayoutVars>
          <dgm:chMax val="1"/>
          <dgm:bulletEnabled val="1"/>
        </dgm:presLayoutVars>
      </dgm:prSet>
      <dgm:spPr/>
    </dgm:pt>
    <dgm:pt modelId="{40AEC8BF-550B-F244-85B4-2E42FBF8AA0B}" type="pres">
      <dgm:prSet presAssocID="{AB28032D-67A8-4F53-9064-DA4F00F327F8}" presName="descendantText" presStyleLbl="alignAccFollowNode1" presStyleIdx="0" presStyleCnt="2">
        <dgm:presLayoutVars>
          <dgm:bulletEnabled val="1"/>
        </dgm:presLayoutVars>
      </dgm:prSet>
      <dgm:spPr/>
    </dgm:pt>
    <dgm:pt modelId="{46E112C6-F23D-924F-AE70-7CF1B7089A0B}" type="pres">
      <dgm:prSet presAssocID="{4FDF1FAA-1838-4046-B9A4-8210F5BDBA5F}" presName="sp" presStyleCnt="0"/>
      <dgm:spPr/>
    </dgm:pt>
    <dgm:pt modelId="{37145C46-65C4-514E-8E9E-DEF92860E2ED}" type="pres">
      <dgm:prSet presAssocID="{071CC739-1EDB-4135-8C50-5779A8ED746F}" presName="linNode" presStyleCnt="0"/>
      <dgm:spPr/>
    </dgm:pt>
    <dgm:pt modelId="{FAFF853C-D07C-C24E-9A26-4947A57064D5}" type="pres">
      <dgm:prSet presAssocID="{071CC739-1EDB-4135-8C50-5779A8ED746F}" presName="parentText" presStyleLbl="node1" presStyleIdx="1" presStyleCnt="2">
        <dgm:presLayoutVars>
          <dgm:chMax val="1"/>
          <dgm:bulletEnabled val="1"/>
        </dgm:presLayoutVars>
      </dgm:prSet>
      <dgm:spPr/>
    </dgm:pt>
    <dgm:pt modelId="{1E9E5FC7-CC34-4F4E-B394-503F6B4B7430}" type="pres">
      <dgm:prSet presAssocID="{071CC739-1EDB-4135-8C50-5779A8ED746F}" presName="descendantText" presStyleLbl="alignAccFollowNode1" presStyleIdx="1" presStyleCnt="2">
        <dgm:presLayoutVars>
          <dgm:bulletEnabled val="1"/>
        </dgm:presLayoutVars>
      </dgm:prSet>
      <dgm:spPr/>
    </dgm:pt>
  </dgm:ptLst>
  <dgm:cxnLst>
    <dgm:cxn modelId="{661AD002-00D1-7647-942C-ABDDE5FD0654}" type="presOf" srcId="{AB28032D-67A8-4F53-9064-DA4F00F327F8}" destId="{A4F99C9D-2139-FB46-B278-90D7AB7C967A}" srcOrd="0" destOrd="0" presId="urn:microsoft.com/office/officeart/2005/8/layout/vList5"/>
    <dgm:cxn modelId="{0C3A7938-2B04-4D3B-9142-129AF917AC70}" srcId="{29BBFD8C-4345-440C-BB1F-5B79CE61E4DF}" destId="{071CC739-1EDB-4135-8C50-5779A8ED746F}" srcOrd="1" destOrd="0" parTransId="{DC361985-5613-42B3-97B7-B1BAC2887158}" sibTransId="{4A1207D8-BA49-41F4-B98A-29BD66802364}"/>
    <dgm:cxn modelId="{E74A9950-F2C2-47FB-9C5A-68D41DD1FD64}" srcId="{071CC739-1EDB-4135-8C50-5779A8ED746F}" destId="{67133D6B-702D-47FC-88A3-B4EDB36AC083}" srcOrd="0" destOrd="0" parTransId="{4EE1D816-AB79-4FE6-A583-036FA2156D29}" sibTransId="{A3A754A5-26BF-401E-B369-640941059CA4}"/>
    <dgm:cxn modelId="{E7C97261-5881-4D02-97CF-010AA67442C7}" srcId="{29BBFD8C-4345-440C-BB1F-5B79CE61E4DF}" destId="{AB28032D-67A8-4F53-9064-DA4F00F327F8}" srcOrd="0" destOrd="0" parTransId="{8B6C9FE1-8D98-4934-BC88-922A6E787D96}" sibTransId="{4FDF1FAA-1838-4046-B9A4-8210F5BDBA5F}"/>
    <dgm:cxn modelId="{0C015C84-DE8F-9C47-8CBD-1D6B0EC3E193}" type="presOf" srcId="{29BBFD8C-4345-440C-BB1F-5B79CE61E4DF}" destId="{266A1F47-5300-8F43-875C-FB2983065F65}" srcOrd="0" destOrd="0" presId="urn:microsoft.com/office/officeart/2005/8/layout/vList5"/>
    <dgm:cxn modelId="{0BBD86B6-09B9-D942-9EF2-AC7C508EB6CE}" type="presOf" srcId="{071CC739-1EDB-4135-8C50-5779A8ED746F}" destId="{FAFF853C-D07C-C24E-9A26-4947A57064D5}" srcOrd="0" destOrd="0" presId="urn:microsoft.com/office/officeart/2005/8/layout/vList5"/>
    <dgm:cxn modelId="{603E42F8-062B-8040-8CE0-ABF60F5D0B56}" type="presOf" srcId="{E4311B5A-A7D9-4E2B-93AC-68D7FCA552D6}" destId="{40AEC8BF-550B-F244-85B4-2E42FBF8AA0B}" srcOrd="0" destOrd="0" presId="urn:microsoft.com/office/officeart/2005/8/layout/vList5"/>
    <dgm:cxn modelId="{280F74F8-C81D-2B47-A6CE-12FE7970B727}" type="presOf" srcId="{67133D6B-702D-47FC-88A3-B4EDB36AC083}" destId="{1E9E5FC7-CC34-4F4E-B394-503F6B4B7430}" srcOrd="0" destOrd="0" presId="urn:microsoft.com/office/officeart/2005/8/layout/vList5"/>
    <dgm:cxn modelId="{09C610FE-1715-4CCB-B4FA-F3C982F3D877}" srcId="{AB28032D-67A8-4F53-9064-DA4F00F327F8}" destId="{E4311B5A-A7D9-4E2B-93AC-68D7FCA552D6}" srcOrd="0" destOrd="0" parTransId="{4DE589D7-D103-4EF9-A17C-CE074F963BC0}" sibTransId="{05BEFD9A-21C6-43A0-95A1-AEB47585D90D}"/>
    <dgm:cxn modelId="{468716D6-A655-B346-83CE-44AA516CB62E}" type="presParOf" srcId="{266A1F47-5300-8F43-875C-FB2983065F65}" destId="{5CD1918C-30B9-AF40-854D-B42A0302F219}" srcOrd="0" destOrd="0" presId="urn:microsoft.com/office/officeart/2005/8/layout/vList5"/>
    <dgm:cxn modelId="{D9DE8598-8E78-AC41-A4A7-B938872F2DD0}" type="presParOf" srcId="{5CD1918C-30B9-AF40-854D-B42A0302F219}" destId="{A4F99C9D-2139-FB46-B278-90D7AB7C967A}" srcOrd="0" destOrd="0" presId="urn:microsoft.com/office/officeart/2005/8/layout/vList5"/>
    <dgm:cxn modelId="{70CDB53E-623B-4F46-8DC5-0525D1D19CEB}" type="presParOf" srcId="{5CD1918C-30B9-AF40-854D-B42A0302F219}" destId="{40AEC8BF-550B-F244-85B4-2E42FBF8AA0B}" srcOrd="1" destOrd="0" presId="urn:microsoft.com/office/officeart/2005/8/layout/vList5"/>
    <dgm:cxn modelId="{D10FF476-45C1-1A43-ACE2-99940270E1B3}" type="presParOf" srcId="{266A1F47-5300-8F43-875C-FB2983065F65}" destId="{46E112C6-F23D-924F-AE70-7CF1B7089A0B}" srcOrd="1" destOrd="0" presId="urn:microsoft.com/office/officeart/2005/8/layout/vList5"/>
    <dgm:cxn modelId="{25FB7E78-AFAF-9D4C-A56C-8114818D5BBD}" type="presParOf" srcId="{266A1F47-5300-8F43-875C-FB2983065F65}" destId="{37145C46-65C4-514E-8E9E-DEF92860E2ED}" srcOrd="2" destOrd="0" presId="urn:microsoft.com/office/officeart/2005/8/layout/vList5"/>
    <dgm:cxn modelId="{CE9ECBA1-A5F9-EF46-A830-F3B223620C8A}" type="presParOf" srcId="{37145C46-65C4-514E-8E9E-DEF92860E2ED}" destId="{FAFF853C-D07C-C24E-9A26-4947A57064D5}" srcOrd="0" destOrd="0" presId="urn:microsoft.com/office/officeart/2005/8/layout/vList5"/>
    <dgm:cxn modelId="{07FF35E6-12A9-E345-8D49-040CA46ED029}" type="presParOf" srcId="{37145C46-65C4-514E-8E9E-DEF92860E2ED}" destId="{1E9E5FC7-CC34-4F4E-B394-503F6B4B7430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AEC8BF-550B-F244-85B4-2E42FBF8AA0B}">
      <dsp:nvSpPr>
        <dsp:cNvPr id="0" name=""/>
        <dsp:cNvSpPr/>
      </dsp:nvSpPr>
      <dsp:spPr>
        <a:xfrm rot="5400000">
          <a:off x="6078302" y="-2247061"/>
          <a:ext cx="1573667" cy="6461304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70485" rIns="140970" bIns="70485" numCol="1" spcCol="1270" anchor="ctr" anchorCtr="0">
          <a:noAutofit/>
        </a:bodyPr>
        <a:lstStyle/>
        <a:p>
          <a:pPr marL="285750" lvl="1" indent="-285750" algn="l" defTabSz="1644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700" kern="1200" dirty="0"/>
            <a:t>That was Homework 1. A brief quiz today. See end of lecture.</a:t>
          </a:r>
        </a:p>
      </dsp:txBody>
      <dsp:txXfrm rot="-5400000">
        <a:off x="3634484" y="273577"/>
        <a:ext cx="6384484" cy="1420027"/>
      </dsp:txXfrm>
    </dsp:sp>
    <dsp:sp modelId="{A4F99C9D-2139-FB46-B278-90D7AB7C967A}">
      <dsp:nvSpPr>
        <dsp:cNvPr id="0" name=""/>
        <dsp:cNvSpPr/>
      </dsp:nvSpPr>
      <dsp:spPr>
        <a:xfrm>
          <a:off x="0" y="49"/>
          <a:ext cx="3634484" cy="196708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85725" rIns="171450" bIns="85725" numCol="1" spcCol="1270" anchor="ctr" anchorCtr="0">
          <a:noAutofit/>
        </a:bodyPr>
        <a:lstStyle/>
        <a:p>
          <a:pPr marL="0" lvl="0" indent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500" kern="1200"/>
            <a:t>Chapter 1 of JM Reading:</a:t>
          </a:r>
        </a:p>
      </dsp:txBody>
      <dsp:txXfrm>
        <a:off x="96025" y="96074"/>
        <a:ext cx="3442434" cy="1775034"/>
      </dsp:txXfrm>
    </dsp:sp>
    <dsp:sp modelId="{1E9E5FC7-CC34-4F4E-B394-503F6B4B7430}">
      <dsp:nvSpPr>
        <dsp:cNvPr id="0" name=""/>
        <dsp:cNvSpPr/>
      </dsp:nvSpPr>
      <dsp:spPr>
        <a:xfrm rot="5400000">
          <a:off x="6078302" y="-181622"/>
          <a:ext cx="1573667" cy="6461304"/>
        </a:xfrm>
        <a:prstGeom prst="round2SameRect">
          <a:avLst/>
        </a:prstGeom>
        <a:solidFill>
          <a:schemeClr val="accent2">
            <a:tint val="40000"/>
            <a:alpha val="90000"/>
            <a:hueOff val="-849226"/>
            <a:satOff val="-75346"/>
            <a:lumOff val="-769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849226"/>
              <a:satOff val="-75346"/>
              <a:lumOff val="-76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70485" rIns="140970" bIns="70485" numCol="1" spcCol="1270" anchor="ctr" anchorCtr="0">
          <a:noAutofit/>
        </a:bodyPr>
        <a:lstStyle/>
        <a:p>
          <a:pPr marL="285750" lvl="1" indent="-285750" algn="l" defTabSz="1644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700" kern="1200" dirty="0"/>
            <a:t>Sentence analysis</a:t>
          </a:r>
        </a:p>
      </dsp:txBody>
      <dsp:txXfrm rot="-5400000">
        <a:off x="3634484" y="2339016"/>
        <a:ext cx="6384484" cy="1420027"/>
      </dsp:txXfrm>
    </dsp:sp>
    <dsp:sp modelId="{FAFF853C-D07C-C24E-9A26-4947A57064D5}">
      <dsp:nvSpPr>
        <dsp:cNvPr id="0" name=""/>
        <dsp:cNvSpPr/>
      </dsp:nvSpPr>
      <dsp:spPr>
        <a:xfrm>
          <a:off x="0" y="2065487"/>
          <a:ext cx="3634484" cy="1967084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85725" rIns="171450" bIns="85725" numCol="1" spcCol="1270" anchor="ctr" anchorCtr="0">
          <a:noAutofit/>
        </a:bodyPr>
        <a:lstStyle/>
        <a:p>
          <a:pPr marL="0" lvl="0" indent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500" kern="1200"/>
            <a:t>Introduction</a:t>
          </a:r>
        </a:p>
      </dsp:txBody>
      <dsp:txXfrm>
        <a:off x="96025" y="2161512"/>
        <a:ext cx="3442434" cy="17750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D6F202-45B4-7B41-92FB-95FB78D15F7D}" type="datetimeFigureOut">
              <a:rPr lang="en-US" smtClean="0"/>
              <a:t>8/11/25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4E2839-5F0F-F341-8AB4-2B4575A4A7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6075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餐廳</a:t>
            </a:r>
            <a:r>
              <a:rPr lang="en-US" dirty="0"/>
              <a:t> </a:t>
            </a:r>
            <a:r>
              <a:rPr lang="en-US" dirty="0" err="1"/>
              <a:t>餐厅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03ECC1-C95B-0C47-8E4F-611125D4407F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8682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D7E8C8-3C6B-1B4A-976E-D8A6022526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0855CA-50D5-804E-815D-7B37699120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CFAF7E-050E-1146-9FEA-757F96DE50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2EC7E-33E9-7D45-AA03-4972DDBC84B1}" type="datetimeFigureOut">
              <a:rPr lang="en-US" smtClean="0"/>
              <a:t>8/11/25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8224EB-F17D-7B43-A8A2-DF8DECAF8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1C40D6-C69A-D040-90FB-3D3301A10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FBD2D-C901-DD41-BC43-2E0F4EFFCB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9929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9FCEA7-4F9F-624B-8407-B7CB8A1B5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268B3D-C6CD-B54F-8F66-04EEEC630B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46FAB9-30C6-F045-B201-92A61488A1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2EC7E-33E9-7D45-AA03-4972DDBC84B1}" type="datetimeFigureOut">
              <a:rPr lang="en-US" smtClean="0"/>
              <a:t>8/11/25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B13258-C6A7-854E-8439-717E3B777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B8BB7E-7DBC-5648-81B0-ACF8D09CA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FBD2D-C901-DD41-BC43-2E0F4EFFCB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808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61CABA6-0728-D848-B4C6-BAA4AD180E0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9310D5-E1E2-9945-B588-70423B6FDE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61E435-D40B-744C-8E60-D677BF7BD7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2EC7E-33E9-7D45-AA03-4972DDBC84B1}" type="datetimeFigureOut">
              <a:rPr lang="en-US" smtClean="0"/>
              <a:t>8/11/25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B64900-71FC-C642-A1CD-86A635620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7D2B9F-795F-364E-B276-C984E75E2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FBD2D-C901-DD41-BC43-2E0F4EFFCB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4442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06063-F1B5-CF41-BC97-58273C08E8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2A137E-4B71-1847-A063-F909A668FE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15DD31-693D-E946-B947-04BEF10D47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2EC7E-33E9-7D45-AA03-4972DDBC84B1}" type="datetimeFigureOut">
              <a:rPr lang="en-US" smtClean="0"/>
              <a:t>8/11/25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BDC26D-266F-2A44-9DB3-95EBC504F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BC78FF-D5A7-F149-BEF6-1271EEF7B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FBD2D-C901-DD41-BC43-2E0F4EFFCB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3099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2C8B6F-DFBD-2F4B-8A28-CA5110DC2A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B45374-1E99-DD4C-BB1A-69CC480889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27FD77-F378-0344-B256-51434DD934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2EC7E-33E9-7D45-AA03-4972DDBC84B1}" type="datetimeFigureOut">
              <a:rPr lang="en-US" smtClean="0"/>
              <a:t>8/11/25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9D5CF-A627-194D-8409-97715359D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B48F8A-BED5-184D-832B-23C23498C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FBD2D-C901-DD41-BC43-2E0F4EFFCB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217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4171A3-5E5B-BF4D-B10C-4133E73014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E746E-308B-DB4E-879C-73BA604790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0CDA97-00A0-744C-A19E-A5B2945504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5A1A0E-7F15-0944-8EA5-A44F77205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2EC7E-33E9-7D45-AA03-4972DDBC84B1}" type="datetimeFigureOut">
              <a:rPr lang="en-US" smtClean="0"/>
              <a:t>8/11/25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9A54A3-0660-A24F-82E6-E2B09F0F76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810378-34A2-3F43-B78E-3459670CE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FBD2D-C901-DD41-BC43-2E0F4EFFCB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901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4F7D3D-21BA-9746-8D8B-AC840DD6E0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6A1362-69DE-2F4A-B83F-B0ACC75946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80C272-BE79-AF4A-8FA0-62D84E0AF0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1D318E-1685-9D41-9B56-7428FF87AB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DD67BE3-A3C4-AA45-9F06-D139B7C127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123A039-732E-7546-9F11-E8A1ECA7A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2EC7E-33E9-7D45-AA03-4972DDBC84B1}" type="datetimeFigureOut">
              <a:rPr lang="en-US" smtClean="0"/>
              <a:t>8/11/25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7052045-1FC6-D048-86E5-7D1D19928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D93DD91-5FE1-F34B-A60C-1A239365A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FBD2D-C901-DD41-BC43-2E0F4EFFCB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521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5922E-82A5-134D-8462-FFEE9BEC9E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74CC1C-C8F4-7048-8E56-84C719EFEA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2EC7E-33E9-7D45-AA03-4972DDBC84B1}" type="datetimeFigureOut">
              <a:rPr lang="en-US" smtClean="0"/>
              <a:t>8/11/25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9B8328-7633-414E-A250-A24E046B3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B2D126-6032-EF4B-84CC-04045930C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FBD2D-C901-DD41-BC43-2E0F4EFFCB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1503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0AAECB2-1AFE-B941-B8AA-6BCBE738A7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2EC7E-33E9-7D45-AA03-4972DDBC84B1}" type="datetimeFigureOut">
              <a:rPr lang="en-US" smtClean="0"/>
              <a:t>8/11/25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F13E56-4949-9E41-B95E-F7EF33CE70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A6D324-E422-0D4E-A054-D8CAF61E9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FBD2D-C901-DD41-BC43-2E0F4EFFCB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6877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67185-08CD-0A48-A797-FAC87B7E4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D70D0E-B69C-8847-85C3-F8A668AFA3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4C0CAD-AB41-0144-B052-304AEC43F5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DCA877-486A-674D-A100-603CCACFC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2EC7E-33E9-7D45-AA03-4972DDBC84B1}" type="datetimeFigureOut">
              <a:rPr lang="en-US" smtClean="0"/>
              <a:t>8/11/25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53A022-8FBE-C84E-AB09-CD31E1E00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663A55-A321-F64A-AEB8-D84D56868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FBD2D-C901-DD41-BC43-2E0F4EFFCB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2674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D3DF46-9C6F-434A-B508-7671F190FF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58548A-D2D8-3A4B-89B2-A57D460EDF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CBA32B-00E0-074D-A100-79FFF95E21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D6BCDB-8EE6-4948-B732-745B133B1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2EC7E-33E9-7D45-AA03-4972DDBC84B1}" type="datetimeFigureOut">
              <a:rPr lang="en-US" smtClean="0"/>
              <a:t>8/11/25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40FFAA-1CFA-F34B-81F6-4AE7639EF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17DCCD-E292-504D-82CB-08A6E6AD2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FBD2D-C901-DD41-BC43-2E0F4EFFCB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3732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8F7001A-1BB4-104D-A94B-66F2425939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80CFEC-7445-8F43-8510-A31DFF7B9A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1D298E-C414-4F45-B08F-12E19C577E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B2EC7E-33E9-7D45-AA03-4972DDBC84B1}" type="datetimeFigureOut">
              <a:rPr lang="en-US" smtClean="0"/>
              <a:t>8/11/25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467B73-A3D7-BB4B-B9F0-9AD6FF9533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84E579-96A2-4F48-B353-538B12ACB6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4FBD2D-C901-DD41-BC43-2E0F4EFFCB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9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://en.wikipedia.org/wiki/Russian_language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fun.drno.de/pics/english/only-in-china/TranslateServerError.jpg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parser.kitaev.io/" TargetMode="External"/><Relationship Id="rId2" Type="http://schemas.openxmlformats.org/officeDocument/2006/relationships/hyperlink" Target="https://corenlp.run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hyperlink" Target="https://cloud.google.com/natural-language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corenlp.run/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://stanza.run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://nlp.stanford.edu:8080/parser/index.jsp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://tomato.banatao.berkeley.edu:8080/parser/parser.html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tomato.banatao.berkeley.edu:8080/parser/parser.html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hyperlink" Target="https://cloud.google.com/natural-language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s://universaldependencies.org/u/dep/index.html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mailto:sandiway@arizona.edu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LING/C SC/PSYC 438/538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Lecture 2</a:t>
            </a:r>
          </a:p>
          <a:p>
            <a:r>
              <a:rPr lang="en-US" dirty="0"/>
              <a:t>Prof. </a:t>
            </a:r>
            <a:r>
              <a:rPr lang="en-US" dirty="0" err="1"/>
              <a:t>Sandiway</a:t>
            </a:r>
            <a:r>
              <a:rPr lang="en-US" dirty="0"/>
              <a:t> Fong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9BFA5E-AB8B-C04E-B2F9-D3F4D70C4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E60DB-65C2-B944-9E5F-AD306FA3BE8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2908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Language and Computers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(Un)fortunately, we’re not quite there yet…</a:t>
            </a:r>
          </a:p>
          <a:p>
            <a:pPr lvl="1"/>
            <a:r>
              <a:rPr lang="en-US" sz="2800" i="1" dirty="0"/>
              <a:t>still a gap between what computers can do and what we want them to be able to do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1E6B62-D818-1F49-B957-BBB52CBE2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E60DB-65C2-B944-9E5F-AD306FA3BE89}" type="slidenum">
              <a:rPr lang="en-US" smtClean="0"/>
              <a:t>10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344093" y="3464732"/>
            <a:ext cx="6934200" cy="14773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latin typeface="Helvetica"/>
              </a:rPr>
              <a:t>Often quoted (</a:t>
            </a:r>
            <a:r>
              <a:rPr lang="en-US" b="1" dirty="0">
                <a:latin typeface="Helvetica"/>
              </a:rPr>
              <a:t>but never verified</a:t>
            </a:r>
            <a:r>
              <a:rPr lang="en-US" dirty="0">
                <a:latin typeface="Helvetica"/>
              </a:rPr>
              <a:t>):</a:t>
            </a:r>
          </a:p>
          <a:p>
            <a:endParaRPr lang="en-US" dirty="0">
              <a:latin typeface="Helvetica"/>
            </a:endParaRPr>
          </a:p>
          <a:p>
            <a:r>
              <a:rPr lang="en-US" dirty="0">
                <a:latin typeface="Helvetica"/>
              </a:rPr>
              <a:t>"The spirit is strong, but the flesh is weak" was translated into </a:t>
            </a:r>
          </a:p>
          <a:p>
            <a:r>
              <a:rPr lang="en-US" dirty="0">
                <a:solidFill>
                  <a:srgbClr val="142EB3"/>
                </a:solidFill>
                <a:latin typeface="Helvetica"/>
                <a:hlinkClick r:id="rId2"/>
              </a:rPr>
              <a:t>Russian and then back to </a:t>
            </a:r>
            <a:r>
              <a:rPr lang="en-US" dirty="0">
                <a:solidFill>
                  <a:srgbClr val="142EB3"/>
                </a:solidFill>
                <a:latin typeface="Helvetica"/>
                <a:hlinkClick r:id="" action="ppaction://noaction"/>
              </a:rPr>
              <a:t>English, the result was </a:t>
            </a:r>
          </a:p>
          <a:p>
            <a:r>
              <a:rPr lang="en-US" dirty="0">
                <a:solidFill>
                  <a:srgbClr val="142EB3"/>
                </a:solidFill>
                <a:latin typeface="Helvetica"/>
                <a:hlinkClick r:id="" action="ppaction://noaction"/>
              </a:rPr>
              <a:t>"The vodka is good, but the meat is rotten."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752600" y="5334001"/>
            <a:ext cx="8763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but with Google translate </a:t>
            </a:r>
            <a:r>
              <a:rPr lang="en-US" sz="2400" strike="sngStrike" dirty="0"/>
              <a:t>or </a:t>
            </a:r>
            <a:r>
              <a:rPr lang="en-US" sz="2400" strike="sngStrike" dirty="0" err="1"/>
              <a:t>babelfish</a:t>
            </a:r>
            <a:r>
              <a:rPr lang="en-US" sz="2400" dirty="0"/>
              <a:t>, it’s not difficult to find (funny) examples…</a:t>
            </a:r>
          </a:p>
        </p:txBody>
      </p:sp>
    </p:spTree>
    <p:extLst>
      <p:ext uri="{BB962C8B-B14F-4D97-AF65-F5344CB8AC3E}">
        <p14:creationId xmlns:p14="http://schemas.microsoft.com/office/powerpoint/2010/main" val="33575379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Language and Computers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and how can we tell if the translation is right anyway?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151ACB-03D7-3B4B-A6E1-BC97F1052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E60DB-65C2-B944-9E5F-AD306FA3BE89}" type="slidenum">
              <a:rPr lang="en-US" smtClean="0"/>
              <a:t>11</a:t>
            </a:fld>
            <a:endParaRPr lang="en-US"/>
          </a:p>
        </p:txBody>
      </p:sp>
      <p:pic>
        <p:nvPicPr>
          <p:cNvPr id="4" name="Picture 3" descr="TranslateServerErro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9304" y="2546503"/>
            <a:ext cx="4613391" cy="3460044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1981200" y="6181448"/>
            <a:ext cx="8229600" cy="365126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/>
          <a:p>
            <a:pPr defTabSz="457200">
              <a:spcBef>
                <a:spcPct val="20000"/>
              </a:spcBef>
              <a:defRPr/>
            </a:pPr>
            <a:r>
              <a:rPr lang="en-US" sz="3200" dirty="0">
                <a:hlinkClick r:id="rId4"/>
              </a:rPr>
              <a:t>http://fun.drno.de/pics/english/only-in-china/TranslateServerError.jpg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5876178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Summarization</a:t>
            </a:r>
          </a:p>
        </p:txBody>
      </p:sp>
      <p:pic>
        <p:nvPicPr>
          <p:cNvPr id="4" name="Content Placeholder 3" descr="Screen Shot 2012-08-20 at 5.50.05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464" r="-18464"/>
          <a:stretch>
            <a:fillRect/>
          </a:stretch>
        </p:blipFill>
        <p:spPr>
          <a:xfrm>
            <a:off x="2730247" y="2538619"/>
            <a:ext cx="6553200" cy="3604008"/>
          </a:xfrm>
        </p:spPr>
      </p:pic>
      <p:sp>
        <p:nvSpPr>
          <p:cNvPr id="3" name="TextBox 2"/>
          <p:cNvSpPr txBox="1"/>
          <p:nvPr/>
        </p:nvSpPr>
        <p:spPr>
          <a:xfrm>
            <a:off x="2341033" y="1853043"/>
            <a:ext cx="7509933" cy="52322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/>
              <a:t>We can exploit the recursive nature of language …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BCC738-8C39-F340-B526-30A512391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E60DB-65C2-B944-9E5F-AD306FA3BE8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891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Obama: "</a:t>
            </a:r>
            <a:r>
              <a:rPr lang="en-US" i="1" dirty="0"/>
              <a:t>At a certain point, I've just concluded that for me personally it is important for me to go ahead and affirm that I think same-sex couples should be able to get married</a:t>
            </a:r>
            <a:r>
              <a:rPr lang="en-US" dirty="0"/>
              <a:t>."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743201" y="4648200"/>
            <a:ext cx="6138419" cy="58477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200" dirty="0"/>
              <a:t>Is this sentence complicated? Why?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49B7E2-EE6C-BE4C-899B-CA15564AF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E60DB-65C2-B944-9E5F-AD306FA3BE8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027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computerized syntax tre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325440"/>
            <a:ext cx="8229600" cy="55325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41435" y="1148124"/>
            <a:ext cx="4630491" cy="181588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/>
              <a:t>Structure</a:t>
            </a:r>
            <a:r>
              <a:rPr lang="en-US" sz="2800" dirty="0"/>
              <a:t>: it's cool that computer programs can (correctly) diagram this long sentence!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6EB0F4-D2FA-AE45-874A-A60B930E5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E60DB-65C2-B944-9E5F-AD306FA3BE8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3391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Summarization</a:t>
            </a:r>
          </a:p>
        </p:txBody>
      </p:sp>
      <p:pic>
        <p:nvPicPr>
          <p:cNvPr id="4" name="Content Placeholder 3" descr="Screen Shot 2012-08-20 at 5.52.31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602" y="1916776"/>
            <a:ext cx="4548298" cy="4439574"/>
          </a:xfrm>
          <a:ln>
            <a:solidFill>
              <a:schemeClr val="tx1"/>
            </a:solidFill>
          </a:ln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59DAAB1-C158-794D-944F-F1EBE4D03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E60DB-65C2-B944-9E5F-AD306FA3BE89}" type="slidenum">
              <a:rPr lang="en-US" smtClean="0"/>
              <a:t>15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598740" y="2187124"/>
            <a:ext cx="3314882" cy="132343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4000" dirty="0"/>
              <a:t>Executive</a:t>
            </a:r>
          </a:p>
          <a:p>
            <a:r>
              <a:rPr lang="en-US" sz="4000" dirty="0"/>
              <a:t>Summarization</a:t>
            </a:r>
          </a:p>
        </p:txBody>
      </p:sp>
      <p:sp>
        <p:nvSpPr>
          <p:cNvPr id="6" name="Striped Right Arrow 5">
            <a:extLst>
              <a:ext uri="{FF2B5EF4-FFF2-40B4-BE49-F238E27FC236}">
                <a16:creationId xmlns:a16="http://schemas.microsoft.com/office/drawing/2014/main" id="{9A4EB367-74FF-574C-508A-B809FF1C4835}"/>
              </a:ext>
            </a:extLst>
          </p:cNvPr>
          <p:cNvSpPr/>
          <p:nvPr/>
        </p:nvSpPr>
        <p:spPr>
          <a:xfrm rot="10800000">
            <a:off x="6190697" y="2469193"/>
            <a:ext cx="1408043" cy="759300"/>
          </a:xfrm>
          <a:prstGeom prst="striped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884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Obama: "</a:t>
            </a:r>
            <a:r>
              <a:rPr lang="en-US" i="1" dirty="0"/>
              <a:t>At a certain point, I've just concluded that for me personally it is important for me to go ahead and affirm that </a:t>
            </a:r>
            <a:r>
              <a:rPr lang="en-US" b="1" i="1" dirty="0"/>
              <a:t>I think same-sex couples should be able to get married</a:t>
            </a:r>
            <a:r>
              <a:rPr lang="en-US" dirty="0"/>
              <a:t>."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276833-8393-6744-9FBD-21A6A73D3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E60DB-65C2-B944-9E5F-AD306FA3BE89}" type="slidenum">
              <a:rPr lang="en-US" smtClean="0"/>
              <a:t>16</a:t>
            </a:fld>
            <a:endParaRPr lang="en-US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713714" y="1798466"/>
            <a:ext cx="10658192" cy="253444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Obama: "</a:t>
            </a:r>
            <a:r>
              <a:rPr lang="en-US" sz="2800" i="1" strike="sngStrike" dirty="0"/>
              <a:t>At a certain point, I've just concluded that for me personally it is important for me to go ahead and affirm that</a:t>
            </a:r>
            <a:r>
              <a:rPr lang="en-US" sz="2800" i="1" dirty="0"/>
              <a:t> </a:t>
            </a:r>
            <a:r>
              <a:rPr lang="en-US" sz="2800" b="1" i="1" dirty="0"/>
              <a:t>I think same-sex couples should be able to get married</a:t>
            </a:r>
            <a:r>
              <a:rPr lang="en-US" sz="2800" dirty="0"/>
              <a:t>."</a:t>
            </a:r>
          </a:p>
        </p:txBody>
      </p:sp>
      <p:pic>
        <p:nvPicPr>
          <p:cNvPr id="8" name="Picture 7" descr="A screenshot of a chat&#10;&#10;AI-generated content may be incorrect.">
            <a:extLst>
              <a:ext uri="{FF2B5EF4-FFF2-40B4-BE49-F238E27FC236}">
                <a16:creationId xmlns:a16="http://schemas.microsoft.com/office/drawing/2014/main" id="{5D411428-E1AD-4169-1B1F-D8A3AF89C2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0488" y="3363470"/>
            <a:ext cx="8978099" cy="312972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12382" y="3210110"/>
            <a:ext cx="9489485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i="1" dirty="0"/>
              <a:t>Summarizers prior to the AI revolution couldn't do this …</a:t>
            </a:r>
          </a:p>
        </p:txBody>
      </p:sp>
    </p:spTree>
    <p:extLst>
      <p:ext uri="{BB962C8B-B14F-4D97-AF65-F5344CB8AC3E}">
        <p14:creationId xmlns:p14="http://schemas.microsoft.com/office/powerpoint/2010/main" val="3035602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Syntactic Structure</a:t>
            </a:r>
          </a:p>
        </p:txBody>
      </p:sp>
      <p:pic>
        <p:nvPicPr>
          <p:cNvPr id="4" name="Content Placeholder 3" descr="sports shooter shoots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936" y="1396751"/>
            <a:ext cx="6204128" cy="5142161"/>
          </a:xfrm>
          <a:ln>
            <a:solidFill>
              <a:schemeClr val="tx1"/>
            </a:solidFill>
          </a:ln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EE34100-1387-6346-86A6-FEE639B4E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E60DB-65C2-B944-9E5F-AD306FA3BE8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133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7257DA-8050-4849-BDF1-C0DE16918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Syntactic Structure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5F289B-88D1-924A-8D6C-2CABEFB53A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1353801" cy="4351338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/>
              <a:t>Natural language parsers (produce syntax diagrams)</a:t>
            </a:r>
          </a:p>
          <a:p>
            <a:r>
              <a:rPr lang="en-US" dirty="0"/>
              <a:t>Let's get some idea of what these (popular) systems produce. </a:t>
            </a:r>
          </a:p>
          <a:p>
            <a:pPr marL="0" indent="0">
              <a:buNone/>
            </a:pPr>
            <a:r>
              <a:rPr lang="en-US" dirty="0"/>
              <a:t>   </a:t>
            </a:r>
            <a:r>
              <a:rPr lang="en-US" dirty="0">
                <a:solidFill>
                  <a:srgbClr val="FF0000"/>
                </a:solidFill>
              </a:rPr>
              <a:t>Sadly, all once had an easily accessible working demo page</a:t>
            </a:r>
            <a:r>
              <a:rPr lang="en-US" dirty="0"/>
              <a:t>: </a:t>
            </a:r>
          </a:p>
          <a:p>
            <a:pPr marL="971550" lvl="1" indent="-514350">
              <a:buAutoNum type="arabicPeriod"/>
            </a:pPr>
            <a:r>
              <a:rPr lang="en-US" dirty="0"/>
              <a:t>Stanford Parser			</a:t>
            </a:r>
            <a:r>
              <a:rPr lang="en-US" sz="2000" dirty="0"/>
              <a:t>(</a:t>
            </a:r>
            <a:r>
              <a:rPr lang="en-US" sz="2000" dirty="0">
                <a:solidFill>
                  <a:srgbClr val="FF0000"/>
                </a:solidFill>
              </a:rPr>
              <a:t>deprecated? Try </a:t>
            </a:r>
            <a:r>
              <a:rPr lang="en-US" sz="2000" dirty="0">
                <a:solidFill>
                  <a:srgbClr val="FF0000"/>
                </a:solidFill>
                <a:hlinkClick r:id="rId2"/>
              </a:rPr>
              <a:t>https://corenlp.run</a:t>
            </a:r>
            <a:r>
              <a:rPr lang="en-US" sz="2000" dirty="0"/>
              <a:t>)</a:t>
            </a:r>
            <a:endParaRPr lang="en-US" dirty="0"/>
          </a:p>
          <a:p>
            <a:pPr marL="971550" lvl="1" indent="-514350">
              <a:buFont typeface="Arial" panose="020B0604020202020204" pitchFamily="34" charset="0"/>
              <a:buAutoNum type="arabicPeriod"/>
            </a:pPr>
            <a:r>
              <a:rPr lang="en-US" dirty="0"/>
              <a:t>Berkeley Parser			</a:t>
            </a:r>
            <a:r>
              <a:rPr lang="en-US" sz="2000" dirty="0"/>
              <a:t>(</a:t>
            </a:r>
            <a:r>
              <a:rPr lang="en-US" sz="2000" dirty="0">
                <a:solidFill>
                  <a:srgbClr val="FF0000"/>
                </a:solidFill>
              </a:rPr>
              <a:t>deprecated? </a:t>
            </a:r>
            <a:r>
              <a:rPr lang="en-US" sz="2000" dirty="0"/>
              <a:t>B. Neural Parser: </a:t>
            </a:r>
            <a:r>
              <a:rPr lang="en-US" sz="2000" dirty="0">
                <a:hlinkClick r:id="rId3"/>
              </a:rPr>
              <a:t>https://parser.kitaev.io</a:t>
            </a:r>
            <a:r>
              <a:rPr lang="en-US" sz="2000" dirty="0"/>
              <a:t>)</a:t>
            </a:r>
          </a:p>
          <a:p>
            <a:pPr marL="971550" lvl="1" indent="-514350">
              <a:buAutoNum type="arabicPeriod"/>
            </a:pPr>
            <a:r>
              <a:rPr lang="en-US" dirty="0"/>
              <a:t>Google Natural Language 		</a:t>
            </a:r>
            <a:r>
              <a:rPr lang="en-US" sz="2000" dirty="0"/>
              <a:t>(</a:t>
            </a:r>
            <a:r>
              <a:rPr lang="en-US" sz="2000" dirty="0">
                <a:hlinkClick r:id="rId4"/>
              </a:rPr>
              <a:t>https://cloud.google.com/natural-language</a:t>
            </a:r>
            <a:r>
              <a:rPr lang="en-US" sz="2000" dirty="0"/>
              <a:t>)</a:t>
            </a:r>
          </a:p>
          <a:p>
            <a:pPr marL="457200" lvl="1" indent="0">
              <a:buNone/>
            </a:pPr>
            <a:endParaRPr lang="en-US" sz="2800" dirty="0"/>
          </a:p>
        </p:txBody>
      </p:sp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84191A59-14D4-AD5D-81CB-E12BC0E2DE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0435" y="4649415"/>
            <a:ext cx="4319380" cy="165254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37057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F8E64BBC-338B-B849-89B4-A1B07A56A2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2129" y="1737084"/>
            <a:ext cx="6277482" cy="238531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4EEB178-23CB-0D4E-8BB4-6F2AF5829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Syntactic Structure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B2B6B2-C7AA-5248-BB6A-9FE8252427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Natural language parsers</a:t>
            </a:r>
          </a:p>
          <a:p>
            <a:pPr lvl="1"/>
            <a:r>
              <a:rPr lang="en-US" dirty="0"/>
              <a:t>Stanford </a:t>
            </a:r>
            <a:r>
              <a:rPr lang="en-US" dirty="0" err="1"/>
              <a:t>CoreNLP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Java-based</a:t>
            </a:r>
          </a:p>
          <a:p>
            <a:pPr lvl="1"/>
            <a:r>
              <a:rPr lang="en-US" dirty="0"/>
              <a:t>Demo!</a:t>
            </a:r>
          </a:p>
          <a:p>
            <a:pPr marL="457200" lvl="1" indent="0">
              <a:buNone/>
            </a:pPr>
            <a:r>
              <a:rPr lang="en-US" dirty="0"/>
              <a:t>    (</a:t>
            </a:r>
            <a:r>
              <a:rPr lang="en-US" dirty="0">
                <a:hlinkClick r:id="rId3"/>
              </a:rPr>
              <a:t>https://corenlp.run</a:t>
            </a:r>
            <a:r>
              <a:rPr lang="en-US" dirty="0"/>
              <a:t>)</a:t>
            </a:r>
          </a:p>
          <a:p>
            <a:pPr lvl="1"/>
            <a:endParaRPr lang="en-US" dirty="0"/>
          </a:p>
        </p:txBody>
      </p:sp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070E6F75-06A9-BA40-B04C-7467D4CEEB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1180" y="4257336"/>
            <a:ext cx="9460387" cy="1663585"/>
          </a:xfrm>
          <a:prstGeom prst="rect">
            <a:avLst/>
          </a:prstGeom>
          <a:ln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38146296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8DA413-1A55-B240-8D5F-D4BA9D658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Administrivia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96664A-C172-294E-A56F-CFC866DE9D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7624" y="2490436"/>
            <a:ext cx="10569272" cy="2095501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3200" dirty="0"/>
              <a:t>Hope you have Perl and Python3 installed on your computer? </a:t>
            </a:r>
          </a:p>
          <a:p>
            <a:pPr lvl="1"/>
            <a:r>
              <a:rPr lang="en-US" sz="3200" dirty="0"/>
              <a:t>That was Homework 2</a:t>
            </a:r>
          </a:p>
          <a:p>
            <a:pPr lvl="1"/>
            <a:r>
              <a:rPr lang="en-US" sz="3200" dirty="0">
                <a:solidFill>
                  <a:schemeClr val="accent1"/>
                </a:solidFill>
              </a:rPr>
              <a:t>Please try to have it ready by next class</a:t>
            </a:r>
            <a:r>
              <a:rPr lang="en-US" sz="3200" dirty="0">
                <a:solidFill>
                  <a:srgbClr val="C00000"/>
                </a:solidFill>
              </a:rPr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26609909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EEB178-23CB-0D4E-8BB4-6F2AF5829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Syntactic Structure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B2B6B2-C7AA-5248-BB6A-9FE8252427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Natural language parsers</a:t>
            </a:r>
          </a:p>
          <a:p>
            <a:pPr lvl="1"/>
            <a:r>
              <a:rPr lang="en-US" dirty="0"/>
              <a:t>(Stanford) Stanza</a:t>
            </a:r>
          </a:p>
          <a:p>
            <a:pPr lvl="1"/>
            <a:r>
              <a:rPr lang="en-US" dirty="0"/>
              <a:t>Python-based (</a:t>
            </a:r>
            <a:r>
              <a:rPr lang="en-US" dirty="0" err="1"/>
              <a:t>CoreNLP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Demo!     </a:t>
            </a:r>
          </a:p>
          <a:p>
            <a:pPr marL="457200" lvl="1" indent="0">
              <a:buNone/>
            </a:pPr>
            <a:r>
              <a:rPr lang="en-US" dirty="0"/>
              <a:t>    </a:t>
            </a:r>
            <a:r>
              <a:rPr lang="en-US" dirty="0">
                <a:hlinkClick r:id="rId2"/>
              </a:rPr>
              <a:t>http://stanza.run</a:t>
            </a:r>
            <a:endParaRPr lang="en-US" dirty="0"/>
          </a:p>
          <a:p>
            <a:pPr lvl="1"/>
            <a:endParaRPr lang="en-US" dirty="0"/>
          </a:p>
        </p:txBody>
      </p:sp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D841F1B0-5FD5-F444-95E2-C01FCF6442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0697" y="2388394"/>
            <a:ext cx="6134100" cy="16129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401AA23E-62D8-004C-B1F8-484E7A0C3A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1438" y="4370387"/>
            <a:ext cx="9873359" cy="2122488"/>
          </a:xfrm>
          <a:prstGeom prst="rect">
            <a:avLst/>
          </a:prstGeom>
          <a:ln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13892942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3D354-8F63-394C-9ED2-9646BE621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Syntactic Structure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A3FE84-0D36-324F-A116-3A8421FC68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6677" y="1563640"/>
            <a:ext cx="10442713" cy="609599"/>
          </a:xfrm>
        </p:spPr>
        <p:txBody>
          <a:bodyPr>
            <a:normAutofit/>
          </a:bodyPr>
          <a:lstStyle/>
          <a:p>
            <a:r>
              <a:rPr lang="en-US" dirty="0"/>
              <a:t>Stanford parser </a:t>
            </a:r>
            <a:r>
              <a:rPr lang="en-US" sz="2400" dirty="0"/>
              <a:t>(</a:t>
            </a:r>
            <a:r>
              <a:rPr lang="en-US" sz="2400" i="1" dirty="0"/>
              <a:t>no longer online</a:t>
            </a:r>
            <a:r>
              <a:rPr lang="en-US" sz="2400" dirty="0"/>
              <a:t>)</a:t>
            </a:r>
            <a:r>
              <a:rPr lang="en-US" dirty="0"/>
              <a:t> </a:t>
            </a:r>
            <a:r>
              <a:rPr lang="en-US" sz="2000" dirty="0">
                <a:hlinkClick r:id="rId2"/>
              </a:rPr>
              <a:t>http://nlp.stanford.edu:8080/parser/index.jsp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FD52C4-7C00-814B-99F5-A6723ED8BF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2057400"/>
            <a:ext cx="5207000" cy="22987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C436AB-0D87-2248-8B58-515CCE0A0E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6678" y="3701251"/>
            <a:ext cx="9882788" cy="82224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1CA9BB9-8FF9-7F4C-B247-3AF3B8CB136E}"/>
              </a:ext>
            </a:extLst>
          </p:cNvPr>
          <p:cNvSpPr txBox="1"/>
          <p:nvPr/>
        </p:nvSpPr>
        <p:spPr>
          <a:xfrm>
            <a:off x="965200" y="3163703"/>
            <a:ext cx="34312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Part of Speech Tagging: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2744ED2-124C-FB45-9BD2-C1FF9537273F}"/>
              </a:ext>
            </a:extLst>
          </p:cNvPr>
          <p:cNvSpPr txBox="1"/>
          <p:nvPr/>
        </p:nvSpPr>
        <p:spPr>
          <a:xfrm>
            <a:off x="1971184" y="4714300"/>
            <a:ext cx="8249631" cy="1200329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/>
              <a:t>DT = determiner; </a:t>
            </a:r>
          </a:p>
          <a:p>
            <a:r>
              <a:rPr lang="en-US" sz="2400" dirty="0"/>
              <a:t>NNP = Proper Noun; NNPS = Plural Proper Noun; </a:t>
            </a:r>
          </a:p>
          <a:p>
            <a:r>
              <a:rPr lang="en-US" sz="2400" dirty="0"/>
              <a:t>VBZ = Verb 3</a:t>
            </a:r>
            <a:r>
              <a:rPr lang="en-US" sz="2400" baseline="30000" dirty="0"/>
              <a:t>rd</a:t>
            </a:r>
            <a:r>
              <a:rPr lang="en-US" sz="2400" dirty="0"/>
              <a:t> Person Singular Present; VBG = Verb Gerund Form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9AD27D-002C-5E4E-A262-B636665D0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E60DB-65C2-B944-9E5F-AD306FA3BE8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572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83FC19-DB94-F94C-9292-927B5FDBD1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Syntactic Structure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6C3B1E-CE95-9B45-A063-A86AE48957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 Constituency-based structure (</a:t>
            </a:r>
            <a:r>
              <a:rPr lang="en-US" i="1" dirty="0"/>
              <a:t>indicated by bracketing</a:t>
            </a:r>
            <a:r>
              <a:rPr lang="en-US" dirty="0"/>
              <a:t>):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1484C-8E78-FD4B-9188-89F62E1A4F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E60DB-65C2-B944-9E5F-AD306FA3BE89}" type="slidenum">
              <a:rPr lang="en-US" smtClean="0"/>
              <a:t>22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A7B916-C26C-544A-8181-5832016707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6768" y="2346567"/>
            <a:ext cx="9858463" cy="153888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2456206-8C49-A948-AB1F-1CC9D076D72C}"/>
              </a:ext>
            </a:extLst>
          </p:cNvPr>
          <p:cNvSpPr txBox="1"/>
          <p:nvPr/>
        </p:nvSpPr>
        <p:spPr>
          <a:xfrm>
            <a:off x="2101663" y="4064836"/>
            <a:ext cx="7988672" cy="2062103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b="1" dirty="0"/>
              <a:t>Constituents:</a:t>
            </a:r>
          </a:p>
          <a:p>
            <a:r>
              <a:rPr lang="en-US" sz="2400" dirty="0"/>
              <a:t>FRAG = Fragment (of a sentence)</a:t>
            </a:r>
          </a:p>
          <a:p>
            <a:r>
              <a:rPr lang="en-US" sz="2400" dirty="0"/>
              <a:t>S = Sentence, NP = Noun Phrase, VP = Verb Phrase</a:t>
            </a:r>
          </a:p>
          <a:p>
            <a:r>
              <a:rPr lang="en-US" sz="2800" b="1" dirty="0"/>
              <a:t>Parts of Speech: </a:t>
            </a:r>
          </a:p>
          <a:p>
            <a:r>
              <a:rPr lang="en-US" sz="2400" dirty="0"/>
              <a:t>DT Determiner, NNP Proper Noun, NNP</a:t>
            </a:r>
            <a:r>
              <a:rPr lang="en-US" sz="2400" dirty="0">
                <a:solidFill>
                  <a:srgbClr val="FF0000"/>
                </a:solidFill>
              </a:rPr>
              <a:t>S</a:t>
            </a:r>
            <a:r>
              <a:rPr lang="en-US" sz="2400" dirty="0"/>
              <a:t> Plural Proper Noun.</a:t>
            </a:r>
          </a:p>
        </p:txBody>
      </p:sp>
    </p:spTree>
    <p:extLst>
      <p:ext uri="{BB962C8B-B14F-4D97-AF65-F5344CB8AC3E}">
        <p14:creationId xmlns:p14="http://schemas.microsoft.com/office/powerpoint/2010/main" val="37050760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59F857-2E12-044B-9A50-FF8C52A0D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Syntactic Structure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348E623-C58B-014B-A2CC-02735ACEFC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8850" y="1600200"/>
            <a:ext cx="7734300" cy="3721100"/>
          </a:xfr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10CA06-5806-3245-ACC6-6432CA89EE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310"/>
          <a:stretch/>
        </p:blipFill>
        <p:spPr>
          <a:xfrm>
            <a:off x="6858000" y="3200400"/>
            <a:ext cx="3581400" cy="3518912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F615EAE-0345-AE40-9E1B-A26869818C3E}"/>
              </a:ext>
            </a:extLst>
          </p:cNvPr>
          <p:cNvSpPr txBox="1"/>
          <p:nvPr/>
        </p:nvSpPr>
        <p:spPr>
          <a:xfrm>
            <a:off x="2228850" y="5420141"/>
            <a:ext cx="3263714" cy="1200329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FRAG = Fragment (of a sentence)</a:t>
            </a:r>
          </a:p>
          <a:p>
            <a:r>
              <a:rPr lang="en-US" dirty="0"/>
              <a:t>S = Sentence</a:t>
            </a:r>
          </a:p>
          <a:p>
            <a:r>
              <a:rPr lang="en-US" dirty="0"/>
              <a:t>NP = Noun Phrase</a:t>
            </a:r>
          </a:p>
          <a:p>
            <a:r>
              <a:rPr lang="en-US" dirty="0"/>
              <a:t>VP = Verb Phrase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AC310CC-3415-8847-899E-16588A713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E60DB-65C2-B944-9E5F-AD306FA3BE89}" type="slidenum">
              <a:rPr lang="en-US" smtClean="0"/>
              <a:t>23</a:t>
            </a:fld>
            <a:endParaRPr lang="en-US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D8D7FABE-B269-09F6-6162-B9477DE9247A}"/>
              </a:ext>
            </a:extLst>
          </p:cNvPr>
          <p:cNvSpPr/>
          <p:nvPr/>
        </p:nvSpPr>
        <p:spPr>
          <a:xfrm>
            <a:off x="3860707" y="1690688"/>
            <a:ext cx="508093" cy="71384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071F5C18-FAEF-F9E5-580B-A9C2E85FF9D5}"/>
              </a:ext>
            </a:extLst>
          </p:cNvPr>
          <p:cNvSpPr/>
          <p:nvPr/>
        </p:nvSpPr>
        <p:spPr>
          <a:xfrm>
            <a:off x="5354890" y="2693504"/>
            <a:ext cx="986275" cy="42487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CFF27D9-CEC6-0F2B-F156-BE601396F191}"/>
              </a:ext>
            </a:extLst>
          </p:cNvPr>
          <p:cNvCxnSpPr>
            <a:stCxn id="4" idx="2"/>
            <a:endCxn id="6" idx="0"/>
          </p:cNvCxnSpPr>
          <p:nvPr/>
        </p:nvCxnSpPr>
        <p:spPr>
          <a:xfrm>
            <a:off x="4114754" y="2404533"/>
            <a:ext cx="1733274" cy="288971"/>
          </a:xfrm>
          <a:prstGeom prst="line">
            <a:avLst/>
          </a:prstGeom>
          <a:ln w="1905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0274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Syntactic Structure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27043" y="1711898"/>
            <a:ext cx="828855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Berkeley Parser (downloadable, </a:t>
            </a:r>
            <a:r>
              <a:rPr lang="en-US" sz="2400" i="1" dirty="0">
                <a:solidFill>
                  <a:srgbClr val="FF0000"/>
                </a:solidFill>
              </a:rPr>
              <a:t>but</a:t>
            </a:r>
            <a:r>
              <a:rPr lang="en-US" sz="2400" i="1" dirty="0"/>
              <a:t> </a:t>
            </a:r>
            <a:r>
              <a:rPr lang="en-US" sz="2400" i="1" dirty="0">
                <a:solidFill>
                  <a:srgbClr val="FF0000"/>
                </a:solidFill>
              </a:rPr>
              <a:t>no longer available online</a:t>
            </a:r>
            <a:r>
              <a:rPr lang="en-US" sz="2400" dirty="0"/>
              <a:t>)</a:t>
            </a:r>
          </a:p>
          <a:p>
            <a:r>
              <a:rPr lang="en-US" dirty="0">
                <a:hlinkClick r:id="rId2"/>
              </a:rPr>
              <a:t>http://tomato.banatao.berkeley.edu:8080/parser/parser.html</a:t>
            </a:r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4284723-0C14-CA47-8E41-E166F5DD8E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46312" y="2499710"/>
            <a:ext cx="10301149" cy="3438245"/>
          </a:xfrm>
          <a:ln>
            <a:solidFill>
              <a:schemeClr val="tx1"/>
            </a:solidFill>
          </a:ln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331750A-EE92-4740-AA71-3EF38C5C9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E60DB-65C2-B944-9E5F-AD306FA3BE8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3599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Syntactic Structure</a:t>
            </a:r>
          </a:p>
        </p:txBody>
      </p:sp>
      <p:pic>
        <p:nvPicPr>
          <p:cNvPr id="4" name="Content Placeholder 3" descr="Screen Shot 2015-08-24 at 12.26.29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991" r="-29991"/>
          <a:stretch>
            <a:fillRect/>
          </a:stretch>
        </p:blipFill>
        <p:spPr>
          <a:xfrm>
            <a:off x="1981200" y="2246532"/>
            <a:ext cx="8229600" cy="4525963"/>
          </a:xfrm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501367" y="1600201"/>
            <a:ext cx="59581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Berkeley Parser</a:t>
            </a:r>
          </a:p>
          <a:p>
            <a:r>
              <a:rPr lang="en-US" dirty="0">
                <a:hlinkClick r:id="rId3"/>
              </a:rPr>
              <a:t>http://tomato.banatao.berkeley.edu:8080/parser/parser.html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62E9A04-315D-D946-A861-327FA5CAF3AD}"/>
              </a:ext>
            </a:extLst>
          </p:cNvPr>
          <p:cNvSpPr txBox="1"/>
          <p:nvPr/>
        </p:nvSpPr>
        <p:spPr>
          <a:xfrm>
            <a:off x="6959118" y="4114801"/>
            <a:ext cx="3263714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FRAG = Fragment (of a sentence)</a:t>
            </a:r>
          </a:p>
          <a:p>
            <a:r>
              <a:rPr lang="en-US" dirty="0"/>
              <a:t>S = Sentence</a:t>
            </a:r>
          </a:p>
          <a:p>
            <a:r>
              <a:rPr lang="en-US" dirty="0"/>
              <a:t>NP = Noun Phrase</a:t>
            </a:r>
          </a:p>
          <a:p>
            <a:r>
              <a:rPr lang="en-US" dirty="0"/>
              <a:t>VP = Verb Phrase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1FC50C1-09B3-B34B-8158-95D22B21E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E60DB-65C2-B944-9E5F-AD306FA3BE89}" type="slidenum">
              <a:rPr lang="en-US" smtClean="0"/>
              <a:t>25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3D28559-30DB-034E-A4AD-97178AEC25D2}"/>
              </a:ext>
            </a:extLst>
          </p:cNvPr>
          <p:cNvSpPr/>
          <p:nvPr/>
        </p:nvSpPr>
        <p:spPr>
          <a:xfrm>
            <a:off x="7707577" y="1597915"/>
            <a:ext cx="3782058" cy="1200329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Calibri" panose="020F0502020204030204" pitchFamily="34" charset="0"/>
              </a:rPr>
              <a:t>This newer one is available</a:t>
            </a:r>
          </a:p>
          <a:p>
            <a:r>
              <a:rPr lang="en-US" sz="2400" dirty="0">
                <a:latin typeface="Calibri" panose="020F0502020204030204" pitchFamily="34" charset="0"/>
              </a:rPr>
              <a:t>Berkeley Neural Parser </a:t>
            </a:r>
            <a:endParaRPr lang="en-US" sz="2400" dirty="0"/>
          </a:p>
          <a:p>
            <a:r>
              <a:rPr lang="en-US" sz="2400" dirty="0">
                <a:solidFill>
                  <a:srgbClr val="0260BF"/>
                </a:solidFill>
                <a:latin typeface="Calibri" panose="020F0502020204030204" pitchFamily="34" charset="0"/>
              </a:rPr>
              <a:t>https://</a:t>
            </a:r>
            <a:r>
              <a:rPr lang="en-US" sz="2400" dirty="0" err="1">
                <a:solidFill>
                  <a:srgbClr val="0260BF"/>
                </a:solidFill>
                <a:latin typeface="Calibri" panose="020F0502020204030204" pitchFamily="34" charset="0"/>
              </a:rPr>
              <a:t>parser.kitaev.io</a:t>
            </a:r>
            <a:r>
              <a:rPr lang="en-US" sz="2400" dirty="0">
                <a:solidFill>
                  <a:srgbClr val="0260BF"/>
                </a:solidFill>
                <a:latin typeface="Calibri" panose="020F0502020204030204" pitchFamily="34" charset="0"/>
              </a:rPr>
              <a:t> </a:t>
            </a:r>
            <a:endParaRPr lang="en-US" sz="24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5786199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F9747B-026D-9E46-AFA5-18A8E0D5F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Syntactic Structure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8AEF871-C7B1-274C-BE1F-5D69D2D583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77993" y="1427273"/>
            <a:ext cx="7036014" cy="435133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F2FD58E-BE1F-3748-AF96-B7A92606E0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7993" y="5073108"/>
            <a:ext cx="6792300" cy="1656445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559389B-800D-5148-8594-FA51477C6376}"/>
              </a:ext>
            </a:extLst>
          </p:cNvPr>
          <p:cNvSpPr/>
          <p:nvPr/>
        </p:nvSpPr>
        <p:spPr>
          <a:xfrm>
            <a:off x="7359831" y="1840014"/>
            <a:ext cx="42453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https://cloud.google.com/natural-language</a:t>
            </a:r>
            <a:endParaRPr lang="en-US" dirty="0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2AE461E8-30DD-CBF1-BB25-FA27CB314070}"/>
              </a:ext>
            </a:extLst>
          </p:cNvPr>
          <p:cNvSpPr/>
          <p:nvPr/>
        </p:nvSpPr>
        <p:spPr>
          <a:xfrm>
            <a:off x="2419779" y="3097337"/>
            <a:ext cx="1452310" cy="49252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83791DD-EDE0-AB38-3F88-DF14FDFF17AE}"/>
              </a:ext>
            </a:extLst>
          </p:cNvPr>
          <p:cNvSpPr txBox="1"/>
          <p:nvPr/>
        </p:nvSpPr>
        <p:spPr>
          <a:xfrm>
            <a:off x="586776" y="2681838"/>
            <a:ext cx="20292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Word to Word </a:t>
            </a:r>
          </a:p>
          <a:p>
            <a:r>
              <a:rPr lang="en-US" sz="2400" dirty="0"/>
              <a:t>Dependency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2B4E6CF-6865-0308-3001-379B830E0BC0}"/>
              </a:ext>
            </a:extLst>
          </p:cNvPr>
          <p:cNvSpPr/>
          <p:nvPr/>
        </p:nvSpPr>
        <p:spPr>
          <a:xfrm>
            <a:off x="3409243" y="4005365"/>
            <a:ext cx="462845" cy="31827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screenshot of a computer&#10;&#10;AI-generated content may be incorrect.">
            <a:extLst>
              <a:ext uri="{FF2B5EF4-FFF2-40B4-BE49-F238E27FC236}">
                <a16:creationId xmlns:a16="http://schemas.microsoft.com/office/drawing/2014/main" id="{80EC890D-46F5-91E1-2FFA-CFF77B99A5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54037" y="2213707"/>
            <a:ext cx="2951187" cy="165644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331EA7BC-CDAD-114F-974C-E57CCF1F3A82}"/>
              </a:ext>
            </a:extLst>
          </p:cNvPr>
          <p:cNvSpPr/>
          <p:nvPr/>
        </p:nvSpPr>
        <p:spPr>
          <a:xfrm>
            <a:off x="6220178" y="2517422"/>
            <a:ext cx="1388533" cy="688622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FB0B867-2F83-8D8C-B1E6-8D881414B105}"/>
              </a:ext>
            </a:extLst>
          </p:cNvPr>
          <p:cNvSpPr txBox="1"/>
          <p:nvPr/>
        </p:nvSpPr>
        <p:spPr>
          <a:xfrm>
            <a:off x="6768210" y="2497172"/>
            <a:ext cx="292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38877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6" grpId="0" animBg="1"/>
      <p:bldP spid="11" grpId="0" animBg="1"/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B52C12-D76A-7045-B64D-34A64D78BA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51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Syntactic Structure</a:t>
            </a:r>
            <a:r>
              <a:rPr lang="en-US" sz="5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: Word Dependency Relations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42BCD0-7941-4041-8159-6C97EBE137F4}"/>
              </a:ext>
            </a:extLst>
          </p:cNvPr>
          <p:cNvSpPr/>
          <p:nvPr/>
        </p:nvSpPr>
        <p:spPr>
          <a:xfrm>
            <a:off x="638882" y="4631161"/>
            <a:ext cx="3571810" cy="15593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400" kern="1200">
                <a:solidFill>
                  <a:schemeClr val="tx1"/>
                </a:solidFill>
                <a:latin typeface="+mn-lt"/>
                <a:ea typeface="+mn-ea"/>
                <a:cs typeface="+mn-cs"/>
                <a:hlinkClick r:id="rId2"/>
              </a:rPr>
              <a:t>https://universaldependencies.org/u/dep/index.html</a:t>
            </a:r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4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55D8B27-DED2-6E49-B238-3DD3E01A64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856444" y="640080"/>
            <a:ext cx="6810319" cy="555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0975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ADEC9A-F34E-58B5-1732-6076EF33A2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Syntactic Structure: ChatGPT</a:t>
            </a:r>
          </a:p>
        </p:txBody>
      </p:sp>
      <p:pic>
        <p:nvPicPr>
          <p:cNvPr id="5" name="Content Placeholder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B2CB93EE-F16C-3796-8FED-FBBFE04D95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44837" y="1825625"/>
            <a:ext cx="9502325" cy="4351338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089537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F521E8-5F94-3D4A-178A-3EB86B5333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Syntactic Structure: ChatGPT</a:t>
            </a:r>
          </a:p>
        </p:txBody>
      </p:sp>
      <p:pic>
        <p:nvPicPr>
          <p:cNvPr id="5" name="Content Placeholder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EF41F360-2CD3-4835-F508-B4C336A7DA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72881" y="1825625"/>
            <a:ext cx="7446238" cy="4351338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851212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DDEF810-FBAE-4C80-B905-316331395C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46">
            <a:extLst>
              <a:ext uri="{FF2B5EF4-FFF2-40B4-BE49-F238E27FC236}">
                <a16:creationId xmlns:a16="http://schemas.microsoft.com/office/drawing/2014/main" id="{FD8C7A0F-D774-4978-AA9C-7E703C2F46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344168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Freeform 47">
            <a:extLst>
              <a:ext uri="{FF2B5EF4-FFF2-40B4-BE49-F238E27FC236}">
                <a16:creationId xmlns:a16="http://schemas.microsoft.com/office/drawing/2014/main" id="{61C7310A-3A42-4F75-8058-7F39E52B11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344168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7D88313-56C7-45D8-8D97-2F5CCBF996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1544897" cy="117957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5AA40B-58ED-9646-AF57-524DE2232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280" y="788894"/>
            <a:ext cx="10306520" cy="880730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Today's Lecture 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CA0309F3-5891-4098-AA82-519DE5A59D5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14888139"/>
              </p:ext>
            </p:extLst>
          </p:nvPr>
        </p:nvGraphicFramePr>
        <p:xfrm>
          <a:off x="1047280" y="2189664"/>
          <a:ext cx="10095789" cy="40326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115104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DF5686-2BA2-C1AD-2A8F-6ACC3A20E8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Homework 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44F5D7-98F6-209A-2749-DF57B65D1E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1088758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500" dirty="0">
                <a:solidFill>
                  <a:srgbClr val="C00000"/>
                </a:solidFill>
                <a:latin typeface="Times"/>
              </a:rPr>
              <a:t>Computer Programs are unambiguous</a:t>
            </a:r>
            <a:endParaRPr lang="en-US" dirty="0">
              <a:solidFill>
                <a:srgbClr val="C00000"/>
              </a:solidFill>
            </a:endParaRPr>
          </a:p>
          <a:p>
            <a:r>
              <a:rPr lang="en-US" sz="3000" dirty="0">
                <a:solidFill>
                  <a:schemeClr val="accent1"/>
                </a:solidFill>
                <a:effectLst/>
                <a:latin typeface="Times"/>
              </a:rPr>
              <a:t>A sentence is </a:t>
            </a:r>
            <a:r>
              <a:rPr lang="en-US" sz="3000" b="1" dirty="0">
                <a:solidFill>
                  <a:schemeClr val="accent1"/>
                </a:solidFill>
                <a:effectLst/>
                <a:latin typeface="Times"/>
              </a:rPr>
              <a:t>ambiguous </a:t>
            </a:r>
            <a:r>
              <a:rPr lang="en-US" sz="3000" dirty="0">
                <a:solidFill>
                  <a:schemeClr val="accent1"/>
                </a:solidFill>
                <a:effectLst/>
                <a:latin typeface="Times"/>
              </a:rPr>
              <a:t>if multiple, alternative linguistic structures can be built for it. </a:t>
            </a:r>
            <a:endParaRPr lang="en-US" sz="3000" dirty="0">
              <a:solidFill>
                <a:schemeClr val="accent1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Is </a:t>
            </a:r>
            <a:r>
              <a:rPr lang="en-US" sz="3200" i="1" dirty="0"/>
              <a:t>Caesar's murder</a:t>
            </a:r>
            <a:r>
              <a:rPr lang="en-US" sz="3200" dirty="0"/>
              <a:t> </a:t>
            </a:r>
            <a:r>
              <a:rPr lang="en-US" sz="3200" b="1" dirty="0"/>
              <a:t>ambiguous</a:t>
            </a:r>
            <a:r>
              <a:rPr lang="en-US" sz="3200" dirty="0"/>
              <a:t>? Explain.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What's funny about this? Can you identify a structural difference?</a:t>
            </a:r>
          </a:p>
        </p:txBody>
      </p:sp>
      <p:pic>
        <p:nvPicPr>
          <p:cNvPr id="5" name="Picture 4" descr="A close up of a book&#10;&#10;AI-generated content may be incorrect.">
            <a:extLst>
              <a:ext uri="{FF2B5EF4-FFF2-40B4-BE49-F238E27FC236}">
                <a16:creationId xmlns:a16="http://schemas.microsoft.com/office/drawing/2014/main" id="{BCABD927-298D-E866-A534-391C000AD9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9878" y="4455558"/>
            <a:ext cx="4612244" cy="1721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4393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0357BD-DEA4-7F7F-A0C0-5617CD495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dirty="0"/>
              <a:t>Homework 3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70FDED-5994-A161-6B8E-843860E356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pPr marL="514350" marR="0" lvl="0" indent="-51435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 startAt="3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What's funny about this? </a:t>
            </a:r>
          </a:p>
          <a:p>
            <a:pPr lvl="1"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Can you point to a relevant structural difference?</a:t>
            </a:r>
          </a:p>
          <a:p>
            <a:endParaRPr lang="en-US" sz="2200" dirty="0"/>
          </a:p>
        </p:txBody>
      </p:sp>
      <p:pic>
        <p:nvPicPr>
          <p:cNvPr id="5" name="Picture 4" descr="A painting of men in black tops and top hats&#10;&#10;AI-generated content may be incorrect.">
            <a:extLst>
              <a:ext uri="{FF2B5EF4-FFF2-40B4-BE49-F238E27FC236}">
                <a16:creationId xmlns:a16="http://schemas.microsoft.com/office/drawing/2014/main" id="{96309461-1F3F-1287-A7DF-28A9EC2F5D2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90" r="8159" b="2"/>
          <a:stretch>
            <a:fillRect/>
          </a:stretch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717988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9C03D1-10A9-3962-1486-D7D75359E4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Homework 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4A590B-E02B-C1EE-CD52-E9C5C41557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Email to </a:t>
            </a:r>
            <a:r>
              <a:rPr lang="en-US" dirty="0">
                <a:hlinkClick r:id="rId2"/>
              </a:rPr>
              <a:t>sandiway@arizona.edu</a:t>
            </a:r>
            <a:endParaRPr lang="en-US" dirty="0"/>
          </a:p>
          <a:p>
            <a:r>
              <a:rPr lang="en-US" dirty="0"/>
              <a:t>Due by </a:t>
            </a:r>
            <a:r>
              <a:rPr lang="en-US" b="1" dirty="0"/>
              <a:t>Sunday</a:t>
            </a:r>
            <a:r>
              <a:rPr lang="en-US" dirty="0"/>
              <a:t> midnight (</a:t>
            </a:r>
            <a:r>
              <a:rPr lang="en-US" i="1" dirty="0">
                <a:solidFill>
                  <a:srgbClr val="C00000"/>
                </a:solidFill>
              </a:rPr>
              <a:t>no late </a:t>
            </a:r>
            <a:r>
              <a:rPr lang="en-US" i="1" dirty="0" err="1">
                <a:solidFill>
                  <a:srgbClr val="C00000"/>
                </a:solidFill>
              </a:rPr>
              <a:t>homeworks</a:t>
            </a:r>
            <a:r>
              <a:rPr lang="en-US" i="1" dirty="0">
                <a:solidFill>
                  <a:srgbClr val="C00000"/>
                </a:solidFill>
              </a:rPr>
              <a:t>, please</a:t>
            </a:r>
            <a:r>
              <a:rPr lang="en-US" dirty="0"/>
              <a:t>) </a:t>
            </a:r>
          </a:p>
          <a:p>
            <a:pPr lvl="1"/>
            <a:r>
              <a:rPr lang="en-US" sz="2800" dirty="0"/>
              <a:t>Will be reviewed in class on </a:t>
            </a:r>
            <a:r>
              <a:rPr lang="en-US" sz="2800" b="1" dirty="0"/>
              <a:t>Tuesday</a:t>
            </a:r>
            <a:endParaRPr lang="en-US" sz="2800" dirty="0"/>
          </a:p>
          <a:p>
            <a:r>
              <a:rPr lang="en-US" dirty="0"/>
              <a:t>Email SUBJECT: 438/538 Homework 3: </a:t>
            </a:r>
            <a:r>
              <a:rPr lang="en-US" b="1" i="1" dirty="0"/>
              <a:t>YOUR NAME</a:t>
            </a:r>
          </a:p>
          <a:p>
            <a:r>
              <a:rPr lang="en-US" dirty="0"/>
              <a:t>Either Plain Text or PDF accepted (</a:t>
            </a:r>
            <a:r>
              <a:rPr lang="en-US" i="1" dirty="0">
                <a:solidFill>
                  <a:srgbClr val="C00000"/>
                </a:solidFill>
              </a:rPr>
              <a:t>no Word files please</a:t>
            </a:r>
            <a:r>
              <a:rPr lang="en-US" dirty="0">
                <a:solidFill>
                  <a:srgbClr val="C00000"/>
                </a:solidFill>
              </a:rPr>
              <a:t>!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4186860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Language and Computers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4636911" cy="4895850"/>
          </a:xfrm>
        </p:spPr>
        <p:txBody>
          <a:bodyPr>
            <a:normAutofit/>
          </a:bodyPr>
          <a:lstStyle/>
          <a:p>
            <a:r>
              <a:rPr lang="en-US" sz="3200" dirty="0"/>
              <a:t>We want computers to be smart about language</a:t>
            </a:r>
          </a:p>
          <a:p>
            <a:pPr marL="742950" lvl="2" indent="-342900"/>
            <a:r>
              <a:rPr lang="en-US" sz="2800" i="1" dirty="0"/>
              <a:t>there's plenty of training data around</a:t>
            </a:r>
          </a:p>
          <a:p>
            <a:pPr marL="742950" lvl="2" indent="-342900"/>
            <a:r>
              <a:rPr lang="en-US" sz="2800" dirty="0"/>
              <a:t>make the machines learn by themselves</a:t>
            </a:r>
          </a:p>
          <a:p>
            <a:pPr marL="742950" lvl="2" indent="-342900"/>
            <a:r>
              <a:rPr lang="en-US" sz="2800" dirty="0"/>
              <a:t>pass the </a:t>
            </a:r>
            <a:r>
              <a:rPr lang="en-US" sz="2800" b="1" dirty="0"/>
              <a:t>Turing Test, </a:t>
            </a:r>
            <a:r>
              <a:rPr lang="en-US" sz="2800" dirty="0"/>
              <a:t>but not be too smart?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278ACE5-0B8E-8640-8424-44282DF4B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E60DB-65C2-B944-9E5F-AD306FA3BE89}" type="slidenum">
              <a:rPr lang="en-US" smtClean="0"/>
              <a:t>4</a:t>
            </a:fld>
            <a:endParaRPr lang="en-US"/>
          </a:p>
        </p:txBody>
      </p:sp>
      <p:pic>
        <p:nvPicPr>
          <p:cNvPr id="9" name="Untitled">
            <a:hlinkClick r:id="" action="ppaction://media"/>
            <a:extLst>
              <a:ext uri="{FF2B5EF4-FFF2-40B4-BE49-F238E27FC236}">
                <a16:creationId xmlns:a16="http://schemas.microsoft.com/office/drawing/2014/main" id="{2D24DAFA-E314-65F8-A71A-F35C238E7CC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32497" y="2773892"/>
            <a:ext cx="5821303" cy="327448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81FCD9E-79BB-4A94-C6DB-106588D9F4F7}"/>
              </a:ext>
            </a:extLst>
          </p:cNvPr>
          <p:cNvSpPr txBox="1"/>
          <p:nvPr/>
        </p:nvSpPr>
        <p:spPr>
          <a:xfrm>
            <a:off x="5876480" y="2235084"/>
            <a:ext cx="46564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HAL 9000 in </a:t>
            </a:r>
            <a:r>
              <a:rPr lang="en-US" sz="2400" i="1" dirty="0"/>
              <a:t>2001: A Space Odyssey </a:t>
            </a:r>
          </a:p>
        </p:txBody>
      </p:sp>
    </p:spTree>
    <p:extLst>
      <p:ext uri="{BB962C8B-B14F-4D97-AF65-F5344CB8AC3E}">
        <p14:creationId xmlns:p14="http://schemas.microsoft.com/office/powerpoint/2010/main" val="1560481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360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BCE700-C0F9-61D2-FB88-CC38E1A6B7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Language and Computers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458215-9847-8CD1-1B9B-176D2B0450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lnSpc>
                <a:spcPct val="100000"/>
              </a:lnSpc>
              <a:spcBef>
                <a:spcPts val="500"/>
              </a:spcBef>
              <a:buNone/>
            </a:pPr>
            <a:r>
              <a:rPr lang="en-US" sz="3500" b="1" dirty="0" err="1">
                <a:solidFill>
                  <a:schemeClr val="accent1"/>
                </a:solidFill>
              </a:rPr>
              <a:t>Github</a:t>
            </a:r>
            <a:r>
              <a:rPr lang="en-US" sz="3500" b="1" dirty="0">
                <a:solidFill>
                  <a:schemeClr val="accent1"/>
                </a:solidFill>
              </a:rPr>
              <a:t> </a:t>
            </a:r>
            <a:r>
              <a:rPr lang="en-US" sz="3500" b="1" dirty="0" err="1">
                <a:solidFill>
                  <a:schemeClr val="accent1"/>
                </a:solidFill>
              </a:rPr>
              <a:t>openai</a:t>
            </a:r>
            <a:r>
              <a:rPr lang="en-US" sz="3500" b="1" dirty="0">
                <a:solidFill>
                  <a:schemeClr val="accent1"/>
                </a:solidFill>
              </a:rPr>
              <a:t> / whisper</a:t>
            </a:r>
          </a:p>
          <a:p>
            <a:pPr>
              <a:lnSpc>
                <a:spcPct val="100000"/>
              </a:lnSpc>
              <a:spcBef>
                <a:spcPts val="500"/>
              </a:spcBef>
            </a:pPr>
            <a:r>
              <a:rPr lang="en-US" sz="1900" dirty="0"/>
              <a:t>Whisper was trained on </a:t>
            </a:r>
            <a:r>
              <a:rPr lang="en-US" sz="1900" b="1" dirty="0"/>
              <a:t>680,000 hours</a:t>
            </a:r>
            <a:r>
              <a:rPr lang="en-US" sz="1900" dirty="0"/>
              <a:t> of audio and corresponding transcripts gathered from the internet.</a:t>
            </a:r>
          </a:p>
          <a:p>
            <a:pPr marL="0" indent="0">
              <a:lnSpc>
                <a:spcPct val="100000"/>
              </a:lnSpc>
              <a:spcBef>
                <a:spcPts val="500"/>
              </a:spcBef>
              <a:buNone/>
            </a:pPr>
            <a:r>
              <a:rPr lang="en-US" sz="14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(base) ~$ </a:t>
            </a:r>
            <a:r>
              <a:rPr lang="en-US" sz="1400" b="1" dirty="0">
                <a:solidFill>
                  <a:srgbClr val="C00000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pip install -U </a:t>
            </a:r>
            <a:r>
              <a:rPr lang="en-US" sz="1400" b="1" dirty="0" err="1">
                <a:solidFill>
                  <a:srgbClr val="C00000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openai</a:t>
            </a:r>
            <a:r>
              <a:rPr lang="en-US" sz="1400" b="1" dirty="0">
                <a:solidFill>
                  <a:srgbClr val="C00000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-whisper</a:t>
            </a:r>
          </a:p>
          <a:p>
            <a:pPr marL="0" indent="0">
              <a:lnSpc>
                <a:spcPct val="100000"/>
              </a:lnSpc>
              <a:spcBef>
                <a:spcPts val="500"/>
              </a:spcBef>
              <a:buNone/>
            </a:pPr>
            <a:r>
              <a:rPr lang="en-US" sz="14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Collecting </a:t>
            </a:r>
            <a:r>
              <a:rPr lang="en-US" sz="14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openai</a:t>
            </a:r>
            <a:r>
              <a:rPr lang="en-US" sz="14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-whisper</a:t>
            </a:r>
          </a:p>
          <a:p>
            <a:pPr marL="0" indent="0">
              <a:lnSpc>
                <a:spcPct val="100000"/>
              </a:lnSpc>
              <a:spcBef>
                <a:spcPts val="500"/>
              </a:spcBef>
              <a:buNone/>
            </a:pPr>
            <a:r>
              <a:rPr lang="en-US" sz="14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  Downloading openai_whisper-20250625.tar.gz (803 kB)</a:t>
            </a:r>
          </a:p>
          <a:p>
            <a:pPr marL="0" indent="0">
              <a:lnSpc>
                <a:spcPct val="100000"/>
              </a:lnSpc>
              <a:spcBef>
                <a:spcPts val="500"/>
              </a:spcBef>
              <a:buNone/>
            </a:pPr>
            <a:r>
              <a:rPr lang="en-US" sz="14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  Installing build dependencies ... done</a:t>
            </a:r>
          </a:p>
          <a:p>
            <a:pPr marL="0" indent="0">
              <a:lnSpc>
                <a:spcPct val="100000"/>
              </a:lnSpc>
              <a:spcBef>
                <a:spcPts val="500"/>
              </a:spcBef>
              <a:buNone/>
            </a:pPr>
            <a:r>
              <a:rPr lang="en-US" sz="14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  Getting requirements to build wheel ... done</a:t>
            </a:r>
          </a:p>
          <a:p>
            <a:pPr marL="0" indent="0">
              <a:lnSpc>
                <a:spcPct val="100000"/>
              </a:lnSpc>
              <a:spcBef>
                <a:spcPts val="500"/>
              </a:spcBef>
              <a:buNone/>
            </a:pPr>
            <a:r>
              <a:rPr lang="en-US" sz="14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Successfully built </a:t>
            </a:r>
            <a:r>
              <a:rPr lang="en-US" sz="14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openai</a:t>
            </a:r>
            <a:r>
              <a:rPr lang="en-US" sz="14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-whisper</a:t>
            </a:r>
          </a:p>
          <a:p>
            <a:pPr marL="0" indent="0">
              <a:lnSpc>
                <a:spcPct val="100000"/>
              </a:lnSpc>
              <a:spcBef>
                <a:spcPts val="500"/>
              </a:spcBef>
              <a:buNone/>
            </a:pPr>
            <a:r>
              <a:rPr lang="en-US" sz="14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Installing collected packages: </a:t>
            </a:r>
            <a:r>
              <a:rPr lang="en-US" sz="14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mpmath</a:t>
            </a:r>
            <a:r>
              <a:rPr lang="en-US" sz="14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, </a:t>
            </a:r>
            <a:r>
              <a:rPr lang="en-US" sz="14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sympy</a:t>
            </a:r>
            <a:r>
              <a:rPr lang="en-US" sz="14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, </a:t>
            </a:r>
            <a:r>
              <a:rPr lang="en-US" sz="14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setuptools</a:t>
            </a:r>
            <a:r>
              <a:rPr lang="en-US" sz="14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, </a:t>
            </a:r>
            <a:r>
              <a:rPr lang="en-US" sz="14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networkx</a:t>
            </a:r>
            <a:r>
              <a:rPr lang="en-US" sz="14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, more-</a:t>
            </a:r>
            <a:r>
              <a:rPr lang="en-US" sz="14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itertools</a:t>
            </a:r>
            <a:r>
              <a:rPr lang="en-US" sz="14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, </a:t>
            </a:r>
            <a:r>
              <a:rPr lang="en-US" sz="14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MarkupSafe</a:t>
            </a:r>
            <a:r>
              <a:rPr lang="en-US" sz="14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, </a:t>
            </a:r>
            <a:r>
              <a:rPr lang="en-US" sz="14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llvmlite</a:t>
            </a:r>
            <a:r>
              <a:rPr lang="en-US" sz="14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, </a:t>
            </a:r>
            <a:r>
              <a:rPr lang="en-US" sz="14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tiktoken</a:t>
            </a:r>
            <a:r>
              <a:rPr lang="en-US" sz="14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, </a:t>
            </a:r>
            <a:r>
              <a:rPr lang="en-US" sz="14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numba</a:t>
            </a:r>
            <a:r>
              <a:rPr lang="en-US" sz="14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, jinja2, torch, </a:t>
            </a:r>
            <a:r>
              <a:rPr lang="en-US" sz="14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openai</a:t>
            </a:r>
            <a:r>
              <a:rPr lang="en-US" sz="14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-whisper</a:t>
            </a:r>
          </a:p>
          <a:p>
            <a:pPr marL="0" indent="0">
              <a:lnSpc>
                <a:spcPct val="100000"/>
              </a:lnSpc>
              <a:spcBef>
                <a:spcPts val="500"/>
              </a:spcBef>
              <a:buNone/>
            </a:pPr>
            <a:r>
              <a:rPr lang="en-US" sz="14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Successfully installed MarkupSafe-3.0.2 jinja2-3.1.6 llvmlite-0.44.0 more-itertools-10.7.0 mpmath-1.3.0 networkx-3.5 numba-0.61.2 openai-whisper-20250625 setuptools-80.9.0 sympy-1.14.0 tiktoken-0.11.0 torch-2.8.0</a:t>
            </a:r>
          </a:p>
          <a:p>
            <a:pPr marL="0" indent="0">
              <a:buNone/>
            </a:pPr>
            <a:r>
              <a:rPr lang="en-US" sz="14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(base) ~$ </a:t>
            </a:r>
            <a:r>
              <a:rPr lang="en-US" sz="1400" b="1" dirty="0">
                <a:solidFill>
                  <a:srgbClr val="C00000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which whisper</a:t>
            </a:r>
          </a:p>
          <a:p>
            <a:pPr marL="0" indent="0">
              <a:buNone/>
            </a:pPr>
            <a:r>
              <a:rPr lang="en-US" sz="14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/Library/Frameworks/</a:t>
            </a:r>
            <a:r>
              <a:rPr lang="en-US" sz="14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Python.framework</a:t>
            </a:r>
            <a:r>
              <a:rPr lang="en-US" sz="14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/Versions/3.13/bin/whisper</a:t>
            </a:r>
          </a:p>
          <a:p>
            <a:pPr marL="0" indent="0">
              <a:buNone/>
            </a:pPr>
            <a:r>
              <a:rPr lang="en-US" sz="14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(base) Desktop$ </a:t>
            </a:r>
            <a:r>
              <a:rPr lang="en-US" sz="1400" b="1" dirty="0">
                <a:solidFill>
                  <a:srgbClr val="C00000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whisper hal9000.mp3 --model medium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4544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E95B0-9601-2FE6-DE17-5327ED4D7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Language and Computers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A1AD21-FD89-515B-EB62-DFA70EC6AB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1800" i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Detected language: English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8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[00:00.000 --&gt; 00:11.680]  Rotate the pod please, Hal.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8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[00:11.680 --&gt; 00:12.680]  Rotate the pod please, Hal.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8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[00:12.680 --&gt; 00:17.680]  I don't think he can hear us.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8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[00:17.680 --&gt; 00:20.680]  Rotate the pod please, Hal.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8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[00:20.680 --&gt; 00:25.680]  Yeah, I'm sure we're okay.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8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[00:25.680 --&gt; 00:28.680]  Well, what do you think?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8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[00:29.360 --&gt; 00:31.360]  I've got a bad feeling about him.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8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[00:31.360 --&gt; 00:32.360]  You do?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8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[00:32.360 --&gt; 00:33.360]  Yeah, definitely.</a:t>
            </a:r>
          </a:p>
        </p:txBody>
      </p:sp>
    </p:spTree>
    <p:extLst>
      <p:ext uri="{BB962C8B-B14F-4D97-AF65-F5344CB8AC3E}">
        <p14:creationId xmlns:p14="http://schemas.microsoft.com/office/powerpoint/2010/main" val="7715834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AE05228-5DA5-664B-B3F7-A30AA50A5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Assistive Technology: point-by-point subtitles</a:t>
            </a:r>
          </a:p>
        </p:txBody>
      </p:sp>
      <p:pic>
        <p:nvPicPr>
          <p:cNvPr id="10" name="Content Placeholder 9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A97BF56C-2A82-C345-925E-80488720EF1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20063" r="18151"/>
          <a:stretch>
            <a:fillRect/>
          </a:stretch>
        </p:blipFill>
        <p:spPr>
          <a:xfrm>
            <a:off x="5963478" y="2678629"/>
            <a:ext cx="5229882" cy="3267774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4C6B178-04C8-C44C-9C6D-1303A27A158A}"/>
              </a:ext>
            </a:extLst>
          </p:cNvPr>
          <p:cNvSpPr txBox="1"/>
          <p:nvPr/>
        </p:nvSpPr>
        <p:spPr>
          <a:xfrm>
            <a:off x="6490251" y="1690688"/>
            <a:ext cx="5116323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(2021)</a:t>
            </a:r>
          </a:p>
          <a:p>
            <a:r>
              <a:rPr lang="en-US" dirty="0"/>
              <a:t>"robot play-by-play broadcast" subtitles automatically generated by computers using data provided by the organizer of the event. </a:t>
            </a:r>
          </a:p>
        </p:txBody>
      </p:sp>
      <p:pic>
        <p:nvPicPr>
          <p:cNvPr id="6" name="Picture 5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C0F6E713-8C19-2048-B288-BF1C3FC7CE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756" y="4776914"/>
            <a:ext cx="1485900" cy="13843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26F5927-11F2-CA40-B543-0A4DC1A506B9}"/>
              </a:ext>
            </a:extLst>
          </p:cNvPr>
          <p:cNvSpPr txBox="1"/>
          <p:nvPr/>
        </p:nvSpPr>
        <p:spPr>
          <a:xfrm>
            <a:off x="2261151" y="5601040"/>
            <a:ext cx="16658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⇠ </a:t>
            </a:r>
            <a:r>
              <a:rPr lang="en-US" sz="2800" i="1" dirty="0"/>
              <a:t>subtitle</a:t>
            </a:r>
          </a:p>
        </p:txBody>
      </p:sp>
      <p:pic>
        <p:nvPicPr>
          <p:cNvPr id="8" name="Content Placeholder 7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E9958D7D-F7AE-9C4B-881E-88992EEBF25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rcRect l="18939" r="18393"/>
          <a:stretch>
            <a:fillRect/>
          </a:stretch>
        </p:blipFill>
        <p:spPr>
          <a:xfrm>
            <a:off x="1079756" y="1388936"/>
            <a:ext cx="5314185" cy="3231904"/>
          </a:xfrm>
        </p:spPr>
      </p:pic>
    </p:spTree>
    <p:extLst>
      <p:ext uri="{BB962C8B-B14F-4D97-AF65-F5344CB8AC3E}">
        <p14:creationId xmlns:p14="http://schemas.microsoft.com/office/powerpoint/2010/main" val="2329590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FB83E-5616-FF27-DCFD-C48BCBDF5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Assistive Technology: Zoom transcript</a:t>
            </a:r>
          </a:p>
        </p:txBody>
      </p:sp>
      <p:pic>
        <p:nvPicPr>
          <p:cNvPr id="11" name="Content Placeholder 10" descr="A person sitting in front of a bookcase&#10;&#10;Description automatically generated">
            <a:extLst>
              <a:ext uri="{FF2B5EF4-FFF2-40B4-BE49-F238E27FC236}">
                <a16:creationId xmlns:a16="http://schemas.microsoft.com/office/drawing/2014/main" id="{B2101572-5A54-75E0-DF6C-671B1FD61C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8587" y="1690688"/>
            <a:ext cx="9594825" cy="4778375"/>
          </a:xfrm>
          <a:ln>
            <a:solidFill>
              <a:schemeClr val="tx1"/>
            </a:solidFill>
          </a:ln>
        </p:spPr>
      </p:pic>
      <p:pic>
        <p:nvPicPr>
          <p:cNvPr id="13" name="Picture 12" descr="A screenshot of a computer&#10;&#10;Description automatically generated">
            <a:extLst>
              <a:ext uri="{FF2B5EF4-FFF2-40B4-BE49-F238E27FC236}">
                <a16:creationId xmlns:a16="http://schemas.microsoft.com/office/drawing/2014/main" id="{7443DF74-EF05-B494-EE8F-3A54533C2A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611" y="3613856"/>
            <a:ext cx="3022600" cy="1143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78F2721-71FF-118D-A410-6A855E9A8A47}"/>
              </a:ext>
            </a:extLst>
          </p:cNvPr>
          <p:cNvSpPr txBox="1"/>
          <p:nvPr/>
        </p:nvSpPr>
        <p:spPr>
          <a:xfrm>
            <a:off x="187254" y="3150217"/>
            <a:ext cx="11471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/>
              <a:t>Alt Text</a:t>
            </a:r>
          </a:p>
        </p:txBody>
      </p:sp>
    </p:spTree>
    <p:extLst>
      <p:ext uri="{BB962C8B-B14F-4D97-AF65-F5344CB8AC3E}">
        <p14:creationId xmlns:p14="http://schemas.microsoft.com/office/powerpoint/2010/main" val="3999808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13E3F1-03FB-B345-8014-4779A117E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Harder task: names (CC)</a:t>
            </a:r>
          </a:p>
        </p:txBody>
      </p:sp>
      <p:pic>
        <p:nvPicPr>
          <p:cNvPr id="6" name="Content Placeholder 5" descr="A picture containing text&#10;&#10;Description automatically generated">
            <a:extLst>
              <a:ext uri="{FF2B5EF4-FFF2-40B4-BE49-F238E27FC236}">
                <a16:creationId xmlns:a16="http://schemas.microsoft.com/office/drawing/2014/main" id="{D4BD1D9D-48B4-3442-B557-F45229F7EB2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199" y="1788182"/>
            <a:ext cx="3187149" cy="1686650"/>
          </a:xfrm>
          <a:ln>
            <a:solidFill>
              <a:schemeClr val="tx1"/>
            </a:solidFill>
          </a:ln>
        </p:spPr>
      </p:pic>
      <p:pic>
        <p:nvPicPr>
          <p:cNvPr id="8" name="Content Placeholder 7" descr="A picture containing text&#10;&#10;Description automatically generated">
            <a:extLst>
              <a:ext uri="{FF2B5EF4-FFF2-40B4-BE49-F238E27FC236}">
                <a16:creationId xmlns:a16="http://schemas.microsoft.com/office/drawing/2014/main" id="{19772D1B-3C8F-6B4E-82AC-68B76EBCBCE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759847" y="1788183"/>
            <a:ext cx="3084689" cy="1650268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4F7CB08-E5C7-F17B-9850-467E971297C6}"/>
              </a:ext>
            </a:extLst>
          </p:cNvPr>
          <p:cNvSpPr txBox="1"/>
          <p:nvPr/>
        </p:nvSpPr>
        <p:spPr>
          <a:xfrm>
            <a:off x="838199" y="1778662"/>
            <a:ext cx="3948289" cy="584775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banner </a:t>
            </a:r>
            <a:r>
              <a:rPr lang="en-US" sz="3200" dirty="0" err="1">
                <a:solidFill>
                  <a:schemeClr val="bg1"/>
                </a:solidFill>
              </a:rPr>
              <a:t>vanderbogo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692436-485E-306E-4C5C-A19661ECC1BD}"/>
              </a:ext>
            </a:extLst>
          </p:cNvPr>
          <p:cNvSpPr txBox="1"/>
          <p:nvPr/>
        </p:nvSpPr>
        <p:spPr>
          <a:xfrm>
            <a:off x="5759846" y="1778661"/>
            <a:ext cx="3084689" cy="584775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round the ball</a:t>
            </a:r>
          </a:p>
        </p:txBody>
      </p:sp>
      <p:pic>
        <p:nvPicPr>
          <p:cNvPr id="3" name="Content Placeholder 5" descr="A group of people riding bikes on a street&#10;&#10;Description automatically generated with low confidence">
            <a:extLst>
              <a:ext uri="{FF2B5EF4-FFF2-40B4-BE49-F238E27FC236}">
                <a16:creationId xmlns:a16="http://schemas.microsoft.com/office/drawing/2014/main" id="{122792AB-C2EB-737B-AA67-F51BD56745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249" y="4069463"/>
            <a:ext cx="3187148" cy="1705279"/>
          </a:xfrm>
          <a:prstGeom prst="rect">
            <a:avLst/>
          </a:prstGeom>
        </p:spPr>
      </p:pic>
      <p:pic>
        <p:nvPicPr>
          <p:cNvPr id="7" name="Content Placeholder 7" descr="A picture containing text, person, outdoor&#10;&#10;Description automatically generated">
            <a:extLst>
              <a:ext uri="{FF2B5EF4-FFF2-40B4-BE49-F238E27FC236}">
                <a16:creationId xmlns:a16="http://schemas.microsoft.com/office/drawing/2014/main" id="{C792FB47-E0EE-5907-4E1C-CF02E80627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9846" y="4124474"/>
            <a:ext cx="3097679" cy="165026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DA2D9D8-48DF-276A-BE0B-1344C7C58223}"/>
              </a:ext>
            </a:extLst>
          </p:cNvPr>
          <p:cNvSpPr txBox="1"/>
          <p:nvPr/>
        </p:nvSpPr>
        <p:spPr>
          <a:xfrm>
            <a:off x="838199" y="4001293"/>
            <a:ext cx="4241801" cy="584775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chemeClr val="bg1"/>
                </a:solidFill>
              </a:rPr>
              <a:t>matthew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vanderbald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34EE70A-5082-1F17-7E82-8C3DC76720A0}"/>
              </a:ext>
            </a:extLst>
          </p:cNvPr>
          <p:cNvSpPr txBox="1"/>
          <p:nvPr/>
        </p:nvSpPr>
        <p:spPr>
          <a:xfrm>
            <a:off x="5772836" y="4001292"/>
            <a:ext cx="3084689" cy="584775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chemeClr val="bg1"/>
                </a:solidFill>
              </a:rPr>
              <a:t>vanderbolt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E8DF120-5F20-08B1-57C9-ED451F3109E2}"/>
              </a:ext>
            </a:extLst>
          </p:cNvPr>
          <p:cNvSpPr txBox="1"/>
          <p:nvPr/>
        </p:nvSpPr>
        <p:spPr>
          <a:xfrm>
            <a:off x="3626671" y="5846544"/>
            <a:ext cx="4292329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3600" b="1" dirty="0"/>
              <a:t>Mathieu van der Poel</a:t>
            </a:r>
          </a:p>
        </p:txBody>
      </p:sp>
    </p:spTree>
    <p:extLst>
      <p:ext uri="{BB962C8B-B14F-4D97-AF65-F5344CB8AC3E}">
        <p14:creationId xmlns:p14="http://schemas.microsoft.com/office/powerpoint/2010/main" val="2712241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0" grpId="0" animBg="1"/>
      <p:bldP spid="1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447</TotalTime>
  <Words>1204</Words>
  <Application>Microsoft Macintosh PowerPoint</Application>
  <PresentationFormat>Widescreen</PresentationFormat>
  <Paragraphs>172</Paragraphs>
  <Slides>32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9" baseType="lpstr">
      <vt:lpstr>Times</vt:lpstr>
      <vt:lpstr>Arial</vt:lpstr>
      <vt:lpstr>Calibri</vt:lpstr>
      <vt:lpstr>Calibri Light</vt:lpstr>
      <vt:lpstr>Helvetica</vt:lpstr>
      <vt:lpstr>Menlo</vt:lpstr>
      <vt:lpstr>Office Theme</vt:lpstr>
      <vt:lpstr>LING/C SC/PSYC 438/538</vt:lpstr>
      <vt:lpstr>Administrivia</vt:lpstr>
      <vt:lpstr>Today's Lecture </vt:lpstr>
      <vt:lpstr>Language and Computers</vt:lpstr>
      <vt:lpstr>Language and Computers</vt:lpstr>
      <vt:lpstr>Language and Computers</vt:lpstr>
      <vt:lpstr>Assistive Technology: point-by-point subtitles</vt:lpstr>
      <vt:lpstr>Assistive Technology: Zoom transcript</vt:lpstr>
      <vt:lpstr>Harder task: names (CC)</vt:lpstr>
      <vt:lpstr>Language and Computers</vt:lpstr>
      <vt:lpstr>Language and Computers</vt:lpstr>
      <vt:lpstr>Summarization</vt:lpstr>
      <vt:lpstr>Summarization</vt:lpstr>
      <vt:lpstr>Summarization</vt:lpstr>
      <vt:lpstr>Summarization</vt:lpstr>
      <vt:lpstr>Summarization</vt:lpstr>
      <vt:lpstr>Syntactic Structure</vt:lpstr>
      <vt:lpstr>Syntactic Structure</vt:lpstr>
      <vt:lpstr>Syntactic Structure</vt:lpstr>
      <vt:lpstr>Syntactic Structure</vt:lpstr>
      <vt:lpstr>Syntactic Structure</vt:lpstr>
      <vt:lpstr>Syntactic Structure</vt:lpstr>
      <vt:lpstr>Syntactic Structure</vt:lpstr>
      <vt:lpstr>Syntactic Structure</vt:lpstr>
      <vt:lpstr>Syntactic Structure</vt:lpstr>
      <vt:lpstr>Syntactic Structure</vt:lpstr>
      <vt:lpstr>Syntactic Structure: Word Dependency Relations</vt:lpstr>
      <vt:lpstr>Syntactic Structure: ChatGPT</vt:lpstr>
      <vt:lpstr>Syntactic Structure: ChatGPT</vt:lpstr>
      <vt:lpstr>Homework 3</vt:lpstr>
      <vt:lpstr>Homework 3</vt:lpstr>
      <vt:lpstr>Homework 3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sandiway@mac.com</cp:lastModifiedBy>
  <cp:revision>29</cp:revision>
  <cp:lastPrinted>2025-08-10T18:22:58Z</cp:lastPrinted>
  <dcterms:created xsi:type="dcterms:W3CDTF">2020-08-25T02:31:30Z</dcterms:created>
  <dcterms:modified xsi:type="dcterms:W3CDTF">2025-08-11T21:47:56Z</dcterms:modified>
</cp:coreProperties>
</file>