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20" r:id="rId2"/>
    <p:sldId id="323" r:id="rId3"/>
    <p:sldId id="282" r:id="rId4"/>
    <p:sldId id="283" r:id="rId5"/>
    <p:sldId id="284" r:id="rId6"/>
    <p:sldId id="268" r:id="rId7"/>
    <p:sldId id="303" r:id="rId8"/>
    <p:sldId id="279" r:id="rId9"/>
    <p:sldId id="330" r:id="rId10"/>
    <p:sldId id="288" r:id="rId11"/>
    <p:sldId id="329" r:id="rId12"/>
    <p:sldId id="300" r:id="rId13"/>
    <p:sldId id="334" r:id="rId14"/>
    <p:sldId id="285" r:id="rId15"/>
    <p:sldId id="286" r:id="rId16"/>
    <p:sldId id="331" r:id="rId17"/>
    <p:sldId id="298" r:id="rId18"/>
    <p:sldId id="257" r:id="rId19"/>
    <p:sldId id="332" r:id="rId20"/>
    <p:sldId id="333" r:id="rId21"/>
    <p:sldId id="260" r:id="rId22"/>
    <p:sldId id="328" r:id="rId23"/>
    <p:sldId id="316" r:id="rId24"/>
    <p:sldId id="317" r:id="rId25"/>
    <p:sldId id="259" r:id="rId26"/>
    <p:sldId id="335" r:id="rId27"/>
    <p:sldId id="339" r:id="rId28"/>
    <p:sldId id="261" r:id="rId29"/>
    <p:sldId id="258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699"/>
    <p:restoredTop sz="96327"/>
  </p:normalViewPr>
  <p:slideViewPr>
    <p:cSldViewPr snapToGrid="0">
      <p:cViewPr varScale="1">
        <p:scale>
          <a:sx n="122" d="100"/>
          <a:sy n="122" d="100"/>
        </p:scale>
        <p:origin x="224" y="3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EDCE2-83E3-B1E6-AC14-45B01D0E45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C62C75-18FF-F9F1-9A37-2B0E91B956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5EC7BA-889E-0FEB-432C-4CF688EE04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E2A4E-E502-3741-8F82-C8E25E774803}" type="datetimeFigureOut">
              <a:rPr lang="en-US" smtClean="0"/>
              <a:t>9/14/23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DE693D-B002-CBD9-AA8B-8D9D50852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0DE582-66BC-CF3F-5C7E-90AF0FC72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1A3B4-B3F3-0646-B78D-CEFD44415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465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C43FD-E372-27F4-595F-5B0F76E61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ED98B7-8BEB-DD7C-D75E-167DA13D2E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CBF93E-F3A1-7F65-B074-AD43C7EA0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E2A4E-E502-3741-8F82-C8E25E774803}" type="datetimeFigureOut">
              <a:rPr lang="en-US" smtClean="0"/>
              <a:t>9/14/23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CCBA57-C363-579B-BB7E-C8900E1835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D540FB-A0E8-5F9E-5E09-266CABF74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1A3B4-B3F3-0646-B78D-CEFD44415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711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7AED7B0-F8C6-7770-25A3-7EC7FB9B83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74CD94-73A1-FFD4-857C-C7258A6E0A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F009AD-C48D-6B4C-F233-74152DA57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E2A4E-E502-3741-8F82-C8E25E774803}" type="datetimeFigureOut">
              <a:rPr lang="en-US" smtClean="0"/>
              <a:t>9/14/23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3ADF55-AB34-6004-DA6E-81B02B2C7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BD2A2C-A0A6-F3E7-3FB7-FC4E997D7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1A3B4-B3F3-0646-B78D-CEFD44415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569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881AC-C37A-3A61-3C6C-8F6817966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9ECEDA-4FE8-3088-A58B-9258485AA8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1E6D37-EA25-BBE7-E21D-FB62BF956A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E2A4E-E502-3741-8F82-C8E25E774803}" type="datetimeFigureOut">
              <a:rPr lang="en-US" smtClean="0"/>
              <a:t>9/14/23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316DCC-0994-D7D1-E125-35CADFC7A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B176A3-4F10-0F86-EE08-C48C65E21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1A3B4-B3F3-0646-B78D-CEFD44415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368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AC1F2-AF68-BA40-1D94-FEEC91240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96CA0B-9B05-5951-4405-2C5070AD0E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A9E58C-0175-01FB-C816-FA099655F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E2A4E-E502-3741-8F82-C8E25E774803}" type="datetimeFigureOut">
              <a:rPr lang="en-US" smtClean="0"/>
              <a:t>9/14/23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913E5C-032B-9A3E-6C2C-373E63662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1A6839-0EF1-80C8-BCA0-65098C037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1A3B4-B3F3-0646-B78D-CEFD44415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294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3CA12-9D52-55F1-2515-DA6631DEA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1D4881-587E-0453-8D73-8DEB098FBE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A22333-EA81-24C8-5814-1491D335DA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3F4E0A-09D4-73EF-9A86-B8E3FD406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E2A4E-E502-3741-8F82-C8E25E774803}" type="datetimeFigureOut">
              <a:rPr lang="en-US" smtClean="0"/>
              <a:t>9/14/23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E1A466-90CD-6CF4-5A2C-6E2DEA7D8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8997E8-0224-E33E-C6BB-E2F16CCDC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1A3B4-B3F3-0646-B78D-CEFD44415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838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7194F6-4262-E3EF-5677-8F98096BE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3E6474-CCE1-6514-8085-7A8E1EA39E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4ED8BD-DC4B-B17A-807D-DC0DE8AAA7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28E78AF-649B-192A-8E86-3B49B16699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D668B6-9ED9-2621-91BC-8A992423FC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4088EEC-C34B-E46D-EC61-E6C29F910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E2A4E-E502-3741-8F82-C8E25E774803}" type="datetimeFigureOut">
              <a:rPr lang="en-US" smtClean="0"/>
              <a:t>9/14/23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95C6EEE-5B76-CE2F-DC7D-518B73F75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31A20AE-596E-5639-7FAA-04315333F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1A3B4-B3F3-0646-B78D-CEFD44415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358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701E8A-C03E-DB9F-9AD4-3A994D78DC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8DBD72-81A5-1B32-AC2D-6F0ED4916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E2A4E-E502-3741-8F82-C8E25E774803}" type="datetimeFigureOut">
              <a:rPr lang="en-US" smtClean="0"/>
              <a:t>9/14/23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699309-796A-351C-A76C-7F2DA24EB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6A6358-E2D1-ACDA-53B0-42ADBA3DA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1A3B4-B3F3-0646-B78D-CEFD44415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950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9AEE25-3234-18BE-E566-A87987239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E2A4E-E502-3741-8F82-C8E25E774803}" type="datetimeFigureOut">
              <a:rPr lang="en-US" smtClean="0"/>
              <a:t>9/14/23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C217AF-7436-CDD4-D945-9EEE4F747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4ECF78-80FD-BE2B-25A8-966925D57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1A3B4-B3F3-0646-B78D-CEFD44415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451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32D09-FD2D-2487-8954-362422649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A96341-D29A-8566-5EA5-1820CB052F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D931FE-03AC-F9CE-C303-9D60AEED8B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E4FAA5-E49F-58AA-B948-78085D62C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E2A4E-E502-3741-8F82-C8E25E774803}" type="datetimeFigureOut">
              <a:rPr lang="en-US" smtClean="0"/>
              <a:t>9/14/23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217C91-70D9-1A7C-A9A3-9AC7069D6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20102D-073E-5B28-30EE-E19570708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1A3B4-B3F3-0646-B78D-CEFD44415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66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0269A-C997-2CFF-3B1B-399B85AEE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EE86DE0-20DE-D32F-93CA-CD4FA1BE4E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F43DFB-8207-419E-5FF9-7701F38794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82B01D-9D74-7E98-3EE8-62DBAED41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E2A4E-E502-3741-8F82-C8E25E774803}" type="datetimeFigureOut">
              <a:rPr lang="en-US" smtClean="0"/>
              <a:t>9/14/23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CD7786-E8C6-7265-46C0-4E4269178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0B7291-2E26-1F91-8FE9-BC897B9AE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1A3B4-B3F3-0646-B78D-CEFD44415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494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EB1F94-00E0-0204-F5BB-A5B27B2D8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AEEFC1-3498-19B1-6F36-01A17355CC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4DB1EA-C6F7-C1FC-B115-7668649809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5E2A4E-E502-3741-8F82-C8E25E774803}" type="datetimeFigureOut">
              <a:rPr lang="en-US" smtClean="0"/>
              <a:t>9/14/23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6B47F5-C908-8820-3F8E-6055D5EC69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479EAF-C9A1-061C-92FE-2B42F2A523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81A3B4-B3F3-0646-B78D-CEFD44415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638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Disemvoweling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png"/><Relationship Id="rId4" Type="http://schemas.openxmlformats.org/officeDocument/2006/relationships/hyperlink" Target="https://www.nytimes.com/2018/12/29/style/vowels-no-more.html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Disemvoweling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perldoc.perl.org/functions/split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mailto:sandiway@arizona.edu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LING/C SC/PSYC 438/538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Lecture 8</a:t>
            </a:r>
            <a:endParaRPr lang="en-US" dirty="0"/>
          </a:p>
          <a:p>
            <a:r>
              <a:rPr lang="en-US" dirty="0" err="1"/>
              <a:t>Sandiway</a:t>
            </a:r>
            <a:r>
              <a:rPr lang="en-US" dirty="0"/>
              <a:t> Fong</a:t>
            </a:r>
          </a:p>
        </p:txBody>
      </p:sp>
    </p:spTree>
    <p:extLst>
      <p:ext uri="{BB962C8B-B14F-4D97-AF65-F5344CB8AC3E}">
        <p14:creationId xmlns:p14="http://schemas.microsoft.com/office/powerpoint/2010/main" val="35058926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7BBA3-591D-3D49-A649-B3752BD4BE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Python </a:t>
            </a:r>
            <a:r>
              <a:rPr lang="en-US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dict</a:t>
            </a:r>
            <a:endParaRPr lang="en-US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217029-CFBD-C54A-952F-C3608894FE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704924"/>
          </a:xfrm>
        </p:spPr>
        <p:txBody>
          <a:bodyPr>
            <a:normAutofit fontScale="92500"/>
          </a:bodyPr>
          <a:lstStyle/>
          <a:p>
            <a:r>
              <a:rPr lang="en-US" dirty="0"/>
              <a:t>Dictionary order preservation depends on the version of Python used …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3159843-168D-0E4A-8DEB-20096F485B3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125" y="2663931"/>
            <a:ext cx="10226675" cy="3379576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BD40808-59FA-E848-8159-192DCAB4DFE7}"/>
              </a:ext>
            </a:extLst>
          </p:cNvPr>
          <p:cNvSpPr txBox="1"/>
          <p:nvPr/>
        </p:nvSpPr>
        <p:spPr>
          <a:xfrm>
            <a:off x="4827181" y="2530549"/>
            <a:ext cx="3094565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/>
              <a:t>Python 3.6 onwards</a:t>
            </a:r>
          </a:p>
        </p:txBody>
      </p:sp>
    </p:spTree>
    <p:extLst>
      <p:ext uri="{BB962C8B-B14F-4D97-AF65-F5344CB8AC3E}">
        <p14:creationId xmlns:p14="http://schemas.microsoft.com/office/powerpoint/2010/main" val="24885761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F6F7AB-0F22-A9BB-0B0F-4D861755F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on Hash tables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2CD16C-6B6B-C0DE-0387-BEF3537E94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>
                <a:effectLst/>
                <a:ea typeface="Menlo" panose="020B0609030804020204" pitchFamily="49" charset="0"/>
                <a:cs typeface="Menlo" panose="020B0609030804020204" pitchFamily="49" charset="0"/>
              </a:rPr>
              <a:t>Hash slice:</a:t>
            </a:r>
          </a:p>
          <a:p>
            <a:pPr lvl="1"/>
            <a:r>
              <a:rPr lang="en-US" dirty="0" err="1"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perl</a:t>
            </a:r>
            <a:r>
              <a:rPr lang="en-US" dirty="0"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-e '%</a:t>
            </a: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h = </a:t>
            </a:r>
            <a:r>
              <a:rPr lang="en-US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qw</a:t>
            </a:r>
            <a:r>
              <a:rPr lang="en-US" dirty="0"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</a:t>
            </a:r>
            <a:r>
              <a:rPr lang="en-US" dirty="0" err="1"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mon</a:t>
            </a:r>
            <a:r>
              <a:rPr lang="en-US" dirty="0"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Monday </a:t>
            </a:r>
            <a:r>
              <a:rPr lang="en-US" dirty="0" err="1"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tue</a:t>
            </a:r>
            <a:r>
              <a:rPr lang="en-US" dirty="0"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Tuesday</a:t>
            </a: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wed Wednesday </a:t>
            </a:r>
            <a:r>
              <a:rPr lang="en-US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thu</a:t>
            </a: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Thursday </a:t>
            </a:r>
            <a:r>
              <a:rPr lang="en-US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fri</a:t>
            </a: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Friday sat Saturday sun Sunday</a:t>
            </a:r>
            <a:r>
              <a:rPr lang="en-US" dirty="0"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); print "@h{(</a:t>
            </a: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sat, sun)}\n"</a:t>
            </a:r>
            <a:r>
              <a:rPr lang="en-US" dirty="0"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'</a:t>
            </a:r>
          </a:p>
          <a:p>
            <a:pPr lvl="1"/>
            <a:r>
              <a:rPr lang="en-US" dirty="0">
                <a:solidFill>
                  <a:schemeClr val="accent1"/>
                </a:solidFill>
                <a:effectLst/>
                <a:latin typeface="Menlo" panose="020B0609030804020204" pitchFamily="49" charset="0"/>
              </a:rPr>
              <a:t>Saturday Sunday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enlo" panose="020B0609030804020204" pitchFamily="49" charset="0"/>
                <a:cs typeface="Menlo" panose="020B0609030804020204" pitchFamily="49" charset="0"/>
              </a:rPr>
              <a:t>Delete hash:</a:t>
            </a:r>
          </a:p>
          <a:p>
            <a:pPr lvl="1">
              <a:spcBef>
                <a:spcPts val="1000"/>
              </a:spcBef>
              <a:defRPr/>
            </a:pPr>
            <a:r>
              <a:rPr lang="en-US" dirty="0">
                <a:solidFill>
                  <a:prstClr val="black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%h = ()</a:t>
            </a:r>
          </a:p>
          <a:p>
            <a:pPr lvl="1">
              <a:spcBef>
                <a:spcPts val="1000"/>
              </a:spcBef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h = {}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enlo" panose="020B0609030804020204" pitchFamily="49" charset="0"/>
                <a:cs typeface="Calibri" panose="020F0502020204030204" pitchFamily="34" charset="0"/>
              </a:rPr>
              <a:t>(Python)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enlo" panose="020B0609030804020204" pitchFamily="49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7510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3456E-2653-5942-9E1D-AECB25554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Python </a:t>
            </a:r>
            <a:r>
              <a:rPr lang="en-US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dict</a:t>
            </a: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70378BC-0D65-054E-BF5B-702FDF143A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1943894"/>
            <a:ext cx="10363200" cy="4114800"/>
          </a:xfr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29BC2266-F7D1-B147-8E22-F26130287D90}"/>
              </a:ext>
            </a:extLst>
          </p:cNvPr>
          <p:cNvSpPr/>
          <p:nvPr/>
        </p:nvSpPr>
        <p:spPr>
          <a:xfrm>
            <a:off x="1404552" y="4034971"/>
            <a:ext cx="3602878" cy="43542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Line Callout 1 8">
            <a:extLst>
              <a:ext uri="{FF2B5EF4-FFF2-40B4-BE49-F238E27FC236}">
                <a16:creationId xmlns:a16="http://schemas.microsoft.com/office/drawing/2014/main" id="{B1320725-5767-2A4A-9B7F-4EDAA0B937F8}"/>
              </a:ext>
            </a:extLst>
          </p:cNvPr>
          <p:cNvSpPr/>
          <p:nvPr/>
        </p:nvSpPr>
        <p:spPr>
          <a:xfrm>
            <a:off x="5814392" y="3701143"/>
            <a:ext cx="4973058" cy="880796"/>
          </a:xfrm>
          <a:prstGeom prst="borderCallout1">
            <a:avLst>
              <a:gd name="adj1" fmla="val 43394"/>
              <a:gd name="adj2" fmla="val -2275"/>
              <a:gd name="adj3" fmla="val 58179"/>
              <a:gd name="adj4" fmla="val -16309"/>
            </a:avLst>
          </a:prstGeom>
          <a:ln/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similar syntax to a list comprehension </a:t>
            </a:r>
          </a:p>
          <a:p>
            <a:pPr algn="ctr"/>
            <a:r>
              <a:rPr lang="en-US" sz="2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[… for </a:t>
            </a:r>
            <a:r>
              <a:rPr lang="en-US" sz="2000" i="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var</a:t>
            </a:r>
            <a:r>
              <a:rPr lang="en-US" sz="2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in </a:t>
            </a:r>
            <a:r>
              <a:rPr lang="en-US" sz="2000" i="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ITERABLE</a:t>
            </a:r>
            <a:r>
              <a:rPr lang="en-US" sz="2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]</a:t>
            </a:r>
          </a:p>
        </p:txBody>
      </p:sp>
    </p:spTree>
    <p:extLst>
      <p:ext uri="{BB962C8B-B14F-4D97-AF65-F5344CB8AC3E}">
        <p14:creationId xmlns:p14="http://schemas.microsoft.com/office/powerpoint/2010/main" val="1762567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0F5A3-6513-A9D5-2838-2CC795A7B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Python Part-of-Speech </a:t>
            </a:r>
            <a:r>
              <a:rPr lang="en-US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dict</a:t>
            </a:r>
            <a:endParaRPr lang="en-US" dirty="0"/>
          </a:p>
        </p:txBody>
      </p:sp>
      <p:pic>
        <p:nvPicPr>
          <p:cNvPr id="5" name="Content Placeholder 4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813FEF35-DDC9-7644-8826-284C21F6DC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00024" y="2892922"/>
            <a:ext cx="7956550" cy="3324245"/>
          </a:xfrm>
          <a:ln>
            <a:solidFill>
              <a:schemeClr val="tx1"/>
            </a:solidFill>
          </a:ln>
        </p:spPr>
      </p:pic>
      <p:sp>
        <p:nvSpPr>
          <p:cNvPr id="6" name="Down Arrow Callout 5">
            <a:extLst>
              <a:ext uri="{FF2B5EF4-FFF2-40B4-BE49-F238E27FC236}">
                <a16:creationId xmlns:a16="http://schemas.microsoft.com/office/drawing/2014/main" id="{42681FCD-0BF1-219F-379C-F18831523EAA}"/>
              </a:ext>
            </a:extLst>
          </p:cNvPr>
          <p:cNvSpPr/>
          <p:nvPr/>
        </p:nvSpPr>
        <p:spPr>
          <a:xfrm>
            <a:off x="9144001" y="2027583"/>
            <a:ext cx="1709530" cy="1013791"/>
          </a:xfrm>
          <a:prstGeom prst="downArrow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Facebook: 2004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DDED163-B7DB-7DE3-AFB9-B76CD1347BB9}"/>
              </a:ext>
            </a:extLst>
          </p:cNvPr>
          <p:cNvSpPr txBox="1"/>
          <p:nvPr/>
        </p:nvSpPr>
        <p:spPr>
          <a:xfrm>
            <a:off x="838199" y="1876306"/>
            <a:ext cx="8305801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likes is both a verb (3.sg.present) and a noun (plural)</a:t>
            </a:r>
          </a:p>
          <a:p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	He has his </a:t>
            </a:r>
            <a:r>
              <a:rPr lang="en-US" sz="2400" i="1" dirty="0">
                <a:solidFill>
                  <a:schemeClr val="accent1"/>
                </a:solidFill>
              </a:rPr>
              <a:t>likes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 and </a:t>
            </a:r>
            <a:r>
              <a:rPr lang="en-US" sz="2000" b="0" i="1" u="none" strike="noStrike" dirty="0">
                <a:solidFill>
                  <a:schemeClr val="accent1"/>
                </a:solidFill>
                <a:effectLst/>
                <a:latin typeface="Open Sans" panose="020B0606030504020204" pitchFamily="34" charset="0"/>
              </a:rPr>
              <a:t>dislikes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as well as we. (OED: 1735)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016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5FBF1-B4FE-FF42-A7B7-E9C5D6B8D9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Python Part-of-Speech </a:t>
            </a:r>
            <a:r>
              <a:rPr lang="en-US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dict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6F3CA7B-061D-CC43-8BA6-DD8BC0DE35F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8" y="4046744"/>
            <a:ext cx="7333965" cy="218526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1021156-1E99-E742-88B7-774CCAA430B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1916881"/>
            <a:ext cx="7333965" cy="201781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CC2BBEA-654C-4B41-B0C3-6CE7517A5E18}"/>
              </a:ext>
            </a:extLst>
          </p:cNvPr>
          <p:cNvSpPr txBox="1"/>
          <p:nvPr/>
        </p:nvSpPr>
        <p:spPr>
          <a:xfrm>
            <a:off x="8302324" y="1916881"/>
            <a:ext cx="3370731" cy="70788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/>
              <a:t>All values are lists</a:t>
            </a:r>
          </a:p>
          <a:p>
            <a:r>
              <a:rPr lang="en-US" sz="2000" dirty="0"/>
              <a:t>Advantage: simplifies the code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4CCED3-A473-4646-84E5-412728FC9185}"/>
              </a:ext>
            </a:extLst>
          </p:cNvPr>
          <p:cNvSpPr txBox="1"/>
          <p:nvPr/>
        </p:nvSpPr>
        <p:spPr>
          <a:xfrm>
            <a:off x="8378524" y="4046744"/>
            <a:ext cx="3471143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/>
              <a:t>Values are lists or a string</a:t>
            </a:r>
          </a:p>
          <a:p>
            <a:r>
              <a:rPr lang="en-US" sz="2000" dirty="0"/>
              <a:t>Advantage: simpler-looking </a:t>
            </a:r>
            <a:r>
              <a:rPr lang="en-US" sz="2000" dirty="0" err="1"/>
              <a:t>dict</a:t>
            </a:r>
            <a:endParaRPr lang="en-US" sz="2000" dirty="0"/>
          </a:p>
        </p:txBody>
      </p:sp>
      <p:sp>
        <p:nvSpPr>
          <p:cNvPr id="11" name="Left-Right Arrow Callout 10">
            <a:extLst>
              <a:ext uri="{FF2B5EF4-FFF2-40B4-BE49-F238E27FC236}">
                <a16:creationId xmlns:a16="http://schemas.microsoft.com/office/drawing/2014/main" id="{02F403AA-A810-1842-BE60-65AFF1956A07}"/>
              </a:ext>
            </a:extLst>
          </p:cNvPr>
          <p:cNvSpPr/>
          <p:nvPr/>
        </p:nvSpPr>
        <p:spPr>
          <a:xfrm rot="5400000">
            <a:off x="9185564" y="2974255"/>
            <a:ext cx="1399309" cy="745669"/>
          </a:xfrm>
          <a:prstGeom prst="leftRightArrowCallout">
            <a:avLst>
              <a:gd name="adj1" fmla="val 25000"/>
              <a:gd name="adj2" fmla="val 25000"/>
              <a:gd name="adj3" fmla="val 25000"/>
              <a:gd name="adj4" fmla="val 60004"/>
            </a:avLst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Trade-off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81610F-0791-F196-18F9-575AF1600D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12384" y="4976499"/>
            <a:ext cx="2057820" cy="961598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59A5423-83D8-4C37-D1D3-EAFA750F29CF}"/>
              </a:ext>
            </a:extLst>
          </p:cNvPr>
          <p:cNvCxnSpPr>
            <a:cxnSpLocks/>
            <a:endCxn id="12" idx="1"/>
          </p:cNvCxnSpPr>
          <p:nvPr/>
        </p:nvCxnSpPr>
        <p:spPr>
          <a:xfrm>
            <a:off x="5137220" y="4923798"/>
            <a:ext cx="3275183" cy="5031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B192D857-A067-6435-9E42-CD4F676CA1DC}"/>
              </a:ext>
            </a:extLst>
          </p:cNvPr>
          <p:cNvSpPr txBox="1"/>
          <p:nvPr/>
        </p:nvSpPr>
        <p:spPr>
          <a:xfrm>
            <a:off x="8412403" y="4965254"/>
            <a:ext cx="10999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can be</a:t>
            </a:r>
          </a:p>
          <a:p>
            <a:r>
              <a:rPr lang="en-US" i="1" dirty="0"/>
              <a:t>simplified</a:t>
            </a:r>
          </a:p>
          <a:p>
            <a:r>
              <a:rPr lang="en-US" i="1" dirty="0"/>
              <a:t>because</a:t>
            </a:r>
          </a:p>
        </p:txBody>
      </p:sp>
    </p:spTree>
    <p:extLst>
      <p:ext uri="{BB962C8B-B14F-4D97-AF65-F5344CB8AC3E}">
        <p14:creationId xmlns:p14="http://schemas.microsoft.com/office/powerpoint/2010/main" val="3045942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6F01E8-E151-FA4C-88A4-6CB3C7AEB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Python Part-of-Speech </a:t>
            </a:r>
            <a:r>
              <a:rPr lang="en-US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dict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665665F-EE10-C049-96F0-5E0FF58BE8E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745" y="2772050"/>
            <a:ext cx="7899924" cy="235413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BB54EE-E475-9B45-8061-958AC968A6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2035017"/>
            <a:ext cx="10515600" cy="585066"/>
          </a:xfrm>
        </p:spPr>
        <p:txBody>
          <a:bodyPr/>
          <a:lstStyle/>
          <a:p>
            <a:r>
              <a:rPr lang="en-US" dirty="0"/>
              <a:t>Works too!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F16F7E-5825-5B4B-AB82-B9FEC536C231}"/>
              </a:ext>
            </a:extLst>
          </p:cNvPr>
          <p:cNvSpPr txBox="1"/>
          <p:nvPr/>
        </p:nvSpPr>
        <p:spPr>
          <a:xfrm>
            <a:off x="6970573" y="3699309"/>
            <a:ext cx="4316566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b="1" dirty="0"/>
              <a:t>Less transparent: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relies on a Python-particular quirk 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and doesn't always work!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0A33B4A-033D-D640-BABC-5887B0D88D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5912" y="4968254"/>
            <a:ext cx="5521227" cy="13954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750613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686540-3FC2-3423-5C72-84BAF4C1B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Perl Part-of-Speech hash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8B4DC1D-7109-4B93-70E3-D8F3ED05CC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400" dirty="0">
                <a:solidFill>
                  <a:schemeClr val="accent1"/>
                </a:solidFill>
                <a:effectLst/>
                <a:latin typeface="Menlo" panose="020B0609030804020204" pitchFamily="49" charset="0"/>
              </a:rPr>
              <a:t>[</a:t>
            </a:r>
            <a:r>
              <a:rPr lang="en-US" sz="2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…</a:t>
            </a:r>
            <a:r>
              <a:rPr lang="en-US" sz="2400" dirty="0">
                <a:solidFill>
                  <a:schemeClr val="accent1"/>
                </a:solidFill>
                <a:effectLst/>
                <a:latin typeface="Menlo" panose="020B0609030804020204" pitchFamily="49" charset="0"/>
              </a:rPr>
              <a:t>]</a:t>
            </a:r>
            <a:r>
              <a:rPr lang="en-US" sz="2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reference to an </a:t>
            </a: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array (scalar)</a:t>
            </a:r>
          </a:p>
          <a:p>
            <a:r>
              <a:rPr lang="en-US" sz="2400" dirty="0">
                <a:solidFill>
                  <a:schemeClr val="accent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@$</a:t>
            </a:r>
            <a:r>
              <a:rPr lang="en-US" sz="2400" dirty="0" err="1">
                <a:solidFill>
                  <a:schemeClr val="accent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refname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dereferences the scalar reference (gets you the array)</a:t>
            </a:r>
            <a:endParaRPr lang="en-US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scalar context </a:t>
            </a:r>
            <a:r>
              <a:rPr lang="en-US" sz="2400" dirty="0">
                <a:solidFill>
                  <a:srgbClr val="00000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grep </a:t>
            </a:r>
            <a:r>
              <a:rPr lang="en-US" sz="2400" i="1" dirty="0">
                <a:solidFill>
                  <a:srgbClr val="00000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block</a:t>
            </a:r>
            <a:r>
              <a:rPr lang="en-US" sz="2400" dirty="0">
                <a:solidFill>
                  <a:srgbClr val="00000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array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returns number of matches:</a:t>
            </a:r>
            <a:endParaRPr lang="en-US" sz="240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sz="22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perl</a:t>
            </a:r>
            <a:r>
              <a:rPr lang="en-US" sz="2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-e '%pos=(likes =&gt; </a:t>
            </a:r>
            <a:r>
              <a:rPr lang="en-US" sz="2200" dirty="0">
                <a:solidFill>
                  <a:schemeClr val="accent1"/>
                </a:solidFill>
                <a:effectLst/>
                <a:latin typeface="Menlo" panose="020B0609030804020204" pitchFamily="49" charset="0"/>
              </a:rPr>
              <a:t>[</a:t>
            </a:r>
            <a:r>
              <a:rPr lang="en-US" sz="2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"</a:t>
            </a:r>
            <a:r>
              <a:rPr lang="en-US" sz="22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n","v</a:t>
            </a:r>
            <a:r>
              <a:rPr lang="en-US" sz="2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"</a:t>
            </a:r>
            <a:r>
              <a:rPr lang="en-US" sz="2200" dirty="0">
                <a:solidFill>
                  <a:schemeClr val="accent1"/>
                </a:solidFill>
                <a:effectLst/>
                <a:latin typeface="Menlo" panose="020B0609030804020204" pitchFamily="49" charset="0"/>
              </a:rPr>
              <a:t>]</a:t>
            </a:r>
            <a:r>
              <a:rPr lang="en-US" sz="2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car=&gt;</a:t>
            </a:r>
            <a:r>
              <a:rPr lang="en-US" sz="2200" dirty="0">
                <a:solidFill>
                  <a:schemeClr val="accent1"/>
                </a:solidFill>
                <a:effectLst/>
                <a:latin typeface="Menlo" panose="020B0609030804020204" pitchFamily="49" charset="0"/>
              </a:rPr>
              <a:t>[</a:t>
            </a:r>
            <a:r>
              <a:rPr lang="en-US" sz="2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"n"</a:t>
            </a:r>
            <a:r>
              <a:rPr lang="en-US" sz="2200" dirty="0">
                <a:solidFill>
                  <a:schemeClr val="accent1"/>
                </a:solidFill>
                <a:effectLst/>
                <a:latin typeface="Menlo" panose="020B0609030804020204" pitchFamily="49" charset="0"/>
              </a:rPr>
              <a:t>]</a:t>
            </a:r>
            <a:r>
              <a:rPr lang="en-US" sz="2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smiled=&gt;</a:t>
            </a:r>
            <a:r>
              <a:rPr lang="en-US" sz="2200" dirty="0">
                <a:solidFill>
                  <a:schemeClr val="accent1"/>
                </a:solidFill>
                <a:effectLst/>
                <a:latin typeface="Menlo" panose="020B0609030804020204" pitchFamily="49" charset="0"/>
              </a:rPr>
              <a:t>[</a:t>
            </a:r>
            <a:r>
              <a:rPr lang="en-US" sz="2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"v"</a:t>
            </a:r>
            <a:r>
              <a:rPr lang="en-US" sz="2200" dirty="0">
                <a:solidFill>
                  <a:schemeClr val="accent1"/>
                </a:solidFill>
                <a:effectLst/>
                <a:latin typeface="Menlo" panose="020B0609030804020204" pitchFamily="49" charset="0"/>
              </a:rPr>
              <a:t>]</a:t>
            </a:r>
            <a:r>
              <a:rPr lang="en-US" sz="2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); while(($word,$</a:t>
            </a:r>
            <a:r>
              <a:rPr lang="en-US" sz="22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tagset</a:t>
            </a:r>
            <a:r>
              <a:rPr lang="en-US" sz="2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)=each %pos){print "$word\n" if </a:t>
            </a:r>
            <a:r>
              <a:rPr lang="en-US" sz="2200" dirty="0">
                <a:solidFill>
                  <a:srgbClr val="FF0000"/>
                </a:solidFill>
                <a:effectLst/>
                <a:latin typeface="Menlo" panose="020B0609030804020204" pitchFamily="49" charset="0"/>
              </a:rPr>
              <a:t>grep {$_ eq "n"} </a:t>
            </a:r>
            <a:r>
              <a:rPr lang="en-US" sz="2200" dirty="0">
                <a:solidFill>
                  <a:schemeClr val="accent1"/>
                </a:solidFill>
                <a:effectLst/>
                <a:latin typeface="Menlo" panose="020B0609030804020204" pitchFamily="49" charset="0"/>
              </a:rPr>
              <a:t>@$</a:t>
            </a:r>
            <a:r>
              <a:rPr lang="en-US" sz="2200" dirty="0" err="1">
                <a:solidFill>
                  <a:schemeClr val="accent1"/>
                </a:solidFill>
                <a:effectLst/>
                <a:latin typeface="Menlo" panose="020B0609030804020204" pitchFamily="49" charset="0"/>
              </a:rPr>
              <a:t>tagset</a:t>
            </a:r>
            <a:r>
              <a:rPr lang="en-US" sz="2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}'</a:t>
            </a:r>
          </a:p>
          <a:p>
            <a:pPr marL="457200" lvl="1" indent="0">
              <a:buNone/>
            </a:pPr>
            <a:r>
              <a:rPr lang="en-US" sz="2200" dirty="0">
                <a:solidFill>
                  <a:schemeClr val="accent1"/>
                </a:solidFill>
                <a:effectLst/>
                <a:latin typeface="Menlo" panose="020B0609030804020204" pitchFamily="49" charset="0"/>
              </a:rPr>
              <a:t>car</a:t>
            </a:r>
          </a:p>
          <a:p>
            <a:pPr marL="457200" lvl="1" indent="0">
              <a:buNone/>
            </a:pPr>
            <a:r>
              <a:rPr lang="en-US" sz="2200" dirty="0">
                <a:solidFill>
                  <a:schemeClr val="accent1"/>
                </a:solidFill>
                <a:effectLst/>
                <a:latin typeface="Menlo" panose="020B0609030804020204" pitchFamily="49" charset="0"/>
              </a:rPr>
              <a:t>likes</a:t>
            </a:r>
          </a:p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array context, </a:t>
            </a:r>
            <a:r>
              <a:rPr lang="en-US" sz="2400" dirty="0">
                <a:solidFill>
                  <a:srgbClr val="00000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grep </a:t>
            </a:r>
            <a:r>
              <a:rPr lang="en-US" sz="2400" i="1" dirty="0">
                <a:solidFill>
                  <a:srgbClr val="00000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block</a:t>
            </a:r>
            <a:r>
              <a:rPr lang="en-US" sz="2400" dirty="0">
                <a:solidFill>
                  <a:srgbClr val="00000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array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returns the array of matches:</a:t>
            </a:r>
          </a:p>
          <a:p>
            <a:pPr lvl="1"/>
            <a:r>
              <a:rPr lang="en-US" sz="22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perl</a:t>
            </a:r>
            <a:r>
              <a:rPr lang="en-US" sz="22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-e '@a = </a:t>
            </a:r>
            <a:r>
              <a:rPr lang="en-US" sz="22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qw</a:t>
            </a:r>
            <a:r>
              <a:rPr lang="en-US" sz="22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(1 3 5 7 9 11 13 15 17); @lt10 = grep {$_ &lt; 10} @a; print "@lt10\n"'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accent1"/>
                </a:solidFill>
              </a:rPr>
              <a:t>1 3 5 7 9</a:t>
            </a:r>
          </a:p>
          <a:p>
            <a:pPr lvl="1"/>
            <a:endParaRPr lang="en-US" sz="2000" dirty="0">
              <a:solidFill>
                <a:schemeClr val="accent1"/>
              </a:solidFill>
              <a:effectLst/>
              <a:latin typeface="Menlo" panose="020B06090308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8118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3030C3-3D36-B040-8D84-9225621A3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Python </a:t>
            </a:r>
            <a:r>
              <a:rPr lang="en-US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dict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BA715C2-3ADE-3042-81C4-9DA91BCB251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896" y="2369127"/>
            <a:ext cx="6497109" cy="1939637"/>
          </a:xfrm>
          <a:ln>
            <a:solidFill>
              <a:schemeClr val="tx1"/>
            </a:solidFill>
          </a:ln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35D7C6-5D83-AD4A-9836-84A1709E45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1825625"/>
            <a:ext cx="10515600" cy="543502"/>
          </a:xfrm>
        </p:spPr>
        <p:txBody>
          <a:bodyPr/>
          <a:lstStyle/>
          <a:p>
            <a:r>
              <a:rPr lang="en-US" dirty="0"/>
              <a:t>function zip() pairs up elements from two lists into an </a:t>
            </a:r>
            <a:r>
              <a:rPr lang="en-US" dirty="0" err="1"/>
              <a:t>iterable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5146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54555-55B5-990A-4F0E-B71230C2C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Homework 6: Part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047E9D-BC8F-C685-7BAE-B5BA880497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Well-known English s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+mn-lt"/>
              </a:rPr>
              <a:t>pelling rule: </a:t>
            </a:r>
          </a:p>
          <a:p>
            <a:pPr lvl="1"/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+mn-lt"/>
              </a:rPr>
              <a:t>I before E except after C</a:t>
            </a:r>
          </a:p>
          <a:p>
            <a:r>
              <a:rPr lang="en-US" dirty="0">
                <a:solidFill>
                  <a:srgbClr val="000000"/>
                </a:solidFill>
              </a:rPr>
              <a:t>Orthography: </a:t>
            </a:r>
          </a:p>
          <a:p>
            <a:pPr lvl="1"/>
            <a:r>
              <a:rPr lang="en-US" sz="2800" i="1" dirty="0">
                <a:solidFill>
                  <a:srgbClr val="000000"/>
                </a:solidFill>
              </a:rPr>
              <a:t>rec</a:t>
            </a:r>
            <a:r>
              <a:rPr lang="en-US" sz="2800" i="1" dirty="0">
                <a:solidFill>
                  <a:schemeClr val="accent1"/>
                </a:solidFill>
              </a:rPr>
              <a:t>ei</a:t>
            </a:r>
            <a:r>
              <a:rPr lang="en-US" sz="2800" i="1" dirty="0">
                <a:solidFill>
                  <a:srgbClr val="000000"/>
                </a:solidFill>
              </a:rPr>
              <a:t>ve	</a:t>
            </a:r>
            <a:r>
              <a:rPr lang="en-US" sz="2800" dirty="0">
                <a:solidFill>
                  <a:srgbClr val="000000"/>
                </a:solidFill>
              </a:rPr>
              <a:t>(digraph </a:t>
            </a:r>
            <a:r>
              <a:rPr lang="en-US" sz="2800" i="1" dirty="0" err="1">
                <a:solidFill>
                  <a:srgbClr val="000000"/>
                </a:solidFill>
              </a:rPr>
              <a:t>ie</a:t>
            </a:r>
            <a:r>
              <a:rPr lang="en-US" sz="2800" dirty="0">
                <a:solidFill>
                  <a:srgbClr val="000000"/>
                </a:solidFill>
              </a:rPr>
              <a:t>)</a:t>
            </a:r>
          </a:p>
          <a:p>
            <a:pPr lvl="1"/>
            <a:r>
              <a:rPr lang="en-US" sz="2800" dirty="0">
                <a:solidFill>
                  <a:srgbClr val="000000"/>
                </a:solidFill>
              </a:rPr>
              <a:t>s</a:t>
            </a:r>
            <a:r>
              <a:rPr lang="en-US" sz="2800" dirty="0">
                <a:solidFill>
                  <a:srgbClr val="FF0000"/>
                </a:solidFill>
              </a:rPr>
              <a:t>cie</a:t>
            </a:r>
            <a:r>
              <a:rPr lang="en-US" sz="2800" dirty="0">
                <a:solidFill>
                  <a:srgbClr val="000000"/>
                </a:solidFill>
              </a:rPr>
              <a:t>nce (I before E after C: exception to the rule, type 1)</a:t>
            </a:r>
          </a:p>
          <a:p>
            <a:pPr lvl="1"/>
            <a:r>
              <a:rPr lang="en-US" sz="2800" dirty="0">
                <a:solidFill>
                  <a:srgbClr val="000000"/>
                </a:solidFill>
              </a:rPr>
              <a:t>for</a:t>
            </a:r>
            <a:r>
              <a:rPr lang="en-US" sz="2800" dirty="0">
                <a:solidFill>
                  <a:srgbClr val="FF0000"/>
                </a:solidFill>
              </a:rPr>
              <a:t>ei</a:t>
            </a:r>
            <a:r>
              <a:rPr lang="en-US" sz="2800" dirty="0">
                <a:solidFill>
                  <a:srgbClr val="000000"/>
                </a:solidFill>
              </a:rPr>
              <a:t>gn (E before I not after C: exception to the rule type 2)</a:t>
            </a:r>
          </a:p>
        </p:txBody>
      </p:sp>
    </p:spTree>
    <p:extLst>
      <p:ext uri="{BB962C8B-B14F-4D97-AF65-F5344CB8AC3E}">
        <p14:creationId xmlns:p14="http://schemas.microsoft.com/office/powerpoint/2010/main" val="22569870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DA468E-F652-9D7B-6A16-56E2F4AF4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Homework 6: Part 1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7E6FD9-0F5A-FC09-82DF-6D83200EE7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i="0" u="none" strike="noStrike" dirty="0">
                <a:solidFill>
                  <a:srgbClr val="000000"/>
                </a:solidFill>
                <a:effectLst/>
                <a:latin typeface="+mn-lt"/>
              </a:rPr>
              <a:t>Adapt the code from the Homework 5 review to find exceptions in the </a:t>
            </a:r>
            <a:r>
              <a:rPr lang="en-US" sz="2400" b="0" i="1" u="none" strike="noStrike" dirty="0" err="1">
                <a:solidFill>
                  <a:srgbClr val="000000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letters.txt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enlo" panose="020B0609030804020204" pitchFamily="49" charset="0"/>
                <a:cs typeface="Calibri" panose="020F0502020204030204" pitchFamily="34" charset="0"/>
              </a:rPr>
              <a:t> 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+mn-lt"/>
              </a:rPr>
              <a:t>files for n ≥ 3.</a:t>
            </a:r>
          </a:p>
          <a:p>
            <a:pPr lvl="1"/>
            <a:r>
              <a:rPr lang="en-US" sz="2800" dirty="0"/>
              <a:t>type 1: make use of the Perl index function (</a:t>
            </a:r>
            <a:r>
              <a:rPr lang="en-US" sz="2800" i="1" dirty="0"/>
              <a:t>see next slide</a:t>
            </a:r>
            <a:r>
              <a:rPr lang="en-US" sz="2800" dirty="0"/>
              <a:t>) </a:t>
            </a:r>
          </a:p>
          <a:p>
            <a:pPr lvl="1"/>
            <a:r>
              <a:rPr lang="en-US" sz="2800" dirty="0"/>
              <a:t>type 2: use a regex condition match </a:t>
            </a:r>
            <a:r>
              <a:rPr lang="en-US" sz="2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if ($_ =~ /[^C]EI/)  </a:t>
            </a:r>
            <a:endParaRPr lang="en-US" sz="2800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lvl="2"/>
            <a:r>
              <a:rPr lang="en-US" sz="22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=~</a:t>
            </a:r>
            <a:r>
              <a:rPr lang="en-US" sz="2200" dirty="0"/>
              <a:t> means match pattern </a:t>
            </a:r>
            <a:r>
              <a:rPr lang="en-US" sz="22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/…/</a:t>
            </a:r>
          </a:p>
          <a:p>
            <a:pPr lvl="2"/>
            <a:r>
              <a:rPr lang="en-US" sz="22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[^C]</a:t>
            </a:r>
            <a:r>
              <a:rPr lang="en-US" sz="2200" dirty="0"/>
              <a:t> means not a C character, so</a:t>
            </a:r>
          </a:p>
          <a:p>
            <a:pPr lvl="2"/>
            <a:r>
              <a:rPr lang="en-US" sz="22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[^C]EI</a:t>
            </a:r>
            <a:r>
              <a:rPr lang="en-US" sz="2200" dirty="0"/>
              <a:t> means not a C followed by EI</a:t>
            </a:r>
          </a:p>
          <a:p>
            <a:r>
              <a:rPr lang="en-US" dirty="0"/>
              <a:t>How many exceptions did you find for types 1 and 2 for the </a:t>
            </a:r>
            <a:r>
              <a:rPr lang="en-US" sz="2400" b="0" i="1" u="none" strike="noStrike" dirty="0" err="1">
                <a:solidFill>
                  <a:srgbClr val="000000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letters.txt</a:t>
            </a:r>
            <a:r>
              <a:rPr lang="en-US" dirty="0">
                <a:solidFill>
                  <a:srgbClr val="000000"/>
                </a:solidFill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+mn-lt"/>
              </a:rPr>
              <a:t>files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4528955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0C105-5099-27F3-4532-2F40D1292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Today's 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C4E24F-79E4-9DD7-2309-E1C940CEDE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Perl hash (</a:t>
            </a:r>
            <a:r>
              <a:rPr lang="en-US" i="1" dirty="0"/>
              <a:t>recap</a:t>
            </a:r>
            <a:r>
              <a:rPr lang="en-US" dirty="0"/>
              <a:t>) and Python </a:t>
            </a:r>
            <a:r>
              <a:rPr lang="en-US" dirty="0" err="1"/>
              <a:t>dict</a:t>
            </a:r>
            <a:r>
              <a:rPr lang="en-US" dirty="0"/>
              <a:t> comparison</a:t>
            </a:r>
          </a:p>
          <a:p>
            <a:r>
              <a:rPr lang="en-US" dirty="0"/>
              <a:t>Perl anonymous array […]</a:t>
            </a:r>
          </a:p>
          <a:p>
            <a:r>
              <a:rPr lang="en-US" dirty="0"/>
              <a:t>Part of Speech </a:t>
            </a:r>
            <a:r>
              <a:rPr lang="en-US" dirty="0" err="1"/>
              <a:t>tagset</a:t>
            </a:r>
            <a:r>
              <a:rPr lang="en-US" dirty="0"/>
              <a:t> example</a:t>
            </a:r>
          </a:p>
          <a:p>
            <a:r>
              <a:rPr lang="en-US" dirty="0"/>
              <a:t>Homework 6</a:t>
            </a:r>
          </a:p>
          <a:p>
            <a:pPr lvl="1"/>
            <a:r>
              <a:rPr lang="en-US" dirty="0"/>
              <a:t>has two themes: part 1 and part 2</a:t>
            </a:r>
          </a:p>
        </p:txBody>
      </p:sp>
    </p:spTree>
    <p:extLst>
      <p:ext uri="{BB962C8B-B14F-4D97-AF65-F5344CB8AC3E}">
        <p14:creationId xmlns:p14="http://schemas.microsoft.com/office/powerpoint/2010/main" val="1044814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F568F465-34D0-4B7F-AAA7-1279C82DC7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65853" y="643467"/>
            <a:ext cx="9860294" cy="557106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3EBAEAF-5DF1-D85E-B2F8-6502DBA0C08F}"/>
              </a:ext>
            </a:extLst>
          </p:cNvPr>
          <p:cNvSpPr txBox="1"/>
          <p:nvPr/>
        </p:nvSpPr>
        <p:spPr>
          <a:xfrm>
            <a:off x="3584027" y="643467"/>
            <a:ext cx="8340745" cy="70788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perl</a:t>
            </a:r>
            <a:r>
              <a:rPr lang="en-US" sz="2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-e '$s="license"; print index($s, "ice"), "\n"' </a:t>
            </a:r>
          </a:p>
          <a:p>
            <a:r>
              <a:rPr lang="en-US" sz="2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925520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588202-E164-6B46-9801-48750FCAD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Homework 6: Part 2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25802DE-5D89-BC4A-AF4B-4E5B1D395C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7900" y="2083594"/>
            <a:ext cx="10236200" cy="3835400"/>
          </a:xfrm>
          <a:ln>
            <a:solidFill>
              <a:schemeClr val="tx1"/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D822A63-00D7-A340-8B9A-9E9AA30C3AEC}"/>
              </a:ext>
            </a:extLst>
          </p:cNvPr>
          <p:cNvSpPr/>
          <p:nvPr/>
        </p:nvSpPr>
        <p:spPr>
          <a:xfrm>
            <a:off x="7110075" y="6127234"/>
            <a:ext cx="44360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https://en.wikipedia.org/wiki/Disemvoweling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7043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D4E75-E2E8-67ED-63EC-6BA1844A5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Homework 6: Part 2</a:t>
            </a:r>
          </a:p>
        </p:txBody>
      </p:sp>
      <p:pic>
        <p:nvPicPr>
          <p:cNvPr id="5" name="Content Placeholder 4" descr="A screenshot of a phone&#10;&#10;Description automatically generated">
            <a:extLst>
              <a:ext uri="{FF2B5EF4-FFF2-40B4-BE49-F238E27FC236}">
                <a16:creationId xmlns:a16="http://schemas.microsoft.com/office/drawing/2014/main" id="{DEE21644-01DC-8D10-C6DB-8219678481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363207"/>
            <a:ext cx="10515600" cy="3276174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748265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3846D-3F8A-7146-847E-1BAFCF478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0C3DDD0-A1C1-BC41-BD3A-E56362A2DD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199" y="4905632"/>
            <a:ext cx="10515601" cy="158724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wordplay: </a:t>
            </a:r>
            <a:r>
              <a:rPr lang="en-US" i="1" dirty="0" err="1"/>
              <a:t>periwhelker</a:t>
            </a:r>
            <a:r>
              <a:rPr lang="en-US" dirty="0"/>
              <a:t> = periwinkle</a:t>
            </a:r>
          </a:p>
          <a:p>
            <a:r>
              <a:rPr lang="en-US" dirty="0"/>
              <a:t>how about?</a:t>
            </a:r>
          </a:p>
          <a:p>
            <a:pPr lvl="1"/>
            <a:r>
              <a:rPr lang="en-US" dirty="0" err="1"/>
              <a:t>Nnn</a:t>
            </a:r>
            <a:r>
              <a:rPr lang="en-US" dirty="0"/>
              <a:t> </a:t>
            </a:r>
            <a:r>
              <a:rPr lang="en-US" dirty="0" err="1"/>
              <a:t>ttt</a:t>
            </a:r>
            <a:r>
              <a:rPr lang="en-US" dirty="0"/>
              <a:t> </a:t>
            </a:r>
            <a:r>
              <a:rPr lang="en-US" dirty="0" err="1"/>
              <a:t>wrd</a:t>
            </a:r>
            <a:r>
              <a:rPr lang="en-US" dirty="0"/>
              <a:t>?	(</a:t>
            </a:r>
            <a:r>
              <a:rPr lang="en-US" i="1" dirty="0"/>
              <a:t>Not a word</a:t>
            </a:r>
            <a:r>
              <a:rPr lang="en-US" dirty="0"/>
              <a:t>)</a:t>
            </a:r>
          </a:p>
          <a:p>
            <a:pPr lvl="1"/>
            <a:r>
              <a:rPr lang="en-US" dirty="0" err="1"/>
              <a:t>Dmn</a:t>
            </a:r>
            <a:r>
              <a:rPr lang="en-US" dirty="0"/>
              <a:t> </a:t>
            </a:r>
            <a:r>
              <a:rPr lang="en-US" dirty="0" err="1"/>
              <a:t>ttt</a:t>
            </a:r>
            <a:r>
              <a:rPr lang="en-US" dirty="0"/>
              <a:t> </a:t>
            </a:r>
            <a:r>
              <a:rPr lang="en-US" dirty="0" err="1"/>
              <a:t>thg</a:t>
            </a:r>
            <a:r>
              <a:rPr lang="en-US" dirty="0"/>
              <a:t>. 	(</a:t>
            </a:r>
            <a:r>
              <a:rPr lang="en-US" i="1" dirty="0"/>
              <a:t>Damn that thing</a:t>
            </a:r>
            <a:r>
              <a:rPr lang="en-US" dirty="0"/>
              <a:t>)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2DAEEC34-9D46-B3ED-7517-F0D8D7004D7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199" y="1919379"/>
            <a:ext cx="8261969" cy="2986253"/>
          </a:xfrm>
          <a:ln>
            <a:solidFill>
              <a:schemeClr val="tx1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4B5B0B8-137B-22B8-C067-E2E45C4870E2}"/>
              </a:ext>
            </a:extLst>
          </p:cNvPr>
          <p:cNvSpPr txBox="1"/>
          <p:nvPr/>
        </p:nvSpPr>
        <p:spPr>
          <a:xfrm>
            <a:off x="5871079" y="1952368"/>
            <a:ext cx="32290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Finnegan's Wake </a:t>
            </a:r>
            <a:r>
              <a:rPr lang="en-US" dirty="0"/>
              <a:t>by James Joyce</a:t>
            </a:r>
          </a:p>
          <a:p>
            <a:r>
              <a:rPr lang="en-US" dirty="0"/>
              <a:t>Book 3: Episode 3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BD5C111-5406-DC4D-5DA3-18742F33BA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6651" y="5013783"/>
            <a:ext cx="2137943" cy="159972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1E20225-6561-0A3E-D30A-292758EDB574}"/>
              </a:ext>
            </a:extLst>
          </p:cNvPr>
          <p:cNvSpPr txBox="1"/>
          <p:nvPr/>
        </p:nvSpPr>
        <p:spPr>
          <a:xfrm>
            <a:off x="8554594" y="6146276"/>
            <a:ext cx="304692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 err="1"/>
              <a:t>clemsonhgic.wpengine.com</a:t>
            </a:r>
            <a:r>
              <a:rPr lang="en-US" sz="1400" dirty="0"/>
              <a:t>/</a:t>
            </a:r>
          </a:p>
        </p:txBody>
      </p:sp>
      <p:sp>
        <p:nvSpPr>
          <p:cNvPr id="3" name="Down Arrow Callout 2">
            <a:extLst>
              <a:ext uri="{FF2B5EF4-FFF2-40B4-BE49-F238E27FC236}">
                <a16:creationId xmlns:a16="http://schemas.microsoft.com/office/drawing/2014/main" id="{B864E951-5ABB-EE89-ADDC-93E71C86FD5D}"/>
              </a:ext>
            </a:extLst>
          </p:cNvPr>
          <p:cNvSpPr/>
          <p:nvPr/>
        </p:nvSpPr>
        <p:spPr>
          <a:xfrm>
            <a:off x="6281531" y="3292270"/>
            <a:ext cx="1659835" cy="745435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err="1"/>
              <a:t>disemvowelled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114613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C341E6-BA45-1D44-8D3B-B2FB8974A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10A1ECE-02E8-BB48-87B8-E358D31B653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t="38984"/>
          <a:stretch/>
        </p:blipFill>
        <p:spPr>
          <a:xfrm>
            <a:off x="864392" y="4565960"/>
            <a:ext cx="8414952" cy="1130976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7517CEC-1D7C-A344-88CC-420601A319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4626" y="1630030"/>
            <a:ext cx="4242747" cy="1037528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6E6388-D9A3-7B4A-A93F-EC833A9DE8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99735" y="2606899"/>
            <a:ext cx="10439401" cy="1913648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2400" dirty="0">
                <a:hlinkClick r:id="rId4"/>
              </a:rPr>
              <a:t>https://www.nytimes.com/2018/12/29/style/vowels-no-more.html</a:t>
            </a:r>
            <a:endParaRPr lang="en-US" sz="2400" dirty="0"/>
          </a:p>
          <a:p>
            <a:pPr lvl="1"/>
            <a:r>
              <a:rPr lang="en-US" dirty="0"/>
              <a:t>tech companies like </a:t>
            </a:r>
            <a:r>
              <a:rPr lang="en-US" b="1" dirty="0"/>
              <a:t>Tumblr</a:t>
            </a:r>
            <a:r>
              <a:rPr lang="en-US" dirty="0"/>
              <a:t> and </a:t>
            </a:r>
            <a:r>
              <a:rPr lang="en-US" b="1" dirty="0"/>
              <a:t>Flickr</a:t>
            </a:r>
            <a:r>
              <a:rPr lang="en-US" dirty="0"/>
              <a:t> arrived on the scene, dropping e’s both for distinctiveness and because the altered names made it easier to trademark, claim domain names on the internet and conduct other practical business.</a:t>
            </a:r>
          </a:p>
        </p:txBody>
      </p:sp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5EF4D474-63DB-3E4E-BA0D-F4C90BEE4B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4081797"/>
            <a:ext cx="2405450" cy="209930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76781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7F700E-E62E-8A4F-9E1F-D4D25CD9A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Homework 6: Part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31A012-C579-C847-AC55-96011765F1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02703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Read </a:t>
            </a:r>
            <a:r>
              <a:rPr lang="en-US" dirty="0">
                <a:hlinkClick r:id="rId2"/>
              </a:rPr>
              <a:t>https://en.wikipedia.org/wiki/Disemvoweling</a:t>
            </a:r>
            <a:endParaRPr lang="en-US" dirty="0"/>
          </a:p>
          <a:p>
            <a:r>
              <a:rPr lang="en-US" dirty="0"/>
              <a:t>Part A:</a:t>
            </a:r>
          </a:p>
          <a:p>
            <a:pPr lvl="1"/>
            <a:r>
              <a:rPr lang="en-US" sz="2800" dirty="0"/>
              <a:t>write a Perl program to remove vowels </a:t>
            </a:r>
            <a:r>
              <a:rPr lang="en-US" sz="2800" i="1" dirty="0"/>
              <a:t>a, e, </a:t>
            </a:r>
            <a:r>
              <a:rPr lang="en-US" sz="2800" i="1" dirty="0" err="1"/>
              <a:t>i</a:t>
            </a:r>
            <a:r>
              <a:rPr lang="en-US" sz="2800" i="1" dirty="0"/>
              <a:t>, o, u </a:t>
            </a:r>
            <a:r>
              <a:rPr lang="en-US" sz="2800" dirty="0"/>
              <a:t>from words typed into the command line. (Don't worry about </a:t>
            </a:r>
            <a:r>
              <a:rPr lang="en-US" sz="2800" i="1" dirty="0"/>
              <a:t>y</a:t>
            </a:r>
            <a:r>
              <a:rPr lang="en-US" sz="2800" dirty="0"/>
              <a:t>.) </a:t>
            </a:r>
          </a:p>
          <a:p>
            <a:r>
              <a:rPr lang="en-US" dirty="0"/>
              <a:t>Hint: use </a:t>
            </a:r>
            <a:r>
              <a:rPr lang="en-US" sz="2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split</a:t>
            </a:r>
            <a:r>
              <a:rPr lang="en-US" dirty="0"/>
              <a:t>, read the documentation (</a:t>
            </a:r>
            <a:r>
              <a:rPr lang="en-US" i="1" dirty="0"/>
              <a:t>see next slide</a:t>
            </a:r>
            <a:r>
              <a:rPr lang="en-US" dirty="0"/>
              <a:t>)</a:t>
            </a:r>
          </a:p>
          <a:p>
            <a:r>
              <a:rPr lang="en-US" dirty="0"/>
              <a:t>Possible template for your program (</a:t>
            </a:r>
            <a:r>
              <a:rPr lang="en-US" i="1" dirty="0"/>
              <a:t>see slide ahead</a:t>
            </a:r>
            <a:r>
              <a:rPr lang="en-US" dirty="0"/>
              <a:t>)</a:t>
            </a:r>
          </a:p>
          <a:p>
            <a:r>
              <a:rPr lang="en-US" b="1" dirty="0"/>
              <a:t>Example: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87DB35-8B8A-4E13-1869-B66A1DC3A071}"/>
              </a:ext>
            </a:extLst>
          </p:cNvPr>
          <p:cNvSpPr txBox="1"/>
          <p:nvPr/>
        </p:nvSpPr>
        <p:spPr>
          <a:xfrm>
            <a:off x="1259705" y="4776114"/>
            <a:ext cx="6096000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perl</a:t>
            </a:r>
            <a:r>
              <a:rPr lang="en-US" sz="20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hw6.perl </a:t>
            </a:r>
            <a:r>
              <a:rPr lang="en-US" sz="2000" dirty="0">
                <a:solidFill>
                  <a:schemeClr val="accent1"/>
                </a:solidFill>
                <a:effectLst/>
                <a:latin typeface="Menlo" panose="020B0609030804020204" pitchFamily="49" charset="0"/>
              </a:rPr>
              <a:t>quick brown fox</a:t>
            </a:r>
          </a:p>
          <a:p>
            <a:r>
              <a:rPr lang="en-US" sz="20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qck</a:t>
            </a:r>
            <a:r>
              <a:rPr lang="en-US" sz="20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brwn</a:t>
            </a:r>
            <a:r>
              <a:rPr lang="en-US" sz="20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fx</a:t>
            </a:r>
            <a:r>
              <a:rPr lang="en-US" sz="20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0621927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3B8431-A034-C9D7-380E-D09A1C39C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Homework 6: Part 2</a:t>
            </a:r>
          </a:p>
        </p:txBody>
      </p:sp>
      <p:pic>
        <p:nvPicPr>
          <p:cNvPr id="7" name="Content Placeholder 6" descr="A close-up of a message&#10;&#10;Description automatically generated">
            <a:extLst>
              <a:ext uri="{FF2B5EF4-FFF2-40B4-BE49-F238E27FC236}">
                <a16:creationId xmlns:a16="http://schemas.microsoft.com/office/drawing/2014/main" id="{AD4754CF-F155-FC79-D154-30E4C14246D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1825625"/>
            <a:ext cx="10860131" cy="2745132"/>
          </a:xfrm>
          <a:ln>
            <a:solidFill>
              <a:schemeClr val="tx1"/>
            </a:solidFill>
          </a:ln>
        </p:spPr>
      </p:pic>
      <p:pic>
        <p:nvPicPr>
          <p:cNvPr id="9" name="Content Placeholder 8" descr="A screenshot of a computer&#10;&#10;Description automatically generated">
            <a:extLst>
              <a:ext uri="{FF2B5EF4-FFF2-40B4-BE49-F238E27FC236}">
                <a16:creationId xmlns:a16="http://schemas.microsoft.com/office/drawing/2014/main" id="{7EE7B261-DEB9-5FD0-CDB0-3ECFE66AD40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838199" y="4570757"/>
            <a:ext cx="10860131" cy="1601093"/>
          </a:xfrm>
          <a:ln>
            <a:solidFill>
              <a:schemeClr val="tx1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5CB275D-34C1-3086-AB05-17A48E700AD1}"/>
              </a:ext>
            </a:extLst>
          </p:cNvPr>
          <p:cNvSpPr txBox="1"/>
          <p:nvPr/>
        </p:nvSpPr>
        <p:spPr>
          <a:xfrm>
            <a:off x="4097877" y="1891069"/>
            <a:ext cx="434077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hlinkClick r:id="rId4"/>
              </a:rPr>
              <a:t>https://perldoc.perl.org/functions/split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474280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11" descr="A white background with black and red text&#10;&#10;Description automatically generated">
            <a:extLst>
              <a:ext uri="{FF2B5EF4-FFF2-40B4-BE49-F238E27FC236}">
                <a16:creationId xmlns:a16="http://schemas.microsoft.com/office/drawing/2014/main" id="{60EEF56D-764B-2CA7-C104-F6F3411CD0B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1918253"/>
            <a:ext cx="7520609" cy="2753541"/>
          </a:xfrm>
          <a:ln>
            <a:solidFill>
              <a:schemeClr val="tx1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9EA5871-6B1F-DB4D-A4D3-461A74C04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Homework 6: Part 2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C5C9E2-5406-5B42-9650-9C7E351B5D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32043" y="2842591"/>
            <a:ext cx="8868660" cy="3334371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dirty="0"/>
              <a:t>Simple Recipe </a:t>
            </a:r>
            <a:r>
              <a:rPr lang="en-US" sz="2400" dirty="0"/>
              <a:t>(</a:t>
            </a:r>
            <a:r>
              <a:rPr lang="en-US" sz="2400" i="1" dirty="0"/>
              <a:t>but not resulting in the shortest program</a:t>
            </a:r>
            <a:r>
              <a:rPr lang="en-US" sz="2400" dirty="0"/>
              <a:t>)</a:t>
            </a:r>
            <a:endParaRPr lang="en-US" dirty="0"/>
          </a:p>
          <a:p>
            <a:pPr lvl="1"/>
            <a:r>
              <a:rPr lang="en-US" sz="2000" dirty="0"/>
              <a:t>Take each word from the command line, e.g. </a:t>
            </a:r>
            <a:r>
              <a:rPr lang="en-US" sz="2000" i="1" dirty="0"/>
              <a:t>rabbit</a:t>
            </a:r>
          </a:p>
          <a:p>
            <a:pPr lvl="2"/>
            <a:r>
              <a:rPr lang="en-US" dirty="0"/>
              <a:t>Split it into characters, e.g. </a:t>
            </a:r>
            <a:r>
              <a:rPr lang="en-US" i="1" dirty="0"/>
              <a:t>r a b b </a:t>
            </a:r>
            <a:r>
              <a:rPr lang="en-US" i="1" dirty="0" err="1"/>
              <a:t>i</a:t>
            </a:r>
            <a:r>
              <a:rPr lang="en-US" i="1" dirty="0"/>
              <a:t> t</a:t>
            </a:r>
          </a:p>
          <a:p>
            <a:pPr lvl="2"/>
            <a:r>
              <a:rPr lang="en-US" dirty="0"/>
              <a:t>for each character, print it if it's not a vowel</a:t>
            </a:r>
          </a:p>
          <a:p>
            <a:pPr lvl="1"/>
            <a:r>
              <a:rPr lang="en-US" sz="2000" dirty="0"/>
              <a:t>at the end of a word, print a space</a:t>
            </a:r>
          </a:p>
          <a:p>
            <a:r>
              <a:rPr lang="en-US" sz="2000" dirty="0"/>
              <a:t>at the end of all the words, print a newline</a:t>
            </a:r>
          </a:p>
          <a:p>
            <a:r>
              <a:rPr lang="en-US" sz="2400" dirty="0"/>
              <a:t>Could make use of hash </a:t>
            </a:r>
            <a:r>
              <a:rPr lang="en-US" sz="2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%vowel</a:t>
            </a:r>
            <a:r>
              <a:rPr lang="en-US" sz="2400" dirty="0"/>
              <a:t>: </a:t>
            </a:r>
          </a:p>
          <a:p>
            <a:pPr lvl="1"/>
            <a:r>
              <a:rPr lang="en-US" sz="2000" dirty="0"/>
              <a:t>suppose </a:t>
            </a:r>
            <a:r>
              <a:rPr lang="en-US" sz="16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$char</a:t>
            </a:r>
            <a:r>
              <a:rPr lang="en-US" sz="2000" dirty="0"/>
              <a:t> is a consonant or a vowel, what happens with </a:t>
            </a:r>
            <a:r>
              <a:rPr lang="en-US" sz="1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$vowel{$</a:t>
            </a:r>
            <a:r>
              <a:rPr lang="en-US" sz="1400" i="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char</a:t>
            </a:r>
            <a:r>
              <a:rPr lang="en-US" sz="1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} </a:t>
            </a:r>
            <a:r>
              <a:rPr lang="en-US" sz="1600" dirty="0">
                <a:latin typeface="Calibri" panose="020F0502020204030204" pitchFamily="34" charset="0"/>
                <a:ea typeface="Menlo" panose="020B0609030804020204" pitchFamily="49" charset="0"/>
                <a:cs typeface="Calibri" panose="020F0502020204030204" pitchFamily="34" charset="0"/>
              </a:rPr>
              <a:t>?</a:t>
            </a:r>
            <a:endParaRPr lang="en-US" sz="1200" dirty="0">
              <a:latin typeface="Calibri" panose="020F0502020204030204" pitchFamily="34" charset="0"/>
              <a:ea typeface="Menlo" panose="020B0609030804020204" pitchFamily="49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5980B8-F074-A512-0C8C-5E8E12203A5C}"/>
              </a:ext>
            </a:extLst>
          </p:cNvPr>
          <p:cNvSpPr txBox="1"/>
          <p:nvPr/>
        </p:nvSpPr>
        <p:spPr>
          <a:xfrm>
            <a:off x="838200" y="1518143"/>
            <a:ext cx="17924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File: </a:t>
            </a: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hw6.perl</a:t>
            </a:r>
            <a:endParaRPr lang="en-US" sz="2000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17917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7C68D-D9C9-D545-A371-7161832BB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Homework 6: Part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3C112A-2432-454F-9FA2-F73AB217F6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Part B:</a:t>
            </a:r>
          </a:p>
          <a:p>
            <a:pPr lvl="1"/>
            <a:r>
              <a:rPr lang="en-US" sz="2800" dirty="0"/>
              <a:t>Modify your program for part A to </a:t>
            </a:r>
            <a:r>
              <a:rPr lang="en-US" sz="2800" b="1" dirty="0"/>
              <a:t>not</a:t>
            </a:r>
            <a:r>
              <a:rPr lang="en-US" sz="2800" dirty="0"/>
              <a:t> delete leading vowels</a:t>
            </a:r>
          </a:p>
          <a:p>
            <a:pPr lvl="1"/>
            <a:r>
              <a:rPr lang="en-US" sz="2800" dirty="0"/>
              <a:t>Example:</a:t>
            </a:r>
          </a:p>
          <a:p>
            <a:pPr lvl="2"/>
            <a:r>
              <a:rPr lang="en-US" sz="2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If a sentence is unreadable</a:t>
            </a:r>
          </a:p>
          <a:p>
            <a:pPr lvl="2"/>
            <a:r>
              <a:rPr lang="en-US" sz="2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f </a:t>
            </a:r>
            <a:r>
              <a:rPr lang="en-US" sz="24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sntnc</a:t>
            </a:r>
            <a:r>
              <a:rPr lang="en-US" sz="2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s </a:t>
            </a:r>
            <a:r>
              <a:rPr lang="en-US" sz="24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nrdbl</a:t>
            </a:r>
            <a:r>
              <a:rPr lang="en-US" sz="2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		</a:t>
            </a:r>
            <a:r>
              <a:rPr lang="en-US" sz="2800" dirty="0">
                <a:latin typeface="Calibri" panose="020F0502020204030204" pitchFamily="34" charset="0"/>
                <a:ea typeface="Menlo" panose="020B0609030804020204" pitchFamily="49" charset="0"/>
                <a:cs typeface="Calibri" panose="020F0502020204030204" pitchFamily="34" charset="0"/>
              </a:rPr>
              <a:t>(</a:t>
            </a:r>
            <a:r>
              <a:rPr lang="en-US" sz="2800" i="1" dirty="0">
                <a:latin typeface="Calibri" panose="020F0502020204030204" pitchFamily="34" charset="0"/>
                <a:ea typeface="Menlo" panose="020B0609030804020204" pitchFamily="49" charset="0"/>
                <a:cs typeface="Calibri" panose="020F0502020204030204" pitchFamily="34" charset="0"/>
              </a:rPr>
              <a:t>leading vowels deleted</a:t>
            </a:r>
            <a:r>
              <a:rPr lang="en-US" sz="2800" dirty="0">
                <a:latin typeface="Calibri" panose="020F0502020204030204" pitchFamily="34" charset="0"/>
                <a:ea typeface="Menlo" panose="020B0609030804020204" pitchFamily="49" charset="0"/>
                <a:cs typeface="Calibri" panose="020F0502020204030204" pitchFamily="34" charset="0"/>
              </a:rPr>
              <a:t>)</a:t>
            </a:r>
          </a:p>
          <a:p>
            <a:pPr lvl="2"/>
            <a:r>
              <a:rPr lang="en-US" sz="2400" dirty="0">
                <a:solidFill>
                  <a:srgbClr val="FF000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I</a:t>
            </a:r>
            <a:r>
              <a:rPr lang="en-US" sz="2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f </a:t>
            </a:r>
            <a:r>
              <a:rPr lang="en-US" sz="2400" dirty="0">
                <a:solidFill>
                  <a:srgbClr val="FF000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a</a:t>
            </a:r>
            <a:r>
              <a:rPr lang="en-US" sz="2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sz="24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sntnc</a:t>
            </a:r>
            <a:r>
              <a:rPr lang="en-US" sz="2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i</a:t>
            </a:r>
            <a:r>
              <a:rPr lang="en-US" sz="2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 </a:t>
            </a:r>
            <a:r>
              <a:rPr lang="en-US" sz="2400" dirty="0" err="1">
                <a:solidFill>
                  <a:srgbClr val="FF000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u</a:t>
            </a:r>
            <a:r>
              <a:rPr lang="en-US" sz="24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nrdbl</a:t>
            </a:r>
            <a:r>
              <a:rPr lang="en-US" sz="2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	</a:t>
            </a:r>
            <a:r>
              <a:rPr lang="en-US" sz="2800" dirty="0">
                <a:latin typeface="Calibri" panose="020F0502020204030204" pitchFamily="34" charset="0"/>
                <a:ea typeface="Menlo" panose="020B0609030804020204" pitchFamily="49" charset="0"/>
                <a:cs typeface="Calibri" panose="020F0502020204030204" pitchFamily="34" charset="0"/>
              </a:rPr>
              <a:t>(</a:t>
            </a:r>
            <a:r>
              <a:rPr lang="en-US" sz="2800" i="1" dirty="0">
                <a:latin typeface="Calibri" panose="020F0502020204030204" pitchFamily="34" charset="0"/>
                <a:ea typeface="Menlo" panose="020B0609030804020204" pitchFamily="49" charset="0"/>
                <a:cs typeface="Calibri" panose="020F0502020204030204" pitchFamily="34" charset="0"/>
              </a:rPr>
              <a:t>more legible</a:t>
            </a:r>
            <a:r>
              <a:rPr lang="en-US" sz="2800" dirty="0">
                <a:latin typeface="Calibri" panose="020F0502020204030204" pitchFamily="34" charset="0"/>
                <a:ea typeface="Menlo" panose="020B0609030804020204" pitchFamily="49" charset="0"/>
                <a:cs typeface="Calibri" panose="020F0502020204030204" pitchFamily="34" charset="0"/>
              </a:rPr>
              <a:t>)</a:t>
            </a:r>
            <a:endParaRPr lang="en-US" sz="2400" dirty="0">
              <a:latin typeface="Calibri" panose="020F0502020204030204" pitchFamily="34" charset="0"/>
              <a:ea typeface="Menlo" panose="020B0609030804020204" pitchFamily="49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40057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A5871-6B1F-DB4D-A4D3-461A74C04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Homework 6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385486-0601-65A6-7D44-C7119424E8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Email to me: </a:t>
            </a:r>
            <a:r>
              <a:rPr lang="en-US" sz="3200" dirty="0">
                <a:hlinkClick r:id="rId2"/>
              </a:rPr>
              <a:t>sandiway@arizona.edu</a:t>
            </a:r>
            <a:endParaRPr lang="en-US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Subject: 438/538 Homework 8: </a:t>
            </a:r>
            <a:r>
              <a:rPr lang="en-US" sz="3200" i="1" dirty="0"/>
              <a:t>YOUR NAME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Submit code and example runs in one PDF file</a:t>
            </a:r>
          </a:p>
          <a:p>
            <a:pPr marL="742950" lvl="1" indent="-285750"/>
            <a:r>
              <a:rPr lang="en-US" sz="2800" i="1" dirty="0"/>
              <a:t>submit partial code if you cannot complete 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Due </a:t>
            </a:r>
            <a:r>
              <a:rPr lang="en-US" sz="3200"/>
              <a:t>Sunday midnight</a:t>
            </a:r>
            <a:r>
              <a:rPr lang="en-US" sz="3200" dirty="0"/>
              <a:t>: reviewed next Tuesday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09229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Perl Hashes</a:t>
            </a:r>
          </a:p>
        </p:txBody>
      </p:sp>
      <p:pic>
        <p:nvPicPr>
          <p:cNvPr id="4" name="Content Placeholder 3" descr="Screen shot 2010-08-30 at 1.29.02 PM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41634" y="1690688"/>
            <a:ext cx="6008601" cy="435133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2081A3E-EA46-104C-9FA8-B66701E0E32C}"/>
              </a:ext>
            </a:extLst>
          </p:cNvPr>
          <p:cNvSpPr txBox="1"/>
          <p:nvPr/>
        </p:nvSpPr>
        <p:spPr>
          <a:xfrm>
            <a:off x="7819624" y="1690688"/>
            <a:ext cx="3603872" cy="1877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aka </a:t>
            </a:r>
            <a:r>
              <a:rPr lang="en-US" sz="28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dict</a:t>
            </a:r>
            <a:r>
              <a:rPr lang="en-US" sz="2800" dirty="0"/>
              <a:t> in Python</a:t>
            </a:r>
            <a:endParaRPr lang="en-US" sz="3200" dirty="0"/>
          </a:p>
          <a:p>
            <a:r>
              <a:rPr lang="en-US" sz="3200" b="1" dirty="0"/>
              <a:t>Notation</a:t>
            </a:r>
            <a:r>
              <a:rPr lang="en-US" sz="3200" dirty="0"/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Perl array: </a:t>
            </a:r>
            <a:r>
              <a:rPr lang="en-US" sz="28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@ 	[…]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Perl hash: </a:t>
            </a:r>
            <a:r>
              <a:rPr lang="en-US" sz="28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%	{…}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70675B-5644-98E4-503F-BD0E8E6D88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2366" y="3744843"/>
            <a:ext cx="3048000" cy="2032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00BDB79-2005-3EAC-CE03-986AFE365FEA}"/>
              </a:ext>
            </a:extLst>
          </p:cNvPr>
          <p:cNvSpPr txBox="1"/>
          <p:nvPr/>
        </p:nvSpPr>
        <p:spPr>
          <a:xfrm>
            <a:off x="10774017" y="4760843"/>
            <a:ext cx="7072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apple</a:t>
            </a:r>
          </a:p>
          <a:p>
            <a:r>
              <a:rPr lang="en-US" dirty="0"/>
              <a:t>red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442652-69B6-A9A5-55DB-79A5ED759170}"/>
              </a:ext>
            </a:extLst>
          </p:cNvPr>
          <p:cNvSpPr txBox="1"/>
          <p:nvPr/>
        </p:nvSpPr>
        <p:spPr>
          <a:xfrm>
            <a:off x="8630946" y="4142430"/>
            <a:ext cx="8819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banana</a:t>
            </a:r>
          </a:p>
          <a:p>
            <a:r>
              <a:rPr lang="en-US" dirty="0"/>
              <a:t>yellow</a:t>
            </a:r>
          </a:p>
        </p:txBody>
      </p:sp>
      <p:sp>
        <p:nvSpPr>
          <p:cNvPr id="8" name="Line Callout 2 7">
            <a:extLst>
              <a:ext uri="{FF2B5EF4-FFF2-40B4-BE49-F238E27FC236}">
                <a16:creationId xmlns:a16="http://schemas.microsoft.com/office/drawing/2014/main" id="{CD1E4247-F5F0-2C3C-949A-4FD7198BDEAD}"/>
              </a:ext>
            </a:extLst>
          </p:cNvPr>
          <p:cNvSpPr/>
          <p:nvPr/>
        </p:nvSpPr>
        <p:spPr>
          <a:xfrm>
            <a:off x="5112026" y="2166730"/>
            <a:ext cx="1967948" cy="546652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77955"/>
              <a:gd name="adj6" fmla="val -81010"/>
            </a:avLst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fat comma</a:t>
            </a:r>
          </a:p>
        </p:txBody>
      </p:sp>
    </p:spTree>
    <p:extLst>
      <p:ext uri="{BB962C8B-B14F-4D97-AF65-F5344CB8AC3E}">
        <p14:creationId xmlns:p14="http://schemas.microsoft.com/office/powerpoint/2010/main" val="3097166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Perl Hashes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1176591" cy="43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Compare (@) arrays and (%) hashes</a:t>
            </a:r>
          </a:p>
          <a:p>
            <a:pPr lvl="1"/>
            <a:r>
              <a:rPr lang="en-US" b="1" dirty="0"/>
              <a:t>arrays </a:t>
            </a:r>
            <a:r>
              <a:rPr lang="en-US" dirty="0"/>
              <a:t>are indexed using integers (0, 1, 2, 3,…) as </a:t>
            </a:r>
            <a:r>
              <a:rPr lang="en-US" b="1" dirty="0"/>
              <a:t>keys</a:t>
            </a:r>
          </a:p>
          <a:p>
            <a:pPr lvl="1"/>
            <a:r>
              <a:rPr lang="en-US" b="1" dirty="0"/>
              <a:t>hashes </a:t>
            </a:r>
            <a:r>
              <a:rPr lang="en-US" dirty="0"/>
              <a:t>are like arrays with </a:t>
            </a:r>
            <a:r>
              <a:rPr lang="en-US" i="1" dirty="0"/>
              <a:t>user-defined</a:t>
            </a:r>
            <a:r>
              <a:rPr lang="en-US" dirty="0"/>
              <a:t> indexing (</a:t>
            </a:r>
            <a:r>
              <a:rPr lang="en-US" i="1" dirty="0"/>
              <a:t>aka</a:t>
            </a:r>
            <a:r>
              <a:rPr lang="en-US" dirty="0"/>
              <a:t> keys) </a:t>
            </a:r>
          </a:p>
          <a:p>
            <a:pPr lvl="1">
              <a:buNone/>
            </a:pPr>
            <a:r>
              <a:rPr lang="en-US" dirty="0"/>
              <a:t>	</a:t>
            </a:r>
            <a:r>
              <a:rPr lang="en-US" i="1" dirty="0"/>
              <a:t>aka </a:t>
            </a:r>
            <a:r>
              <a:rPr lang="en-US" dirty="0"/>
              <a:t>associative array or hash table or </a:t>
            </a:r>
            <a:r>
              <a:rPr lang="en-US" dirty="0" err="1"/>
              <a:t>dict</a:t>
            </a:r>
            <a:r>
              <a:rPr lang="en-US" dirty="0"/>
              <a:t> (Python)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Initialization (use list notation (or </a:t>
            </a:r>
            <a:r>
              <a:rPr lang="en-US" i="1" dirty="0"/>
              <a:t>shortcut</a:t>
            </a:r>
            <a:r>
              <a:rPr lang="en-US" dirty="0"/>
              <a:t>): </a:t>
            </a:r>
            <a:r>
              <a:rPr lang="en-US" b="1" i="1" dirty="0"/>
              <a:t>round brackets and commas</a:t>
            </a:r>
            <a:r>
              <a:rPr lang="en-US" dirty="0"/>
              <a:t>)</a:t>
            </a:r>
          </a:p>
          <a:p>
            <a:pPr lvl="2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@a = ("zero", "one", "two", "three", "four");</a:t>
            </a:r>
          </a:p>
          <a:p>
            <a:pPr lvl="2"/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%h = ("zero", 0, "one", 1, "two", 2, "three",  3, "four", 4); </a:t>
            </a:r>
            <a:r>
              <a:rPr lang="en-US" dirty="0"/>
              <a:t>(</a:t>
            </a:r>
            <a:r>
              <a:rPr lang="en-US" i="1" dirty="0"/>
              <a:t>key/value pairs</a:t>
            </a:r>
            <a:r>
              <a:rPr lang="en-US" dirty="0"/>
              <a:t>)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Access to individual elements </a:t>
            </a:r>
          </a:p>
          <a:p>
            <a:pPr lvl="1">
              <a:buNone/>
            </a:pPr>
            <a:r>
              <a:rPr lang="en-US" dirty="0"/>
              <a:t>	(</a:t>
            </a:r>
            <a:r>
              <a:rPr lang="en-US" i="1" dirty="0"/>
              <a:t>square brackets vs. curly braces</a:t>
            </a:r>
            <a:r>
              <a:rPr lang="en-US" dirty="0"/>
              <a:t>)</a:t>
            </a:r>
          </a:p>
          <a:p>
            <a:pPr lvl="2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$a[1]</a:t>
            </a:r>
            <a:r>
              <a:rPr lang="en-US" dirty="0"/>
              <a:t>		"one"</a:t>
            </a:r>
          </a:p>
          <a:p>
            <a:pPr lvl="2"/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$</a:t>
            </a:r>
            <a:r>
              <a:rPr lang="en-US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h{zero</a:t>
            </a:r>
            <a:r>
              <a:rPr lang="en-US" dirty="0"/>
              <a:t>}		0</a:t>
            </a:r>
          </a:p>
        </p:txBody>
      </p:sp>
      <p:pic>
        <p:nvPicPr>
          <p:cNvPr id="4" name="Picture 3" descr="Screen Shot 2013-09-05 at 12.59.4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8562" y="5002726"/>
            <a:ext cx="3269673" cy="158442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5" name="TextBox 4"/>
          <p:cNvSpPr txBox="1"/>
          <p:nvPr/>
        </p:nvSpPr>
        <p:spPr>
          <a:xfrm>
            <a:off x="7183616" y="4642374"/>
            <a:ext cx="462120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/>
              <a:t>Shortcut</a:t>
            </a:r>
            <a:r>
              <a:rPr lang="en-US" sz="2000" b="1" dirty="0"/>
              <a:t> </a:t>
            </a:r>
            <a:r>
              <a:rPr lang="en-US" sz="2000" dirty="0"/>
              <a:t>(</a:t>
            </a:r>
            <a:r>
              <a:rPr lang="en-US" sz="2000" i="1" dirty="0"/>
              <a:t>no quotes, no commas needed</a:t>
            </a:r>
            <a:r>
              <a:rPr lang="en-US" sz="2000" dirty="0"/>
              <a:t>):</a:t>
            </a:r>
          </a:p>
        </p:txBody>
      </p:sp>
      <p:sp>
        <p:nvSpPr>
          <p:cNvPr id="6" name="Line Callout 2 (Border and Accent Bar) 5">
            <a:extLst>
              <a:ext uri="{FF2B5EF4-FFF2-40B4-BE49-F238E27FC236}">
                <a16:creationId xmlns:a16="http://schemas.microsoft.com/office/drawing/2014/main" id="{9A6A6043-9DE0-9C4C-B76F-99EE664A0C50}"/>
              </a:ext>
            </a:extLst>
          </p:cNvPr>
          <p:cNvSpPr/>
          <p:nvPr/>
        </p:nvSpPr>
        <p:spPr>
          <a:xfrm>
            <a:off x="4212307" y="6132214"/>
            <a:ext cx="3269673" cy="568845"/>
          </a:xfrm>
          <a:prstGeom prst="accent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5203"/>
              <a:gd name="adj6" fmla="val -4006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no quotes needed for strings</a:t>
            </a:r>
          </a:p>
          <a:p>
            <a:pPr algn="ctr"/>
            <a:r>
              <a:rPr lang="en-US" dirty="0"/>
              <a:t>'zero' "zero" cf. Python</a:t>
            </a:r>
          </a:p>
        </p:txBody>
      </p:sp>
    </p:spTree>
    <p:extLst>
      <p:ext uri="{BB962C8B-B14F-4D97-AF65-F5344CB8AC3E}">
        <p14:creationId xmlns:p14="http://schemas.microsoft.com/office/powerpoint/2010/main" val="23833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Perl Hashes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Compare (@) arrays and (%) hashes</a:t>
            </a:r>
          </a:p>
          <a:p>
            <a:pPr lvl="1"/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@a = ("zero", "one", "two", "three", "four");</a:t>
            </a:r>
          </a:p>
          <a:p>
            <a:pPr lvl="1"/>
            <a:r>
              <a:rPr lang="en-US" sz="2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%h = (zero =&gt; 0, one =&gt; 1, two =&gt; 2, three =&gt; 3, four =&gt; 4);</a:t>
            </a:r>
          </a:p>
          <a:p>
            <a:pPr lvl="1"/>
            <a:r>
              <a:rPr lang="en-US" sz="2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h = {'zero':0, 'one':1, 'two':2, 'three':3, 'four':4} </a:t>
            </a:r>
            <a:r>
              <a:rPr lang="en-US" dirty="0">
                <a:latin typeface="Calibri" panose="020F0502020204030204" pitchFamily="34" charset="0"/>
                <a:ea typeface="Menlo" panose="020B0609030804020204" pitchFamily="49" charset="0"/>
                <a:cs typeface="Calibri" panose="020F0502020204030204" pitchFamily="34" charset="0"/>
              </a:rPr>
              <a:t>(</a:t>
            </a:r>
            <a:r>
              <a:rPr lang="en-US" i="1" dirty="0">
                <a:latin typeface="Calibri" panose="020F0502020204030204" pitchFamily="34" charset="0"/>
                <a:ea typeface="Menlo" panose="020B0609030804020204" pitchFamily="49" charset="0"/>
                <a:cs typeface="Calibri" panose="020F0502020204030204" pitchFamily="34" charset="0"/>
              </a:rPr>
              <a:t>Python</a:t>
            </a:r>
            <a:r>
              <a:rPr lang="en-US" dirty="0">
                <a:latin typeface="Calibri" panose="020F0502020204030204" pitchFamily="34" charset="0"/>
                <a:ea typeface="Menlo" panose="020B0609030804020204" pitchFamily="49" charset="0"/>
                <a:cs typeface="Calibri" panose="020F0502020204030204" pitchFamily="34" charset="0"/>
              </a:rPr>
              <a:t>)</a:t>
            </a:r>
          </a:p>
          <a:p>
            <a:r>
              <a:rPr lang="en-US" b="1" dirty="0"/>
              <a:t>output</a:t>
            </a:r>
          </a:p>
          <a:p>
            <a:pPr lvl="1"/>
            <a:r>
              <a:rPr lang="en-US" sz="2200" dirty="0">
                <a:latin typeface="Monaco"/>
                <a:cs typeface="Monaco"/>
              </a:rPr>
              <a:t>print @a	</a:t>
            </a:r>
            <a:r>
              <a:rPr lang="en-US" sz="2200" dirty="0"/>
              <a:t>	</a:t>
            </a:r>
            <a:r>
              <a:rPr lang="en-US" sz="22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zeroonetwothreefour</a:t>
            </a:r>
            <a:endParaRPr lang="en-US" sz="2200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lvl="1"/>
            <a:r>
              <a:rPr lang="en-US" sz="2200" dirty="0">
                <a:latin typeface="Monaco"/>
                <a:cs typeface="Monaco"/>
              </a:rPr>
              <a:t>print "@a"</a:t>
            </a:r>
            <a:r>
              <a:rPr lang="en-US" sz="2200" dirty="0"/>
              <a:t>		</a:t>
            </a:r>
            <a:r>
              <a:rPr lang="en-US" sz="22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zero one two three four</a:t>
            </a:r>
          </a:p>
          <a:p>
            <a:pPr lvl="1"/>
            <a:r>
              <a:rPr lang="en-US" sz="22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print %h		</a:t>
            </a:r>
            <a:r>
              <a:rPr lang="en-US" sz="2200" dirty="0">
                <a:solidFill>
                  <a:srgbClr val="000000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two2three3one1zero0four4 </a:t>
            </a:r>
            <a:r>
              <a:rPr lang="en-US" dirty="0"/>
              <a:t>(note: </a:t>
            </a:r>
            <a:r>
              <a:rPr lang="en-US" i="1" dirty="0"/>
              <a:t>order</a:t>
            </a:r>
            <a:r>
              <a:rPr lang="en-US" dirty="0"/>
              <a:t>)</a:t>
            </a:r>
          </a:p>
          <a:p>
            <a:pPr lvl="1"/>
            <a:r>
              <a:rPr lang="en-US" sz="2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print "%h"		%h</a:t>
            </a:r>
            <a:r>
              <a:rPr lang="en-US" dirty="0"/>
              <a:t>  	(</a:t>
            </a:r>
            <a:r>
              <a:rPr lang="en-US" i="1" dirty="0"/>
              <a:t>no interpolation done</a:t>
            </a:r>
            <a:r>
              <a:rPr lang="en-US" dirty="0"/>
              <a:t>)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h				(</a:t>
            </a:r>
            <a:r>
              <a:rPr lang="en-US" sz="2000" i="1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Python</a:t>
            </a:r>
            <a:r>
              <a:rPr lang="en-US" sz="20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{'zero': 0, 'one': 1, 'two': 2, 'three': 3, 'four': 4}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1860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on Hash tables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Looping over the </a:t>
            </a:r>
            <a:r>
              <a:rPr lang="en-US" b="1" dirty="0"/>
              <a:t>array</a:t>
            </a:r>
            <a:r>
              <a:rPr lang="en-US" dirty="0"/>
              <a:t> of keys: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38200" y="3230449"/>
            <a:ext cx="8229600" cy="6575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Output: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F85F595-D7CC-F008-9581-A0F483D6B0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660" t="10423" r="23749" b="18843"/>
          <a:stretch/>
        </p:blipFill>
        <p:spPr>
          <a:xfrm>
            <a:off x="7571133" y="1251281"/>
            <a:ext cx="2907634" cy="255587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AD95FEB-E73F-AFFB-5932-D5255C675AFA}"/>
              </a:ext>
            </a:extLst>
          </p:cNvPr>
          <p:cNvSpPr txBox="1"/>
          <p:nvPr/>
        </p:nvSpPr>
        <p:spPr>
          <a:xfrm>
            <a:off x="9849090" y="3152001"/>
            <a:ext cx="231830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 err="1"/>
              <a:t>www.freeimages.com</a:t>
            </a:r>
            <a:endParaRPr lang="en-US" sz="12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BBB954D-86E5-DAC0-427E-2C8F16E4E4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3759" y="2296507"/>
            <a:ext cx="5704230" cy="933942"/>
          </a:xfrm>
          <a:prstGeom prst="rect">
            <a:avLst/>
          </a:prstGeom>
          <a:ln>
            <a:solidFill>
              <a:schemeClr val="accent2"/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26CBED9-41AB-C199-77F8-4527A7575874}"/>
              </a:ext>
            </a:extLst>
          </p:cNvPr>
          <p:cNvSpPr txBox="1"/>
          <p:nvPr/>
        </p:nvSpPr>
        <p:spPr>
          <a:xfrm>
            <a:off x="1079257" y="5375886"/>
            <a:ext cx="81935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Notice: order is not guaranteed! (</a:t>
            </a:r>
            <a:r>
              <a:rPr lang="en-US" sz="2400" i="1" dirty="0"/>
              <a:t>Implementation dependent</a:t>
            </a:r>
            <a:r>
              <a:rPr lang="en-US" sz="2400" dirty="0"/>
              <a:t>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53012D8-10DC-ED53-8385-4837134670D1}"/>
              </a:ext>
            </a:extLst>
          </p:cNvPr>
          <p:cNvSpPr txBox="1"/>
          <p:nvPr/>
        </p:nvSpPr>
        <p:spPr>
          <a:xfrm>
            <a:off x="1183759" y="3758110"/>
            <a:ext cx="9295008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$ 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perl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-e '%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fruitColor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 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qw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(apple red banana yellow kiwi green); for (keys %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fruitColor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 {print "$_ =&gt; $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fruitColor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{$_}\n"}'</a:t>
            </a:r>
          </a:p>
          <a:p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kiwi =&gt; green</a:t>
            </a:r>
          </a:p>
          <a:p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banana =&gt; yellow</a:t>
            </a:r>
          </a:p>
          <a:p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apple =&gt; red</a:t>
            </a:r>
          </a:p>
        </p:txBody>
      </p:sp>
    </p:spTree>
    <p:extLst>
      <p:ext uri="{BB962C8B-B14F-4D97-AF65-F5344CB8AC3E}">
        <p14:creationId xmlns:p14="http://schemas.microsoft.com/office/powerpoint/2010/main" val="182183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6" grpId="0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on Hash tables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081713"/>
          </a:xfrm>
        </p:spPr>
        <p:txBody>
          <a:bodyPr/>
          <a:lstStyle/>
          <a:p>
            <a:r>
              <a:rPr lang="en-US" dirty="0"/>
              <a:t>Unique key constraint:</a:t>
            </a:r>
          </a:p>
        </p:txBody>
      </p:sp>
      <p:pic>
        <p:nvPicPr>
          <p:cNvPr id="8" name="Picture 7" descr="Screen Shot 2015-09-01 at 10.34.0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346" y="2312606"/>
            <a:ext cx="9144000" cy="59473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D45504D-F506-1EA3-6CFB-32D6D978FD20}"/>
              </a:ext>
            </a:extLst>
          </p:cNvPr>
          <p:cNvSpPr txBox="1"/>
          <p:nvPr/>
        </p:nvSpPr>
        <p:spPr>
          <a:xfrm>
            <a:off x="1190077" y="3042275"/>
            <a:ext cx="6580909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 err="1"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perl</a:t>
            </a:r>
            <a:r>
              <a:rPr lang="en-US" sz="2000" dirty="0"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-e '%</a:t>
            </a:r>
            <a:r>
              <a:rPr lang="en-US" sz="2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h = </a:t>
            </a:r>
            <a:r>
              <a:rPr lang="en-US" sz="20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qw</a:t>
            </a:r>
            <a:r>
              <a:rPr lang="en-US" sz="2000" dirty="0"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(apple red banana yellow</a:t>
            </a:r>
            <a:r>
              <a:rPr lang="en-US" sz="2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apple green</a:t>
            </a:r>
            <a:r>
              <a:rPr lang="en-US" sz="2000" dirty="0"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); print $h{apple}, "\n"'</a:t>
            </a:r>
          </a:p>
          <a:p>
            <a:r>
              <a:rPr lang="en-US" sz="2000" dirty="0">
                <a:solidFill>
                  <a:schemeClr val="accent6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green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5345" y="2748116"/>
            <a:ext cx="2444001" cy="167743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3342ADE-6A12-3BE0-6861-FA44EFFE60EF}"/>
              </a:ext>
            </a:extLst>
          </p:cNvPr>
          <p:cNvSpPr txBox="1"/>
          <p:nvPr/>
        </p:nvSpPr>
        <p:spPr>
          <a:xfrm>
            <a:off x="1205346" y="4698630"/>
            <a:ext cx="9780517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&gt;&gt;&gt; 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fruitColor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 {'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apple':'red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', '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banana':'yellow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', '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kiwi':'green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', '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apple':'green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'}</a:t>
            </a:r>
          </a:p>
          <a:p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&gt;&gt;&gt; 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fruitColor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['apple']</a:t>
            </a:r>
          </a:p>
          <a:p>
            <a:r>
              <a:rPr lang="en-US" dirty="0">
                <a:solidFill>
                  <a:schemeClr val="accent6"/>
                </a:solidFill>
                <a:effectLst/>
                <a:latin typeface="Menlo" panose="020B0609030804020204" pitchFamily="49" charset="0"/>
              </a:rPr>
              <a:t>'green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'</a:t>
            </a:r>
          </a:p>
        </p:txBody>
      </p:sp>
    </p:spTree>
    <p:extLst>
      <p:ext uri="{BB962C8B-B14F-4D97-AF65-F5344CB8AC3E}">
        <p14:creationId xmlns:p14="http://schemas.microsoft.com/office/powerpoint/2010/main" val="1941525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B4B7B0-753C-1148-BC6B-5AF03BB04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Perl </a:t>
            </a:r>
            <a:r>
              <a:rPr lang="en-US" sz="4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each</a:t>
            </a:r>
            <a:r>
              <a:rPr lang="en-US" dirty="0"/>
              <a:t> and Python </a:t>
            </a:r>
            <a:r>
              <a:rPr lang="en-US" sz="36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.items()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103E0E-B6AA-5D4B-851A-54DA7B0CD3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9234055" cy="486501"/>
          </a:xfrm>
        </p:spPr>
        <p:txBody>
          <a:bodyPr/>
          <a:lstStyle/>
          <a:p>
            <a:r>
              <a:rPr lang="en-US" dirty="0"/>
              <a:t>Use a for-loop and method </a:t>
            </a:r>
            <a:r>
              <a:rPr lang="en-US" sz="2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.items()</a:t>
            </a:r>
            <a:r>
              <a:rPr lang="en-US" dirty="0"/>
              <a:t>: </a:t>
            </a:r>
            <a:r>
              <a:rPr lang="en-US" dirty="0" err="1"/>
              <a:t>k,v</a:t>
            </a:r>
            <a:r>
              <a:rPr lang="en-US" dirty="0"/>
              <a:t> is a tuple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11BE221-2247-374C-AEAC-C299B4A7DDD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166" y="2312127"/>
            <a:ext cx="7177188" cy="1668770"/>
          </a:xfrm>
          <a:ln>
            <a:solidFill>
              <a:schemeClr val="accent6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F222972-82E4-E120-AD2A-52794A499A1E}"/>
              </a:ext>
            </a:extLst>
          </p:cNvPr>
          <p:cNvSpPr txBox="1"/>
          <p:nvPr/>
        </p:nvSpPr>
        <p:spPr>
          <a:xfrm>
            <a:off x="1209165" y="4205627"/>
            <a:ext cx="9541565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perl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-e '%knights = (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gallahad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 =&gt;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"the pure", robin =&gt; "the brave"); while (($key, $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val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 = each %knights) { print "$key $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val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\n"}'</a:t>
            </a:r>
          </a:p>
          <a:p>
            <a:r>
              <a:rPr lang="en-US" dirty="0">
                <a:solidFill>
                  <a:schemeClr val="accent1"/>
                </a:solidFill>
                <a:effectLst/>
                <a:latin typeface="Menlo" panose="020B0609030804020204" pitchFamily="49" charset="0"/>
              </a:rPr>
              <a:t>robin the brave</a:t>
            </a:r>
          </a:p>
          <a:p>
            <a:r>
              <a:rPr lang="en-US" dirty="0" err="1">
                <a:solidFill>
                  <a:schemeClr val="accent1"/>
                </a:solidFill>
                <a:effectLst/>
                <a:latin typeface="Menlo" panose="020B0609030804020204" pitchFamily="49" charset="0"/>
              </a:rPr>
              <a:t>gallahad</a:t>
            </a:r>
            <a:r>
              <a:rPr lang="en-US" dirty="0">
                <a:solidFill>
                  <a:schemeClr val="accent1"/>
                </a:solidFill>
                <a:effectLst/>
                <a:latin typeface="Menlo" panose="020B0609030804020204" pitchFamily="49" charset="0"/>
              </a:rPr>
              <a:t> the pure</a:t>
            </a:r>
          </a:p>
        </p:txBody>
      </p:sp>
    </p:spTree>
    <p:extLst>
      <p:ext uri="{BB962C8B-B14F-4D97-AF65-F5344CB8AC3E}">
        <p14:creationId xmlns:p14="http://schemas.microsoft.com/office/powerpoint/2010/main" val="32290292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590A5FC-3451-6419-B068-72B8881CA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on Hash tables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EA7E3A-8911-5C03-854D-41250B5A37F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%</a:t>
            </a:r>
            <a:r>
              <a:rPr lang="en-US" sz="20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fruitColor</a:t>
            </a:r>
            <a:r>
              <a:rPr lang="en-US" sz="2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= </a:t>
            </a:r>
            <a:r>
              <a:rPr lang="en-US" sz="20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qw</a:t>
            </a:r>
            <a:r>
              <a:rPr lang="en-US" sz="2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(apple red banana yellow kiwi green) </a:t>
            </a:r>
          </a:p>
          <a:p>
            <a:r>
              <a:rPr lang="en-US" dirty="0"/>
              <a:t>Delete key/value entry:</a:t>
            </a:r>
          </a:p>
          <a:p>
            <a:pPr lvl="1"/>
            <a:r>
              <a:rPr lang="en-US" sz="2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delete $</a:t>
            </a:r>
            <a:r>
              <a:rPr lang="en-US" sz="20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fruitColor</a:t>
            </a:r>
            <a:r>
              <a:rPr lang="en-US" sz="2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{apple}</a:t>
            </a:r>
            <a:endParaRPr lang="en-US" sz="2000" dirty="0"/>
          </a:p>
          <a:p>
            <a:r>
              <a:rPr lang="en-US" dirty="0"/>
              <a:t>Exists (condition):</a:t>
            </a:r>
          </a:p>
          <a:p>
            <a:pPr lvl="1"/>
            <a:r>
              <a:rPr lang="en-US" sz="2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exists $</a:t>
            </a:r>
            <a:r>
              <a:rPr lang="en-US" sz="20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fruitColor</a:t>
            </a:r>
            <a:r>
              <a:rPr lang="en-US" sz="2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{kiwi}</a:t>
            </a:r>
          </a:p>
          <a:p>
            <a:pPr marL="457200" lvl="1" indent="0">
              <a:buNone/>
            </a:pPr>
            <a:r>
              <a:rPr lang="en-US" sz="2000" dirty="0">
                <a:solidFill>
                  <a:schemeClr val="accent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1</a:t>
            </a:r>
            <a:r>
              <a:rPr lang="en-US" sz="2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(true)</a:t>
            </a:r>
          </a:p>
          <a:p>
            <a:pPr lvl="1"/>
            <a:r>
              <a:rPr lang="en-US" sz="2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exists $</a:t>
            </a:r>
            <a:r>
              <a:rPr lang="en-US" sz="20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fruitColor</a:t>
            </a:r>
            <a:r>
              <a:rPr lang="en-US" sz="2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{orange}</a:t>
            </a:r>
          </a:p>
          <a:p>
            <a:pPr marL="457200" lvl="1" indent="0">
              <a:buNone/>
            </a:pPr>
            <a:r>
              <a:rPr lang="en-US" sz="2000" dirty="0">
                <a:solidFill>
                  <a:schemeClr val="accent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""</a:t>
            </a:r>
            <a:r>
              <a:rPr lang="en-US" sz="2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(false)</a:t>
            </a:r>
          </a:p>
          <a:p>
            <a:r>
              <a:rPr lang="en-US" dirty="0"/>
              <a:t>lookup:</a:t>
            </a:r>
          </a:p>
          <a:p>
            <a:pPr lvl="1"/>
            <a:r>
              <a:rPr lang="en-US" sz="22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$</a:t>
            </a:r>
            <a:r>
              <a:rPr lang="en-US" sz="22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fruitColor</a:t>
            </a:r>
            <a:r>
              <a:rPr lang="en-US" sz="22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{orange}</a:t>
            </a:r>
          </a:p>
          <a:p>
            <a:pPr marL="457200" lvl="1" indent="0">
              <a:buNone/>
            </a:pPr>
            <a:r>
              <a:rPr lang="en-US" sz="2200" dirty="0">
                <a:solidFill>
                  <a:schemeClr val="accent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""</a:t>
            </a:r>
            <a:endParaRPr lang="en-US" sz="2200" dirty="0">
              <a:solidFill>
                <a:schemeClr val="accent1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CA4396F-FCDC-F73C-477D-B29F416008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754189" cy="453598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0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fruitColor</a:t>
            </a:r>
            <a:r>
              <a:rPr lang="en-US" sz="2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= {'</a:t>
            </a:r>
            <a:r>
              <a:rPr lang="en-US" sz="20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apple':'red</a:t>
            </a:r>
            <a:r>
              <a:rPr lang="en-US" sz="2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', '</a:t>
            </a:r>
            <a:r>
              <a:rPr lang="en-US" sz="20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banana':'yellow</a:t>
            </a:r>
            <a:r>
              <a:rPr lang="en-US" sz="2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', '</a:t>
            </a:r>
            <a:r>
              <a:rPr lang="en-US" sz="20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kiwi':'green</a:t>
            </a:r>
            <a:r>
              <a:rPr lang="en-US" sz="2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'}</a:t>
            </a:r>
          </a:p>
          <a:p>
            <a:r>
              <a:rPr lang="en-US" dirty="0"/>
              <a:t>Python:</a:t>
            </a:r>
          </a:p>
          <a:p>
            <a:pPr lvl="1"/>
            <a:r>
              <a:rPr lang="en-US" sz="2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del </a:t>
            </a:r>
            <a:r>
              <a:rPr lang="en-US" sz="20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fruitColor</a:t>
            </a:r>
            <a:r>
              <a:rPr lang="en-US" sz="2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['apple']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Python:</a:t>
            </a:r>
          </a:p>
          <a:p>
            <a:pPr lvl="1"/>
            <a:r>
              <a:rPr lang="en-US" sz="2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'kiwi' in </a:t>
            </a:r>
            <a:r>
              <a:rPr lang="en-US" sz="20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fruitColor</a:t>
            </a:r>
            <a:endParaRPr lang="en-US" sz="2000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marL="457200" lvl="1" indent="0">
              <a:buNone/>
            </a:pPr>
            <a:r>
              <a:rPr lang="en-US" sz="2000" dirty="0">
                <a:solidFill>
                  <a:schemeClr val="accent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True</a:t>
            </a:r>
          </a:p>
          <a:p>
            <a:pPr lvl="1"/>
            <a:r>
              <a:rPr lang="en-US" sz="2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'orange' in </a:t>
            </a:r>
            <a:r>
              <a:rPr lang="en-US" sz="20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fruitColor</a:t>
            </a:r>
            <a:endParaRPr lang="en-US" sz="2000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marL="457200" lvl="1" indent="0">
              <a:buNone/>
            </a:pPr>
            <a:r>
              <a:rPr lang="en-US" sz="2000" dirty="0">
                <a:solidFill>
                  <a:schemeClr val="accent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False</a:t>
            </a:r>
          </a:p>
          <a:p>
            <a:pPr lvl="1"/>
            <a:r>
              <a:rPr lang="en-US" sz="20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fruitColor</a:t>
            </a:r>
            <a:r>
              <a:rPr lang="en-US" sz="2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['orange']</a:t>
            </a:r>
          </a:p>
          <a:p>
            <a:pPr marL="457200" lvl="1" indent="0">
              <a:buNone/>
            </a:pPr>
            <a:r>
              <a:rPr lang="en-US" sz="1900" dirty="0">
                <a:solidFill>
                  <a:srgbClr val="FF000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Traceback (most recent call last):</a:t>
            </a:r>
          </a:p>
          <a:p>
            <a:pPr marL="457200" lvl="1" indent="0">
              <a:buNone/>
            </a:pPr>
            <a:r>
              <a:rPr lang="en-US" sz="1900" dirty="0">
                <a:solidFill>
                  <a:srgbClr val="FF000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  File "&lt;stdin&gt;", line 1, in &lt;module&gt;</a:t>
            </a:r>
          </a:p>
          <a:p>
            <a:pPr marL="457200" lvl="1" indent="0">
              <a:buNone/>
            </a:pPr>
            <a:r>
              <a:rPr lang="en-US" sz="2000" dirty="0" err="1">
                <a:solidFill>
                  <a:srgbClr val="FF000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KeyError</a:t>
            </a:r>
            <a:r>
              <a:rPr lang="en-US" sz="2000" dirty="0">
                <a:solidFill>
                  <a:srgbClr val="FF000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: 'orange'</a:t>
            </a:r>
          </a:p>
          <a:p>
            <a:pPr lvl="1"/>
            <a:endParaRPr lang="en-US" sz="2000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DCA3C65-8337-71C5-E3A5-6EDFE143C5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0639" y="6034328"/>
            <a:ext cx="8555749" cy="55514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51743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</TotalTime>
  <Words>1622</Words>
  <Application>Microsoft Macintosh PowerPoint</Application>
  <PresentationFormat>Widescreen</PresentationFormat>
  <Paragraphs>202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Arial</vt:lpstr>
      <vt:lpstr>Calibri</vt:lpstr>
      <vt:lpstr>Calibri Light</vt:lpstr>
      <vt:lpstr>Menlo</vt:lpstr>
      <vt:lpstr>Monaco</vt:lpstr>
      <vt:lpstr>Open Sans</vt:lpstr>
      <vt:lpstr>Office Theme</vt:lpstr>
      <vt:lpstr>LING/C SC/PSYC 438/538</vt:lpstr>
      <vt:lpstr>Today's Topics</vt:lpstr>
      <vt:lpstr>Perl Hashes</vt:lpstr>
      <vt:lpstr>Perl Hashes</vt:lpstr>
      <vt:lpstr>Perl Hashes</vt:lpstr>
      <vt:lpstr>More on Hash tables</vt:lpstr>
      <vt:lpstr>More on Hash tables</vt:lpstr>
      <vt:lpstr>Perl each and Python .items()</vt:lpstr>
      <vt:lpstr>More on Hash tables</vt:lpstr>
      <vt:lpstr>Python dict</vt:lpstr>
      <vt:lpstr>More on Hash tables</vt:lpstr>
      <vt:lpstr>Python dict</vt:lpstr>
      <vt:lpstr>Python Part-of-Speech dict</vt:lpstr>
      <vt:lpstr>Python Part-of-Speech dict</vt:lpstr>
      <vt:lpstr>Python Part-of-Speech dict</vt:lpstr>
      <vt:lpstr>Perl Part-of-Speech hash</vt:lpstr>
      <vt:lpstr>Python dict</vt:lpstr>
      <vt:lpstr>Homework 6: Part 1</vt:lpstr>
      <vt:lpstr>Homework 6: Part 1</vt:lpstr>
      <vt:lpstr>PowerPoint Presentation</vt:lpstr>
      <vt:lpstr>Homework 6: Part 2</vt:lpstr>
      <vt:lpstr>Homework 6: Part 2</vt:lpstr>
      <vt:lpstr>Background</vt:lpstr>
      <vt:lpstr>Background</vt:lpstr>
      <vt:lpstr>Homework 6: Part 2</vt:lpstr>
      <vt:lpstr>Homework 6: Part 2</vt:lpstr>
      <vt:lpstr>Homework 6: Part 2</vt:lpstr>
      <vt:lpstr>Homework 6: Part 2</vt:lpstr>
      <vt:lpstr>Homework 6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LING/C SC/PSYC 438/538</dc:title>
  <dc:creator>sandiway@mac.com</dc:creator>
  <cp:lastModifiedBy>sandiway@mac.com</cp:lastModifiedBy>
  <cp:revision>10</cp:revision>
  <dcterms:created xsi:type="dcterms:W3CDTF">2022-09-28T15:01:21Z</dcterms:created>
  <dcterms:modified xsi:type="dcterms:W3CDTF">2023-09-14T23:48:34Z</dcterms:modified>
</cp:coreProperties>
</file>