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364" r:id="rId3"/>
    <p:sldId id="351" r:id="rId4"/>
    <p:sldId id="268" r:id="rId5"/>
    <p:sldId id="372" r:id="rId6"/>
    <p:sldId id="377" r:id="rId7"/>
    <p:sldId id="373" r:id="rId8"/>
    <p:sldId id="374" r:id="rId9"/>
    <p:sldId id="270" r:id="rId10"/>
    <p:sldId id="272" r:id="rId11"/>
    <p:sldId id="291" r:id="rId12"/>
    <p:sldId id="321" r:id="rId13"/>
    <p:sldId id="322" r:id="rId14"/>
    <p:sldId id="323" r:id="rId15"/>
    <p:sldId id="324" r:id="rId16"/>
    <p:sldId id="325" r:id="rId17"/>
    <p:sldId id="336" r:id="rId18"/>
    <p:sldId id="352" r:id="rId19"/>
    <p:sldId id="367" r:id="rId20"/>
    <p:sldId id="366" r:id="rId21"/>
    <p:sldId id="365" r:id="rId22"/>
    <p:sldId id="338" r:id="rId23"/>
    <p:sldId id="339" r:id="rId24"/>
    <p:sldId id="340" r:id="rId25"/>
    <p:sldId id="342" r:id="rId26"/>
    <p:sldId id="343" r:id="rId27"/>
    <p:sldId id="337" r:id="rId28"/>
    <p:sldId id="341" r:id="rId29"/>
    <p:sldId id="357" r:id="rId30"/>
    <p:sldId id="358" r:id="rId31"/>
    <p:sldId id="378" r:id="rId32"/>
    <p:sldId id="3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14"/>
    <p:restoredTop sz="95073"/>
  </p:normalViewPr>
  <p:slideViewPr>
    <p:cSldViewPr snapToGrid="0" snapToObjects="1">
      <p:cViewPr varScale="1">
        <p:scale>
          <a:sx n="113" d="100"/>
          <a:sy n="113" d="100"/>
        </p:scale>
        <p:origin x="19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BBFD8C-4345-440C-BB1F-5B79CE61E4DF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B28032D-67A8-4F53-9064-DA4F00F327F8}">
      <dgm:prSet/>
      <dgm:spPr/>
      <dgm:t>
        <a:bodyPr/>
        <a:lstStyle/>
        <a:p>
          <a:r>
            <a:rPr lang="en-US"/>
            <a:t>Chapter 1 of JM Reading:</a:t>
          </a:r>
        </a:p>
      </dgm:t>
    </dgm:pt>
    <dgm:pt modelId="{8B6C9FE1-8D98-4934-BC88-922A6E787D96}" type="parTrans" cxnId="{E7C97261-5881-4D02-97CF-010AA67442C7}">
      <dgm:prSet/>
      <dgm:spPr/>
      <dgm:t>
        <a:bodyPr/>
        <a:lstStyle/>
        <a:p>
          <a:endParaRPr lang="en-US"/>
        </a:p>
      </dgm:t>
    </dgm:pt>
    <dgm:pt modelId="{4FDF1FAA-1838-4046-B9A4-8210F5BDBA5F}" type="sibTrans" cxnId="{E7C97261-5881-4D02-97CF-010AA67442C7}">
      <dgm:prSet/>
      <dgm:spPr/>
      <dgm:t>
        <a:bodyPr/>
        <a:lstStyle/>
        <a:p>
          <a:endParaRPr lang="en-US"/>
        </a:p>
      </dgm:t>
    </dgm:pt>
    <dgm:pt modelId="{E4311B5A-A7D9-4E2B-93AC-68D7FCA552D6}">
      <dgm:prSet/>
      <dgm:spPr/>
      <dgm:t>
        <a:bodyPr/>
        <a:lstStyle/>
        <a:p>
          <a:r>
            <a:rPr lang="en-US" dirty="0"/>
            <a:t>That was Homework 1. A brief quiz today. End of lecture.</a:t>
          </a:r>
        </a:p>
      </dgm:t>
    </dgm:pt>
    <dgm:pt modelId="{4DE589D7-D103-4EF9-A17C-CE074F963BC0}" type="parTrans" cxnId="{09C610FE-1715-4CCB-B4FA-F3C982F3D877}">
      <dgm:prSet/>
      <dgm:spPr/>
      <dgm:t>
        <a:bodyPr/>
        <a:lstStyle/>
        <a:p>
          <a:endParaRPr lang="en-US"/>
        </a:p>
      </dgm:t>
    </dgm:pt>
    <dgm:pt modelId="{05BEFD9A-21C6-43A0-95A1-AEB47585D90D}" type="sibTrans" cxnId="{09C610FE-1715-4CCB-B4FA-F3C982F3D877}">
      <dgm:prSet/>
      <dgm:spPr/>
      <dgm:t>
        <a:bodyPr/>
        <a:lstStyle/>
        <a:p>
          <a:endParaRPr lang="en-US"/>
        </a:p>
      </dgm:t>
    </dgm:pt>
    <dgm:pt modelId="{071CC739-1EDB-4135-8C50-5779A8ED746F}">
      <dgm:prSet/>
      <dgm:spPr/>
      <dgm:t>
        <a:bodyPr/>
        <a:lstStyle/>
        <a:p>
          <a:r>
            <a:rPr lang="en-US"/>
            <a:t>Introduction</a:t>
          </a:r>
        </a:p>
      </dgm:t>
    </dgm:pt>
    <dgm:pt modelId="{DC361985-5613-42B3-97B7-B1BAC2887158}" type="parTrans" cxnId="{0C3A7938-2B04-4D3B-9142-129AF917AC70}">
      <dgm:prSet/>
      <dgm:spPr/>
      <dgm:t>
        <a:bodyPr/>
        <a:lstStyle/>
        <a:p>
          <a:endParaRPr lang="en-US"/>
        </a:p>
      </dgm:t>
    </dgm:pt>
    <dgm:pt modelId="{4A1207D8-BA49-41F4-B98A-29BD66802364}" type="sibTrans" cxnId="{0C3A7938-2B04-4D3B-9142-129AF917AC70}">
      <dgm:prSet/>
      <dgm:spPr/>
      <dgm:t>
        <a:bodyPr/>
        <a:lstStyle/>
        <a:p>
          <a:endParaRPr lang="en-US"/>
        </a:p>
      </dgm:t>
    </dgm:pt>
    <dgm:pt modelId="{67133D6B-702D-47FC-88A3-B4EDB36AC083}">
      <dgm:prSet/>
      <dgm:spPr/>
      <dgm:t>
        <a:bodyPr/>
        <a:lstStyle/>
        <a:p>
          <a:r>
            <a:rPr lang="en-US" dirty="0"/>
            <a:t>Sentence analysis</a:t>
          </a:r>
        </a:p>
      </dgm:t>
    </dgm:pt>
    <dgm:pt modelId="{4EE1D816-AB79-4FE6-A583-036FA2156D29}" type="parTrans" cxnId="{E74A9950-F2C2-47FB-9C5A-68D41DD1FD64}">
      <dgm:prSet/>
      <dgm:spPr/>
      <dgm:t>
        <a:bodyPr/>
        <a:lstStyle/>
        <a:p>
          <a:endParaRPr lang="en-US"/>
        </a:p>
      </dgm:t>
    </dgm:pt>
    <dgm:pt modelId="{A3A754A5-26BF-401E-B369-640941059CA4}" type="sibTrans" cxnId="{E74A9950-F2C2-47FB-9C5A-68D41DD1FD64}">
      <dgm:prSet/>
      <dgm:spPr/>
      <dgm:t>
        <a:bodyPr/>
        <a:lstStyle/>
        <a:p>
          <a:endParaRPr lang="en-US"/>
        </a:p>
      </dgm:t>
    </dgm:pt>
    <dgm:pt modelId="{266A1F47-5300-8F43-875C-FB2983065F65}" type="pres">
      <dgm:prSet presAssocID="{29BBFD8C-4345-440C-BB1F-5B79CE61E4DF}" presName="Name0" presStyleCnt="0">
        <dgm:presLayoutVars>
          <dgm:dir/>
          <dgm:animLvl val="lvl"/>
          <dgm:resizeHandles val="exact"/>
        </dgm:presLayoutVars>
      </dgm:prSet>
      <dgm:spPr/>
    </dgm:pt>
    <dgm:pt modelId="{5CD1918C-30B9-AF40-854D-B42A0302F219}" type="pres">
      <dgm:prSet presAssocID="{AB28032D-67A8-4F53-9064-DA4F00F327F8}" presName="linNode" presStyleCnt="0"/>
      <dgm:spPr/>
    </dgm:pt>
    <dgm:pt modelId="{A4F99C9D-2139-FB46-B278-90D7AB7C967A}" type="pres">
      <dgm:prSet presAssocID="{AB28032D-67A8-4F53-9064-DA4F00F327F8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0AEC8BF-550B-F244-85B4-2E42FBF8AA0B}" type="pres">
      <dgm:prSet presAssocID="{AB28032D-67A8-4F53-9064-DA4F00F327F8}" presName="descendantText" presStyleLbl="alignAccFollowNode1" presStyleIdx="0" presStyleCnt="2">
        <dgm:presLayoutVars>
          <dgm:bulletEnabled val="1"/>
        </dgm:presLayoutVars>
      </dgm:prSet>
      <dgm:spPr/>
    </dgm:pt>
    <dgm:pt modelId="{46E112C6-F23D-924F-AE70-7CF1B7089A0B}" type="pres">
      <dgm:prSet presAssocID="{4FDF1FAA-1838-4046-B9A4-8210F5BDBA5F}" presName="sp" presStyleCnt="0"/>
      <dgm:spPr/>
    </dgm:pt>
    <dgm:pt modelId="{37145C46-65C4-514E-8E9E-DEF92860E2ED}" type="pres">
      <dgm:prSet presAssocID="{071CC739-1EDB-4135-8C50-5779A8ED746F}" presName="linNode" presStyleCnt="0"/>
      <dgm:spPr/>
    </dgm:pt>
    <dgm:pt modelId="{FAFF853C-D07C-C24E-9A26-4947A57064D5}" type="pres">
      <dgm:prSet presAssocID="{071CC739-1EDB-4135-8C50-5779A8ED746F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1E9E5FC7-CC34-4F4E-B394-503F6B4B7430}" type="pres">
      <dgm:prSet presAssocID="{071CC739-1EDB-4135-8C50-5779A8ED746F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661AD002-00D1-7647-942C-ABDDE5FD0654}" type="presOf" srcId="{AB28032D-67A8-4F53-9064-DA4F00F327F8}" destId="{A4F99C9D-2139-FB46-B278-90D7AB7C967A}" srcOrd="0" destOrd="0" presId="urn:microsoft.com/office/officeart/2005/8/layout/vList5"/>
    <dgm:cxn modelId="{0C3A7938-2B04-4D3B-9142-129AF917AC70}" srcId="{29BBFD8C-4345-440C-BB1F-5B79CE61E4DF}" destId="{071CC739-1EDB-4135-8C50-5779A8ED746F}" srcOrd="1" destOrd="0" parTransId="{DC361985-5613-42B3-97B7-B1BAC2887158}" sibTransId="{4A1207D8-BA49-41F4-B98A-29BD66802364}"/>
    <dgm:cxn modelId="{E74A9950-F2C2-47FB-9C5A-68D41DD1FD64}" srcId="{071CC739-1EDB-4135-8C50-5779A8ED746F}" destId="{67133D6B-702D-47FC-88A3-B4EDB36AC083}" srcOrd="0" destOrd="0" parTransId="{4EE1D816-AB79-4FE6-A583-036FA2156D29}" sibTransId="{A3A754A5-26BF-401E-B369-640941059CA4}"/>
    <dgm:cxn modelId="{E7C97261-5881-4D02-97CF-010AA67442C7}" srcId="{29BBFD8C-4345-440C-BB1F-5B79CE61E4DF}" destId="{AB28032D-67A8-4F53-9064-DA4F00F327F8}" srcOrd="0" destOrd="0" parTransId="{8B6C9FE1-8D98-4934-BC88-922A6E787D96}" sibTransId="{4FDF1FAA-1838-4046-B9A4-8210F5BDBA5F}"/>
    <dgm:cxn modelId="{0C015C84-DE8F-9C47-8CBD-1D6B0EC3E193}" type="presOf" srcId="{29BBFD8C-4345-440C-BB1F-5B79CE61E4DF}" destId="{266A1F47-5300-8F43-875C-FB2983065F65}" srcOrd="0" destOrd="0" presId="urn:microsoft.com/office/officeart/2005/8/layout/vList5"/>
    <dgm:cxn modelId="{0BBD86B6-09B9-D942-9EF2-AC7C508EB6CE}" type="presOf" srcId="{071CC739-1EDB-4135-8C50-5779A8ED746F}" destId="{FAFF853C-D07C-C24E-9A26-4947A57064D5}" srcOrd="0" destOrd="0" presId="urn:microsoft.com/office/officeart/2005/8/layout/vList5"/>
    <dgm:cxn modelId="{603E42F8-062B-8040-8CE0-ABF60F5D0B56}" type="presOf" srcId="{E4311B5A-A7D9-4E2B-93AC-68D7FCA552D6}" destId="{40AEC8BF-550B-F244-85B4-2E42FBF8AA0B}" srcOrd="0" destOrd="0" presId="urn:microsoft.com/office/officeart/2005/8/layout/vList5"/>
    <dgm:cxn modelId="{280F74F8-C81D-2B47-A6CE-12FE7970B727}" type="presOf" srcId="{67133D6B-702D-47FC-88A3-B4EDB36AC083}" destId="{1E9E5FC7-CC34-4F4E-B394-503F6B4B7430}" srcOrd="0" destOrd="0" presId="urn:microsoft.com/office/officeart/2005/8/layout/vList5"/>
    <dgm:cxn modelId="{09C610FE-1715-4CCB-B4FA-F3C982F3D877}" srcId="{AB28032D-67A8-4F53-9064-DA4F00F327F8}" destId="{E4311B5A-A7D9-4E2B-93AC-68D7FCA552D6}" srcOrd="0" destOrd="0" parTransId="{4DE589D7-D103-4EF9-A17C-CE074F963BC0}" sibTransId="{05BEFD9A-21C6-43A0-95A1-AEB47585D90D}"/>
    <dgm:cxn modelId="{468716D6-A655-B346-83CE-44AA516CB62E}" type="presParOf" srcId="{266A1F47-5300-8F43-875C-FB2983065F65}" destId="{5CD1918C-30B9-AF40-854D-B42A0302F219}" srcOrd="0" destOrd="0" presId="urn:microsoft.com/office/officeart/2005/8/layout/vList5"/>
    <dgm:cxn modelId="{D9DE8598-8E78-AC41-A4A7-B938872F2DD0}" type="presParOf" srcId="{5CD1918C-30B9-AF40-854D-B42A0302F219}" destId="{A4F99C9D-2139-FB46-B278-90D7AB7C967A}" srcOrd="0" destOrd="0" presId="urn:microsoft.com/office/officeart/2005/8/layout/vList5"/>
    <dgm:cxn modelId="{70CDB53E-623B-4F46-8DC5-0525D1D19CEB}" type="presParOf" srcId="{5CD1918C-30B9-AF40-854D-B42A0302F219}" destId="{40AEC8BF-550B-F244-85B4-2E42FBF8AA0B}" srcOrd="1" destOrd="0" presId="urn:microsoft.com/office/officeart/2005/8/layout/vList5"/>
    <dgm:cxn modelId="{D10FF476-45C1-1A43-ACE2-99940270E1B3}" type="presParOf" srcId="{266A1F47-5300-8F43-875C-FB2983065F65}" destId="{46E112C6-F23D-924F-AE70-7CF1B7089A0B}" srcOrd="1" destOrd="0" presId="urn:microsoft.com/office/officeart/2005/8/layout/vList5"/>
    <dgm:cxn modelId="{25FB7E78-AFAF-9D4C-A56C-8114818D5BBD}" type="presParOf" srcId="{266A1F47-5300-8F43-875C-FB2983065F65}" destId="{37145C46-65C4-514E-8E9E-DEF92860E2ED}" srcOrd="2" destOrd="0" presId="urn:microsoft.com/office/officeart/2005/8/layout/vList5"/>
    <dgm:cxn modelId="{CE9ECBA1-A5F9-EF46-A830-F3B223620C8A}" type="presParOf" srcId="{37145C46-65C4-514E-8E9E-DEF92860E2ED}" destId="{FAFF853C-D07C-C24E-9A26-4947A57064D5}" srcOrd="0" destOrd="0" presId="urn:microsoft.com/office/officeart/2005/8/layout/vList5"/>
    <dgm:cxn modelId="{07FF35E6-12A9-E345-8D49-040CA46ED029}" type="presParOf" srcId="{37145C46-65C4-514E-8E9E-DEF92860E2ED}" destId="{1E9E5FC7-CC34-4F4E-B394-503F6B4B74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EC8BF-550B-F244-85B4-2E42FBF8AA0B}">
      <dsp:nvSpPr>
        <dsp:cNvPr id="0" name=""/>
        <dsp:cNvSpPr/>
      </dsp:nvSpPr>
      <dsp:spPr>
        <a:xfrm rot="5400000">
          <a:off x="6078302" y="-2247061"/>
          <a:ext cx="1573667" cy="646130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That was Homework 1. A brief quiz today. End of lecture.</a:t>
          </a:r>
        </a:p>
      </dsp:txBody>
      <dsp:txXfrm rot="-5400000">
        <a:off x="3634484" y="273577"/>
        <a:ext cx="6384484" cy="1420027"/>
      </dsp:txXfrm>
    </dsp:sp>
    <dsp:sp modelId="{A4F99C9D-2139-FB46-B278-90D7AB7C967A}">
      <dsp:nvSpPr>
        <dsp:cNvPr id="0" name=""/>
        <dsp:cNvSpPr/>
      </dsp:nvSpPr>
      <dsp:spPr>
        <a:xfrm>
          <a:off x="0" y="49"/>
          <a:ext cx="3634484" cy="19670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Chapter 1 of JM Reading:</a:t>
          </a:r>
        </a:p>
      </dsp:txBody>
      <dsp:txXfrm>
        <a:off x="96025" y="96074"/>
        <a:ext cx="3442434" cy="1775034"/>
      </dsp:txXfrm>
    </dsp:sp>
    <dsp:sp modelId="{1E9E5FC7-CC34-4F4E-B394-503F6B4B7430}">
      <dsp:nvSpPr>
        <dsp:cNvPr id="0" name=""/>
        <dsp:cNvSpPr/>
      </dsp:nvSpPr>
      <dsp:spPr>
        <a:xfrm rot="5400000">
          <a:off x="6078302" y="-181622"/>
          <a:ext cx="1573667" cy="6461304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Sentence analysis</a:t>
          </a:r>
        </a:p>
      </dsp:txBody>
      <dsp:txXfrm rot="-5400000">
        <a:off x="3634484" y="2339016"/>
        <a:ext cx="6384484" cy="1420027"/>
      </dsp:txXfrm>
    </dsp:sp>
    <dsp:sp modelId="{FAFF853C-D07C-C24E-9A26-4947A57064D5}">
      <dsp:nvSpPr>
        <dsp:cNvPr id="0" name=""/>
        <dsp:cNvSpPr/>
      </dsp:nvSpPr>
      <dsp:spPr>
        <a:xfrm>
          <a:off x="0" y="2065487"/>
          <a:ext cx="3634484" cy="196708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Introduction</a:t>
          </a:r>
        </a:p>
      </dsp:txBody>
      <dsp:txXfrm>
        <a:off x="96025" y="2161512"/>
        <a:ext cx="3442434" cy="1775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6F202-45B4-7B41-92FB-95FB78D15F7D}" type="datetimeFigureOut">
              <a:rPr lang="en-US" smtClean="0"/>
              <a:t>8/23/23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E2839-5F0F-F341-8AB4-2B4575A4A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0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餐廳</a:t>
            </a:r>
            <a:r>
              <a:rPr lang="en-US" dirty="0"/>
              <a:t> </a:t>
            </a:r>
            <a:r>
              <a:rPr lang="en-US" dirty="0" err="1"/>
              <a:t>餐厅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3ECC1-C95B-0C47-8E4F-611125D4407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6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7E8C8-3C6B-1B4A-976E-D8A602252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0855CA-50D5-804E-815D-7B3769912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FAF7E-050E-1146-9FEA-757F96DE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224EB-F17D-7B43-A8A2-DF8DECAF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C40D6-C69A-D040-90FB-3D3301A1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9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FCEA7-4F9F-624B-8407-B7CB8A1B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68B3D-C6CD-B54F-8F66-04EEEC630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6FAB9-30C6-F045-B201-92A61488A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13258-C6A7-854E-8439-717E3B77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8BB7E-7DBC-5648-81B0-ACF8D09C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0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1CABA6-0728-D848-B4C6-BAA4AD180E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310D5-E1E2-9945-B588-70423B6FD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1E435-D40B-744C-8E60-D677BF7B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64900-71FC-C642-A1CD-86A63562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D2B9F-795F-364E-B276-C984E75E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06063-F1B5-CF41-BC97-58273C08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A137E-4B71-1847-A063-F909A668F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5DD31-693D-E946-B947-04BEF10D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DC26D-266F-2A44-9DB3-95EBC504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C78FF-D5A7-F149-BEF6-1271EEF7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8B6F-DFBD-2F4B-8A28-CA5110DC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45374-1E99-DD4C-BB1A-69CC48088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7FD77-F378-0344-B256-51434DD93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9D5CF-A627-194D-8409-97715359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48F8A-BED5-184D-832B-23C23498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1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171A3-5E5B-BF4D-B10C-4133E730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E746E-308B-DB4E-879C-73BA60479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CDA97-00A0-744C-A19E-A5B294550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A1A0E-7F15-0944-8EA5-A44F7720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A54A3-0660-A24F-82E6-E2B09F0F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10378-34A2-3F43-B78E-3459670C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0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F7D3D-21BA-9746-8D8B-AC840DD6E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A1362-69DE-2F4A-B83F-B0ACC7594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0C272-BE79-AF4A-8FA0-62D84E0AF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1D318E-1685-9D41-9B56-7428FF87A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D67BE3-A3C4-AA45-9F06-D139B7C127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3A039-732E-7546-9F11-E8A1ECA7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052045-1FC6-D048-86E5-7D1D1992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93DD91-5FE1-F34B-A60C-1A239365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2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922E-82A5-134D-8462-FFEE9BEC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74CC1C-C8F4-7048-8E56-84C719EF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9B8328-7633-414E-A250-A24E046B3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2D126-6032-EF4B-84CC-04045930C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5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AAECB2-1AFE-B941-B8AA-6BCBE738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13E56-4949-9E41-B95E-F7EF33CE7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6D324-E422-0D4E-A054-D8CAF61E9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7185-08CD-0A48-A797-FAC87B7E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70D0E-B69C-8847-85C3-F8A668AFA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C0CAD-AB41-0144-B052-304AEC43F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CA877-486A-674D-A100-603CCACFC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3A022-8FBE-C84E-AB09-CD31E1E0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63A55-A321-F64A-AEB8-D84D5686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6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3DF46-9C6F-434A-B508-7671F190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8548A-D2D8-3A4B-89B2-A57D460ED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BA32B-00E0-074D-A100-79FFF95E2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6BCDB-8EE6-4948-B732-745B133B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0FFAA-1CFA-F34B-81F6-4AE7639EF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7DCCD-E292-504D-82CB-08A6E6AD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7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7001A-1BB4-104D-A94B-66F242593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0CFEC-7445-8F43-8510-A31DFF7B9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D298E-C414-4F45-B08F-12E19C577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2EC7E-33E9-7D45-AA03-4972DDBC84B1}" type="datetimeFigureOut">
              <a:rPr lang="en-US" smtClean="0"/>
              <a:t>8/23/23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67B73-A3D7-BB4B-B9F0-9AD6FF953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4E579-96A2-4F48-B353-538B12ACB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FBD2D-C901-DD41-BC43-2E0F4EFFC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un.drno.de/pics/english/only-in-china/TranslateServerError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arser.kitaev.io/" TargetMode="External"/><Relationship Id="rId2" Type="http://schemas.openxmlformats.org/officeDocument/2006/relationships/hyperlink" Target="https://corenlp.ru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s://cloud.google.com/natural-languag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parser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nlp.run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stanza.ru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nlp.stanford.edu:8080/parser/index.js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tomato.banatao.berkeley.edu:8080/parser/parser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omato.banatao.berkeley.edu:8080/parser/parser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google.com/natural-languag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saldependencies.org/u/dep/index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sandiway@arizona.ed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Russian_languag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LING/C SC/PSYC 438/538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Lecture 2</a:t>
            </a:r>
          </a:p>
          <a:p>
            <a:r>
              <a:rPr lang="en-US" dirty="0" err="1"/>
              <a:t>Sandiway</a:t>
            </a:r>
            <a:r>
              <a:rPr lang="en-US" dirty="0"/>
              <a:t> Fong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BFA5E-AB8B-C04E-B2F9-D3F4D70C4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90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and how can we tell if the translation is right anyway?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51ACB-03D7-3B4B-A6E1-BC97F10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TranslateServerErr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304" y="2546503"/>
            <a:ext cx="4613391" cy="346004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981200" y="6181448"/>
            <a:ext cx="8229600" cy="365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3200" dirty="0">
                <a:hlinkClick r:id="rId4"/>
              </a:rPr>
              <a:t>http://fun.drno.de/pics/english/only-in-china/TranslateServerError.jpg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7617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</a:t>
            </a:r>
            <a:r>
              <a:rPr lang="en-US" sz="3200" dirty="0" err="1"/>
              <a:t>ChatGPT</a:t>
            </a:r>
            <a:r>
              <a:rPr lang="en-US" sz="3200" dirty="0"/>
              <a:t> dialog sentences are natural and grammatical</a:t>
            </a:r>
          </a:p>
          <a:p>
            <a:pPr lvl="1"/>
            <a:r>
              <a:rPr lang="en-US" sz="2800" i="1" dirty="0"/>
              <a:t>a pretty big achievement IMHO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but even if we are willing to pay...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machine translation has been worked on since after World War II</a:t>
            </a:r>
          </a:p>
          <a:p>
            <a:pPr lvl="1">
              <a:lnSpc>
                <a:spcPct val="90000"/>
              </a:lnSpc>
            </a:pPr>
            <a:r>
              <a:rPr lang="en-US" sz="2800" i="1" dirty="0"/>
              <a:t>still not perfected today</a:t>
            </a:r>
          </a:p>
          <a:p>
            <a:pPr lvl="1">
              <a:lnSpc>
                <a:spcPct val="90000"/>
              </a:lnSpc>
            </a:pPr>
            <a:r>
              <a:rPr lang="en-US" sz="2800" b="1" dirty="0"/>
              <a:t>why?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what are the properties of human languages that make it hard?</a:t>
            </a:r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A4C8E0-492E-5A43-8045-D8B05D17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pic>
        <p:nvPicPr>
          <p:cNvPr id="4" name="Content Placeholder 3" descr="Screen Shot 2012-08-20 at 5.50.0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64" r="-18464"/>
          <a:stretch>
            <a:fillRect/>
          </a:stretch>
        </p:blipFill>
        <p:spPr>
          <a:xfrm>
            <a:off x="2730247" y="2538619"/>
            <a:ext cx="6553200" cy="3604008"/>
          </a:xfrm>
        </p:spPr>
      </p:pic>
      <p:sp>
        <p:nvSpPr>
          <p:cNvPr id="3" name="TextBox 2"/>
          <p:cNvSpPr txBox="1"/>
          <p:nvPr/>
        </p:nvSpPr>
        <p:spPr>
          <a:xfrm>
            <a:off x="2341033" y="1853043"/>
            <a:ext cx="7509933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We can exploit the recursive nature of language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CC738-8C39-F340-B526-30A51239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9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Obama: "</a:t>
            </a:r>
            <a:r>
              <a:rPr lang="en-US" i="1" dirty="0"/>
              <a:t>At a certain point, I've just concluded that for me personally it is important for me to go ahead and affirm that I think same-sex couples should be able to get married</a:t>
            </a:r>
            <a:r>
              <a:rPr lang="en-US" dirty="0"/>
              <a:t>."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1" y="4648200"/>
            <a:ext cx="6138419" cy="5847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Is this sentence complicated? Why?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9B7E2-EE6C-BE4C-899B-CA15564A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2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omputerized syntax 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25440"/>
            <a:ext cx="8229600" cy="5532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0" y="1828800"/>
            <a:ext cx="4264181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It's cool that computer programs</a:t>
            </a:r>
          </a:p>
          <a:p>
            <a:r>
              <a:rPr lang="en-US" sz="2400" dirty="0"/>
              <a:t>can (correctly) diagram this long</a:t>
            </a:r>
          </a:p>
          <a:p>
            <a:r>
              <a:rPr lang="en-US" sz="2400" dirty="0"/>
              <a:t>sentence!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EB0F4-D2FA-AE45-874A-A60B930E5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9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pic>
        <p:nvPicPr>
          <p:cNvPr id="4" name="Content Placeholder 3" descr="Screen Shot 2012-08-20 at 5.52.3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02" y="1916776"/>
            <a:ext cx="4548298" cy="4439574"/>
          </a:xfr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DAAB1-C158-794D-944F-F1EBE4D0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98740" y="2187124"/>
            <a:ext cx="3314882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Executive</a:t>
            </a:r>
          </a:p>
          <a:p>
            <a:r>
              <a:rPr lang="en-US" sz="4000" dirty="0"/>
              <a:t>Summarization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9A4EB367-74FF-574C-508A-B809FF1C4835}"/>
              </a:ext>
            </a:extLst>
          </p:cNvPr>
          <p:cNvSpPr/>
          <p:nvPr/>
        </p:nvSpPr>
        <p:spPr>
          <a:xfrm rot="10800000">
            <a:off x="6190697" y="2469193"/>
            <a:ext cx="1408043" cy="759300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Obama: "</a:t>
            </a:r>
            <a:r>
              <a:rPr lang="en-US" i="1" dirty="0"/>
              <a:t>At a certain point, I've just concluded that for me personally it is important for me to go ahead and affirm that </a:t>
            </a:r>
            <a:r>
              <a:rPr lang="en-US" b="1" i="1" dirty="0"/>
              <a:t>I think same-sex couples should be able to get married</a:t>
            </a:r>
            <a:r>
              <a:rPr lang="en-US" dirty="0"/>
              <a:t>."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76833-8393-6744-9FBD-21A6A73D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3714" y="1798466"/>
            <a:ext cx="10658192" cy="25344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Obama: "</a:t>
            </a:r>
            <a:r>
              <a:rPr lang="en-US" sz="2800" i="1" strike="sngStrike" dirty="0"/>
              <a:t>At a certain point, I've just concluded that for me personally it is important for me to go ahead and affirm that</a:t>
            </a:r>
            <a:r>
              <a:rPr lang="en-US" sz="2800" i="1" dirty="0"/>
              <a:t> </a:t>
            </a:r>
            <a:r>
              <a:rPr lang="en-US" sz="2800" b="1" i="1" dirty="0"/>
              <a:t>I think same-sex couples should be able to get married</a:t>
            </a:r>
            <a:r>
              <a:rPr lang="en-US" sz="2800" dirty="0"/>
              <a:t>."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4327" y="3708906"/>
            <a:ext cx="730334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i="1" dirty="0"/>
              <a:t>Most summarizer programs can't do this …</a:t>
            </a:r>
          </a:p>
        </p:txBody>
      </p:sp>
    </p:spTree>
    <p:extLst>
      <p:ext uri="{BB962C8B-B14F-4D97-AF65-F5344CB8AC3E}">
        <p14:creationId xmlns:p14="http://schemas.microsoft.com/office/powerpoint/2010/main" val="30356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pic>
        <p:nvPicPr>
          <p:cNvPr id="4" name="Content Placeholder 3" descr="sports shooter shoo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36" y="1396751"/>
            <a:ext cx="6204128" cy="5142161"/>
          </a:xfr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E34100-1387-6346-86A6-FEE639B4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3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57DA-8050-4849-BDF1-C0DE1691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F289B-88D1-924A-8D6C-2CABEFB53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35380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Natural language parsers</a:t>
            </a:r>
          </a:p>
          <a:p>
            <a:r>
              <a:rPr lang="en-US" dirty="0"/>
              <a:t>Let's get some idea of what these (popular) systems produce.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Sadly, all once had an easily accessible working demo page</a:t>
            </a:r>
            <a:r>
              <a:rPr lang="en-US" dirty="0"/>
              <a:t>: </a:t>
            </a:r>
          </a:p>
          <a:p>
            <a:pPr marL="971550" lvl="1" indent="-514350">
              <a:buAutoNum type="arabicPeriod"/>
            </a:pPr>
            <a:r>
              <a:rPr lang="en-US" dirty="0"/>
              <a:t>Stanford Parser			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FF0000"/>
                </a:solidFill>
              </a:rPr>
              <a:t>deprecated? Try </a:t>
            </a:r>
            <a:r>
              <a:rPr lang="en-US" sz="2000" dirty="0">
                <a:solidFill>
                  <a:srgbClr val="FF0000"/>
                </a:solidFill>
                <a:hlinkClick r:id="rId2"/>
              </a:rPr>
              <a:t>https://corenlp.run</a:t>
            </a:r>
            <a:r>
              <a:rPr lang="en-US" sz="2000" dirty="0"/>
              <a:t>)</a:t>
            </a:r>
            <a:endParaRPr lang="en-US" dirty="0"/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en-US" dirty="0"/>
              <a:t>Berkeley Parser			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FF0000"/>
                </a:solidFill>
              </a:rPr>
              <a:t>deprecated? </a:t>
            </a:r>
            <a:r>
              <a:rPr lang="en-US" sz="2000" dirty="0"/>
              <a:t>B. Neural Parser: </a:t>
            </a:r>
            <a:r>
              <a:rPr lang="en-US" sz="2000" dirty="0">
                <a:hlinkClick r:id="rId3"/>
              </a:rPr>
              <a:t>https://parser.kitaev.io</a:t>
            </a:r>
            <a:r>
              <a:rPr lang="en-US" sz="2000" dirty="0"/>
              <a:t>)</a:t>
            </a:r>
          </a:p>
          <a:p>
            <a:pPr marL="971550" lvl="1" indent="-514350">
              <a:buAutoNum type="arabicPeriod"/>
            </a:pPr>
            <a:r>
              <a:rPr lang="en-US" dirty="0"/>
              <a:t>Google Natural Language 		</a:t>
            </a:r>
            <a:r>
              <a:rPr lang="en-US" sz="2000" dirty="0"/>
              <a:t>(</a:t>
            </a:r>
            <a:r>
              <a:rPr lang="en-US" sz="2000" dirty="0">
                <a:hlinkClick r:id="rId4"/>
              </a:rPr>
              <a:t>https://cloud.google.com/natural-language</a:t>
            </a:r>
            <a:r>
              <a:rPr lang="en-US" sz="2000" dirty="0"/>
              <a:t>)</a:t>
            </a:r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4191A59-14D4-AD5D-81CB-E12BC0E2D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435" y="4649415"/>
            <a:ext cx="4319380" cy="1652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70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DF743-6F32-0D43-89F7-66547745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pic>
        <p:nvPicPr>
          <p:cNvPr id="5" name="Content Placeholder 4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ACD3CC5D-68D5-854D-8152-F368083E3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19536"/>
            <a:ext cx="10515600" cy="3163516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43AF162-B429-DD41-9628-303F0DDF0709}"/>
              </a:ext>
            </a:extLst>
          </p:cNvPr>
          <p:cNvSpPr/>
          <p:nvPr/>
        </p:nvSpPr>
        <p:spPr>
          <a:xfrm>
            <a:off x="8805333" y="4030132"/>
            <a:ext cx="564445" cy="4402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22EB6-560E-1840-92D4-FF521E28BCE6}"/>
              </a:ext>
            </a:extLst>
          </p:cNvPr>
          <p:cNvSpPr/>
          <p:nvPr/>
        </p:nvSpPr>
        <p:spPr>
          <a:xfrm>
            <a:off x="4011276" y="5583052"/>
            <a:ext cx="367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http://nlp.stanford.edu:8080/parser/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D99A4-E9AA-16F8-8EFE-B68EF19BF273}"/>
              </a:ext>
            </a:extLst>
          </p:cNvPr>
          <p:cNvSpPr txBox="1"/>
          <p:nvPr/>
        </p:nvSpPr>
        <p:spPr>
          <a:xfrm>
            <a:off x="7721153" y="5665569"/>
            <a:ext cx="357739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You can download the code.</a:t>
            </a:r>
          </a:p>
          <a:p>
            <a:r>
              <a:rPr lang="en-US" sz="2000" i="1" dirty="0"/>
              <a:t>Server no longer up and running.</a:t>
            </a:r>
          </a:p>
        </p:txBody>
      </p:sp>
    </p:spTree>
    <p:extLst>
      <p:ext uri="{BB962C8B-B14F-4D97-AF65-F5344CB8AC3E}">
        <p14:creationId xmlns:p14="http://schemas.microsoft.com/office/powerpoint/2010/main" val="2006141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DA413-1A55-B240-8D5F-D4BA9D65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6664A-C172-294E-A56F-CFC866DE9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209550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Do you have Perl and Python3 installed on your computer? </a:t>
            </a:r>
          </a:p>
          <a:p>
            <a:pPr lvl="1"/>
            <a:r>
              <a:rPr lang="en-US" sz="3200" dirty="0"/>
              <a:t>That was Homework 2</a:t>
            </a:r>
          </a:p>
          <a:p>
            <a:pPr lvl="1"/>
            <a:r>
              <a:rPr lang="en-US" sz="3200" dirty="0">
                <a:solidFill>
                  <a:schemeClr val="accent1"/>
                </a:solidFill>
              </a:rPr>
              <a:t>Please try to have it ready by next week</a:t>
            </a:r>
            <a:r>
              <a:rPr lang="en-US" sz="32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660990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8E64BBC-338B-B849-89B4-A1B07A56A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129" y="1737084"/>
            <a:ext cx="6277482" cy="23853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EB178-23CB-0D4E-8BB4-6F2AF582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2B6B2-C7AA-5248-BB6A-9FE825242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language parsers</a:t>
            </a:r>
          </a:p>
          <a:p>
            <a:pPr lvl="1"/>
            <a:r>
              <a:rPr lang="en-US" dirty="0"/>
              <a:t>Stanford </a:t>
            </a:r>
            <a:r>
              <a:rPr lang="en-US" dirty="0" err="1"/>
              <a:t>CoreNLP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Java-based</a:t>
            </a:r>
          </a:p>
          <a:p>
            <a:pPr lvl="1"/>
            <a:r>
              <a:rPr lang="en-US" dirty="0"/>
              <a:t>Demo!</a:t>
            </a:r>
          </a:p>
          <a:p>
            <a:pPr marL="457200" lvl="1" indent="0">
              <a:buNone/>
            </a:pPr>
            <a:r>
              <a:rPr lang="en-US" dirty="0"/>
              <a:t>    (</a:t>
            </a:r>
            <a:r>
              <a:rPr lang="en-US" dirty="0">
                <a:hlinkClick r:id="rId3"/>
              </a:rPr>
              <a:t>https://corenlp.run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70E6F75-06A9-BA40-B04C-7467D4CEE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80" y="4257336"/>
            <a:ext cx="9460387" cy="16635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14629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EB178-23CB-0D4E-8BB4-6F2AF582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2B6B2-C7AA-5248-BB6A-9FE825242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language parsers</a:t>
            </a:r>
          </a:p>
          <a:p>
            <a:pPr lvl="1"/>
            <a:r>
              <a:rPr lang="en-US" dirty="0"/>
              <a:t>(Stanford) Stanza</a:t>
            </a:r>
          </a:p>
          <a:p>
            <a:pPr lvl="1"/>
            <a:r>
              <a:rPr lang="en-US" dirty="0"/>
              <a:t>Python-based (</a:t>
            </a:r>
            <a:r>
              <a:rPr lang="en-US" dirty="0" err="1"/>
              <a:t>CoreNLP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Demo!     </a:t>
            </a:r>
          </a:p>
          <a:p>
            <a:pPr marL="457200" lvl="1" indent="0">
              <a:buNone/>
            </a:pPr>
            <a:r>
              <a:rPr lang="en-US" dirty="0"/>
              <a:t>    </a:t>
            </a:r>
            <a:r>
              <a:rPr lang="en-US" dirty="0">
                <a:hlinkClick r:id="rId2"/>
              </a:rPr>
              <a:t>http://stanza.run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841F1B0-5FD5-F444-95E2-C01FCF644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697" y="2388394"/>
            <a:ext cx="6134100" cy="1612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1AA23E-62D8-004C-B1F8-484E7A0C3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438" y="4370387"/>
            <a:ext cx="9873359" cy="2122488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89294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3D354-8F63-394C-9ED2-9646BE621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3FE84-0D36-324F-A116-3A8421FC6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78" y="1563640"/>
            <a:ext cx="8666922" cy="609599"/>
          </a:xfrm>
        </p:spPr>
        <p:txBody>
          <a:bodyPr>
            <a:normAutofit/>
          </a:bodyPr>
          <a:lstStyle/>
          <a:p>
            <a:r>
              <a:rPr lang="en-US" dirty="0"/>
              <a:t>Stanford parser </a:t>
            </a:r>
            <a:r>
              <a:rPr lang="en-US" sz="2000" dirty="0">
                <a:hlinkClick r:id="rId2"/>
              </a:rPr>
              <a:t>http://nlp.stanford.edu:8080/parser/index.jsp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D52C4-7C00-814B-99F5-A6723ED8B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057400"/>
            <a:ext cx="5207000" cy="2298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C436AB-0D87-2248-8B58-515CCE0A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78" y="3701251"/>
            <a:ext cx="9882788" cy="8222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CA9BB9-8FF9-7F4C-B247-3AF3B8CB136E}"/>
              </a:ext>
            </a:extLst>
          </p:cNvPr>
          <p:cNvSpPr txBox="1"/>
          <p:nvPr/>
        </p:nvSpPr>
        <p:spPr>
          <a:xfrm>
            <a:off x="965200" y="3163703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 of Speech Tagging: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744ED2-124C-FB45-9BD2-C1FF9537273F}"/>
              </a:ext>
            </a:extLst>
          </p:cNvPr>
          <p:cNvSpPr txBox="1"/>
          <p:nvPr/>
        </p:nvSpPr>
        <p:spPr>
          <a:xfrm>
            <a:off x="1541765" y="4950387"/>
            <a:ext cx="8494057" cy="83099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DT = determiner; NNP = Proper Noun; NNPS = Plural Proper Noun; </a:t>
            </a:r>
          </a:p>
          <a:p>
            <a:r>
              <a:rPr lang="en-US" sz="2400" dirty="0"/>
              <a:t>VBZ = Verb 3</a:t>
            </a:r>
            <a:r>
              <a:rPr lang="en-US" sz="2400" baseline="30000" dirty="0"/>
              <a:t>rd</a:t>
            </a:r>
            <a:r>
              <a:rPr lang="en-US" sz="2400" dirty="0"/>
              <a:t> Person Singular Present; VBG = Verb Gerund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AD27D-002C-5E4E-A262-B636665D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7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FC19-DB94-F94C-9292-927B5FDB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3B1E-CE95-9B45-A063-A86AE4895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Syntax (Constituency-based):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1484C-8E78-FD4B-9188-89F62E1A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7B916-C26C-544A-8181-583201670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768" y="2346567"/>
            <a:ext cx="9858463" cy="1538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56206-8C49-A948-AB1F-1CC9D076D72C}"/>
              </a:ext>
            </a:extLst>
          </p:cNvPr>
          <p:cNvSpPr txBox="1"/>
          <p:nvPr/>
        </p:nvSpPr>
        <p:spPr>
          <a:xfrm>
            <a:off x="2101663" y="4064836"/>
            <a:ext cx="7988672" cy="206210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/>
              <a:t>Constituents:</a:t>
            </a:r>
          </a:p>
          <a:p>
            <a:r>
              <a:rPr lang="en-US" sz="2400" dirty="0"/>
              <a:t>FRAG = Fragment (of a sentence)</a:t>
            </a:r>
          </a:p>
          <a:p>
            <a:r>
              <a:rPr lang="en-US" sz="2400" dirty="0"/>
              <a:t>S = Sentence, NP = Noun Phrase, VP = Verb Phrase</a:t>
            </a:r>
          </a:p>
          <a:p>
            <a:r>
              <a:rPr lang="en-US" sz="2800" b="1" dirty="0"/>
              <a:t>Parts of Speech: </a:t>
            </a:r>
          </a:p>
          <a:p>
            <a:r>
              <a:rPr lang="en-US" sz="2400" dirty="0"/>
              <a:t>DT Determiner, NNP Proper Noun, NNP</a:t>
            </a:r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/>
              <a:t> Plural Proper Noun.</a:t>
            </a:r>
          </a:p>
        </p:txBody>
      </p:sp>
    </p:spTree>
    <p:extLst>
      <p:ext uri="{BB962C8B-B14F-4D97-AF65-F5344CB8AC3E}">
        <p14:creationId xmlns:p14="http://schemas.microsoft.com/office/powerpoint/2010/main" val="3705076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C2FC19-7125-4B40-B784-1AAD4D744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721" y="1981200"/>
            <a:ext cx="5760940" cy="487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83FC19-DB94-F94C-9292-927B5FDB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3B1E-CE95-9B45-A063-A86AE4895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533400"/>
          </a:xfrm>
        </p:spPr>
        <p:txBody>
          <a:bodyPr>
            <a:normAutofit/>
          </a:bodyPr>
          <a:lstStyle/>
          <a:p>
            <a:r>
              <a:rPr lang="en-US" dirty="0"/>
              <a:t>Syntax (Dependencies):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56206-8C49-A948-AB1F-1CC9D076D72C}"/>
              </a:ext>
            </a:extLst>
          </p:cNvPr>
          <p:cNvSpPr txBox="1"/>
          <p:nvPr/>
        </p:nvSpPr>
        <p:spPr>
          <a:xfrm>
            <a:off x="2209800" y="4401233"/>
            <a:ext cx="356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RELATION(depends-on,  dependent)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98349C-96B0-9F40-A073-2D5E79E48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336217"/>
            <a:ext cx="3251200" cy="1803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BAC0F-1D75-8B49-8E6E-D02DDB0A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11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F857-2E12-044B-9A50-FF8C52A0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48E623-C58B-014B-A2CC-02735ACEF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850" y="1600200"/>
            <a:ext cx="7734300" cy="3721100"/>
          </a:xfr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0CA06-5806-3245-ACC6-6432CA89E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10"/>
          <a:stretch/>
        </p:blipFill>
        <p:spPr>
          <a:xfrm>
            <a:off x="6858000" y="3200400"/>
            <a:ext cx="3581400" cy="351891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615EAE-0345-AE40-9E1B-A26869818C3E}"/>
              </a:ext>
            </a:extLst>
          </p:cNvPr>
          <p:cNvSpPr txBox="1"/>
          <p:nvPr/>
        </p:nvSpPr>
        <p:spPr>
          <a:xfrm>
            <a:off x="2228850" y="5420141"/>
            <a:ext cx="3263714" cy="120032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FRAG = Fragment (of a sentence)</a:t>
            </a:r>
          </a:p>
          <a:p>
            <a:r>
              <a:rPr lang="en-US" dirty="0"/>
              <a:t>S = Sentence</a:t>
            </a:r>
          </a:p>
          <a:p>
            <a:r>
              <a:rPr lang="en-US" dirty="0"/>
              <a:t>NP = Noun Phrase</a:t>
            </a:r>
          </a:p>
          <a:p>
            <a:r>
              <a:rPr lang="en-US" dirty="0"/>
              <a:t>VP = Verb Phrase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C310CC-3415-8847-899E-16588A71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25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D7FABE-B269-09F6-6162-B9477DE9247A}"/>
              </a:ext>
            </a:extLst>
          </p:cNvPr>
          <p:cNvSpPr/>
          <p:nvPr/>
        </p:nvSpPr>
        <p:spPr>
          <a:xfrm>
            <a:off x="3860707" y="1690688"/>
            <a:ext cx="508093" cy="7138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8D2A2D-0B36-7C4D-87AA-C3D35717A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1" y="1219200"/>
            <a:ext cx="6857999" cy="5476602"/>
          </a:xfrm>
          <a:ln>
            <a:solidFill>
              <a:srgbClr val="C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F7BB5C-BB36-8C45-8353-BAED7917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D4CE2-F939-1D4A-AFCA-8C8E2F73C21B}"/>
              </a:ext>
            </a:extLst>
          </p:cNvPr>
          <p:cNvSpPr txBox="1"/>
          <p:nvPr/>
        </p:nvSpPr>
        <p:spPr>
          <a:xfrm>
            <a:off x="5867401" y="5792525"/>
            <a:ext cx="456548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acl</a:t>
            </a:r>
            <a:r>
              <a:rPr lang="en-US" dirty="0"/>
              <a:t>: clausal modifier of noun (adjectival clause)</a:t>
            </a:r>
          </a:p>
          <a:p>
            <a:r>
              <a:rPr lang="en-US" dirty="0" err="1"/>
              <a:t>nsubj</a:t>
            </a:r>
            <a:r>
              <a:rPr lang="en-US" dirty="0"/>
              <a:t>: nominal subject</a:t>
            </a:r>
          </a:p>
          <a:p>
            <a:r>
              <a:rPr lang="en-US" dirty="0" err="1"/>
              <a:t>dobj</a:t>
            </a:r>
            <a:r>
              <a:rPr lang="en-US" dirty="0"/>
              <a:t>: direct object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7CE5A-114E-C346-AF0E-41049510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905" y="2139020"/>
            <a:ext cx="3251200" cy="1917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4DEBC-CBB7-0A42-AD60-7331B7D7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30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7043" y="1711898"/>
            <a:ext cx="82885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Berkeley Parser (downloadable, </a:t>
            </a:r>
            <a:r>
              <a:rPr lang="en-US" sz="2400" i="1" dirty="0">
                <a:solidFill>
                  <a:srgbClr val="FF0000"/>
                </a:solidFill>
              </a:rPr>
              <a:t>but</a:t>
            </a:r>
            <a:r>
              <a:rPr lang="en-US" sz="2400" i="1" dirty="0"/>
              <a:t> </a:t>
            </a:r>
            <a:r>
              <a:rPr lang="en-US" sz="2400" i="1" dirty="0">
                <a:solidFill>
                  <a:srgbClr val="FF0000"/>
                </a:solidFill>
              </a:rPr>
              <a:t>no longer available online</a:t>
            </a:r>
            <a:r>
              <a:rPr lang="en-US" sz="2400" dirty="0"/>
              <a:t>)</a:t>
            </a:r>
          </a:p>
          <a:p>
            <a:r>
              <a:rPr lang="en-US" dirty="0">
                <a:hlinkClick r:id="rId2"/>
              </a:rPr>
              <a:t>http://tomato.banatao.berkeley.edu:8080/parser/parser.html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284723-0C14-CA47-8E41-E166F5DD8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6312" y="2499710"/>
            <a:ext cx="10301149" cy="3438245"/>
          </a:xfr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1750A-EE92-4740-AA71-3EF38C5C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59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pic>
        <p:nvPicPr>
          <p:cNvPr id="4" name="Content Placeholder 3" descr="Screen Shot 2015-08-24 at 12.26.2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91" r="-29991"/>
          <a:stretch>
            <a:fillRect/>
          </a:stretch>
        </p:blipFill>
        <p:spPr>
          <a:xfrm>
            <a:off x="1981200" y="224653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501367" y="1600201"/>
            <a:ext cx="595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Berkeley Parser</a:t>
            </a:r>
          </a:p>
          <a:p>
            <a:r>
              <a:rPr lang="en-US" dirty="0">
                <a:hlinkClick r:id="rId3"/>
              </a:rPr>
              <a:t>http://tomato.banatao.berkeley.edu:8080/parser/parser.html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E9A04-315D-D946-A861-327FA5CAF3AD}"/>
              </a:ext>
            </a:extLst>
          </p:cNvPr>
          <p:cNvSpPr txBox="1"/>
          <p:nvPr/>
        </p:nvSpPr>
        <p:spPr>
          <a:xfrm>
            <a:off x="6959118" y="4114801"/>
            <a:ext cx="32637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FRAG = Fragment (of a sentence)</a:t>
            </a:r>
          </a:p>
          <a:p>
            <a:r>
              <a:rPr lang="en-US" dirty="0"/>
              <a:t>S = Sentence</a:t>
            </a:r>
          </a:p>
          <a:p>
            <a:r>
              <a:rPr lang="en-US" dirty="0"/>
              <a:t>NP = Noun Phrase</a:t>
            </a:r>
          </a:p>
          <a:p>
            <a:r>
              <a:rPr lang="en-US" dirty="0"/>
              <a:t>VP = Verb Phrase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FC50C1-09B3-B34B-8158-95D22B21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D28559-30DB-034E-A4AD-97178AEC25D2}"/>
              </a:ext>
            </a:extLst>
          </p:cNvPr>
          <p:cNvSpPr/>
          <p:nvPr/>
        </p:nvSpPr>
        <p:spPr>
          <a:xfrm>
            <a:off x="7707577" y="1597915"/>
            <a:ext cx="4060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</a:rPr>
              <a:t>This one is available</a:t>
            </a:r>
          </a:p>
          <a:p>
            <a:r>
              <a:rPr lang="en-US" dirty="0">
                <a:latin typeface="Calibri" panose="020F0502020204030204" pitchFamily="34" charset="0"/>
              </a:rPr>
              <a:t>Berkeley Neural Parser </a:t>
            </a:r>
            <a:endParaRPr lang="en-US" dirty="0"/>
          </a:p>
          <a:p>
            <a:r>
              <a:rPr lang="en-US" dirty="0">
                <a:solidFill>
                  <a:srgbClr val="0260BF"/>
                </a:solidFill>
                <a:latin typeface="Calibri" panose="020F0502020204030204" pitchFamily="34" charset="0"/>
              </a:rPr>
              <a:t>https://</a:t>
            </a:r>
            <a:r>
              <a:rPr lang="en-US" dirty="0" err="1">
                <a:solidFill>
                  <a:srgbClr val="0260BF"/>
                </a:solidFill>
                <a:latin typeface="Calibri" panose="020F0502020204030204" pitchFamily="34" charset="0"/>
              </a:rPr>
              <a:t>parser.kitaev.io</a:t>
            </a:r>
            <a:r>
              <a:rPr lang="en-US" dirty="0">
                <a:solidFill>
                  <a:srgbClr val="0260BF"/>
                </a:solidFill>
                <a:latin typeface="Calibri" panose="020F0502020204030204" pitchFamily="34" charset="0"/>
              </a:rPr>
              <a:t>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8619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9747B-026D-9E46-AFA5-18A8E0D5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AEF871-C7B1-274C-BE1F-5D69D2D58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993" y="1427273"/>
            <a:ext cx="703601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FD58E-BE1F-3748-AF96-B7A92606E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993" y="5073108"/>
            <a:ext cx="6792300" cy="165644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59389B-800D-5148-8594-FA51477C6376}"/>
              </a:ext>
            </a:extLst>
          </p:cNvPr>
          <p:cNvSpPr/>
          <p:nvPr/>
        </p:nvSpPr>
        <p:spPr>
          <a:xfrm>
            <a:off x="7247596" y="2156314"/>
            <a:ext cx="424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https://cloud.google.com/natural-language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87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DDEF810-FBAE-4C80-B905-316331395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6">
            <a:extLst>
              <a:ext uri="{FF2B5EF4-FFF2-40B4-BE49-F238E27FC236}">
                <a16:creationId xmlns:a16="http://schemas.microsoft.com/office/drawing/2014/main" id="{FD8C7A0F-D774-4978-AA9C-7E703C2F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344168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7">
            <a:extLst>
              <a:ext uri="{FF2B5EF4-FFF2-40B4-BE49-F238E27FC236}">
                <a16:creationId xmlns:a16="http://schemas.microsoft.com/office/drawing/2014/main" id="{61C7310A-3A42-4F75-8058-7F39E52B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344168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D88313-56C7-45D8-8D97-2F5CCBF99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1544897" cy="1179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AA40B-58ED-9646-AF57-524DE223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88894"/>
            <a:ext cx="10306520" cy="88073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Today's Lecture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0309F3-5891-4098-AA82-519DE5A59D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053009"/>
              </p:ext>
            </p:extLst>
          </p:nvPr>
        </p:nvGraphicFramePr>
        <p:xfrm>
          <a:off x="1047280" y="2189664"/>
          <a:ext cx="10095789" cy="4032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1510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52C12-D76A-7045-B64D-34A64D78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D8B27-DED2-6E49-B238-3DD3E01A6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605" y="1825625"/>
            <a:ext cx="5343846" cy="4351338"/>
          </a:xfr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42BCD0-7941-4041-8159-6C97EBE137F4}"/>
              </a:ext>
            </a:extLst>
          </p:cNvPr>
          <p:cNvSpPr/>
          <p:nvPr/>
        </p:nvSpPr>
        <p:spPr>
          <a:xfrm>
            <a:off x="6527721" y="1825625"/>
            <a:ext cx="5185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https://universaldependencies.org/u/dep/index.html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97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5686-2BA2-C1AD-2A8F-6ACC3A20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3: Quick Quiz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4F5D7-98F6-209A-2749-DF57B65D1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500" dirty="0">
                <a:effectLst/>
                <a:latin typeface="Times"/>
              </a:rPr>
              <a:t>(Knowledge of) </a:t>
            </a:r>
            <a:r>
              <a:rPr lang="en-US" sz="3500" dirty="0">
                <a:solidFill>
                  <a:schemeClr val="accent1"/>
                </a:solidFill>
                <a:effectLst/>
                <a:latin typeface="Times"/>
              </a:rPr>
              <a:t>Semantics — knowledge of meaning </a:t>
            </a: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difference between </a:t>
            </a:r>
            <a:r>
              <a:rPr lang="en-US" i="1" dirty="0"/>
              <a:t>a picture of John</a:t>
            </a:r>
            <a:r>
              <a:rPr lang="en-US" dirty="0"/>
              <a:t> and </a:t>
            </a:r>
            <a:r>
              <a:rPr lang="en-US" i="1" dirty="0"/>
              <a:t>a picture of John's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Which is right? A) </a:t>
            </a:r>
            <a:r>
              <a:rPr lang="en-US" i="1" dirty="0"/>
              <a:t>a friend of John</a:t>
            </a:r>
            <a:r>
              <a:rPr lang="en-US" dirty="0"/>
              <a:t>, B) </a:t>
            </a:r>
            <a:r>
              <a:rPr lang="en-US" i="1" dirty="0"/>
              <a:t>a friend of John's</a:t>
            </a:r>
            <a:r>
              <a:rPr lang="en-US" dirty="0"/>
              <a:t>, or C) both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Which is right? A) </a:t>
            </a:r>
            <a:r>
              <a:rPr lang="en-US" i="1" dirty="0"/>
              <a:t>a friend of mine</a:t>
            </a:r>
            <a:r>
              <a:rPr lang="en-US" dirty="0"/>
              <a:t>, B) a</a:t>
            </a:r>
            <a:r>
              <a:rPr lang="en-US" i="1" dirty="0"/>
              <a:t> friend of me</a:t>
            </a:r>
            <a:r>
              <a:rPr lang="en-US" dirty="0"/>
              <a:t>, or C) both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Which is right? A) </a:t>
            </a:r>
            <a:r>
              <a:rPr lang="en-US" i="1" dirty="0"/>
              <a:t>a friend of hers</a:t>
            </a:r>
            <a:r>
              <a:rPr lang="en-US" dirty="0"/>
              <a:t>, B) a</a:t>
            </a:r>
            <a:r>
              <a:rPr lang="en-US" i="1" dirty="0"/>
              <a:t> friend of her</a:t>
            </a:r>
            <a:r>
              <a:rPr lang="en-US" dirty="0"/>
              <a:t>, or C) both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Which is right? A) </a:t>
            </a:r>
            <a:r>
              <a:rPr lang="en-US" i="1" dirty="0"/>
              <a:t>glass of water</a:t>
            </a:r>
            <a:r>
              <a:rPr lang="en-US" dirty="0"/>
              <a:t>, B) </a:t>
            </a:r>
            <a:r>
              <a:rPr lang="en-US" i="1" dirty="0"/>
              <a:t>water's glass,</a:t>
            </a:r>
            <a:r>
              <a:rPr lang="en-US" dirty="0"/>
              <a:t> C) both</a:t>
            </a:r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difference between </a:t>
            </a:r>
            <a:r>
              <a:rPr lang="en-US" i="1" dirty="0"/>
              <a:t>at</a:t>
            </a:r>
            <a:r>
              <a:rPr lang="en-US" dirty="0"/>
              <a:t> </a:t>
            </a:r>
            <a:r>
              <a:rPr lang="en-US" i="1" dirty="0"/>
              <a:t>the water's edge </a:t>
            </a:r>
            <a:r>
              <a:rPr lang="en-US" dirty="0"/>
              <a:t>and </a:t>
            </a:r>
            <a:r>
              <a:rPr lang="en-US" i="1" dirty="0"/>
              <a:t>at</a:t>
            </a:r>
            <a:r>
              <a:rPr lang="en-US" dirty="0"/>
              <a:t> </a:t>
            </a:r>
            <a:r>
              <a:rPr lang="en-US" i="1" dirty="0"/>
              <a:t>the edge of water</a:t>
            </a:r>
            <a:r>
              <a:rPr lang="en-US" dirty="0"/>
              <a:t>? Or no difference.</a:t>
            </a:r>
          </a:p>
          <a:p>
            <a:r>
              <a:rPr lang="en-US" sz="3000" dirty="0">
                <a:solidFill>
                  <a:schemeClr val="accent1"/>
                </a:solidFill>
                <a:effectLst/>
                <a:latin typeface="Times"/>
              </a:rPr>
              <a:t>We say some input is </a:t>
            </a:r>
            <a:r>
              <a:rPr lang="en-US" sz="3000" b="1" dirty="0">
                <a:solidFill>
                  <a:schemeClr val="accent1"/>
                </a:solidFill>
                <a:effectLst/>
                <a:latin typeface="Times"/>
              </a:rPr>
              <a:t>ambiguous </a:t>
            </a:r>
            <a:r>
              <a:rPr lang="en-US" sz="3000" dirty="0">
                <a:solidFill>
                  <a:schemeClr val="accent1"/>
                </a:solidFill>
                <a:effectLst/>
                <a:latin typeface="Times"/>
              </a:rPr>
              <a:t>if multiple, alternative linguistic structures can be built for it. </a:t>
            </a:r>
            <a:endParaRPr lang="en-US" sz="3000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 startAt="7"/>
            </a:pPr>
            <a:r>
              <a:rPr lang="en-US" dirty="0"/>
              <a:t>Is </a:t>
            </a:r>
            <a:r>
              <a:rPr lang="en-US" i="1" dirty="0"/>
              <a:t>Caesar's murder</a:t>
            </a:r>
            <a:r>
              <a:rPr lang="en-US" dirty="0"/>
              <a:t> ambiguous? Explain.</a:t>
            </a:r>
          </a:p>
        </p:txBody>
      </p:sp>
    </p:spTree>
    <p:extLst>
      <p:ext uri="{BB962C8B-B14F-4D97-AF65-F5344CB8AC3E}">
        <p14:creationId xmlns:p14="http://schemas.microsoft.com/office/powerpoint/2010/main" val="2854439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03D1-10A9-3962-1486-D7D75359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A590B-E02B-C1EE-CD52-E9C5C4155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Email to </a:t>
            </a:r>
            <a:r>
              <a:rPr lang="en-US" dirty="0">
                <a:hlinkClick r:id="rId2"/>
              </a:rPr>
              <a:t>sandiway@arizona.edu</a:t>
            </a:r>
            <a:endParaRPr lang="en-US" dirty="0"/>
          </a:p>
          <a:p>
            <a:r>
              <a:rPr lang="en-US" dirty="0"/>
              <a:t>By Friday midnight</a:t>
            </a:r>
          </a:p>
          <a:p>
            <a:r>
              <a:rPr lang="en-US" dirty="0"/>
              <a:t>SUBJECT: 438/538 Homework 3: YOUR NAME</a:t>
            </a:r>
          </a:p>
          <a:p>
            <a:r>
              <a:rPr lang="en-US" dirty="0"/>
              <a:t>Either Plain Text or PDF accepted (no Word files please)</a:t>
            </a:r>
          </a:p>
        </p:txBody>
      </p:sp>
    </p:spTree>
    <p:extLst>
      <p:ext uri="{BB962C8B-B14F-4D97-AF65-F5344CB8AC3E}">
        <p14:creationId xmlns:p14="http://schemas.microsoft.com/office/powerpoint/2010/main" val="341868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36911" cy="4895850"/>
          </a:xfrm>
        </p:spPr>
        <p:txBody>
          <a:bodyPr>
            <a:normAutofit/>
          </a:bodyPr>
          <a:lstStyle/>
          <a:p>
            <a:r>
              <a:rPr lang="en-US" sz="3200" dirty="0"/>
              <a:t>We’d like computers to be smart about language</a:t>
            </a:r>
          </a:p>
          <a:p>
            <a:pPr marL="742950" lvl="2" indent="-342900"/>
            <a:r>
              <a:rPr lang="en-US" sz="2800" i="1" dirty="0"/>
              <a:t>there's plenty of training data around</a:t>
            </a:r>
          </a:p>
          <a:p>
            <a:pPr marL="742950" lvl="2" indent="-342900"/>
            <a:r>
              <a:rPr lang="en-US" sz="2800" dirty="0"/>
              <a:t>feed AI/machine learning, make the machines learn by themselves</a:t>
            </a:r>
          </a:p>
          <a:p>
            <a:pPr marL="742950" lvl="2" indent="-342900"/>
            <a:r>
              <a:rPr lang="en-US" sz="2800" dirty="0"/>
              <a:t>pass the </a:t>
            </a:r>
            <a:r>
              <a:rPr lang="en-US" sz="2800" b="1" dirty="0"/>
              <a:t>Turing Test, </a:t>
            </a:r>
            <a:r>
              <a:rPr lang="en-US" sz="2800" dirty="0"/>
              <a:t>but not be too smart?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78ACE5-0B8E-8640-8424-44282DF4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4</a:t>
            </a:fld>
            <a:endParaRPr lang="en-US"/>
          </a:p>
        </p:txBody>
      </p:sp>
      <p:pic>
        <p:nvPicPr>
          <p:cNvPr id="9" name="Untitled">
            <a:hlinkClick r:id="" action="ppaction://media"/>
            <a:extLst>
              <a:ext uri="{FF2B5EF4-FFF2-40B4-BE49-F238E27FC236}">
                <a16:creationId xmlns:a16="http://schemas.microsoft.com/office/drawing/2014/main" id="{2D24DAFA-E314-65F8-A71A-F35C238E7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2497" y="2773892"/>
            <a:ext cx="5821303" cy="3274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FCD9E-79BB-4A94-C6DB-106588D9F4F7}"/>
              </a:ext>
            </a:extLst>
          </p:cNvPr>
          <p:cNvSpPr txBox="1"/>
          <p:nvPr/>
        </p:nvSpPr>
        <p:spPr>
          <a:xfrm>
            <a:off x="5876480" y="2235084"/>
            <a:ext cx="4656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HAL 9000 in </a:t>
            </a:r>
            <a:r>
              <a:rPr lang="en-US" sz="2400" i="1" dirty="0"/>
              <a:t>2001: A Space Odyssey </a:t>
            </a:r>
          </a:p>
        </p:txBody>
      </p:sp>
    </p:spTree>
    <p:extLst>
      <p:ext uri="{BB962C8B-B14F-4D97-AF65-F5344CB8AC3E}">
        <p14:creationId xmlns:p14="http://schemas.microsoft.com/office/powerpoint/2010/main" val="156048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05228-5DA5-664B-B3F7-A30AA50A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Assistive Technology: point-by-point subtitles</a:t>
            </a:r>
          </a:p>
        </p:txBody>
      </p:sp>
      <p:pic>
        <p:nvPicPr>
          <p:cNvPr id="8" name="Content Placeholder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9958D7D-F7AE-9C4B-881E-88992EEBF2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399" y="1533033"/>
            <a:ext cx="7137051" cy="2720086"/>
          </a:xfrm>
        </p:spPr>
      </p:pic>
      <p:pic>
        <p:nvPicPr>
          <p:cNvPr id="10" name="Content Placeholder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97BF56C-2A82-C345-925E-80488720EF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31822" y="3807269"/>
            <a:ext cx="7045779" cy="272008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C6B178-04C8-C44C-9C6D-1303A27A158A}"/>
              </a:ext>
            </a:extLst>
          </p:cNvPr>
          <p:cNvSpPr txBox="1"/>
          <p:nvPr/>
        </p:nvSpPr>
        <p:spPr>
          <a:xfrm>
            <a:off x="8127649" y="1690688"/>
            <a:ext cx="3478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subtitles in this stream are brought by "robot play-by-play broadcast". It is automatically generated by computers using data provided by the organizer of the event. The contents may differ from the actual live voice coverage.</a:t>
            </a: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0F6E713-8C19-2048-B288-BF1C3FC7C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4632817"/>
            <a:ext cx="1485900" cy="1384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6F5927-11F2-CA40-B543-0A4DC1A506B9}"/>
              </a:ext>
            </a:extLst>
          </p:cNvPr>
          <p:cNvSpPr txBox="1"/>
          <p:nvPr/>
        </p:nvSpPr>
        <p:spPr>
          <a:xfrm>
            <a:off x="2400299" y="5481920"/>
            <a:ext cx="166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⇠ </a:t>
            </a:r>
            <a:r>
              <a:rPr lang="en-US" sz="2800" i="1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2959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B83E-5616-FF27-DCFD-C48BCBDF5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Assistive Technology: Zoom transcript</a:t>
            </a:r>
          </a:p>
        </p:txBody>
      </p:sp>
      <p:pic>
        <p:nvPicPr>
          <p:cNvPr id="11" name="Content Placeholder 10" descr="A person sitting in front of a bookcase&#10;&#10;Description automatically generated">
            <a:extLst>
              <a:ext uri="{FF2B5EF4-FFF2-40B4-BE49-F238E27FC236}">
                <a16:creationId xmlns:a16="http://schemas.microsoft.com/office/drawing/2014/main" id="{B2101572-5A54-75E0-DF6C-671B1FD61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587" y="1690688"/>
            <a:ext cx="9594825" cy="4778375"/>
          </a:xfrm>
          <a:ln>
            <a:solidFill>
              <a:schemeClr val="tx1"/>
            </a:solidFill>
          </a:ln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7443DF74-EF05-B494-EE8F-3A54533C2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11" y="3613856"/>
            <a:ext cx="3022600" cy="1143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8F2721-71FF-118D-A410-6A855E9A8A47}"/>
              </a:ext>
            </a:extLst>
          </p:cNvPr>
          <p:cNvSpPr txBox="1"/>
          <p:nvPr/>
        </p:nvSpPr>
        <p:spPr>
          <a:xfrm>
            <a:off x="187254" y="3150217"/>
            <a:ext cx="1147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Alt Text</a:t>
            </a:r>
          </a:p>
        </p:txBody>
      </p:sp>
    </p:spTree>
    <p:extLst>
      <p:ext uri="{BB962C8B-B14F-4D97-AF65-F5344CB8AC3E}">
        <p14:creationId xmlns:p14="http://schemas.microsoft.com/office/powerpoint/2010/main" val="39998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E3F1-03FB-B345-8014-4779A117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Harder task: names (CC)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4BD1D9D-48B4-3442-B557-F45229F7EB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30233"/>
            <a:ext cx="5181600" cy="2742121"/>
          </a:xfrm>
        </p:spPr>
      </p:pic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19772D1B-3C8F-6B4E-82AC-68B76EBCBC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615250"/>
            <a:ext cx="5181600" cy="277208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7CB08-E5C7-F17B-9850-467E971297C6}"/>
              </a:ext>
            </a:extLst>
          </p:cNvPr>
          <p:cNvSpPr txBox="1"/>
          <p:nvPr/>
        </p:nvSpPr>
        <p:spPr>
          <a:xfrm>
            <a:off x="838199" y="5482356"/>
            <a:ext cx="3948289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banner </a:t>
            </a:r>
            <a:r>
              <a:rPr lang="en-US" sz="3200" dirty="0" err="1">
                <a:solidFill>
                  <a:schemeClr val="bg1"/>
                </a:solidFill>
              </a:rPr>
              <a:t>vanderbogo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92436-485E-306E-4C5C-A19661ECC1BD}"/>
              </a:ext>
            </a:extLst>
          </p:cNvPr>
          <p:cNvSpPr txBox="1"/>
          <p:nvPr/>
        </p:nvSpPr>
        <p:spPr>
          <a:xfrm>
            <a:off x="6172199" y="5482355"/>
            <a:ext cx="3084689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round the ball</a:t>
            </a:r>
          </a:p>
        </p:txBody>
      </p:sp>
    </p:spTree>
    <p:extLst>
      <p:ext uri="{BB962C8B-B14F-4D97-AF65-F5344CB8AC3E}">
        <p14:creationId xmlns:p14="http://schemas.microsoft.com/office/powerpoint/2010/main" val="27122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45FA-3E60-CE45-ABD4-E3A8479A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Harder task: names (CC)</a:t>
            </a:r>
          </a:p>
        </p:txBody>
      </p:sp>
      <p:pic>
        <p:nvPicPr>
          <p:cNvPr id="6" name="Content Placeholder 5" descr="A group of people riding bikes on a street&#10;&#10;Description automatically generated with low confidence">
            <a:extLst>
              <a:ext uri="{FF2B5EF4-FFF2-40B4-BE49-F238E27FC236}">
                <a16:creationId xmlns:a16="http://schemas.microsoft.com/office/drawing/2014/main" id="{5113A8B5-71B9-A546-AED8-09A1272A75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15090"/>
            <a:ext cx="5181600" cy="2772408"/>
          </a:xfrm>
        </p:spPr>
      </p:pic>
      <p:pic>
        <p:nvPicPr>
          <p:cNvPr id="8" name="Content Placeholder 7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FD0F1F0C-3AC6-2D48-AB73-3851E57A38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621062"/>
            <a:ext cx="5181600" cy="27604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63E688-2DED-F046-BF91-6DFEDE17B9C7}"/>
              </a:ext>
            </a:extLst>
          </p:cNvPr>
          <p:cNvSpPr txBox="1"/>
          <p:nvPr/>
        </p:nvSpPr>
        <p:spPr>
          <a:xfrm>
            <a:off x="3873635" y="1503572"/>
            <a:ext cx="429232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/>
              <a:t>Mathieu van der Poel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6CBD38-E48E-7E43-BCFF-2C750CA87A39}"/>
              </a:ext>
            </a:extLst>
          </p:cNvPr>
          <p:cNvSpPr/>
          <p:nvPr/>
        </p:nvSpPr>
        <p:spPr>
          <a:xfrm>
            <a:off x="1704622" y="3429000"/>
            <a:ext cx="1049867" cy="1707444"/>
          </a:xfrm>
          <a:custGeom>
            <a:avLst/>
            <a:gdLst>
              <a:gd name="connsiteX0" fmla="*/ 0 w 1049867"/>
              <a:gd name="connsiteY0" fmla="*/ 853722 h 1707444"/>
              <a:gd name="connsiteX1" fmla="*/ 524934 w 1049867"/>
              <a:gd name="connsiteY1" fmla="*/ 0 h 1707444"/>
              <a:gd name="connsiteX2" fmla="*/ 1049868 w 1049867"/>
              <a:gd name="connsiteY2" fmla="*/ 853722 h 1707444"/>
              <a:gd name="connsiteX3" fmla="*/ 524934 w 1049867"/>
              <a:gd name="connsiteY3" fmla="*/ 1707444 h 1707444"/>
              <a:gd name="connsiteX4" fmla="*/ 0 w 1049867"/>
              <a:gd name="connsiteY4" fmla="*/ 853722 h 170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867" h="1707444" extrusionOk="0">
                <a:moveTo>
                  <a:pt x="0" y="853722"/>
                </a:moveTo>
                <a:cubicBezTo>
                  <a:pt x="-26737" y="365732"/>
                  <a:pt x="227865" y="2686"/>
                  <a:pt x="524934" y="0"/>
                </a:cubicBezTo>
                <a:cubicBezTo>
                  <a:pt x="864010" y="10350"/>
                  <a:pt x="988773" y="384167"/>
                  <a:pt x="1049868" y="853722"/>
                </a:cubicBezTo>
                <a:cubicBezTo>
                  <a:pt x="1020173" y="1354219"/>
                  <a:pt x="813475" y="1715029"/>
                  <a:pt x="524934" y="1707444"/>
                </a:cubicBezTo>
                <a:cubicBezTo>
                  <a:pt x="196815" y="1686541"/>
                  <a:pt x="66402" y="1356947"/>
                  <a:pt x="0" y="85372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8402EA-5E19-0861-EE1C-BE4E591D8789}"/>
              </a:ext>
            </a:extLst>
          </p:cNvPr>
          <p:cNvSpPr txBox="1"/>
          <p:nvPr/>
        </p:nvSpPr>
        <p:spPr>
          <a:xfrm>
            <a:off x="838199" y="5482356"/>
            <a:ext cx="4241801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matthew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vanderbald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AF81D-3351-307D-FE72-E2F93DBB95E3}"/>
              </a:ext>
            </a:extLst>
          </p:cNvPr>
          <p:cNvSpPr txBox="1"/>
          <p:nvPr/>
        </p:nvSpPr>
        <p:spPr>
          <a:xfrm>
            <a:off x="6172199" y="5482355"/>
            <a:ext cx="3084689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</a:rPr>
              <a:t>vanderbolt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1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and Computers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(Un)fortunately, we’re not quite there yet…</a:t>
            </a:r>
          </a:p>
          <a:p>
            <a:pPr lvl="1"/>
            <a:r>
              <a:rPr lang="en-US" sz="2800" i="1" dirty="0"/>
              <a:t>still a gap between what computers can do and what we want them to be able to do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E6B62-D818-1F49-B957-BBB52CBE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E60DB-65C2-B944-9E5F-AD306FA3BE89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44093" y="3464732"/>
            <a:ext cx="69342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Helvetica"/>
              </a:rPr>
              <a:t>Often quoted (</a:t>
            </a:r>
            <a:r>
              <a:rPr lang="en-US" b="1" dirty="0">
                <a:latin typeface="Helvetica"/>
              </a:rPr>
              <a:t>but never verified</a:t>
            </a:r>
            <a:r>
              <a:rPr lang="en-US" dirty="0">
                <a:latin typeface="Helvetica"/>
              </a:rPr>
              <a:t>):</a:t>
            </a:r>
          </a:p>
          <a:p>
            <a:endParaRPr lang="en-US" dirty="0">
              <a:latin typeface="Helvetica"/>
            </a:endParaRPr>
          </a:p>
          <a:p>
            <a:r>
              <a:rPr lang="en-US" dirty="0">
                <a:latin typeface="Helvetica"/>
              </a:rPr>
              <a:t>"The spirit is strong, but the flesh is weak" was translated into </a:t>
            </a:r>
          </a:p>
          <a:p>
            <a:r>
              <a:rPr lang="en-US" dirty="0">
                <a:solidFill>
                  <a:srgbClr val="142EB3"/>
                </a:solidFill>
                <a:latin typeface="Helvetica"/>
                <a:hlinkClick r:id="rId2"/>
              </a:rPr>
              <a:t>Russian and then back to </a:t>
            </a:r>
            <a:r>
              <a:rPr lang="en-US" dirty="0">
                <a:solidFill>
                  <a:srgbClr val="142EB3"/>
                </a:solidFill>
                <a:latin typeface="Helvetica"/>
                <a:hlinkClick r:id="" action="ppaction://noaction"/>
              </a:rPr>
              <a:t>English, the result was </a:t>
            </a:r>
          </a:p>
          <a:p>
            <a:r>
              <a:rPr lang="en-US" dirty="0">
                <a:solidFill>
                  <a:srgbClr val="142EB3"/>
                </a:solidFill>
                <a:latin typeface="Helvetica"/>
                <a:hlinkClick r:id="" action="ppaction://noaction"/>
              </a:rPr>
              <a:t>"The vodka is good, but the meat is rotten."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5334001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with Google translate </a:t>
            </a:r>
            <a:r>
              <a:rPr lang="en-US" sz="2400" strike="sngStrike" dirty="0"/>
              <a:t>or </a:t>
            </a:r>
            <a:r>
              <a:rPr lang="en-US" sz="2400" strike="sngStrike" dirty="0" err="1"/>
              <a:t>babelfish</a:t>
            </a:r>
            <a:r>
              <a:rPr lang="en-US" sz="2400" dirty="0"/>
              <a:t>, it’s not difficult to find (funny) examples…</a:t>
            </a:r>
          </a:p>
        </p:txBody>
      </p:sp>
    </p:spTree>
    <p:extLst>
      <p:ext uri="{BB962C8B-B14F-4D97-AF65-F5344CB8AC3E}">
        <p14:creationId xmlns:p14="http://schemas.microsoft.com/office/powerpoint/2010/main" val="3357537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1169</Words>
  <Application>Microsoft Macintosh PowerPoint</Application>
  <PresentationFormat>Widescreen</PresentationFormat>
  <Paragraphs>166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Times</vt:lpstr>
      <vt:lpstr>Arial</vt:lpstr>
      <vt:lpstr>Calibri</vt:lpstr>
      <vt:lpstr>Calibri Light</vt:lpstr>
      <vt:lpstr>Helvetica</vt:lpstr>
      <vt:lpstr>Office Theme</vt:lpstr>
      <vt:lpstr>LING/C SC/PSYC 438/538</vt:lpstr>
      <vt:lpstr>Administrivia</vt:lpstr>
      <vt:lpstr>Today's Lecture </vt:lpstr>
      <vt:lpstr>Language and Computers</vt:lpstr>
      <vt:lpstr>Assistive Technology: point-by-point subtitles</vt:lpstr>
      <vt:lpstr>Assistive Technology: Zoom transcript</vt:lpstr>
      <vt:lpstr>Harder task: names (CC)</vt:lpstr>
      <vt:lpstr>Harder task: names (CC)</vt:lpstr>
      <vt:lpstr>Language and Computers</vt:lpstr>
      <vt:lpstr>Language and Computers</vt:lpstr>
      <vt:lpstr>Applications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Language and Computers</vt:lpstr>
      <vt:lpstr>Homework 3: Quick Quiz Questions</vt:lpstr>
      <vt:lpstr>Homework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sandiway@mac.com</cp:lastModifiedBy>
  <cp:revision>21</cp:revision>
  <cp:lastPrinted>2023-08-24T02:52:50Z</cp:lastPrinted>
  <dcterms:created xsi:type="dcterms:W3CDTF">2020-08-25T02:31:30Z</dcterms:created>
  <dcterms:modified xsi:type="dcterms:W3CDTF">2023-08-24T02:56:46Z</dcterms:modified>
</cp:coreProperties>
</file>