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  <p:sldId id="342" r:id="rId3"/>
    <p:sldId id="330" r:id="rId4"/>
    <p:sldId id="346" r:id="rId5"/>
    <p:sldId id="347" r:id="rId6"/>
    <p:sldId id="348" r:id="rId7"/>
    <p:sldId id="349" r:id="rId8"/>
    <p:sldId id="329" r:id="rId9"/>
    <p:sldId id="350" r:id="rId10"/>
    <p:sldId id="266" r:id="rId11"/>
    <p:sldId id="344" r:id="rId12"/>
    <p:sldId id="321" r:id="rId13"/>
    <p:sldId id="345" r:id="rId14"/>
    <p:sldId id="335" r:id="rId15"/>
    <p:sldId id="336" r:id="rId16"/>
    <p:sldId id="351" r:id="rId17"/>
    <p:sldId id="337" r:id="rId18"/>
    <p:sldId id="338" r:id="rId19"/>
    <p:sldId id="339" r:id="rId20"/>
    <p:sldId id="352" r:id="rId21"/>
    <p:sldId id="353" r:id="rId22"/>
    <p:sldId id="354" r:id="rId23"/>
    <p:sldId id="355" r:id="rId24"/>
    <p:sldId id="340" r:id="rId25"/>
    <p:sldId id="343" r:id="rId26"/>
    <p:sldId id="34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ED3B-D29D-670A-FFCE-E4D249C96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168AEC-A3D7-FFA9-2CF7-CBCF106D7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FF681-1CF4-7EFF-448E-DD970A07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D600D-6B7B-663B-97C7-8526905EA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7F39A-C6C2-A48C-62FB-C22C4E031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0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BCBDE-1085-26C2-047C-FD8C88358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11C634-88AE-DC26-67CC-F30496014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72FCB-8154-0309-3ECC-C9CCE4864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BB12B-B54A-A5D8-A1CB-7FCDFB1C5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A7A20-0B21-FF2A-59B3-DBD3B5461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9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25C27D-C3D5-D2D2-E3C4-62E2584EA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4DDFB0-788E-CB67-0B10-E25346645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8487E-E3D2-DAED-685F-D871CC226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B0FAB-6AFF-ABEA-A063-0D73CD73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F3330-E460-27B5-E41F-4C4FBE91F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6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4805-776B-F787-A356-874895BB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6A1AC-AC71-61F7-AD85-16EFA3B77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FAAF6-E09C-407E-78E1-B95F46199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1B39D-2EF9-2DFB-A48B-0A318141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A4C55-25A5-410D-788E-ACDB9D32D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0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D6A7D-7C7A-E24E-3A47-9AFB05043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7817E-C187-987E-407A-588D8092B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B9721-B704-CB40-E7CA-B94284E9F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7981B-AFD2-BA27-9923-C92A7C8C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466F3-B865-2A47-CC93-4F127ED1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41581-5E54-3EB0-DCAD-1D69B42C0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88BBF-A447-FFFB-7AF6-F3CC87CF1D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B1887D-F1C4-72CE-4187-997BE5696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F29B5-8441-A8D0-3038-A61FD9CB8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3B209-90D3-5CF4-0345-C486A9DEF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B801F-2397-6943-ED82-3E73A5C9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63B54-CE8C-FBEC-F463-45810F120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721FE-CE65-FEE2-0608-6EA36D3F6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241EDE-C5E9-21F9-0065-82A59D2BC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1CA094-AB21-67EF-E38C-A4A41D9A5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C8F71E-E603-EE97-21F5-D3FA10044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839160-54A2-D4BC-E9F7-80872C23D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15724D-4205-08E5-BE13-89A4A4C11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EA6602-A249-05F3-AAF1-B96E0A812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B1706-6BE5-2215-C29E-7D74C7217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1A1E39-ACAF-B5BD-6E8D-8885290BA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8D0E7-2634-EC1B-F6A7-E19D3113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FFC7E-9064-99D2-9913-3413A31D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4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F5271-9D03-5B40-7D23-76C04BA57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76D560-11A5-F8C0-1E15-8343F6FD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F122B-675A-D6D3-6B0C-9AEC3DB3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7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9AB4B-D0AF-9C3E-3C5D-906517186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D508C-0540-DEB7-EFFF-927F2D1C6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5587E-BEA2-BA98-27A2-23956A61B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1C70E-BBB7-FECF-9A95-42C9A16C8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1FA76-0D5D-B6B6-429C-E2F64BB20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0657C-5842-23EA-4B2F-7BBB774C3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1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E937F-F0B8-5CAB-15E5-A46846632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0876B4-CA0B-9E64-F51B-EAAF2E316E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F0EF3-A599-B2D6-EF64-9CA0A1D1B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FF9BA-D143-2A51-C54F-706E0784B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C294D-3FF6-B6E1-AF32-CA5FB62C7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732ED1-36F2-E77F-22E8-C79D0DD2E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111584-ECC5-B058-D8D6-9D159D121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5C55E-C7C2-2F3E-A992-A4243654E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44A9A-C31A-A9D5-2CF6-3772CF0BB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ABE0-F3C5-8649-9324-1E39AFCBCDD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81265-7290-ECB6-C788-C578C7312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DBEE4-25B4-7C42-C4BF-C2DC5BB32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6FA99-1FCA-9346-A760-40A0FC71D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1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lp.stanford.edu/software/dependencies_manual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niversaldependencies.org/u/dep/index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universaldependencies.org/u/dep/index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LING/C SC/PSYC 438/538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14</a:t>
            </a:r>
          </a:p>
          <a:p>
            <a:r>
              <a:rPr lang="en-US" dirty="0"/>
              <a:t>Sandiway Fong</a:t>
            </a:r>
          </a:p>
        </p:txBody>
      </p:sp>
    </p:spTree>
    <p:extLst>
      <p:ext uri="{BB962C8B-B14F-4D97-AF65-F5344CB8AC3E}">
        <p14:creationId xmlns:p14="http://schemas.microsoft.com/office/powerpoint/2010/main" val="62231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72792-1E5C-3048-9526-8EEF33EBB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Stanford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928CF-AA9F-3D44-A665-FFDDF19BE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Some definitions you may find useful </a:t>
            </a:r>
            <a:r>
              <a:rPr lang="en-US" sz="2400" dirty="0">
                <a:hlinkClick r:id="rId2"/>
              </a:rPr>
              <a:t>https://nlp.stanford.edu/software/dependencies_manual.pdf</a:t>
            </a:r>
            <a:endParaRPr lang="en-US" dirty="0"/>
          </a:p>
          <a:p>
            <a:pPr lvl="1"/>
            <a:r>
              <a:rPr lang="en-US" b="1" i="1" dirty="0" err="1"/>
              <a:t>ccomp</a:t>
            </a:r>
            <a:r>
              <a:rPr lang="en-US" dirty="0"/>
              <a:t>: clausal complement</a:t>
            </a:r>
            <a:br>
              <a:rPr lang="en-US" dirty="0"/>
            </a:br>
            <a:r>
              <a:rPr lang="en-US" dirty="0"/>
              <a:t>A clausal complement of a verb or adjective is a dependent clause </a:t>
            </a:r>
          </a:p>
          <a:p>
            <a:pPr lvl="1"/>
            <a:r>
              <a:rPr lang="en-US" b="1" i="1" dirty="0" err="1"/>
              <a:t>dobj</a:t>
            </a:r>
            <a:r>
              <a:rPr lang="en-US" dirty="0"/>
              <a:t>: direct object</a:t>
            </a:r>
            <a:br>
              <a:rPr lang="en-US" dirty="0"/>
            </a:br>
            <a:r>
              <a:rPr lang="en-US" dirty="0"/>
              <a:t>The direct object of a VP is the noun phrase which is the (accusative) object of the verb. </a:t>
            </a:r>
          </a:p>
          <a:p>
            <a:pPr lvl="1"/>
            <a:r>
              <a:rPr lang="en-US" b="1" i="1" dirty="0" err="1"/>
              <a:t>iobj</a:t>
            </a:r>
            <a:r>
              <a:rPr lang="en-US" dirty="0"/>
              <a:t>: indirect object</a:t>
            </a:r>
            <a:br>
              <a:rPr lang="en-US" dirty="0"/>
            </a:br>
            <a:r>
              <a:rPr lang="en-US" dirty="0"/>
              <a:t>The indirect object of a VP is the noun phrase which is the (dative) object of the verb. </a:t>
            </a:r>
          </a:p>
          <a:p>
            <a:pPr lvl="1"/>
            <a:r>
              <a:rPr lang="en-US" b="1" i="1" dirty="0" err="1"/>
              <a:t>nsubj</a:t>
            </a:r>
            <a:r>
              <a:rPr lang="en-US" dirty="0"/>
              <a:t>: nominal subject</a:t>
            </a:r>
            <a:br>
              <a:rPr lang="en-US" dirty="0"/>
            </a:br>
            <a:r>
              <a:rPr lang="en-US" dirty="0"/>
              <a:t>A nominal subject is a noun phrase which is the syntactic subject of a clause.</a:t>
            </a:r>
          </a:p>
          <a:p>
            <a:pPr lvl="1"/>
            <a:r>
              <a:rPr lang="en-US" b="1" i="1" dirty="0" err="1"/>
              <a:t>rcmod</a:t>
            </a:r>
            <a:r>
              <a:rPr lang="en-US" dirty="0"/>
              <a:t>: relative clause modifier</a:t>
            </a:r>
            <a:br>
              <a:rPr lang="en-US" dirty="0"/>
            </a:br>
            <a:r>
              <a:rPr lang="en-US" dirty="0"/>
              <a:t>A relative clause modifier of an NP is a relative clause modifying the NP. The relation points from the head noun of the NP to the head of the relative clause, normally a verb. </a:t>
            </a:r>
          </a:p>
          <a:p>
            <a:pPr lvl="1"/>
            <a:r>
              <a:rPr lang="en-US" b="1" i="1" dirty="0" err="1"/>
              <a:t>vmod</a:t>
            </a:r>
            <a:r>
              <a:rPr lang="en-US" dirty="0"/>
              <a:t>: reduced non-finite verbal modifier</a:t>
            </a:r>
            <a:br>
              <a:rPr lang="en-US" dirty="0"/>
            </a:br>
            <a:r>
              <a:rPr lang="en-US" dirty="0"/>
              <a:t>A reduced non-finite verbal modifier is a participial or infinitive form of a verb heading a phrase (which may have some arguments, roughly like a VP).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9E782-96F2-9B38-BEF0-416F111D2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Universal Dependencies</a:t>
            </a:r>
          </a:p>
        </p:txBody>
      </p:sp>
      <p:pic>
        <p:nvPicPr>
          <p:cNvPr id="5" name="Content Placeholder 4" descr="A screen shot of a chart&#10;&#10;Description automatically generated">
            <a:extLst>
              <a:ext uri="{FF2B5EF4-FFF2-40B4-BE49-F238E27FC236}">
                <a16:creationId xmlns:a16="http://schemas.microsoft.com/office/drawing/2014/main" id="{42772F2A-9CD6-317A-1878-A13EF3EFC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3368" y="2010291"/>
            <a:ext cx="7525264" cy="4732818"/>
          </a:xfr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49A0E3-D0B9-3B7F-A6C0-5278389CFD05}"/>
              </a:ext>
            </a:extLst>
          </p:cNvPr>
          <p:cNvSpPr txBox="1"/>
          <p:nvPr/>
        </p:nvSpPr>
        <p:spPr>
          <a:xfrm>
            <a:off x="960738" y="1640959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https://universaldependencies.org/u/dep/index.html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327BE8D-7EAD-0E44-F6D2-DBAF5F4690A1}"/>
              </a:ext>
            </a:extLst>
          </p:cNvPr>
          <p:cNvSpPr/>
          <p:nvPr/>
        </p:nvSpPr>
        <p:spPr>
          <a:xfrm>
            <a:off x="5659395" y="4411362"/>
            <a:ext cx="667264" cy="679622"/>
          </a:xfrm>
          <a:custGeom>
            <a:avLst/>
            <a:gdLst>
              <a:gd name="connsiteX0" fmla="*/ 0 w 667264"/>
              <a:gd name="connsiteY0" fmla="*/ 339811 h 679622"/>
              <a:gd name="connsiteX1" fmla="*/ 333632 w 667264"/>
              <a:gd name="connsiteY1" fmla="*/ 0 h 679622"/>
              <a:gd name="connsiteX2" fmla="*/ 667264 w 667264"/>
              <a:gd name="connsiteY2" fmla="*/ 339811 h 679622"/>
              <a:gd name="connsiteX3" fmla="*/ 333632 w 667264"/>
              <a:gd name="connsiteY3" fmla="*/ 679622 h 679622"/>
              <a:gd name="connsiteX4" fmla="*/ 0 w 667264"/>
              <a:gd name="connsiteY4" fmla="*/ 339811 h 679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264" h="679622" extrusionOk="0">
                <a:moveTo>
                  <a:pt x="0" y="339811"/>
                </a:moveTo>
                <a:cubicBezTo>
                  <a:pt x="-13690" y="143695"/>
                  <a:pt x="122930" y="9924"/>
                  <a:pt x="333632" y="0"/>
                </a:cubicBezTo>
                <a:cubicBezTo>
                  <a:pt x="523476" y="1176"/>
                  <a:pt x="653269" y="152584"/>
                  <a:pt x="667264" y="339811"/>
                </a:cubicBezTo>
                <a:cubicBezTo>
                  <a:pt x="663029" y="531619"/>
                  <a:pt x="511284" y="716149"/>
                  <a:pt x="333632" y="679622"/>
                </a:cubicBezTo>
                <a:cubicBezTo>
                  <a:pt x="112892" y="659663"/>
                  <a:pt x="42611" y="547843"/>
                  <a:pt x="0" y="339811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7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6879-992A-8E4E-9740-1FFB9D993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</a:t>
            </a:r>
            <a:r>
              <a:rPr lang="en-US" dirty="0" err="1"/>
              <a:t>CoreNLP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AD45FB-B7DC-62CB-F5CF-FB9DCC62B18A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838199" y="1825625"/>
            <a:ext cx="7212497" cy="164044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Root: noticed(woman, boy)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ACL:RELCL </a:t>
            </a:r>
            <a:r>
              <a:rPr lang="en-US" sz="20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points back to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NOUN boy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ACL:RELCL/</a:t>
            </a:r>
            <a:r>
              <a:rPr lang="en-US" sz="20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(NSUBJ/PRON, OBJ)</a:t>
            </a:r>
          </a:p>
          <a:p>
            <a:r>
              <a:rPr lang="en-US" sz="20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We infer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saw(boy, girl)</a:t>
            </a:r>
          </a:p>
        </p:txBody>
      </p:sp>
      <p:pic>
        <p:nvPicPr>
          <p:cNvPr id="6" name="Content Placeholder 5" descr="A diagram of a computer code&#10;&#10;Description automatically generated with medium confidence">
            <a:extLst>
              <a:ext uri="{FF2B5EF4-FFF2-40B4-BE49-F238E27FC236}">
                <a16:creationId xmlns:a16="http://schemas.microsoft.com/office/drawing/2014/main" id="{91D4E182-B1E0-169D-7D6D-CB3A3ACF2F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51221" y="3571213"/>
            <a:ext cx="7869195" cy="2921662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1745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0D0D770-C93B-74D5-6F6B-FD907650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Universal Dependencies</a:t>
            </a:r>
          </a:p>
        </p:txBody>
      </p:sp>
      <p:pic>
        <p:nvPicPr>
          <p:cNvPr id="6" name="Content Placeholder 5" descr="A screenshot of a computer&#10;&#10;Description automatically generated">
            <a:extLst>
              <a:ext uri="{FF2B5EF4-FFF2-40B4-BE49-F238E27FC236}">
                <a16:creationId xmlns:a16="http://schemas.microsoft.com/office/drawing/2014/main" id="{2B4E369E-D0BB-8089-BE00-5B6BD689E9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8330" y="2245755"/>
            <a:ext cx="8557631" cy="4351338"/>
          </a:xfrm>
          <a:ln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E34273-A657-88CD-3C30-5621ECC45EC2}"/>
              </a:ext>
            </a:extLst>
          </p:cNvPr>
          <p:cNvSpPr txBox="1"/>
          <p:nvPr/>
        </p:nvSpPr>
        <p:spPr>
          <a:xfrm>
            <a:off x="1718330" y="1713214"/>
            <a:ext cx="7381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acl</a:t>
            </a:r>
            <a:r>
              <a:rPr lang="en-US" sz="2000" dirty="0"/>
              <a:t> = adnominal clause (basically, a sentence that modifies a noun)</a:t>
            </a:r>
          </a:p>
        </p:txBody>
      </p:sp>
    </p:spTree>
    <p:extLst>
      <p:ext uri="{BB962C8B-B14F-4D97-AF65-F5344CB8AC3E}">
        <p14:creationId xmlns:p14="http://schemas.microsoft.com/office/powerpoint/2010/main" val="2015865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F09F-AA1B-444B-90ED-8F2AB3021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0AFEE-A819-E34B-ACBA-A043EB04A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954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Question 1: We will compute predicate-argument structure using Perl regex with recursively embedded subject relative clauses: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woman encountered the boy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woman encountered the boy who encountered the girl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woman encountered the boy who encountered the girl who found the man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woman encountered the boy who encountered the girl who found the man who chased the cat</a:t>
            </a:r>
          </a:p>
          <a:p>
            <a:r>
              <a:rPr lang="en-US" dirty="0"/>
              <a:t>You can assume fixed expression </a:t>
            </a:r>
            <a:r>
              <a:rPr lang="en-US" sz="2300" i="1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</a:t>
            </a:r>
            <a:r>
              <a:rPr lang="en-US" sz="23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300" i="1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noun</a:t>
            </a:r>
            <a:r>
              <a:rPr lang="en-US" dirty="0"/>
              <a:t> for noun phrases (NPs) and </a:t>
            </a:r>
            <a:r>
              <a:rPr lang="en-US" sz="2300" i="1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who</a:t>
            </a:r>
            <a:r>
              <a:rPr lang="en-US" dirty="0"/>
              <a:t> for the relative pronoun. Also for simplicity, you may assume exactly one space between words.</a:t>
            </a:r>
          </a:p>
        </p:txBody>
      </p:sp>
    </p:spTree>
    <p:extLst>
      <p:ext uri="{BB962C8B-B14F-4D97-AF65-F5344CB8AC3E}">
        <p14:creationId xmlns:p14="http://schemas.microsoft.com/office/powerpoint/2010/main" val="322140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0099-5B0C-A716-91CF-C37EAD5D0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85458-5402-65F5-F059-0C541FA85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Perl program using a regex to compute the predicate-argument relations for sentences 1-4 and print them. </a:t>
            </a:r>
          </a:p>
          <a:p>
            <a:r>
              <a:rPr lang="en-US" dirty="0"/>
              <a:t>Examples: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 woman encountered the boy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encountered(woman, boy)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 woman encountered the boy who encountered the girl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encountered(woman, boy) 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encountered(boy, girl)</a:t>
            </a:r>
          </a:p>
          <a:p>
            <a:pPr marL="0" indent="0">
              <a:buNone/>
            </a:pPr>
            <a:r>
              <a:rPr lang="en-US" i="1" dirty="0"/>
              <a:t>etc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21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28CF8-E4F6-2B36-578F-CD8F14143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9: </a:t>
            </a:r>
            <a:r>
              <a:rPr lang="en-US" dirty="0" err="1"/>
              <a:t>ChatGPT</a:t>
            </a:r>
            <a:endParaRPr lang="en-US" dirty="0"/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6FF59A1-FCFF-1029-AE7B-9CD2D93B9B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0850" y="2210594"/>
            <a:ext cx="8750300" cy="3581400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1940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A3343-35AF-754C-A59F-98E061FCA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EAE0D-125C-DA48-8261-87A92C973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97281" cy="42786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Code should be general, i.e. </a:t>
            </a:r>
            <a:r>
              <a:rPr lang="en-US" dirty="0">
                <a:solidFill>
                  <a:schemeClr val="accent1"/>
                </a:solidFill>
              </a:rPr>
              <a:t>you can swap out the verbs and common nouns etc.</a:t>
            </a:r>
            <a:r>
              <a:rPr lang="en-US" dirty="0"/>
              <a:t>, and it should still work.</a:t>
            </a:r>
          </a:p>
          <a:p>
            <a:r>
              <a:rPr lang="en-US" dirty="0"/>
              <a:t>For simplicity, you may assume the patterns: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noun</a:t>
            </a:r>
            <a:r>
              <a:rPr lang="en-US" sz="2000" i="1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the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noun</a:t>
            </a:r>
            <a:r>
              <a:rPr lang="en-US" sz="2000" i="1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	</a:t>
            </a:r>
            <a:r>
              <a:rPr lang="en-US" sz="2000" dirty="0"/>
              <a:t> ➠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verb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noun</a:t>
            </a:r>
            <a:r>
              <a:rPr lang="en-US" sz="2000" i="1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noun</a:t>
            </a:r>
            <a:r>
              <a:rPr lang="en-US" sz="2000" i="1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noun</a:t>
            </a:r>
            <a:r>
              <a:rPr lang="en-US" sz="2000" i="1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who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 </a:t>
            </a:r>
            <a:r>
              <a:rPr lang="en-US" sz="2000" i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noun</a:t>
            </a:r>
            <a:r>
              <a:rPr lang="en-US" sz="2000" i="1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	</a:t>
            </a:r>
            <a:r>
              <a:rPr lang="en-US" sz="2000" dirty="0"/>
              <a:t> ➠ 	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noun</a:t>
            </a:r>
            <a:r>
              <a:rPr lang="en-US" sz="2000" i="1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noun</a:t>
            </a:r>
            <a:r>
              <a:rPr lang="en-US" sz="2000" i="1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endParaRPr lang="en-US" sz="2000" i="1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0"/>
            <a:r>
              <a:rPr lang="en-US" b="1" dirty="0">
                <a:solidFill>
                  <a:prstClr val="black"/>
                </a:solidFill>
              </a:rPr>
              <a:t>Hints</a:t>
            </a:r>
            <a:r>
              <a:rPr lang="en-US" dirty="0">
                <a:solidFill>
                  <a:prstClr val="black"/>
                </a:solidFill>
              </a:rPr>
              <a:t>: 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note the pattern overlap, use lookahead </a:t>
            </a:r>
            <a:r>
              <a:rPr lang="en-US" sz="19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(?=</a:t>
            </a:r>
            <a:r>
              <a:rPr lang="en-US" sz="1900" i="1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pattern</a:t>
            </a:r>
            <a:r>
              <a:rPr lang="en-US" sz="19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pPr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Recommend you write a Perl program (not a one-liner)</a:t>
            </a:r>
          </a:p>
          <a:p>
            <a:pPr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Input taken from the command line</a:t>
            </a:r>
          </a:p>
          <a:p>
            <a:pPr lvl="1"/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can collect the words together on the command line into a single string with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19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$sentence = </a:t>
            </a:r>
            <a:r>
              <a:rPr lang="en-US" sz="19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qq</a:t>
            </a:r>
            <a:r>
              <a:rPr lang="en-US" sz="1900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/@ARGV/; </a:t>
            </a:r>
          </a:p>
        </p:txBody>
      </p:sp>
    </p:spTree>
    <p:extLst>
      <p:ext uri="{BB962C8B-B14F-4D97-AF65-F5344CB8AC3E}">
        <p14:creationId xmlns:p14="http://schemas.microsoft.com/office/powerpoint/2010/main" val="284196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A3343-35AF-754C-A59F-98E061FCA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EAE0D-125C-DA48-8261-87A92C973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5100" dirty="0"/>
              <a:t>Examples: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$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perl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hw9.perl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the woman encountered the boy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encountered(woman, boy)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$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perl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hw9.perl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the woman encountered the boy who encountered the girl who found the man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encountered(woman, boy)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encountered(boy, girl)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found(girl, man)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$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perl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hw9.perl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the woman encountered the boy who encountered the girl who found the man who chased the cat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encountered(woman, boy)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encountered(boy, girl)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found(girl, man)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chased(man, cat)</a:t>
            </a:r>
          </a:p>
        </p:txBody>
      </p:sp>
    </p:spTree>
    <p:extLst>
      <p:ext uri="{BB962C8B-B14F-4D97-AF65-F5344CB8AC3E}">
        <p14:creationId xmlns:p14="http://schemas.microsoft.com/office/powerpoint/2010/main" val="395848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6879-992A-8E4E-9740-1FFB9D993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EE916-64BF-6548-BE2E-B1E11169F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 2: consider a second type of embedded relative clauses.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dirty="0"/>
              <a:t>the woman discovered the boy the girl encountered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dirty="0"/>
              <a:t>the woman discovered the boy the girl the man found encountered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dirty="0"/>
              <a:t>the woman discovered the boy the girl the man the cat chased found encountered</a:t>
            </a:r>
          </a:p>
          <a:p>
            <a:r>
              <a:rPr lang="en-US" dirty="0"/>
              <a:t>Explain the differences between sentences in 5–7 from Q2 vs. 2–4 from Q1 with respect to:</a:t>
            </a:r>
          </a:p>
          <a:p>
            <a:pPr lvl="1"/>
            <a:r>
              <a:rPr lang="en-US" dirty="0"/>
              <a:t> predicate-argument structure, and </a:t>
            </a:r>
          </a:p>
          <a:p>
            <a:pPr lvl="1"/>
            <a:r>
              <a:rPr lang="en-US" dirty="0"/>
              <a:t>the relative pronoun.</a:t>
            </a:r>
          </a:p>
        </p:txBody>
      </p:sp>
    </p:spTree>
    <p:extLst>
      <p:ext uri="{BB962C8B-B14F-4D97-AF65-F5344CB8AC3E}">
        <p14:creationId xmlns:p14="http://schemas.microsoft.com/office/powerpoint/2010/main" val="83217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15C18-7AD1-8195-4EF3-B28C96B3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FAF3D-EED6-027D-CF4B-A4D8DD0E2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Predicate-Argument Structure </a:t>
            </a:r>
            <a:r>
              <a:rPr lang="en-US" sz="3200" i="1" dirty="0"/>
              <a:t>contd</a:t>
            </a:r>
            <a:r>
              <a:rPr lang="en-US" sz="3200" dirty="0"/>
              <a:t>.</a:t>
            </a:r>
          </a:p>
          <a:p>
            <a:pPr lvl="1"/>
            <a:r>
              <a:rPr lang="en-US" sz="2800" dirty="0" err="1"/>
              <a:t>Framenet</a:t>
            </a:r>
            <a:r>
              <a:rPr lang="en-US" sz="2800" dirty="0"/>
              <a:t>: </a:t>
            </a:r>
            <a:r>
              <a:rPr lang="en-US" sz="2800" i="1" dirty="0"/>
              <a:t>verbs and their semantic roles</a:t>
            </a:r>
          </a:p>
          <a:p>
            <a:pPr lvl="1"/>
            <a:r>
              <a:rPr lang="en-US" sz="2800" dirty="0"/>
              <a:t>Stanford </a:t>
            </a:r>
            <a:r>
              <a:rPr lang="en-US" sz="2800" dirty="0" err="1"/>
              <a:t>CoreNLP</a:t>
            </a:r>
            <a:r>
              <a:rPr lang="en-US" sz="2800" dirty="0"/>
              <a:t>: </a:t>
            </a:r>
            <a:r>
              <a:rPr lang="en-US" sz="2800" i="1" dirty="0"/>
              <a:t>dependency parses</a:t>
            </a:r>
            <a:endParaRPr lang="en-US" sz="3200" i="1" dirty="0"/>
          </a:p>
          <a:p>
            <a:r>
              <a:rPr lang="en-US" dirty="0"/>
              <a:t>Homework 9</a:t>
            </a:r>
          </a:p>
        </p:txBody>
      </p:sp>
    </p:spTree>
    <p:extLst>
      <p:ext uri="{BB962C8B-B14F-4D97-AF65-F5344CB8AC3E}">
        <p14:creationId xmlns:p14="http://schemas.microsoft.com/office/powerpoint/2010/main" val="417904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819FD-0FC4-4267-8308-FF0CA3BBE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9: </a:t>
            </a:r>
            <a:r>
              <a:rPr lang="en-US" dirty="0" err="1"/>
              <a:t>ChatGPT</a:t>
            </a:r>
            <a:endParaRPr lang="en-US" dirty="0"/>
          </a:p>
        </p:txBody>
      </p:sp>
      <p:pic>
        <p:nvPicPr>
          <p:cNvPr id="9" name="Content Placeholder 8" descr="A screenshot of a chat&#10;&#10;Description automatically generated">
            <a:extLst>
              <a:ext uri="{FF2B5EF4-FFF2-40B4-BE49-F238E27FC236}">
                <a16:creationId xmlns:a16="http://schemas.microsoft.com/office/drawing/2014/main" id="{4C8B19E2-B5EE-A136-6136-F476E8B3D7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6566" y="1967948"/>
            <a:ext cx="9465534" cy="3766896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52033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819FD-0FC4-4267-8308-FF0CA3BBE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9: </a:t>
            </a:r>
            <a:r>
              <a:rPr lang="en-US" dirty="0" err="1"/>
              <a:t>ChatGPT</a:t>
            </a:r>
            <a:endParaRPr lang="en-US" dirty="0"/>
          </a:p>
        </p:txBody>
      </p:sp>
      <p:pic>
        <p:nvPicPr>
          <p:cNvPr id="6" name="Content Placeholder 5" descr="A screenshot of a chat&#10;&#10;Description automatically generated">
            <a:extLst>
              <a:ext uri="{FF2B5EF4-FFF2-40B4-BE49-F238E27FC236}">
                <a16:creationId xmlns:a16="http://schemas.microsoft.com/office/drawing/2014/main" id="{A48B8352-6D90-C2A2-B342-0F01481C14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7147" y="2257511"/>
            <a:ext cx="9835616" cy="2926764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00651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D029F-116A-9992-FB62-DF28FBE2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9: </a:t>
            </a:r>
            <a:r>
              <a:rPr lang="en-US" dirty="0" err="1"/>
              <a:t>ChatGPT</a:t>
            </a:r>
            <a:endParaRPr lang="en-US" dirty="0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76CEC13-4C03-C089-ACB8-9C8644ECF7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55574"/>
            <a:ext cx="9719767" cy="2529198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65549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D029F-116A-9992-FB62-DF28FBE2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9: </a:t>
            </a:r>
            <a:r>
              <a:rPr lang="en-US"/>
              <a:t>ChatGPT</a:t>
            </a:r>
          </a:p>
        </p:txBody>
      </p:sp>
      <p:pic>
        <p:nvPicPr>
          <p:cNvPr id="5" name="Content Placeholder 4" descr="A screenshot of a phone&#10;&#10;Description automatically generated">
            <a:extLst>
              <a:ext uri="{FF2B5EF4-FFF2-40B4-BE49-F238E27FC236}">
                <a16:creationId xmlns:a16="http://schemas.microsoft.com/office/drawing/2014/main" id="{39D961A6-C80E-0B08-8D6B-6FABBDAE96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35087"/>
            <a:ext cx="9870038" cy="2554598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680354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6879-992A-8E4E-9740-1FFB9D993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EE916-64BF-6548-BE2E-B1E11169F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/>
              <a:t>Question 3: try </a:t>
            </a:r>
            <a:r>
              <a:rPr lang="en-US" sz="3200" dirty="0" err="1">
                <a:solidFill>
                  <a:schemeClr val="accent1"/>
                </a:solidFill>
              </a:rPr>
              <a:t>CoreNLP</a:t>
            </a:r>
            <a:r>
              <a:rPr lang="en-US" sz="3200" dirty="0"/>
              <a:t> on the sentences with relative clauses from Q2.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sz="2800" dirty="0"/>
              <a:t>the woman discovered the boy the girl encountered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sz="2800" dirty="0"/>
              <a:t>the woman discovered the boy the girl the man found encountered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sz="2800" dirty="0"/>
              <a:t>the woman discovered the boy the girl the man the cat chased found encountered</a:t>
            </a:r>
          </a:p>
          <a:p>
            <a:r>
              <a:rPr lang="en-US" sz="3200" dirty="0"/>
              <a:t>Which one(s) does/do </a:t>
            </a:r>
            <a:r>
              <a:rPr lang="en-US" sz="3200" dirty="0" err="1"/>
              <a:t>CoreNLP</a:t>
            </a:r>
            <a:r>
              <a:rPr lang="en-US" sz="3200" dirty="0"/>
              <a:t> get wrong or are they all correct?</a:t>
            </a:r>
          </a:p>
          <a:p>
            <a:r>
              <a:rPr lang="en-US" sz="3200" dirty="0"/>
              <a:t>As a human processor, which of 5–7 do you find difficult to parse?</a:t>
            </a:r>
          </a:p>
        </p:txBody>
      </p:sp>
    </p:spTree>
    <p:extLst>
      <p:ext uri="{BB962C8B-B14F-4D97-AF65-F5344CB8AC3E}">
        <p14:creationId xmlns:p14="http://schemas.microsoft.com/office/powerpoint/2010/main" val="2832748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9E782-96F2-9B38-BEF0-416F111D2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Universal Dependencies</a:t>
            </a:r>
          </a:p>
        </p:txBody>
      </p:sp>
      <p:pic>
        <p:nvPicPr>
          <p:cNvPr id="5" name="Content Placeholder 4" descr="A screen shot of a chart&#10;&#10;Description automatically generated">
            <a:extLst>
              <a:ext uri="{FF2B5EF4-FFF2-40B4-BE49-F238E27FC236}">
                <a16:creationId xmlns:a16="http://schemas.microsoft.com/office/drawing/2014/main" id="{42772F2A-9CD6-317A-1878-A13EF3EFC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3368" y="2010291"/>
            <a:ext cx="7525264" cy="4732818"/>
          </a:xfr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49A0E3-D0B9-3B7F-A6C0-5278389CFD05}"/>
              </a:ext>
            </a:extLst>
          </p:cNvPr>
          <p:cNvSpPr txBox="1"/>
          <p:nvPr/>
        </p:nvSpPr>
        <p:spPr>
          <a:xfrm>
            <a:off x="960738" y="1640959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https://universaldependencies.org/u/dep/index.html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93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7424-0587-3147-9EC8-968E049C9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E9118-C3F8-D44F-976C-A4E99F0EB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Extra Credit Question 4: </a:t>
            </a:r>
          </a:p>
          <a:p>
            <a:pPr lvl="1"/>
            <a:r>
              <a:rPr lang="en-US" sz="3200" dirty="0"/>
              <a:t>based on what we've learnt so far, do you think it's possible to write a Perl regex program that prints the correct predicate-argument structure for the examples from Q2?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7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9DA80-43AE-E79D-E0DB-28DDCEDCF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</a:t>
            </a:r>
            <a:r>
              <a:rPr lang="en-US" dirty="0" err="1"/>
              <a:t>CoreNLP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E168A-4AC3-4FFF-7778-D995437BC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832136"/>
          </a:xfrm>
        </p:spPr>
        <p:txBody>
          <a:bodyPr>
            <a:normAutofit fontScale="92500"/>
          </a:bodyPr>
          <a:lstStyle/>
          <a:p>
            <a:r>
              <a:rPr lang="en-US" dirty="0"/>
              <a:t>Examples (from </a:t>
            </a:r>
            <a:r>
              <a:rPr lang="en-US" dirty="0" err="1"/>
              <a:t>Framenet</a:t>
            </a:r>
            <a:r>
              <a:rPr lang="en-US" dirty="0"/>
              <a:t>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[</a:t>
            </a:r>
            <a:r>
              <a:rPr lang="en-US" b="0" i="0" u="none" strike="noStrike" baseline="-25000" dirty="0" err="1">
                <a:solidFill>
                  <a:srgbClr val="000000"/>
                </a:solidFill>
                <a:effectLst/>
                <a:latin typeface="-webkit-standard"/>
              </a:rPr>
              <a:t>Cognizer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] soon </a:t>
            </a:r>
            <a:r>
              <a:rPr lang="en-US" b="0" i="1" u="none" strike="noStrike" dirty="0">
                <a:solidFill>
                  <a:srgbClr val="FF0000"/>
                </a:solidFill>
                <a:effectLst/>
                <a:latin typeface="-webkit-standard"/>
              </a:rPr>
              <a:t>NOTICED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[</a:t>
            </a:r>
            <a:r>
              <a:rPr lang="en-US" b="0" i="0" u="none" strike="noStrike" baseline="-25000" dirty="0">
                <a:solidFill>
                  <a:srgbClr val="000000"/>
                </a:solidFill>
                <a:effectLst/>
                <a:latin typeface="-webkit-standard"/>
              </a:rPr>
              <a:t>Phenomenon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the car was being driven very dangerously] .</a:t>
            </a:r>
          </a:p>
        </p:txBody>
      </p:sp>
      <p:pic>
        <p:nvPicPr>
          <p:cNvPr id="7" name="Picture 6" descr="A diagram of a computer program&#10;&#10;Description automatically generated">
            <a:extLst>
              <a:ext uri="{FF2B5EF4-FFF2-40B4-BE49-F238E27FC236}">
                <a16:creationId xmlns:a16="http://schemas.microsoft.com/office/drawing/2014/main" id="{041BB013-9871-B0A0-0653-F2DECAE19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381" y="3645433"/>
            <a:ext cx="10114803" cy="17409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EF03502C-087C-78EF-2852-DCF19B092CC2}"/>
              </a:ext>
            </a:extLst>
          </p:cNvPr>
          <p:cNvSpPr/>
          <p:nvPr/>
        </p:nvSpPr>
        <p:spPr>
          <a:xfrm>
            <a:off x="3001617" y="3645432"/>
            <a:ext cx="795130" cy="96969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74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root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0DD270-BFC2-47C4-D6E4-C6E75426C47F}"/>
              </a:ext>
            </a:extLst>
          </p:cNvPr>
          <p:cNvSpPr txBox="1"/>
          <p:nvPr/>
        </p:nvSpPr>
        <p:spPr>
          <a:xfrm>
            <a:off x="1315151" y="2674049"/>
            <a:ext cx="8315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Verb (VBD) = 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noticed</a:t>
            </a:r>
            <a:r>
              <a:rPr lang="en-US" sz="2000" dirty="0"/>
              <a:t>, </a:t>
            </a:r>
            <a:r>
              <a:rPr lang="en-US" sz="2400" dirty="0" err="1"/>
              <a:t>Cognizer</a:t>
            </a:r>
            <a:r>
              <a:rPr lang="en-US" sz="2400" dirty="0"/>
              <a:t> =</a:t>
            </a:r>
            <a:r>
              <a:rPr lang="en-US" sz="2000" dirty="0"/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nsubj</a:t>
            </a:r>
            <a:r>
              <a:rPr lang="en-US" sz="2000" dirty="0"/>
              <a:t>, </a:t>
            </a:r>
            <a:r>
              <a:rPr lang="en-US" sz="2400" dirty="0"/>
              <a:t>Phenomenon =</a:t>
            </a:r>
            <a:r>
              <a:rPr lang="en-US" sz="2000" dirty="0"/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ccomp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Verb(VBN) = 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driven,</a:t>
            </a:r>
            <a:r>
              <a:rPr lang="en-US" sz="20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Vehicle =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nsubj:pass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9" name="Up Arrow Callout 8">
            <a:extLst>
              <a:ext uri="{FF2B5EF4-FFF2-40B4-BE49-F238E27FC236}">
                <a16:creationId xmlns:a16="http://schemas.microsoft.com/office/drawing/2014/main" id="{86725B05-17FA-E063-7A3D-BBD829EFCA83}"/>
              </a:ext>
            </a:extLst>
          </p:cNvPr>
          <p:cNvSpPr/>
          <p:nvPr/>
        </p:nvSpPr>
        <p:spPr>
          <a:xfrm>
            <a:off x="1798982" y="5386363"/>
            <a:ext cx="3359426" cy="1202963"/>
          </a:xfrm>
          <a:prstGeom prst="up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(NSUBJ, CCOMP)</a:t>
            </a:r>
          </a:p>
          <a:p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noticed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driven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(…))</a:t>
            </a:r>
          </a:p>
        </p:txBody>
      </p:sp>
      <p:sp>
        <p:nvSpPr>
          <p:cNvPr id="10" name="Up Arrow Callout 9">
            <a:extLst>
              <a:ext uri="{FF2B5EF4-FFF2-40B4-BE49-F238E27FC236}">
                <a16:creationId xmlns:a16="http://schemas.microsoft.com/office/drawing/2014/main" id="{28D7DB02-9905-54A4-72B1-0D4E2D525985}"/>
              </a:ext>
            </a:extLst>
          </p:cNvPr>
          <p:cNvSpPr/>
          <p:nvPr/>
        </p:nvSpPr>
        <p:spPr>
          <a:xfrm>
            <a:off x="6096000" y="5386362"/>
            <a:ext cx="3763618" cy="1202963"/>
          </a:xfrm>
          <a:prstGeom prst="up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(NSUBJ, NSUBJ:PASS)</a:t>
            </a:r>
          </a:p>
          <a:p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driven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i="1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Driver?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car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4401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6CB43-900F-80C0-3AE5-0BF7CB24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</a:t>
            </a:r>
            <a:r>
              <a:rPr lang="en-US" dirty="0" err="1"/>
              <a:t>Framenet</a:t>
            </a:r>
            <a:r>
              <a:rPr lang="en-US" dirty="0"/>
              <a:t>: </a:t>
            </a:r>
            <a:r>
              <a:rPr lang="en-US" i="1" dirty="0"/>
              <a:t>drive</a:t>
            </a:r>
          </a:p>
        </p:txBody>
      </p:sp>
      <p:pic>
        <p:nvPicPr>
          <p:cNvPr id="5" name="Content Placeholder 4" descr="A text on a white background&#10;&#10;Description automatically generated">
            <a:extLst>
              <a:ext uri="{FF2B5EF4-FFF2-40B4-BE49-F238E27FC236}">
                <a16:creationId xmlns:a16="http://schemas.microsoft.com/office/drawing/2014/main" id="{43DF47EE-EABD-74FB-79A8-EF5610927F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74236"/>
            <a:ext cx="10515600" cy="3454115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3392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7DFBF-570D-6A27-9E8A-7EF043A0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</a:t>
            </a:r>
            <a:r>
              <a:rPr lang="en-US" dirty="0" err="1"/>
              <a:t>Framenet</a:t>
            </a:r>
            <a:r>
              <a:rPr lang="en-US" dirty="0"/>
              <a:t>: </a:t>
            </a:r>
            <a:r>
              <a:rPr lang="en-US" i="1" dirty="0"/>
              <a:t>drive</a:t>
            </a:r>
            <a:endParaRPr lang="en-US" dirty="0"/>
          </a:p>
        </p:txBody>
      </p:sp>
      <p:pic>
        <p:nvPicPr>
          <p:cNvPr id="5" name="Content Placeholder 4" descr="A text on a page&#10;&#10;Description automatically generated">
            <a:extLst>
              <a:ext uri="{FF2B5EF4-FFF2-40B4-BE49-F238E27FC236}">
                <a16:creationId xmlns:a16="http://schemas.microsoft.com/office/drawing/2014/main" id="{69AAD6E1-B51A-2CA5-3E86-F7742766E6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42591"/>
            <a:ext cx="10515600" cy="3717406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3323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7DFBF-570D-6A27-9E8A-7EF043A0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</a:t>
            </a:r>
            <a:r>
              <a:rPr lang="en-US" dirty="0" err="1"/>
              <a:t>Framenet</a:t>
            </a:r>
            <a:r>
              <a:rPr lang="en-US" dirty="0"/>
              <a:t>: </a:t>
            </a:r>
            <a:r>
              <a:rPr lang="en-US" i="1" dirty="0"/>
              <a:t>drive</a:t>
            </a:r>
            <a:endParaRPr lang="en-US" dirty="0"/>
          </a:p>
        </p:txBody>
      </p:sp>
      <p:pic>
        <p:nvPicPr>
          <p:cNvPr id="7" name="Content Placeholder 6" descr="A text on a white background&#10;&#10;Description automatically generated">
            <a:extLst>
              <a:ext uri="{FF2B5EF4-FFF2-40B4-BE49-F238E27FC236}">
                <a16:creationId xmlns:a16="http://schemas.microsoft.com/office/drawing/2014/main" id="{8EDCBC3D-3F7E-6CA5-F2C4-E6635BD2BF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42967"/>
            <a:ext cx="10515600" cy="3516654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316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AC06D-7530-D91C-63DB-C51EA56BC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ChatGPT</a:t>
            </a:r>
            <a:endParaRPr lang="en-US" dirty="0"/>
          </a:p>
        </p:txBody>
      </p:sp>
      <p:pic>
        <p:nvPicPr>
          <p:cNvPr id="5" name="Content Placeholder 4" descr="A screenshot of a phone&#10;&#10;Description automatically generated">
            <a:extLst>
              <a:ext uri="{FF2B5EF4-FFF2-40B4-BE49-F238E27FC236}">
                <a16:creationId xmlns:a16="http://schemas.microsoft.com/office/drawing/2014/main" id="{6C3670ED-16DF-FC8A-FDEF-A10843EAC7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8101" y="1927052"/>
            <a:ext cx="10365699" cy="3534097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96241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9DA80-43AE-E79D-E0DB-28DDCEDCF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</a:t>
            </a:r>
            <a:r>
              <a:rPr lang="en-US" dirty="0" err="1"/>
              <a:t>CoreNLP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E168A-4AC3-4FFF-7778-D995437BC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26578" cy="880505"/>
          </a:xfrm>
        </p:spPr>
        <p:txBody>
          <a:bodyPr>
            <a:normAutofit/>
          </a:bodyPr>
          <a:lstStyle/>
          <a:p>
            <a:r>
              <a:rPr lang="en-US" dirty="0"/>
              <a:t>Examples (from </a:t>
            </a:r>
            <a:r>
              <a:rPr lang="en-US" dirty="0" err="1"/>
              <a:t>Framenet</a:t>
            </a:r>
            <a:r>
              <a:rPr lang="en-US" dirty="0"/>
              <a:t>):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Then [</a:t>
            </a:r>
            <a:r>
              <a:rPr lang="en-US" b="0" i="0" u="none" strike="noStrike" baseline="-25000" dirty="0" err="1">
                <a:solidFill>
                  <a:srgbClr val="000000"/>
                </a:solidFill>
                <a:effectLst/>
                <a:latin typeface="-webkit-standard"/>
              </a:rPr>
              <a:t>Cognizer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] </a:t>
            </a:r>
            <a:r>
              <a:rPr lang="en-US" b="0" i="1" u="none" strike="noStrike" dirty="0">
                <a:solidFill>
                  <a:srgbClr val="FF0000"/>
                </a:solidFill>
                <a:effectLst/>
                <a:latin typeface="-webkit-standard"/>
              </a:rPr>
              <a:t>NOTICED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[</a:t>
            </a:r>
            <a:r>
              <a:rPr lang="en-US" b="0" i="0" u="none" strike="noStrike" baseline="-25000" dirty="0" err="1">
                <a:solidFill>
                  <a:srgbClr val="000000"/>
                </a:solidFill>
                <a:effectLst/>
                <a:latin typeface="-webkit-standard"/>
              </a:rPr>
              <a:t>Phenomenon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Alec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] [</a:t>
            </a:r>
            <a:r>
              <a:rPr lang="en-US" b="0" i="0" u="none" strike="noStrike" baseline="-25000" dirty="0" err="1">
                <a:solidFill>
                  <a:srgbClr val="000000"/>
                </a:solidFill>
                <a:effectLst/>
                <a:latin typeface="-webkit-standard"/>
              </a:rPr>
              <a:t>Ground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the other end of the bench] .</a:t>
            </a:r>
          </a:p>
          <a:p>
            <a:pPr lvl="1"/>
            <a:endParaRPr lang="en-US" dirty="0"/>
          </a:p>
        </p:txBody>
      </p:sp>
      <p:pic>
        <p:nvPicPr>
          <p:cNvPr id="5" name="Picture 4" descr="A diagram of a diagram&#10;&#10;Description automatically generated">
            <a:extLst>
              <a:ext uri="{FF2B5EF4-FFF2-40B4-BE49-F238E27FC236}">
                <a16:creationId xmlns:a16="http://schemas.microsoft.com/office/drawing/2014/main" id="{BF8815E2-7CD3-2DEC-A5DC-4510DA22A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818" y="2989860"/>
            <a:ext cx="9397065" cy="18644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81BE3D84-957F-D780-1C41-14B8E3C70181}"/>
              </a:ext>
            </a:extLst>
          </p:cNvPr>
          <p:cNvSpPr/>
          <p:nvPr/>
        </p:nvSpPr>
        <p:spPr>
          <a:xfrm>
            <a:off x="3607096" y="3026931"/>
            <a:ext cx="890761" cy="1073757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74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root</a:t>
            </a:r>
          </a:p>
        </p:txBody>
      </p:sp>
      <p:sp>
        <p:nvSpPr>
          <p:cNvPr id="7" name="Up Arrow Callout 6">
            <a:extLst>
              <a:ext uri="{FF2B5EF4-FFF2-40B4-BE49-F238E27FC236}">
                <a16:creationId xmlns:a16="http://schemas.microsoft.com/office/drawing/2014/main" id="{F4B66D40-76EE-1D18-CAE1-0FA9D0620545}"/>
              </a:ext>
            </a:extLst>
          </p:cNvPr>
          <p:cNvSpPr/>
          <p:nvPr/>
        </p:nvSpPr>
        <p:spPr>
          <a:xfrm>
            <a:off x="2570206" y="4891428"/>
            <a:ext cx="2842054" cy="128695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582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(NSUBJ, OBJ)</a:t>
            </a:r>
          </a:p>
          <a:p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noticed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en-US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Alec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74E31A-7FBD-7B7E-6051-37C0DF5B7A7B}"/>
              </a:ext>
            </a:extLst>
          </p:cNvPr>
          <p:cNvSpPr txBox="1"/>
          <p:nvPr/>
        </p:nvSpPr>
        <p:spPr>
          <a:xfrm>
            <a:off x="6192995" y="5138087"/>
            <a:ext cx="5262979" cy="13234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event(e,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noticed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&amp; </a:t>
            </a:r>
          </a:p>
          <a:p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cognizer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(e,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&amp; 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phenomenon(e,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Alec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&amp;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ground(e,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other end of the bench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359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4D868-8BE7-7C1E-3125-6B69F5FAC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ChatGPT</a:t>
            </a:r>
            <a:endParaRPr lang="en-US" dirty="0"/>
          </a:p>
        </p:txBody>
      </p:sp>
      <p:pic>
        <p:nvPicPr>
          <p:cNvPr id="5" name="Content Placeholder 4" descr="A screenshot of a phone&#10;&#10;Description automatically generated">
            <a:extLst>
              <a:ext uri="{FF2B5EF4-FFF2-40B4-BE49-F238E27FC236}">
                <a16:creationId xmlns:a16="http://schemas.microsoft.com/office/drawing/2014/main" id="{08E72D0A-5665-4BD8-2134-588A051EE2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1517" y="2017643"/>
            <a:ext cx="9971248" cy="250020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54991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1072</Words>
  <Application>Microsoft Macintosh PowerPoint</Application>
  <PresentationFormat>Widescreen</PresentationFormat>
  <Paragraphs>115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-webkit-standard</vt:lpstr>
      <vt:lpstr>Arial</vt:lpstr>
      <vt:lpstr>Calibri</vt:lpstr>
      <vt:lpstr>Calibri Light</vt:lpstr>
      <vt:lpstr>Menlo</vt:lpstr>
      <vt:lpstr>Office Theme</vt:lpstr>
      <vt:lpstr>LING/C SC/PSYC 438/538</vt:lpstr>
      <vt:lpstr>Today's Topics</vt:lpstr>
      <vt:lpstr>Background: CoreNLP</vt:lpstr>
      <vt:lpstr>Background: Framenet: drive</vt:lpstr>
      <vt:lpstr>Background: Framenet: drive</vt:lpstr>
      <vt:lpstr>Background: Framenet: drive</vt:lpstr>
      <vt:lpstr>ChatGPT</vt:lpstr>
      <vt:lpstr>Background: CoreNLP</vt:lpstr>
      <vt:lpstr>ChatGPT</vt:lpstr>
      <vt:lpstr>Background: Stanford Dependencies</vt:lpstr>
      <vt:lpstr>Background: Universal Dependencies</vt:lpstr>
      <vt:lpstr>Background: CoreNLP</vt:lpstr>
      <vt:lpstr>Background: Universal Dependencies</vt:lpstr>
      <vt:lpstr>Homework 9</vt:lpstr>
      <vt:lpstr>Homework 9</vt:lpstr>
      <vt:lpstr>Homework 9: ChatGPT</vt:lpstr>
      <vt:lpstr>Homework 9</vt:lpstr>
      <vt:lpstr>Homework 9</vt:lpstr>
      <vt:lpstr>Homework 9</vt:lpstr>
      <vt:lpstr>Homework 9: ChatGPT</vt:lpstr>
      <vt:lpstr>Homework 9: ChatGPT</vt:lpstr>
      <vt:lpstr>Homework 9: ChatGPT</vt:lpstr>
      <vt:lpstr>Homework 9: ChatGPT</vt:lpstr>
      <vt:lpstr>Homework 9</vt:lpstr>
      <vt:lpstr>Background: Universal Dependencies</vt:lpstr>
      <vt:lpstr>Homework 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sandiway@mac.com</dc:creator>
  <cp:lastModifiedBy>sandiway@mac.com</cp:lastModifiedBy>
  <cp:revision>9</cp:revision>
  <cp:lastPrinted>2023-10-04T19:37:44Z</cp:lastPrinted>
  <dcterms:created xsi:type="dcterms:W3CDTF">2023-09-29T17:45:30Z</dcterms:created>
  <dcterms:modified xsi:type="dcterms:W3CDTF">2023-10-05T23:20:56Z</dcterms:modified>
</cp:coreProperties>
</file>