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307" r:id="rId3"/>
    <p:sldId id="349" r:id="rId4"/>
    <p:sldId id="342" r:id="rId5"/>
    <p:sldId id="350" r:id="rId6"/>
    <p:sldId id="306" r:id="rId7"/>
    <p:sldId id="343" r:id="rId8"/>
    <p:sldId id="308" r:id="rId9"/>
    <p:sldId id="344" r:id="rId10"/>
    <p:sldId id="345" r:id="rId11"/>
    <p:sldId id="346" r:id="rId12"/>
    <p:sldId id="347" r:id="rId13"/>
    <p:sldId id="348" r:id="rId14"/>
    <p:sldId id="309" r:id="rId15"/>
    <p:sldId id="260" r:id="rId16"/>
    <p:sldId id="272" r:id="rId17"/>
    <p:sldId id="317" r:id="rId18"/>
    <p:sldId id="275" r:id="rId19"/>
    <p:sldId id="281" r:id="rId20"/>
    <p:sldId id="327" r:id="rId21"/>
    <p:sldId id="323" r:id="rId22"/>
    <p:sldId id="336" r:id="rId23"/>
    <p:sldId id="324" r:id="rId24"/>
    <p:sldId id="325" r:id="rId25"/>
    <p:sldId id="335" r:id="rId26"/>
    <p:sldId id="331" r:id="rId27"/>
    <p:sldId id="332" r:id="rId28"/>
    <p:sldId id="333" r:id="rId29"/>
    <p:sldId id="337" r:id="rId30"/>
    <p:sldId id="322" r:id="rId31"/>
    <p:sldId id="326" r:id="rId32"/>
    <p:sldId id="261" r:id="rId33"/>
    <p:sldId id="330" r:id="rId34"/>
    <p:sldId id="329" r:id="rId35"/>
    <p:sldId id="266" r:id="rId36"/>
    <p:sldId id="338" r:id="rId37"/>
    <p:sldId id="321" r:id="rId38"/>
    <p:sldId id="33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49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00AC-5C93-0644-831F-C2B9F7C1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08187-FEF2-414B-B953-52EDBE134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DD9D-2D72-0F45-B218-C7EC889C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24F19-7535-C046-BFDD-C772CF27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D4EE0-FB21-8342-ADD9-4C2E618A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6F67-829C-AA47-80F3-36A3512B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144E-E122-B24E-AA4D-B2552B50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ED7F9-5975-2E47-B49C-E5210A5C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E5A35-4FC9-F345-9939-944EC3FF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F69C-10A6-EE41-A5AD-7A0B77A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8C7F4-39F4-3E4D-86C4-CA0A4359A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7A93B-D09F-284C-8168-AA585BBF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594AC-8E2B-8140-84E6-BE3A78D2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9AF9-F92D-9F4A-8BE2-CAF91E9C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8F816-6304-094A-B255-D5AC69E2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71A6-4490-EC4F-A192-CDD371C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9B59-A715-8B44-9FEA-B4024CE1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346E-82BC-8249-9FB1-2D152398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82B44-5486-9742-AD95-FE2B37AA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92EB-0571-8346-95CC-9EA801F4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1CEC-00A0-0E47-9A22-00A81295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EFBA6-333F-A44A-B509-F699797C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59CC-5226-094A-8B3A-BA858C57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6D050-DB3F-584B-90B5-0A162D16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A946-1087-5D41-A4A9-7A6BE0CC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2433-F528-264A-9231-14AB0CCA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6AE5-CBB1-AB45-B491-DD8B0874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BF4BF-536C-2C45-B99A-6DC68032A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517C8-3FC5-B94B-B920-99C1A70A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932F8-E748-8441-B4FF-64D63B3D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DC910-2819-284A-A155-D53E9725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9C52-E16C-1345-AFD5-2BB265C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4B634-D7E1-9840-9650-2BBBF32A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A6741-404B-AA44-B75A-CA048713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CC20-8FE8-6D49-B39B-600CC142F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E4693-0414-DB42-93C9-BFCD77C1B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DCB02-0DBD-164D-9081-30C5EA4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64E99-A19A-D848-A8C9-817E3363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2770A-F867-D04B-A5A7-824BD1C2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76BA-FD0D-0B45-8FB1-2BDB0A1E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8DEFA-B01C-F74E-82CE-BD8ECB1B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78833-3D0A-6442-BB90-B1178A53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9D8E7-EB51-5E46-A620-89A6373E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79629-5C33-9A41-8D1A-AABECEBE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46C5-9D57-E147-AC73-6A35355E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F361E-74CC-4B41-AD7B-99F0E1DC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AC1E-7020-BB4F-99CE-A244E4A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3236-4C68-5F44-AD65-F61A0083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B844-C898-D243-BB24-B1247BF7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B244-63B0-E14C-9031-6966A835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77EBE-F6E3-254D-8FBB-1BC4C104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78B4C-4596-7A4A-9932-ADD0CD7A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FDB3-68DE-374C-B6FA-05B49CB0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C0F55-0964-944A-8292-2BB5B7911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D7FB9-B9C6-7D40-BD2E-03EB59BF9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EC40A-D7AC-D74C-8E74-0B0E813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8136-9391-A842-BB08-0082CFE2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E3371-249A-CE41-8CAD-D0D71968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A09FA-C3AA-F840-852B-92CB0EBD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C30EE-9AC2-7E48-86BA-6A050079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EE1A-846F-2C43-9002-611BAE14B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56-7DC2-9F4D-8376-C23D8AA2EE3D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D732-AE4B-794D-8A13-23E185D45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CED9-6BF1-2143-8137-693E335D6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AE0E-92F6-8F46-8778-DCEE193D4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ramenet.icsi.berkeley.edu/fndrupal/lu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erbs.colorado.edu/verb-index/vn3.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software/dependencies_manual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ldependencies.org/u/de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ashionlaw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LING/C SC/PSYC 438/538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13</a:t>
            </a:r>
          </a:p>
          <a:p>
            <a:r>
              <a:rPr lang="en-US" dirty="0"/>
              <a:t>Sandiway Fong</a:t>
            </a:r>
          </a:p>
        </p:txBody>
      </p:sp>
    </p:spTree>
    <p:extLst>
      <p:ext uri="{BB962C8B-B14F-4D97-AF65-F5344CB8AC3E}">
        <p14:creationId xmlns:p14="http://schemas.microsoft.com/office/powerpoint/2010/main" val="6223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A4D-3948-C60B-86E7-DFB0B93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DA31-CEBB-656A-39D5-1F0C3B65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numCol="5"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King of Jordan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Czech Republic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Prime Minister Tony Blair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Russian President Vladimir Putin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United States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French Riviera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Czech Republic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Great Plains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United States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King of Jordan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Arab Spring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International Consortium of Investigative Journalists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 ICIJ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Paris-based Organization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Economic Cooperation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WANT MORE STORIES THAT ROCK THE WORLD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Sachin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Tendulkar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Claudia Schiffer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Fat One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Sachin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Tendulkar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Claudia Schiffer Image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Getty Images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Raffaele Amato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United Kingdom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Morgan Stanley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 Morgan Stanley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Ihor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Kolomoisky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Jho Low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Hong Kong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Baker McKenzie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Panama Papers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Mossack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Fonseca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Washington Post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Guardian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Radio France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Oštro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Croatia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Indian Express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Standard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 Desk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Diario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Universo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Persian Gulf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China Sea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King Abdullah II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King Abdullah II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Jordan Pix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Getty Images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Middle East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Annelle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Sheline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Middle East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Najib Mikati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Hassan Diab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Riad Salameh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Marwan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Kheireddine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Mawarid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Bank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Mawarid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Bank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Wafaa Abou Hamdan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Imran Khan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Nawaz Sharif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Guardian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Chaudhry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Moonis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Elahi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Kenyan President Uhuru Kenyatta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Czech Prime Minister Andrej Babis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Czech Prime Minister Andrej Babis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Stefan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Wermuth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Getty Images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Chateau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Bigaud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February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Tony Blair Institute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Global Change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Labour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Party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West Midlands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London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Cherie Blair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Cherie Blair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Middle East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Blairs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Cherie Blair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Robert Palmer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Tax Justice UK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Guardian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June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Paulo Guedes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Dreadnoughts International Group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</p:txBody>
      </p:sp>
    </p:spTree>
    <p:extLst>
      <p:ext uri="{BB962C8B-B14F-4D97-AF65-F5344CB8AC3E}">
        <p14:creationId xmlns:p14="http://schemas.microsoft.com/office/powerpoint/2010/main" val="142515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A4D-3948-C60B-86E7-DFB0B93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DA31-CEBB-656A-39D5-1F0C3B65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Revista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Piauí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December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Some Bahamian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Latin American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Dominican Republic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Vice President Carlos Morales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Troncoso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Sioux Falls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Trident Trust Co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Sioux Falls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Salwan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Georges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Washington Post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U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New York-based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U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Cayman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Susan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Wismer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Adam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Hofri-Winogradow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Washington Post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Federico Kong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Vielman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Kong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Vielman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Sioux Falls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Carlos Manuel Arana Osorio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Jackal of Zacapa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Guatemala City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President Jimmy Morales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Kong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Vielman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Pasion River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Nacional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Agro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Industrial SA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Kong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Vielman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Latin American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Guillermo Lasso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South Dakota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Corporate Transparency Act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Yehuda Shaffer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U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Billionaire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Erman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Ilicak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Turkish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Rönesans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Holding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Recep Tayyip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Erdoğan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Ayse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Ilicak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Covar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Trading Ltd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Covar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Trading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American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Robert F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Robert 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Glenn Godfrey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 U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Neither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CILTrust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Nicos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Cyprus President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Nicos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Anastasiades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Leonid Lebedev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Cypriot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Alexander Abramov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President Putin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Theophanis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Philippou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Another Russian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Konstantin Ernst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Russian TV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Konstantin Ernst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Artyom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Geodakyan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Getty Images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Winter Olympics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Mae Buenaventura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Ferdinand Marcos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Marcos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 ICIJ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Mossack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Fonseca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Jacob Rees-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Mogg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Conservative Party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House of Commons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Pandora Papers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Mossack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Fonseca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Iqbal Memon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New Delhi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Juan Andres Donato Bautista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Presidential Commission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Good Government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British Virgin Island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Panama Papers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Philippines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President Rodrigo Duterte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Alexander Abramov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Countering America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Adversaries Through Sanctions 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9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9A6B-9ECE-D060-C78B-C5F40B85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B735-F374-3C7B-F268-7AA62FCF4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Question 4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using the Perl hash table described in a previous lecture, re-do </a:t>
            </a:r>
            <a:r>
              <a:rPr lang="en-US" sz="2800" b="1" dirty="0"/>
              <a:t>Question 3 </a:t>
            </a:r>
            <a:r>
              <a:rPr lang="en-US" sz="2800" dirty="0"/>
              <a:t>and collect together mentions of named entities, e.g.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Baker McKenzie</a:t>
            </a:r>
            <a:r>
              <a:rPr lang="en-US" sz="2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800" dirty="0"/>
              <a:t>occurs multiple times. Then print names and number of occurrences in tabular form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Code: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perl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-le 'use open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qw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(:std :utf8); open $f, "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pandora.txt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"; while (&lt;$f&gt;) {while (/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\b[A-Z][\w-]*((\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</a:rPr>
              <a:t>s+of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)?\s+[A-Z][\w-]*)+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/g) {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</a:rPr>
              <a:t>$ne{$&amp;}++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}};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</a:rPr>
              <a:t>for (sort {$ne{$b} &lt;=&gt; $ne{$a}} (keys %ne)) {print "$_, $ne{$_}"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}'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0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545D-40A9-8396-D199-C8344BBE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0952-FD05-0A88-9BDB-EE526380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4924" cy="4351338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South Dakota, 14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Pandora Papers, 13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Pandora Papers, 13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Baker McKenzie, 6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British Virgin Islands, 6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Panama Papers, 5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Getty Images, 4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Washington Post,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Guardian,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Cherie Blair,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Middle East,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U, 3</a:t>
            </a:r>
          </a:p>
          <a:p>
            <a:pPr marL="0" indent="0">
              <a:buNone/>
            </a:pP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Mossack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Fonseca,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Sioux Falls,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Kong </a:t>
            </a: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Vielman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3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King Abdullah II,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King of Jordan,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 ICIJ,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Latin American,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United States,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Czech Republic,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Konstantin Ernst, 2</a:t>
            </a:r>
          </a:p>
          <a:p>
            <a:pPr marL="0" indent="0">
              <a:buNone/>
            </a:pP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Sachin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Tendulkar,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Alexander Abramov,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 </a:t>
            </a: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Mawarid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Bank,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Czech Prime Minister Andrej Babis,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Panama Papers, 2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Pasion River, 1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Mae Buenaventura, 1</a:t>
            </a:r>
          </a:p>
          <a:p>
            <a:pPr marL="0" indent="0">
              <a:buNone/>
            </a:pP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Oštro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Croatia, 1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Carlos Manuel Arana Osorio, 1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Adam </a:t>
            </a:r>
            <a:r>
              <a:rPr lang="en-US" sz="9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Hofri-Winogradow</a:t>
            </a:r>
            <a:r>
              <a:rPr lang="en-US" sz="9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Hassan Diab,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Iqbal Memon,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Jacob Rees-</a:t>
            </a: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Mogg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Radio France,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Cypriot,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Annelle </a:t>
            </a: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Sheline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Morgan Stanley, 1</a:t>
            </a:r>
          </a:p>
          <a:p>
            <a:pPr marL="0" indent="0">
              <a:buNone/>
            </a:pP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Ayse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Ilicak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Najib Mikati,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British Virgin Island,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 Desk,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Yehuda Shaffer, 1</a:t>
            </a:r>
          </a:p>
          <a:p>
            <a:pPr marL="0" indent="0">
              <a:buNone/>
            </a:pP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Nicos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Chr,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 February, 1</a:t>
            </a:r>
          </a:p>
          <a:p>
            <a:pPr marL="0" indent="0">
              <a:buNone/>
            </a:pP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Ihor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Kolomoisky,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Arab Spring,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 Philippines,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Artyom </a:t>
            </a:r>
            <a:r>
              <a:rPr lang="en-US" sz="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Geodakyan</a:t>
            </a: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sz="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Adversaries Through Sanctions Act, 1</a:t>
            </a:r>
          </a:p>
        </p:txBody>
      </p:sp>
    </p:spTree>
    <p:extLst>
      <p:ext uri="{BB962C8B-B14F-4D97-AF65-F5344CB8AC3E}">
        <p14:creationId xmlns:p14="http://schemas.microsoft.com/office/powerpoint/2010/main" val="425836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Lookahead and Lookbehind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We've already seen some </a:t>
            </a:r>
            <a:r>
              <a:rPr lang="en-US" b="1" dirty="0"/>
              <a:t>zero-width</a:t>
            </a:r>
            <a:r>
              <a:rPr lang="en-US" dirty="0"/>
              <a:t> </a:t>
            </a:r>
            <a:r>
              <a:rPr lang="en-US" dirty="0" err="1"/>
              <a:t>regexs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Menlo" charset="0"/>
                <a:ea typeface="Menlo" charset="0"/>
                <a:cs typeface="Menlo" charset="0"/>
              </a:rPr>
              <a:t>^</a:t>
            </a:r>
            <a:r>
              <a:rPr lang="en-US" dirty="0"/>
              <a:t> 	(start of string)</a:t>
            </a:r>
          </a:p>
          <a:p>
            <a:pPr lvl="1"/>
            <a:r>
              <a:rPr lang="en-US" dirty="0"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dirty="0"/>
              <a:t>		(end of string)</a:t>
            </a:r>
          </a:p>
          <a:p>
            <a:pPr lvl="1"/>
            <a:r>
              <a:rPr lang="en-US" dirty="0">
                <a:latin typeface="Menlo" charset="0"/>
                <a:ea typeface="Menlo" charset="0"/>
                <a:cs typeface="Menlo" charset="0"/>
              </a:rPr>
              <a:t>\b</a:t>
            </a:r>
            <a:r>
              <a:rPr lang="en-US" dirty="0"/>
              <a:t>	(word boundary)</a:t>
            </a:r>
          </a:p>
          <a:p>
            <a:pPr lvl="2"/>
            <a:r>
              <a:rPr lang="en-US" dirty="0"/>
              <a:t>matches the imaginary position between \w\W or \W\w, or just before beginning of string if ^\w, just after the end of the string if \w$</a:t>
            </a:r>
          </a:p>
          <a:p>
            <a:r>
              <a:rPr lang="en-US" dirty="0"/>
              <a:t>zero-width because position of match (so far), </a:t>
            </a:r>
            <a:r>
              <a:rPr lang="en-US" dirty="0" err="1"/>
              <a:t>pos</a:t>
            </a:r>
            <a:r>
              <a:rPr lang="en-US" dirty="0"/>
              <a:t>, doesn't change!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?=</a:t>
            </a:r>
            <a:r>
              <a:rPr lang="en-US" i="1" dirty="0"/>
              <a:t>regex</a:t>
            </a:r>
            <a:r>
              <a:rPr lang="en-US" dirty="0"/>
              <a:t>)		(lookahead from current position)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?&lt;=</a:t>
            </a:r>
            <a:r>
              <a:rPr lang="en-US" i="1" dirty="0"/>
              <a:t>regex</a:t>
            </a:r>
            <a:r>
              <a:rPr lang="en-US" dirty="0"/>
              <a:t>) 		(lookbehind from current position)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?!</a:t>
            </a:r>
            <a:r>
              <a:rPr lang="en-US" i="1" dirty="0"/>
              <a:t>regex</a:t>
            </a:r>
            <a:r>
              <a:rPr lang="en-US" dirty="0"/>
              <a:t>)		(negative </a:t>
            </a:r>
            <a:r>
              <a:rPr lang="en-US" dirty="0" err="1"/>
              <a:t>lookahead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?&lt;!</a:t>
            </a:r>
            <a:r>
              <a:rPr lang="en-US" i="1" dirty="0"/>
              <a:t>regex</a:t>
            </a:r>
            <a:r>
              <a:rPr lang="en-US" dirty="0"/>
              <a:t>) 		(negative lookbehind)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7A3A-839B-FD40-B274-F723115B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Lookahead (and lookbehind)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7AC879-2786-B243-AE52-B62ABA626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25600"/>
            <a:ext cx="9791700" cy="1803400"/>
          </a:xfr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289CC4-9E71-6E46-8FF4-BB019150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527035"/>
            <a:ext cx="9779000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0F4991-6A84-994B-99FF-D350CDDBD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0" y="3429000"/>
            <a:ext cx="9436100" cy="1028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A1C53-AEEA-8B4C-A602-3C018404F18B}"/>
              </a:ext>
            </a:extLst>
          </p:cNvPr>
          <p:cNvSpPr txBox="1"/>
          <p:nvPr/>
        </p:nvSpPr>
        <p:spPr>
          <a:xfrm>
            <a:off x="3052119" y="6481803"/>
            <a:ext cx="231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lookbehind for </a:t>
            </a:r>
            <a:r>
              <a:rPr lang="en-US" i="1" dirty="0"/>
              <a:t>pattern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CCEEA28E-3FB3-C84E-B025-56A068419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0" y="6481803"/>
            <a:ext cx="1358900" cy="355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759CA3-ABB9-5047-B4F8-DFD92A0A2308}"/>
              </a:ext>
            </a:extLst>
          </p:cNvPr>
          <p:cNvSpPr txBox="1"/>
          <p:nvPr/>
        </p:nvSpPr>
        <p:spPr>
          <a:xfrm>
            <a:off x="8048367" y="6468071"/>
            <a:ext cx="315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lookbehind for </a:t>
            </a:r>
            <a:r>
              <a:rPr lang="en-US" i="1" dirty="0"/>
              <a:t>pattern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66B8A1-41F8-4643-A773-F0C41BCE5704}"/>
              </a:ext>
            </a:extLst>
          </p:cNvPr>
          <p:cNvSpPr/>
          <p:nvPr/>
        </p:nvSpPr>
        <p:spPr>
          <a:xfrm>
            <a:off x="6096000" y="3429000"/>
            <a:ext cx="1243914" cy="339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9439C-5BF7-B340-91A9-992086A2F96C}"/>
              </a:ext>
            </a:extLst>
          </p:cNvPr>
          <p:cNvSpPr/>
          <p:nvPr/>
        </p:nvSpPr>
        <p:spPr>
          <a:xfrm>
            <a:off x="6278217" y="4527035"/>
            <a:ext cx="1243914" cy="339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C86B9995-F020-6A42-876C-70E5093D9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6140148"/>
            <a:ext cx="1320800" cy="3683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E8A2488-9A4F-A249-B344-5C53B22D7BF2}"/>
              </a:ext>
            </a:extLst>
          </p:cNvPr>
          <p:cNvSpPr/>
          <p:nvPr/>
        </p:nvSpPr>
        <p:spPr>
          <a:xfrm>
            <a:off x="4813643" y="6168637"/>
            <a:ext cx="1243914" cy="339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Lookahead and Lookbehind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631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5" name="Picture 4" descr="Screen Shot 2015-09-29 at 10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4222003"/>
            <a:ext cx="3465793" cy="16911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749762" y="4222004"/>
            <a:ext cx="556101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looks for a word beginning with _ such that</a:t>
            </a:r>
          </a:p>
          <a:p>
            <a:r>
              <a:rPr lang="en-US" sz="2400" dirty="0"/>
              <a:t>there is a duplicate ahead (without the _ )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?=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..) </a:t>
            </a:r>
            <a:r>
              <a:rPr lang="en-US" sz="2400" dirty="0"/>
              <a:t>means </a:t>
            </a:r>
            <a:r>
              <a:rPr lang="en-US" sz="2400" b="1" dirty="0"/>
              <a:t>lookahead</a:t>
            </a:r>
          </a:p>
        </p:txBody>
      </p:sp>
      <p:pic>
        <p:nvPicPr>
          <p:cNvPr id="7" name="Picture 6" descr="Screen Shot 2015-09-29 at 10.0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346511"/>
            <a:ext cx="8356600" cy="163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42F23E-EAF5-6B4E-9D83-57855DA71424}"/>
              </a:ext>
            </a:extLst>
          </p:cNvPr>
          <p:cNvSpPr/>
          <p:nvPr/>
        </p:nvSpPr>
        <p:spPr>
          <a:xfrm>
            <a:off x="3593805" y="2346511"/>
            <a:ext cx="829339" cy="375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EB219-8FDD-3046-B632-60FE855EE590}"/>
              </a:ext>
            </a:extLst>
          </p:cNvPr>
          <p:cNvSpPr/>
          <p:nvPr/>
        </p:nvSpPr>
        <p:spPr>
          <a:xfrm>
            <a:off x="6383079" y="2337929"/>
            <a:ext cx="710895" cy="375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12A7A79-7C0A-6A47-A625-168583885EC4}"/>
              </a:ext>
            </a:extLst>
          </p:cNvPr>
          <p:cNvCxnSpPr>
            <a:cxnSpLocks/>
            <a:stCxn id="4" idx="0"/>
            <a:endCxn id="9" idx="0"/>
          </p:cNvCxnSpPr>
          <p:nvPr/>
        </p:nvCxnSpPr>
        <p:spPr>
          <a:xfrm rot="5400000" flipH="1" flipV="1">
            <a:off x="5369210" y="977194"/>
            <a:ext cx="8582" cy="2730052"/>
          </a:xfrm>
          <a:prstGeom prst="curvedConnector3">
            <a:avLst>
              <a:gd name="adj1" fmla="val 276371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187E7-500C-874D-B333-D3BA10CDC3C7}"/>
              </a:ext>
            </a:extLst>
          </p:cNvPr>
          <p:cNvSpPr/>
          <p:nvPr/>
        </p:nvSpPr>
        <p:spPr>
          <a:xfrm>
            <a:off x="5635257" y="2319705"/>
            <a:ext cx="829339" cy="3754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E1BA69-AB88-634A-9620-8ACCAC14CEB5}"/>
              </a:ext>
            </a:extLst>
          </p:cNvPr>
          <p:cNvSpPr/>
          <p:nvPr/>
        </p:nvSpPr>
        <p:spPr>
          <a:xfrm>
            <a:off x="8424531" y="2311123"/>
            <a:ext cx="630979" cy="3754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2F1AC72F-844F-084F-91EE-E945684A6C23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7390683" y="970367"/>
            <a:ext cx="8582" cy="2690094"/>
          </a:xfrm>
          <a:prstGeom prst="curvedConnector3">
            <a:avLst>
              <a:gd name="adj1" fmla="val 2763715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794-9800-D044-BEE4-D86163EB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Lookahead and Lookbehind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0DF0-7E9E-E143-9AEC-37AAD654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Some restrictions apply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lookbehind</a:t>
            </a:r>
            <a:r>
              <a:rPr lang="en-US" dirty="0"/>
              <a:t> (</a:t>
            </a:r>
            <a:r>
              <a:rPr lang="en-US" i="1" dirty="0"/>
              <a:t>in most versions of Perl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be of variable length</a:t>
            </a:r>
          </a:p>
          <a:p>
            <a:r>
              <a:rPr lang="en-US" dirty="0"/>
              <a:t>From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perlretut</a:t>
            </a:r>
            <a:r>
              <a:rPr lang="en-US" dirty="0"/>
              <a:t>:</a:t>
            </a:r>
          </a:p>
          <a:p>
            <a:pPr lvl="1"/>
            <a:r>
              <a:rPr lang="en-US" sz="2800" b="1" dirty="0"/>
              <a:t>Lookahead</a:t>
            </a:r>
            <a:r>
              <a:rPr lang="en-US" sz="2800" dirty="0"/>
              <a:t> can match arbitrary </a:t>
            </a:r>
            <a:r>
              <a:rPr lang="en-US" sz="2800" dirty="0" err="1"/>
              <a:t>regexps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but </a:t>
            </a:r>
            <a:r>
              <a:rPr lang="en-US" sz="2800" b="1" dirty="0"/>
              <a:t>lookbehind</a:t>
            </a:r>
            <a:r>
              <a:rPr lang="en-US" sz="2800" dirty="0"/>
              <a:t> prior to 5.30 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(?&lt;=fixed-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regexp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800" dirty="0"/>
              <a:t>only works for </a:t>
            </a:r>
            <a:r>
              <a:rPr lang="en-US" sz="2800" dirty="0" err="1"/>
              <a:t>regexps</a:t>
            </a:r>
            <a:r>
              <a:rPr lang="en-US" sz="2800" dirty="0"/>
              <a:t> of fixed width, </a:t>
            </a:r>
            <a:r>
              <a:rPr lang="en-US" sz="2800" i="1" dirty="0"/>
              <a:t>i.e.</a:t>
            </a:r>
            <a:r>
              <a:rPr lang="en-US" sz="2800" dirty="0"/>
              <a:t>, a fixed number of characters long. Thus 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(?&lt;=(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ab|bc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</a:t>
            </a:r>
            <a:r>
              <a:rPr lang="en-US" sz="2800" dirty="0"/>
              <a:t> is fine, but 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(?&lt;=(ab)*)</a:t>
            </a:r>
            <a:r>
              <a:rPr lang="en-US" sz="2800" dirty="0"/>
              <a:t> prior to 5.30 is not.</a:t>
            </a:r>
          </a:p>
        </p:txBody>
      </p:sp>
    </p:spTree>
    <p:extLst>
      <p:ext uri="{BB962C8B-B14F-4D97-AF65-F5344CB8AC3E}">
        <p14:creationId xmlns:p14="http://schemas.microsoft.com/office/powerpoint/2010/main" val="207147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Perl regex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(?{ </a:t>
            </a:r>
            <a:r>
              <a:rPr lang="en-US" sz="2400" i="1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Perl code</a:t>
            </a:r>
            <a:r>
              <a:rPr lang="en-US" sz="2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})</a:t>
            </a:r>
            <a:r>
              <a:rPr lang="en-US" b="1" dirty="0"/>
              <a:t> </a:t>
            </a:r>
            <a:r>
              <a:rPr lang="en-US" dirty="0"/>
              <a:t>can be inserted anywhere in a  regex</a:t>
            </a:r>
          </a:p>
          <a:p>
            <a:r>
              <a:rPr lang="en-US" dirty="0"/>
              <a:t>can assist with debugging</a:t>
            </a:r>
          </a:p>
          <a:p>
            <a:r>
              <a:rPr lang="en-US" b="1" dirty="0"/>
              <a:t>Example</a:t>
            </a:r>
            <a:r>
              <a:rPr lang="en-US" dirty="0"/>
              <a:t>:</a:t>
            </a:r>
          </a:p>
        </p:txBody>
      </p:sp>
      <p:pic>
        <p:nvPicPr>
          <p:cNvPr id="4" name="Picture 3" descr="Screen Shot 2015-09-29 at 10.1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1647"/>
            <a:ext cx="9144000" cy="14885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Screen Shot 2015-09-29 at 10.2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52" y="4572747"/>
            <a:ext cx="2524296" cy="2075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87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FFFE-E492-D743-B7EB-C7873382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Lookahead and Lookback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2D417-0B0E-C546-B012-51E8D4815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2013744"/>
            <a:ext cx="9791700" cy="3975100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53D9DB-FDB2-2141-85CE-3092382A69C0}"/>
              </a:ext>
            </a:extLst>
          </p:cNvPr>
          <p:cNvSpPr/>
          <p:nvPr/>
        </p:nvSpPr>
        <p:spPr>
          <a:xfrm>
            <a:off x="5522484" y="2013744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/(?&lt;!bar)foo/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4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A62E-D30E-2048-B093-3B39D1A8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F7BE-588B-6C49-B5EE-81603B296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Homework 8 Review</a:t>
            </a:r>
          </a:p>
          <a:p>
            <a:r>
              <a:rPr lang="en-US" sz="3200" dirty="0"/>
              <a:t>Last Time:</a:t>
            </a:r>
          </a:p>
          <a:p>
            <a:pPr lvl="1"/>
            <a:r>
              <a:rPr lang="en-US" sz="2800" dirty="0"/>
              <a:t>two ways of inserting Perl code into regex</a:t>
            </a:r>
          </a:p>
          <a:p>
            <a:pPr lvl="2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s/regex/</a:t>
            </a:r>
            <a:r>
              <a:rPr lang="en-US" i="1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code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</a:t>
            </a:r>
          </a:p>
          <a:p>
            <a:pPr lvl="2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(?{</a:t>
            </a:r>
            <a:r>
              <a:rPr lang="en-US" i="1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code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})</a:t>
            </a:r>
          </a:p>
          <a:p>
            <a:r>
              <a:rPr lang="en-US" sz="3200" dirty="0"/>
              <a:t>More on powerful features in Perl regex:</a:t>
            </a:r>
          </a:p>
          <a:p>
            <a:pPr lvl="1"/>
            <a:r>
              <a:rPr lang="en-US" sz="2800" dirty="0"/>
              <a:t>lookahead</a:t>
            </a:r>
          </a:p>
          <a:p>
            <a:pPr lvl="1"/>
            <a:r>
              <a:rPr lang="en-US" sz="2800" dirty="0"/>
              <a:t>lookbehind</a:t>
            </a:r>
          </a:p>
          <a:p>
            <a:r>
              <a:rPr lang="en-US" sz="3200" dirty="0"/>
              <a:t>Predicate-Argument Structure </a:t>
            </a:r>
          </a:p>
          <a:p>
            <a:pPr lvl="1"/>
            <a:r>
              <a:rPr lang="en-US" sz="2800" i="1" dirty="0">
                <a:solidFill>
                  <a:schemeClr val="accent1"/>
                </a:solidFill>
              </a:rPr>
              <a:t>preparing you for Thursday's Homework 9</a:t>
            </a:r>
            <a:endParaRPr lang="en-US" sz="2800" dirty="0">
              <a:solidFill>
                <a:schemeClr val="accent1"/>
              </a:solidFill>
            </a:endParaRPr>
          </a:p>
          <a:p>
            <a:pPr lvl="1"/>
            <a:r>
              <a:rPr lang="en-US" sz="2800" dirty="0" err="1"/>
              <a:t>Framenet</a:t>
            </a:r>
            <a:endParaRPr lang="en-US" sz="2800" dirty="0"/>
          </a:p>
          <a:p>
            <a:pPr lvl="1"/>
            <a:r>
              <a:rPr lang="en-US" sz="2800" dirty="0"/>
              <a:t>Stanford </a:t>
            </a:r>
            <a:r>
              <a:rPr lang="en-US" sz="2800" dirty="0" err="1"/>
              <a:t>CoreNLP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4A92-48CD-EB2F-1EF2-1CB2251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A0BF-755E-FB34-D92D-B6BEB240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 stuff you should familiar yourself with …</a:t>
            </a:r>
          </a:p>
          <a:p>
            <a:pPr lvl="1"/>
            <a:r>
              <a:rPr lang="en-US" sz="3200" dirty="0"/>
              <a:t>Predicate-argument structure</a:t>
            </a:r>
          </a:p>
          <a:p>
            <a:pPr lvl="1"/>
            <a:r>
              <a:rPr lang="en-US" sz="3200" dirty="0"/>
              <a:t>Stanford </a:t>
            </a:r>
            <a:r>
              <a:rPr lang="en-US" sz="3200" dirty="0" err="1"/>
              <a:t>CoreNLP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58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B17D-B22D-E128-CB82-5A97C6C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593B-F62C-5470-8BBD-4BB1EAB5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Predicate-Argument Structure (typically for verbs)</a:t>
            </a:r>
          </a:p>
          <a:p>
            <a:r>
              <a:rPr lang="en-US" dirty="0"/>
              <a:t>Example</a:t>
            </a:r>
            <a:endParaRPr lang="en-US" sz="3200" dirty="0"/>
          </a:p>
          <a:p>
            <a:pPr lvl="1"/>
            <a:r>
              <a:rPr lang="en-US" i="1" dirty="0"/>
              <a:t>John saw/noticed the javelina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notice</a:t>
            </a:r>
            <a:r>
              <a:rPr lang="en-US" dirty="0"/>
              <a:t>(experiencer, theme) or </a:t>
            </a:r>
            <a:r>
              <a:rPr lang="en-US" i="1" dirty="0">
                <a:solidFill>
                  <a:srgbClr val="FF0000"/>
                </a:solidFill>
              </a:rPr>
              <a:t>see</a:t>
            </a:r>
            <a:r>
              <a:rPr lang="en-US" dirty="0"/>
              <a:t>(experiencer, theme)</a:t>
            </a:r>
          </a:p>
          <a:p>
            <a:pPr lvl="1"/>
            <a:r>
              <a:rPr lang="en-US" dirty="0"/>
              <a:t>John noticed that Mary saw the javelina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notice</a:t>
            </a:r>
            <a:r>
              <a:rPr lang="en-US" dirty="0"/>
              <a:t>(perceiver, proposition) 1</a:t>
            </a:r>
            <a:r>
              <a:rPr lang="en-US" baseline="30000" dirty="0"/>
              <a:t>st</a:t>
            </a:r>
            <a:r>
              <a:rPr lang="en-US" dirty="0"/>
              <a:t> argument: subject, 2</a:t>
            </a:r>
            <a:r>
              <a:rPr lang="en-US" baseline="30000" dirty="0"/>
              <a:t>nd</a:t>
            </a:r>
            <a:r>
              <a:rPr lang="en-US" dirty="0"/>
              <a:t> argument: direct object</a:t>
            </a:r>
          </a:p>
          <a:p>
            <a:pPr lvl="1"/>
            <a:r>
              <a:rPr lang="en-US" dirty="0"/>
              <a:t>the cat chased the mouse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chase</a:t>
            </a:r>
            <a:r>
              <a:rPr lang="en-US" dirty="0"/>
              <a:t>(agent, theme) 1</a:t>
            </a:r>
            <a:r>
              <a:rPr lang="en-US" baseline="30000" dirty="0"/>
              <a:t>st</a:t>
            </a:r>
            <a:r>
              <a:rPr lang="en-US" dirty="0"/>
              <a:t> argument: subject, 2</a:t>
            </a:r>
            <a:r>
              <a:rPr lang="en-US" baseline="30000" dirty="0"/>
              <a:t>nd</a:t>
            </a:r>
            <a:r>
              <a:rPr lang="en-US" dirty="0"/>
              <a:t> argument: direct object</a:t>
            </a:r>
          </a:p>
          <a:p>
            <a:pPr lvl="1"/>
            <a:r>
              <a:rPr lang="en-US" dirty="0"/>
              <a:t>the mouse was chased by the cat		(</a:t>
            </a:r>
            <a:r>
              <a:rPr lang="en-US" i="1" dirty="0" err="1"/>
              <a:t>passivization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*John was jogged for an hour 		(*</a:t>
            </a:r>
            <a:r>
              <a:rPr lang="en-US" i="1" dirty="0" err="1"/>
              <a:t>passivization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John jogged for an hour			(intransitive)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jog</a:t>
            </a:r>
            <a:r>
              <a:rPr lang="en-US" dirty="0"/>
              <a:t>(agent)</a:t>
            </a:r>
          </a:p>
        </p:txBody>
      </p:sp>
    </p:spTree>
    <p:extLst>
      <p:ext uri="{BB962C8B-B14F-4D97-AF65-F5344CB8AC3E}">
        <p14:creationId xmlns:p14="http://schemas.microsoft.com/office/powerpoint/2010/main" val="17890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BBF6-B5C0-3D8C-28C7-180B8CBF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8F00-5A00-2A33-5B85-52CB5AB0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Different representations exist in the literature.</a:t>
            </a:r>
          </a:p>
          <a:p>
            <a:r>
              <a:rPr lang="en-US" dirty="0"/>
              <a:t>Simple:</a:t>
            </a:r>
          </a:p>
          <a:p>
            <a:pPr lvl="1"/>
            <a:r>
              <a:rPr lang="en-US" i="1" dirty="0"/>
              <a:t>John saw/noticed the javelina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notice</a:t>
            </a:r>
            <a:r>
              <a:rPr lang="en-US" dirty="0"/>
              <a:t>(experiencer, theme)</a:t>
            </a:r>
          </a:p>
          <a:p>
            <a:r>
              <a:rPr lang="en-US" dirty="0"/>
              <a:t>Neo-</a:t>
            </a:r>
            <a:r>
              <a:rPr lang="en-US" dirty="0" err="1"/>
              <a:t>Davidsonian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event(</a:t>
            </a:r>
            <a:r>
              <a:rPr lang="en-US" i="1" dirty="0"/>
              <a:t>e</a:t>
            </a:r>
            <a:r>
              <a:rPr lang="en-US" dirty="0"/>
              <a:t>) &amp; experiencer(</a:t>
            </a:r>
            <a:r>
              <a:rPr lang="en-US" i="1" dirty="0"/>
              <a:t>e</a:t>
            </a:r>
            <a:r>
              <a:rPr lang="en-US" dirty="0"/>
              <a:t>, John) &amp; theme(</a:t>
            </a:r>
            <a:r>
              <a:rPr lang="en-US" i="1" dirty="0"/>
              <a:t>e</a:t>
            </a:r>
            <a:r>
              <a:rPr lang="en-US" dirty="0"/>
              <a:t>, javelina)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E1DA-D335-DDE9-77F2-861CD839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63ED-E007-D504-24C0-2ED9B381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1292" cy="12356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Framenet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https://framenet.icsi.berkeley.edu/fndrupal/luIndex</a:t>
            </a:r>
            <a:endParaRPr lang="en-US" dirty="0"/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Words in this frame have to do with a </a:t>
            </a:r>
            <a:r>
              <a:rPr lang="en-US" b="0" i="0" u="none" strike="noStrike" dirty="0" err="1">
                <a:solidFill>
                  <a:srgbClr val="FFFFFF"/>
                </a:solidFill>
                <a:effectLst/>
                <a:highlight>
                  <a:srgbClr val="FF0000"/>
                </a:highlight>
                <a:latin typeface="-webkit-standard"/>
              </a:rPr>
              <a:t>Cognizer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adding some 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highlight>
                  <a:srgbClr val="0000FF"/>
                </a:highlight>
                <a:latin typeface="-webkit-standard"/>
              </a:rPr>
              <a:t>Phenomenon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to their model of the world.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D6AAF-5143-4C8B-29D1-4BF28872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76" y="3061252"/>
            <a:ext cx="29591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69C02-CC53-4A79-2EFC-E1E68244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51" y="2843971"/>
            <a:ext cx="4061791" cy="3677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78D2AFC6-D9E6-4DE7-00BB-41B65CA42B11}"/>
              </a:ext>
            </a:extLst>
          </p:cNvPr>
          <p:cNvSpPr/>
          <p:nvPr/>
        </p:nvSpPr>
        <p:spPr>
          <a:xfrm>
            <a:off x="9064488" y="3805997"/>
            <a:ext cx="1749286" cy="41744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CE3710CA-AC24-49E1-0628-50CAC34097FC}"/>
              </a:ext>
            </a:extLst>
          </p:cNvPr>
          <p:cNvSpPr/>
          <p:nvPr/>
        </p:nvSpPr>
        <p:spPr>
          <a:xfrm>
            <a:off x="9064488" y="5104197"/>
            <a:ext cx="1749286" cy="41744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7032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1640-84AE-9C9A-4599-B552C254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434A2-437F-402F-CBF5-E86E893E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64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err="1"/>
              <a:t>Framenet</a:t>
            </a:r>
            <a:r>
              <a:rPr lang="en-US" sz="4400" dirty="0"/>
              <a:t> Examples: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420-that-sfin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soon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car was being driven very dangerously]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Then off they went but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had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Taylor was really crying]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will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that there is ,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wording of that letter] ,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something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curious] 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430-sfin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street names]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centre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of Bristol] .[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may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that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food tastes different when you are pregnant]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` I do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n't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suppose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anyone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will even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're not there]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Nobody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even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was in the room !]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480-swh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On the way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how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quiet the school seemed] 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520-np-vping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` Did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any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knives]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State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lying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about] ? 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570-np-ppabout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` I see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you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have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certain peculiarity about my appearance .] 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570-np-ppat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When examining the wound ,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dark area]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each end of the cut]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Users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of the main car park at Park Royal] will have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new fence]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back of the site] 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Then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other end of the bench] .</a:t>
            </a:r>
          </a:p>
        </p:txBody>
      </p:sp>
    </p:spTree>
    <p:extLst>
      <p:ext uri="{BB962C8B-B14F-4D97-AF65-F5344CB8AC3E}">
        <p14:creationId xmlns:p14="http://schemas.microsoft.com/office/powerpoint/2010/main" val="24817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D89C-605C-708B-B93A-6A6B8682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9DEB-2CF6-91D6-3D64-257D97B3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Lexical Units:</a:t>
            </a:r>
          </a:p>
          <a:p>
            <a:pPr algn="l"/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chance (across).v, chance (on).v, come (across).v, come (upon).v,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descry.v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detect.v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discern.v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discover.v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discovery.n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encounter.v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espy.v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fall (on).v, find (oneself).v, find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out.v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find.v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happen (on).v,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learn.v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locate.v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note.v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chemeClr val="accent1"/>
                </a:solidFill>
                <a:effectLst/>
                <a:latin typeface="-webkit-standard"/>
              </a:rPr>
              <a:t>notice.v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observe.v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perceive.v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pick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up.v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recognize.v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register.v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spot.v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spy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out.v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tell.v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indent="0">
              <a:buNone/>
            </a:pPr>
            <a:r>
              <a:rPr lang="en-US" dirty="0"/>
              <a:t>Not present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Perception_experience</a:t>
            </a:r>
            <a:r>
              <a:rPr lang="en-US" b="1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verbs</a:t>
            </a:r>
            <a:r>
              <a:rPr lang="en-US" dirty="0"/>
              <a:t>:</a:t>
            </a:r>
          </a:p>
          <a:p>
            <a:pPr algn="l"/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detect.v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experience.n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experience.v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feel.v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hear.v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overhear.v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perceive.v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perception.n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FF0000"/>
                </a:solidFill>
                <a:effectLst/>
                <a:latin typeface="-webkit-standard"/>
              </a:rPr>
              <a:t>see.v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FF0000"/>
                </a:solidFill>
                <a:effectLst/>
                <a:latin typeface="-webkit-standard"/>
              </a:rPr>
              <a:t>sense.v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smell.v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witness.v</a:t>
            </a:r>
            <a:endParaRPr lang="en-US" b="0" i="1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present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Perception_active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verbs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algn="l"/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admire.v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attend.v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eavesdrop.v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eye.v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feel.v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gape.v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gawk.v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gaze.n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gaze.v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glance.n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glance.v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goggle.v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listen.v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look.n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look.v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observation.n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observe.v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palpate.v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peek.n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peek.v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peep.v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peer.v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savour.v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smell.v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sniff.n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sniff.v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spy.v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squint.v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stare.n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stare.v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taste.n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taste.v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view.v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watch.v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14611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FB5C-F63E-4CFE-B9F7-BA90F74B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483F-5540-C989-EAE0-11E948B3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Unified Verb Index</a:t>
            </a:r>
          </a:p>
          <a:p>
            <a:pPr lvl="1"/>
            <a:r>
              <a:rPr lang="en-US" sz="2000" dirty="0">
                <a:hlinkClick r:id="rId2"/>
              </a:rPr>
              <a:t>https://verbs.colorado.edu/verb-index/vn3.3/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9432A-BC39-48A5-9214-D22A3733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32" y="2769630"/>
            <a:ext cx="7378700" cy="33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67B33-0F94-C965-819C-2CCEEE19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32" y="3099830"/>
            <a:ext cx="7201931" cy="35109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96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4C14-7361-BDE5-0709-16E062C3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Propbank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78C5B-872E-2D35-1263-EF77C43335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9795"/>
            <a:ext cx="5181600" cy="4142997"/>
          </a:xfr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3A207-CED4-748B-3B1A-8DF6831D94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Propbank</a:t>
            </a:r>
            <a:r>
              <a:rPr lang="en-US" sz="3200" dirty="0"/>
              <a:t>:</a:t>
            </a:r>
          </a:p>
          <a:p>
            <a:pPr lvl="1"/>
            <a:r>
              <a:rPr lang="en-US" dirty="0">
                <a:effectLst/>
                <a:latin typeface="CMSY10"/>
              </a:rPr>
              <a:t>• </a:t>
            </a:r>
            <a:r>
              <a:rPr lang="en-US" dirty="0" err="1">
                <a:effectLst/>
                <a:latin typeface="LMMono10-Regular-Identity-H"/>
              </a:rPr>
              <a:t>ARGn</a:t>
            </a:r>
            <a:r>
              <a:rPr lang="en-US" dirty="0">
                <a:effectLst/>
                <a:latin typeface="LMMono10-Regular-Identity-H"/>
              </a:rPr>
              <a:t>-PAG </a:t>
            </a:r>
            <a:r>
              <a:rPr lang="en-US" dirty="0">
                <a:effectLst/>
                <a:latin typeface="LMSans10-Regular-Identity-H"/>
              </a:rPr>
              <a:t>... </a:t>
            </a:r>
            <a:r>
              <a:rPr lang="en-US" dirty="0">
                <a:solidFill>
                  <a:srgbClr val="FF0000"/>
                </a:solidFill>
                <a:effectLst/>
                <a:latin typeface="LMSans10-Regular-Identity-H"/>
              </a:rPr>
              <a:t>proto-agent</a:t>
            </a:r>
            <a:br>
              <a:rPr lang="en-US" dirty="0">
                <a:solidFill>
                  <a:srgbClr val="FF0000"/>
                </a:solidFill>
                <a:effectLst/>
                <a:latin typeface="LMSans10-Regular-Identity-H"/>
              </a:rPr>
            </a:br>
            <a:r>
              <a:rPr lang="en-US" dirty="0">
                <a:effectLst/>
                <a:latin typeface="CMSY10"/>
              </a:rPr>
              <a:t>• </a:t>
            </a:r>
            <a:r>
              <a:rPr lang="en-US" dirty="0" err="1">
                <a:effectLst/>
                <a:latin typeface="LMMono10-Regular-Identity-H"/>
              </a:rPr>
              <a:t>ARGn</a:t>
            </a:r>
            <a:r>
              <a:rPr lang="en-US" dirty="0">
                <a:effectLst/>
                <a:latin typeface="LMMono10-Regular-Identity-H"/>
              </a:rPr>
              <a:t>-PPT </a:t>
            </a:r>
            <a:r>
              <a:rPr lang="en-US" dirty="0">
                <a:effectLst/>
                <a:latin typeface="LMSans10-Regular-Identity-H"/>
              </a:rPr>
              <a:t>... </a:t>
            </a:r>
            <a:r>
              <a:rPr lang="en-US" dirty="0">
                <a:solidFill>
                  <a:srgbClr val="FF0000"/>
                </a:solidFill>
                <a:effectLst/>
                <a:latin typeface="LMSans10-Regular-Identity-H"/>
              </a:rPr>
              <a:t>proto-patient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035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4C14-7361-BDE5-0709-16E062C3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Propbank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7E9-953E-1D28-B1A6-136F758C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notice-v; 2 Senses</a:t>
            </a:r>
          </a:p>
          <a:p>
            <a:pPr algn="l"/>
            <a:r>
              <a:rPr lang="en-US" sz="3200" b="1" i="0" u="none" strike="noStrike" dirty="0">
                <a:effectLst/>
                <a:latin typeface="-webkit-standard"/>
              </a:rPr>
              <a:t>Sense Number 1: observe, perceive or become aware of something </a:t>
            </a:r>
          </a:p>
          <a:p>
            <a:pPr algn="l"/>
            <a:r>
              <a:rPr lang="en-US" b="0" i="0" u="sng" strike="noStrike" dirty="0">
                <a:solidFill>
                  <a:srgbClr val="000000"/>
                </a:solidFill>
                <a:effectLst/>
                <a:latin typeface="-webkit-standard"/>
              </a:rPr>
              <a:t>Examples: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Did you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what he had in his hand?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that he avoided mentioning her name.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Mary waved at the man but he didn't seem to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Starting in 1987, scientists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large drops in the amount of phytoplankton.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Her musical talent was first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by the critics at the age of 12.</a:t>
            </a:r>
          </a:p>
          <a:p>
            <a:pPr algn="l"/>
            <a:r>
              <a:rPr lang="en-US" b="0" i="0" u="sng" strike="noStrike" dirty="0">
                <a:solidFill>
                  <a:srgbClr val="000000"/>
                </a:solidFill>
                <a:effectLst/>
                <a:latin typeface="-webkit-standard"/>
              </a:rPr>
              <a:t>Mappings: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VerbNet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see-30.1-1-1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FrameNet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Becoming_aware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PropBank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notice.01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WordNet 3.0 Sense Numbers: 1, 2, 4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2352310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4C14-7361-BDE5-0709-16E062C3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Propbank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7E9-953E-1D28-B1A6-136F758C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notice-v; 2 Senses</a:t>
            </a:r>
          </a:p>
          <a:p>
            <a:pPr algn="l"/>
            <a:r>
              <a:rPr lang="en-US" sz="3600" b="1" i="0" u="none" strike="noStrike" dirty="0">
                <a:effectLst/>
                <a:latin typeface="-webkit-standard"/>
              </a:rPr>
              <a:t>Sense Number 2: bring to attention; give notice or announce </a:t>
            </a:r>
          </a:p>
          <a:p>
            <a:pPr algn="l"/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-webkit-standard"/>
              </a:rPr>
              <a:t>Examples: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Solicitor General </a:t>
            </a:r>
            <a:r>
              <a:rPr lang="en-US" sz="3200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noticed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court of a change in Justice Department police.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foundation </a:t>
            </a:r>
            <a:r>
              <a:rPr lang="en-US" sz="3200" b="0" i="0" u="none" strike="noStrike" dirty="0">
                <a:solidFill>
                  <a:schemeClr val="accent1"/>
                </a:solidFill>
                <a:effectLst/>
                <a:latin typeface="-webkit-standard"/>
              </a:rPr>
              <a:t>noticed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Council of the new approach.</a:t>
            </a:r>
          </a:p>
          <a:p>
            <a:pPr algn="l"/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-webkit-standard"/>
              </a:rPr>
              <a:t>Mappings: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VerbNet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NM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FrameNet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NM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PropBank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NM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308061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DDA1-B85A-885D-EB9C-DABA61F8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70AC-A2E2-A5C8-C74E-FD62C3A0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real world, i.e. </a:t>
            </a:r>
            <a:r>
              <a:rPr lang="en-US" i="1" dirty="0"/>
              <a:t>with real datasets</a:t>
            </a:r>
            <a:r>
              <a:rPr lang="en-US" dirty="0"/>
              <a:t>, we can't be absolutely sure:</a:t>
            </a:r>
          </a:p>
          <a:p>
            <a:pPr lvl="1"/>
            <a:r>
              <a:rPr lang="en-US" sz="2800" dirty="0"/>
              <a:t>we matched everything we want (</a:t>
            </a:r>
            <a:r>
              <a:rPr lang="en-US" sz="2800" b="1" dirty="0"/>
              <a:t>Recall ratio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we don't have spurious matches (</a:t>
            </a:r>
            <a:r>
              <a:rPr lang="en-US" sz="2800" b="1" dirty="0"/>
              <a:t>Precision ratio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we can't even know what the overall Precision/Recall is</a:t>
            </a:r>
          </a:p>
          <a:p>
            <a:pPr lvl="2"/>
            <a:r>
              <a:rPr lang="en-US" sz="2800" i="1" dirty="0"/>
              <a:t>but we can get a sample estimate</a:t>
            </a:r>
          </a:p>
        </p:txBody>
      </p:sp>
    </p:spTree>
    <p:extLst>
      <p:ext uri="{BB962C8B-B14F-4D97-AF65-F5344CB8AC3E}">
        <p14:creationId xmlns:p14="http://schemas.microsoft.com/office/powerpoint/2010/main" val="6207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B17D-B22D-E128-CB82-5A97C6C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593B-F62C-5470-8BBD-4BB1EAB5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Predicate-Argument Structure (typically for verbs)</a:t>
            </a:r>
          </a:p>
          <a:p>
            <a:r>
              <a:rPr lang="en-US" dirty="0"/>
              <a:t>Example</a:t>
            </a:r>
            <a:endParaRPr lang="en-US" sz="3200" dirty="0"/>
          </a:p>
          <a:p>
            <a:pPr lvl="1"/>
            <a:r>
              <a:rPr lang="en-US" dirty="0"/>
              <a:t>*the librarian put the book</a:t>
            </a:r>
          </a:p>
          <a:p>
            <a:pPr lvl="1"/>
            <a:r>
              <a:rPr lang="en-US" dirty="0"/>
              <a:t>the librarian put the book on the table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put</a:t>
            </a:r>
            <a:r>
              <a:rPr lang="en-US" dirty="0"/>
              <a:t>(agent, theme, location)</a:t>
            </a:r>
          </a:p>
          <a:p>
            <a:pPr lvl="1"/>
            <a:r>
              <a:rPr lang="en-US" dirty="0"/>
              <a:t>Mary gave John the textbook</a:t>
            </a:r>
          </a:p>
          <a:p>
            <a:pPr lvl="1"/>
            <a:r>
              <a:rPr lang="en-US" dirty="0"/>
              <a:t>*Mary gave John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give</a:t>
            </a:r>
            <a:r>
              <a:rPr lang="en-US" dirty="0"/>
              <a:t>(agent, goal, theme)</a:t>
            </a:r>
          </a:p>
          <a:p>
            <a:pPr lvl="1"/>
            <a:r>
              <a:rPr lang="en-US" dirty="0"/>
              <a:t>Mary gave the textbook to John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0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6CD3-D872-8B4F-2417-6117A00A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Framenet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BD705-7503-2CED-61F9-CF8344FCA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F8B3F-2647-7360-D1F0-69E14891F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07573"/>
            <a:ext cx="5157787" cy="1442853"/>
          </a:xfrm>
          <a:ln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5CEE26-0482-AAB8-01A7-271016B57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put: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311FA1-5EA5-9622-A81A-48D172FDD8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37810"/>
            <a:ext cx="5183188" cy="321911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62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46C0285-FE92-9BD6-2E78-5AE95C183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520" y="1825625"/>
            <a:ext cx="10008960" cy="4351338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A405E-1619-8B47-B3A4-719944BC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CoreNLP</a:t>
            </a:r>
            <a:endParaRPr lang="en-US" dirty="0"/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A6D350C7-01CA-D8D2-142D-B17B63233BD5}"/>
              </a:ext>
            </a:extLst>
          </p:cNvPr>
          <p:cNvSpPr/>
          <p:nvPr/>
        </p:nvSpPr>
        <p:spPr>
          <a:xfrm>
            <a:off x="6408053" y="5429388"/>
            <a:ext cx="1679713" cy="1063487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9EE80F-B22A-84B9-67CF-4DFE8B0D9E03}"/>
              </a:ext>
            </a:extLst>
          </p:cNvPr>
          <p:cNvSpPr/>
          <p:nvPr/>
        </p:nvSpPr>
        <p:spPr>
          <a:xfrm>
            <a:off x="3886736" y="5819155"/>
            <a:ext cx="1562593" cy="357808"/>
          </a:xfrm>
          <a:custGeom>
            <a:avLst/>
            <a:gdLst>
              <a:gd name="connsiteX0" fmla="*/ 0 w 1562593"/>
              <a:gd name="connsiteY0" fmla="*/ 59636 h 357808"/>
              <a:gd name="connsiteX1" fmla="*/ 59636 w 1562593"/>
              <a:gd name="connsiteY1" fmla="*/ 0 h 357808"/>
              <a:gd name="connsiteX2" fmla="*/ 569609 w 1562593"/>
              <a:gd name="connsiteY2" fmla="*/ 0 h 357808"/>
              <a:gd name="connsiteX3" fmla="*/ 1036283 w 1562593"/>
              <a:gd name="connsiteY3" fmla="*/ 0 h 357808"/>
              <a:gd name="connsiteX4" fmla="*/ 1502957 w 1562593"/>
              <a:gd name="connsiteY4" fmla="*/ 0 h 357808"/>
              <a:gd name="connsiteX5" fmla="*/ 1562593 w 1562593"/>
              <a:gd name="connsiteY5" fmla="*/ 59636 h 357808"/>
              <a:gd name="connsiteX6" fmla="*/ 1562593 w 1562593"/>
              <a:gd name="connsiteY6" fmla="*/ 298172 h 357808"/>
              <a:gd name="connsiteX7" fmla="*/ 1502957 w 1562593"/>
              <a:gd name="connsiteY7" fmla="*/ 357808 h 357808"/>
              <a:gd name="connsiteX8" fmla="*/ 1050716 w 1562593"/>
              <a:gd name="connsiteY8" fmla="*/ 357808 h 357808"/>
              <a:gd name="connsiteX9" fmla="*/ 569609 w 1562593"/>
              <a:gd name="connsiteY9" fmla="*/ 357808 h 357808"/>
              <a:gd name="connsiteX10" fmla="*/ 59636 w 1562593"/>
              <a:gd name="connsiteY10" fmla="*/ 357808 h 357808"/>
              <a:gd name="connsiteX11" fmla="*/ 0 w 1562593"/>
              <a:gd name="connsiteY11" fmla="*/ 298172 h 357808"/>
              <a:gd name="connsiteX12" fmla="*/ 0 w 1562593"/>
              <a:gd name="connsiteY12" fmla="*/ 59636 h 3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593" h="357808" extrusionOk="0">
                <a:moveTo>
                  <a:pt x="0" y="59636"/>
                </a:moveTo>
                <a:cubicBezTo>
                  <a:pt x="-2237" y="25320"/>
                  <a:pt x="23732" y="1114"/>
                  <a:pt x="59636" y="0"/>
                </a:cubicBezTo>
                <a:cubicBezTo>
                  <a:pt x="210346" y="-32989"/>
                  <a:pt x="432529" y="20411"/>
                  <a:pt x="569609" y="0"/>
                </a:cubicBezTo>
                <a:cubicBezTo>
                  <a:pt x="706689" y="-20411"/>
                  <a:pt x="825770" y="39623"/>
                  <a:pt x="1036283" y="0"/>
                </a:cubicBezTo>
                <a:cubicBezTo>
                  <a:pt x="1246796" y="-39623"/>
                  <a:pt x="1319190" y="20251"/>
                  <a:pt x="1502957" y="0"/>
                </a:cubicBezTo>
                <a:cubicBezTo>
                  <a:pt x="1535129" y="-2462"/>
                  <a:pt x="1564260" y="20533"/>
                  <a:pt x="1562593" y="59636"/>
                </a:cubicBezTo>
                <a:cubicBezTo>
                  <a:pt x="1571103" y="149796"/>
                  <a:pt x="1540743" y="201491"/>
                  <a:pt x="1562593" y="298172"/>
                </a:cubicBezTo>
                <a:cubicBezTo>
                  <a:pt x="1562467" y="329907"/>
                  <a:pt x="1530401" y="365440"/>
                  <a:pt x="1502957" y="357808"/>
                </a:cubicBezTo>
                <a:cubicBezTo>
                  <a:pt x="1399017" y="370923"/>
                  <a:pt x="1230521" y="316864"/>
                  <a:pt x="1050716" y="357808"/>
                </a:cubicBezTo>
                <a:cubicBezTo>
                  <a:pt x="870911" y="398752"/>
                  <a:pt x="693596" y="336684"/>
                  <a:pt x="569609" y="357808"/>
                </a:cubicBezTo>
                <a:cubicBezTo>
                  <a:pt x="445622" y="378932"/>
                  <a:pt x="259512" y="349738"/>
                  <a:pt x="59636" y="357808"/>
                </a:cubicBezTo>
                <a:cubicBezTo>
                  <a:pt x="30862" y="353695"/>
                  <a:pt x="1454" y="330171"/>
                  <a:pt x="0" y="298172"/>
                </a:cubicBezTo>
                <a:cubicBezTo>
                  <a:pt x="-12708" y="213908"/>
                  <a:pt x="27144" y="109306"/>
                  <a:pt x="0" y="5963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D54D5-52F5-984B-AFCD-1D01979F85AC}"/>
              </a:ext>
            </a:extLst>
          </p:cNvPr>
          <p:cNvSpPr txBox="1"/>
          <p:nvPr/>
        </p:nvSpPr>
        <p:spPr>
          <a:xfrm>
            <a:off x="1278803" y="2174437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http://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corenlp.run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DA80-43AE-E79D-E0DB-28DDCEDC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CoreNLP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168A-4AC3-4FFF-7778-D995437B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Examples (from </a:t>
            </a:r>
            <a:r>
              <a:rPr lang="en-US" dirty="0" err="1"/>
              <a:t>Framenet</a:t>
            </a:r>
            <a:r>
              <a:rPr lang="en-US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soon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car was being driven very dangerously]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Then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other end of the bench] .</a:t>
            </a:r>
          </a:p>
          <a:p>
            <a:pPr lvl="1"/>
            <a:endParaRPr lang="en-US" dirty="0"/>
          </a:p>
        </p:txBody>
      </p:sp>
      <p:pic>
        <p:nvPicPr>
          <p:cNvPr id="7" name="Picture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041BB013-9871-B0A0-0653-F2DECAE19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60" y="3860725"/>
            <a:ext cx="10114803" cy="1740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E6EA5-57AF-9C39-8D1B-734CFE0B00ED}"/>
              </a:ext>
            </a:extLst>
          </p:cNvPr>
          <p:cNvSpPr txBox="1"/>
          <p:nvPr/>
        </p:nvSpPr>
        <p:spPr>
          <a:xfrm>
            <a:off x="6522309" y="3105833"/>
            <a:ext cx="395012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ROOT/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(NSUBJ, CCOMP)</a:t>
            </a:r>
          </a:p>
          <a:p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noticed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   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driven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(…))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C7B547E7-8EA6-5B78-2D58-66D13A51D67F}"/>
              </a:ext>
            </a:extLst>
          </p:cNvPr>
          <p:cNvSpPr/>
          <p:nvPr/>
        </p:nvSpPr>
        <p:spPr>
          <a:xfrm>
            <a:off x="4471228" y="3164544"/>
            <a:ext cx="1352924" cy="528911"/>
          </a:xfrm>
          <a:prstGeom prst="borderCallout1">
            <a:avLst>
              <a:gd name="adj1" fmla="val 18750"/>
              <a:gd name="adj2" fmla="val -8333"/>
              <a:gd name="adj3" fmla="val 315755"/>
              <a:gd name="adj4" fmla="val -6847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5440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DA80-43AE-E79D-E0DB-28DDCEDC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CoreNLP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168A-4AC3-4FFF-7778-D995437B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Examples (from </a:t>
            </a:r>
            <a:r>
              <a:rPr lang="en-US" dirty="0" err="1"/>
              <a:t>Framenet</a:t>
            </a:r>
            <a:r>
              <a:rPr lang="en-US" dirty="0"/>
              <a:t>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soon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car was being driven very dangerously]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Then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Cognizer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 </a:t>
            </a:r>
            <a:r>
              <a:rPr lang="en-US" b="0" i="1" u="none" strike="noStrike" dirty="0">
                <a:solidFill>
                  <a:srgbClr val="FF0000"/>
                </a:solidFill>
                <a:effectLst/>
                <a:latin typeface="-webkit-standard"/>
              </a:rPr>
              <a:t>NOTICED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Phenomenon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] [</a:t>
            </a:r>
            <a:r>
              <a:rPr lang="en-US" b="0" i="0" u="none" strike="noStrike" baseline="-25000" dirty="0" err="1">
                <a:solidFill>
                  <a:srgbClr val="000000"/>
                </a:solidFill>
                <a:effectLst/>
                <a:latin typeface="-webkit-standard"/>
              </a:rPr>
              <a:t>Ground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 other end of the bench] .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E6EA5-57AF-9C39-8D1B-734CFE0B00ED}"/>
              </a:ext>
            </a:extLst>
          </p:cNvPr>
          <p:cNvSpPr txBox="1"/>
          <p:nvPr/>
        </p:nvSpPr>
        <p:spPr>
          <a:xfrm>
            <a:off x="1283043" y="3239354"/>
            <a:ext cx="325281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ROOT/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(NSUBJ, OBJ)</a:t>
            </a:r>
          </a:p>
          <a:p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noticed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   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Alec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BF8815E2-7CD3-2DEC-A5DC-4510DA22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67" y="3973852"/>
            <a:ext cx="9397065" cy="1864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35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2792-1E5C-3048-9526-8EEF33EB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Stanford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28CF-AA9F-3D44-A665-FFDDF19BE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 definitions you may find useful </a:t>
            </a:r>
            <a:r>
              <a:rPr lang="en-US" sz="2400" dirty="0">
                <a:hlinkClick r:id="rId2"/>
              </a:rPr>
              <a:t>https://nlp.stanford.edu/software/dependencies_manual.pdf</a:t>
            </a:r>
            <a:endParaRPr lang="en-US" dirty="0"/>
          </a:p>
          <a:p>
            <a:pPr lvl="1"/>
            <a:r>
              <a:rPr lang="en-US" b="1" i="1" dirty="0" err="1"/>
              <a:t>ccomp</a:t>
            </a:r>
            <a:r>
              <a:rPr lang="en-US" dirty="0"/>
              <a:t>: clausal complement</a:t>
            </a:r>
            <a:br>
              <a:rPr lang="en-US" dirty="0"/>
            </a:br>
            <a:r>
              <a:rPr lang="en-US" dirty="0"/>
              <a:t>A clausal complement of a verb or adjective is a dependent clause </a:t>
            </a:r>
          </a:p>
          <a:p>
            <a:pPr lvl="1"/>
            <a:r>
              <a:rPr lang="en-US" b="1" i="1" dirty="0" err="1"/>
              <a:t>dobj</a:t>
            </a:r>
            <a:r>
              <a:rPr lang="en-US" dirty="0"/>
              <a:t>: direct object</a:t>
            </a:r>
            <a:br>
              <a:rPr lang="en-US" dirty="0"/>
            </a:br>
            <a:r>
              <a:rPr lang="en-US" dirty="0"/>
              <a:t>The direct object of a VP is the noun phrase which is the (accusative) object of the verb. </a:t>
            </a:r>
          </a:p>
          <a:p>
            <a:pPr lvl="1"/>
            <a:r>
              <a:rPr lang="en-US" b="1" i="1" dirty="0" err="1"/>
              <a:t>iobj</a:t>
            </a:r>
            <a:r>
              <a:rPr lang="en-US" dirty="0"/>
              <a:t>: indirect object</a:t>
            </a:r>
            <a:br>
              <a:rPr lang="en-US" dirty="0"/>
            </a:br>
            <a:r>
              <a:rPr lang="en-US" dirty="0"/>
              <a:t>The indirect object of a VP is the noun phrase which is the (dative) object of the verb. </a:t>
            </a:r>
          </a:p>
          <a:p>
            <a:pPr lvl="1"/>
            <a:r>
              <a:rPr lang="en-US" b="1" i="1" dirty="0" err="1"/>
              <a:t>nsubj</a:t>
            </a:r>
            <a:r>
              <a:rPr lang="en-US" dirty="0"/>
              <a:t>: nominal subject</a:t>
            </a:r>
            <a:br>
              <a:rPr lang="en-US" dirty="0"/>
            </a:br>
            <a:r>
              <a:rPr lang="en-US" dirty="0"/>
              <a:t>A nominal subject is a noun phrase which is the syntactic subject of a clause.</a:t>
            </a:r>
          </a:p>
          <a:p>
            <a:pPr lvl="1"/>
            <a:r>
              <a:rPr lang="en-US" b="1" i="1" dirty="0" err="1"/>
              <a:t>rcmod</a:t>
            </a:r>
            <a:r>
              <a:rPr lang="en-US" dirty="0"/>
              <a:t>: relative clause modifier</a:t>
            </a:r>
            <a:br>
              <a:rPr lang="en-US" dirty="0"/>
            </a:br>
            <a:r>
              <a:rPr lang="en-US" dirty="0"/>
              <a:t>A relative clause modifier of an NP is a relative clause modifying the NP. The relation points from the head noun of the NP to the head of the relative clause, normally a verb. </a:t>
            </a:r>
          </a:p>
          <a:p>
            <a:pPr lvl="1"/>
            <a:r>
              <a:rPr lang="en-US" b="1" i="1" dirty="0" err="1"/>
              <a:t>vmod</a:t>
            </a:r>
            <a:r>
              <a:rPr lang="en-US" dirty="0"/>
              <a:t>: reduced non-finite verbal modifier</a:t>
            </a:r>
            <a:br>
              <a:rPr lang="en-US" dirty="0"/>
            </a:br>
            <a:r>
              <a:rPr lang="en-US" dirty="0"/>
              <a:t>A reduced non-finite verbal modifier is a participial or infinitive form of a verb heading a phrase (which may have some arguments, roughly like a VP).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4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E782-96F2-9B38-BEF0-416F111D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Universal Dependencies</a:t>
            </a:r>
          </a:p>
        </p:txBody>
      </p:sp>
      <p:pic>
        <p:nvPicPr>
          <p:cNvPr id="5" name="Content Placeholder 4" descr="A screen shot of a chart&#10;&#10;Description automatically generated">
            <a:extLst>
              <a:ext uri="{FF2B5EF4-FFF2-40B4-BE49-F238E27FC236}">
                <a16:creationId xmlns:a16="http://schemas.microsoft.com/office/drawing/2014/main" id="{42772F2A-9CD6-317A-1878-A13EF3EFC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368" y="2010291"/>
            <a:ext cx="7525264" cy="4732818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9A0E3-D0B9-3B7F-A6C0-5278389CFD05}"/>
              </a:ext>
            </a:extLst>
          </p:cNvPr>
          <p:cNvSpPr txBox="1"/>
          <p:nvPr/>
        </p:nvSpPr>
        <p:spPr>
          <a:xfrm>
            <a:off x="960738" y="164095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https://universaldependencies.org/u/dep/index.html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27BE8D-7EAD-0E44-F6D2-DBAF5F4690A1}"/>
              </a:ext>
            </a:extLst>
          </p:cNvPr>
          <p:cNvSpPr/>
          <p:nvPr/>
        </p:nvSpPr>
        <p:spPr>
          <a:xfrm>
            <a:off x="5659395" y="4411362"/>
            <a:ext cx="667264" cy="679622"/>
          </a:xfrm>
          <a:custGeom>
            <a:avLst/>
            <a:gdLst>
              <a:gd name="connsiteX0" fmla="*/ 0 w 667264"/>
              <a:gd name="connsiteY0" fmla="*/ 339811 h 679622"/>
              <a:gd name="connsiteX1" fmla="*/ 333632 w 667264"/>
              <a:gd name="connsiteY1" fmla="*/ 0 h 679622"/>
              <a:gd name="connsiteX2" fmla="*/ 667264 w 667264"/>
              <a:gd name="connsiteY2" fmla="*/ 339811 h 679622"/>
              <a:gd name="connsiteX3" fmla="*/ 333632 w 667264"/>
              <a:gd name="connsiteY3" fmla="*/ 679622 h 679622"/>
              <a:gd name="connsiteX4" fmla="*/ 0 w 667264"/>
              <a:gd name="connsiteY4" fmla="*/ 339811 h 6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264" h="679622" extrusionOk="0">
                <a:moveTo>
                  <a:pt x="0" y="339811"/>
                </a:moveTo>
                <a:cubicBezTo>
                  <a:pt x="-13690" y="143695"/>
                  <a:pt x="122930" y="9924"/>
                  <a:pt x="333632" y="0"/>
                </a:cubicBezTo>
                <a:cubicBezTo>
                  <a:pt x="523476" y="1176"/>
                  <a:pt x="653269" y="152584"/>
                  <a:pt x="667264" y="339811"/>
                </a:cubicBezTo>
                <a:cubicBezTo>
                  <a:pt x="663029" y="531619"/>
                  <a:pt x="511284" y="716149"/>
                  <a:pt x="333632" y="679622"/>
                </a:cubicBezTo>
                <a:cubicBezTo>
                  <a:pt x="112892" y="659663"/>
                  <a:pt x="42611" y="547843"/>
                  <a:pt x="0" y="33981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6879-992A-8E4E-9740-1FFB9D99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CoreNLP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D45FB-B7DC-62CB-F5CF-FB9DCC62B18A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199" y="1825625"/>
            <a:ext cx="7212497" cy="16404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Root: noticed(woman, boy)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ACL:RELCL </a:t>
            </a:r>
            <a:r>
              <a:rPr lang="en-US" sz="2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points back to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NOUN boy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ACL:RELCL/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(NSUBJ/PRON, OBJ)</a:t>
            </a:r>
          </a:p>
          <a:p>
            <a:r>
              <a:rPr lang="en-US" sz="2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We infer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saw(boy, girl)</a:t>
            </a:r>
          </a:p>
        </p:txBody>
      </p:sp>
      <p:pic>
        <p:nvPicPr>
          <p:cNvPr id="6" name="Content Placeholder 5" descr="A diagram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91D4E182-B1E0-169D-7D6D-CB3A3ACF2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1221" y="3571213"/>
            <a:ext cx="7869195" cy="29216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74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D0D770-C93B-74D5-6F6B-FD907650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Universal Dependencies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B4E369E-D0BB-8089-BE00-5B6BD689E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330" y="2245755"/>
            <a:ext cx="8557631" cy="4351338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34273-A657-88CD-3C30-5621ECC45EC2}"/>
              </a:ext>
            </a:extLst>
          </p:cNvPr>
          <p:cNvSpPr txBox="1"/>
          <p:nvPr/>
        </p:nvSpPr>
        <p:spPr>
          <a:xfrm>
            <a:off x="1718330" y="1713214"/>
            <a:ext cx="738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acl</a:t>
            </a:r>
            <a:r>
              <a:rPr lang="en-US" sz="2000" dirty="0"/>
              <a:t> = adnominal clause (basically, a sentence that modifies a noun)</a:t>
            </a:r>
          </a:p>
        </p:txBody>
      </p:sp>
    </p:spTree>
    <p:extLst>
      <p:ext uri="{BB962C8B-B14F-4D97-AF65-F5344CB8AC3E}">
        <p14:creationId xmlns:p14="http://schemas.microsoft.com/office/powerpoint/2010/main" val="20158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D3EA-E5E9-1800-2ACE-AF997B7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4C44-AA49-079A-E8EF-F9E27380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Question 1a: </a:t>
            </a:r>
          </a:p>
          <a:p>
            <a:pPr lvl="1"/>
            <a:r>
              <a:rPr lang="en-US" dirty="0"/>
              <a:t>in English, names typically begin with an Upper case letter. Other characters may be lower/upper case or include a hyphen/dash (-), e.g.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ABC-CDE.</a:t>
            </a:r>
            <a:endParaRPr lang="en-US" dirty="0"/>
          </a:p>
          <a:p>
            <a:pPr lvl="1"/>
            <a:r>
              <a:rPr lang="en-US" dirty="0"/>
              <a:t>Write a regex and find all the matching </a:t>
            </a:r>
            <a:r>
              <a:rPr lang="en-US" b="1" dirty="0"/>
              <a:t>words</a:t>
            </a:r>
            <a:r>
              <a:rPr lang="en-US" dirty="0"/>
              <a:t> in the article. How many are there?</a:t>
            </a:r>
          </a:p>
          <a:p>
            <a:r>
              <a:rPr lang="en-US" dirty="0"/>
              <a:t>Code: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-le 'open $f, "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pandora.txt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"; while (&lt;$f&gt;) {while (/</a:t>
            </a: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\b[A-Z][A-Za-z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]*\b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/g) {print $&amp;}}' 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wc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-l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1097</a:t>
            </a:r>
          </a:p>
          <a:p>
            <a:r>
              <a:rPr lang="en-US" dirty="0"/>
              <a:t>Permit single letter names? If not, </a:t>
            </a:r>
            <a:r>
              <a:rPr lang="en-US" sz="2600" dirty="0">
                <a:solidFill>
                  <a:srgbClr val="FF0000"/>
                </a:solidFill>
                <a:latin typeface="Menlo" panose="020B0609030804020204" pitchFamily="49" charset="0"/>
              </a:rPr>
              <a:t>\b[A-Z][A-Za-z</a:t>
            </a:r>
            <a:r>
              <a:rPr lang="en-US" sz="2600" dirty="0">
                <a:solidFill>
                  <a:srgbClr val="4472C4"/>
                </a:solidFill>
                <a:latin typeface="Menlo" panose="020B0609030804020204" pitchFamily="49" charset="0"/>
              </a:rPr>
              <a:t>-</a:t>
            </a:r>
            <a:r>
              <a:rPr lang="en-US" sz="2600" dirty="0">
                <a:solidFill>
                  <a:srgbClr val="FF0000"/>
                </a:solidFill>
                <a:latin typeface="Menlo" panose="020B0609030804020204" pitchFamily="49" charset="0"/>
              </a:rPr>
              <a:t>]+\b</a:t>
            </a:r>
            <a:endParaRPr lang="en-US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US" dirty="0"/>
              <a:t>Gets more than named entities: words at the start of sentence: e.g. </a:t>
            </a:r>
            <a:r>
              <a:rPr lang="en-US" sz="22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</a:t>
            </a:r>
            <a:endParaRPr lang="en-US" i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Doesn't get names beginning with lowercase letter, e.g. </a:t>
            </a:r>
            <a:r>
              <a:rPr lang="en-US" sz="2200" i="1" dirty="0">
                <a:solidFill>
                  <a:srgbClr val="000000"/>
                </a:solidFill>
                <a:latin typeface="Menlo" panose="020B0609030804020204" pitchFamily="49" charset="0"/>
              </a:rPr>
              <a:t>al</a:t>
            </a:r>
            <a:r>
              <a:rPr lang="en-US" sz="22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XYZ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bin</a:t>
            </a:r>
            <a:r>
              <a:rPr lang="en-US" sz="22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18FE6-EE26-AF96-902E-090EF1F6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 8 Review</a:t>
            </a:r>
          </a:p>
        </p:txBody>
      </p:sp>
      <p:pic>
        <p:nvPicPr>
          <p:cNvPr id="5" name="Content Placeholder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B48D865C-DEF5-4605-932C-048621AAE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397" y="1173253"/>
            <a:ext cx="7210619" cy="4795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0DD3BF-3493-0D31-C9CE-6D3F66F92497}"/>
              </a:ext>
            </a:extLst>
          </p:cNvPr>
          <p:cNvSpPr txBox="1"/>
          <p:nvPr/>
        </p:nvSpPr>
        <p:spPr>
          <a:xfrm>
            <a:off x="633984" y="5099315"/>
            <a:ext cx="3252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https://www.thefashionlaw.com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D3EA-E5E9-1800-2ACE-AF997B7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4C44-AA49-079A-E8EF-F9E27380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Question 1b: </a:t>
            </a:r>
            <a:r>
              <a:rPr lang="en-US" dirty="0"/>
              <a:t>last lecture we mentioned </a:t>
            </a:r>
            <a:r>
              <a:rPr lang="en-US" dirty="0">
                <a:cs typeface="Menlo Regular"/>
              </a:rPr>
              <a:t>use of</a:t>
            </a:r>
          </a:p>
          <a:p>
            <a:pPr lvl="1"/>
            <a:r>
              <a:rPr lang="en-US" sz="2000" dirty="0">
                <a:latin typeface="Menlo Regular"/>
                <a:cs typeface="Menlo Regular"/>
              </a:rPr>
              <a:t>open </a:t>
            </a:r>
            <a:r>
              <a:rPr lang="en-US" sz="2000" dirty="0" err="1">
                <a:latin typeface="Menlo Regular"/>
                <a:cs typeface="Menlo Regular"/>
              </a:rPr>
              <a:t>qw</a:t>
            </a:r>
            <a:r>
              <a:rPr lang="en-US" sz="2000" dirty="0">
                <a:latin typeface="Menlo Regular"/>
                <a:cs typeface="Menlo Regular"/>
              </a:rPr>
              <a:t>(:std :utf8);</a:t>
            </a:r>
            <a:r>
              <a:rPr lang="en-US" dirty="0">
                <a:latin typeface="Menlo Regular"/>
                <a:cs typeface="Menlo Regular"/>
              </a:rPr>
              <a:t> </a:t>
            </a:r>
          </a:p>
          <a:p>
            <a:pPr lvl="1"/>
            <a:r>
              <a:rPr lang="en-US" dirty="0"/>
              <a:t>Find the differences in the words reported when running your code with this declaration.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Hint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: you may want to think about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[A-Za-z-]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vs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[\w-]</a:t>
            </a:r>
          </a:p>
          <a:p>
            <a:r>
              <a:rPr lang="en-US" dirty="0"/>
              <a:t>Code:</a:t>
            </a:r>
          </a:p>
          <a:p>
            <a:pPr lvl="1"/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-le '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use open </a:t>
            </a:r>
            <a:r>
              <a:rPr lang="en-US" sz="22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qw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(:std :utf8)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 open $f, "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pandora.txt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"; while (&lt;$f&gt;) {while (/\b[A-Z][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A-Za-z-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]*\b/g) {print $&amp;}}' |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wc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1092 (vs.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1097: </a:t>
            </a:r>
            <a:r>
              <a:rPr lang="en-US" dirty="0" err="1">
                <a:solidFill>
                  <a:schemeClr val="accent1"/>
                </a:solidFill>
              </a:rPr>
              <a:t>Alem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Erdo</a:t>
            </a:r>
            <a:r>
              <a:rPr lang="en-US" dirty="0">
                <a:solidFill>
                  <a:schemeClr val="accent1"/>
                </a:solidFill>
              </a:rPr>
              <a:t> O </a:t>
            </a:r>
            <a:r>
              <a:rPr lang="en-US" dirty="0" err="1">
                <a:solidFill>
                  <a:schemeClr val="accent1"/>
                </a:solidFill>
              </a:rPr>
              <a:t>Piau</a:t>
            </a:r>
            <a:r>
              <a:rPr lang="en-US" dirty="0">
                <a:solidFill>
                  <a:schemeClr val="accent1"/>
                </a:solidFill>
              </a:rPr>
              <a:t> 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US" sz="2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-le 'use open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qw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(:std :utf8); open $f, "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pandora.txt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"; while (&lt;$f&gt;) {while (/\b[A-Z][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\w-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]*\b/g) {print $&amp;}}' |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wc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1097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effectLst/>
              </a:rPr>
              <a:t>Alemán</a:t>
            </a:r>
            <a:r>
              <a:rPr lang="en-US" dirty="0">
                <a:solidFill>
                  <a:schemeClr val="accent1"/>
                </a:solidFill>
                <a:effectLst/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Erdoğan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Oštro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Piauí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Rönesans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A5FB-249D-9393-7257-623A28D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4691-1FEE-E15C-F81E-7686C179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 1c: </a:t>
            </a:r>
          </a:p>
          <a:p>
            <a:pPr lvl="1"/>
            <a:r>
              <a:rPr lang="en-US" dirty="0"/>
              <a:t>do all name words begin with an Upper case letter? Find two that don't.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al-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Zayanis</a:t>
            </a:r>
            <a:endParaRPr lang="en-US" sz="20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Zayed bin Rashid al-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Zayani</a:t>
            </a:r>
            <a:endParaRPr lang="en-US" sz="20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Helena de Chair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then-President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1MDB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maybe others?</a:t>
            </a:r>
          </a:p>
        </p:txBody>
      </p:sp>
    </p:spTree>
    <p:extLst>
      <p:ext uri="{BB962C8B-B14F-4D97-AF65-F5344CB8AC3E}">
        <p14:creationId xmlns:p14="http://schemas.microsoft.com/office/powerpoint/2010/main" val="39428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A4D-3948-C60B-86E7-DFB0B93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DA31-CEBB-656A-39D5-1F0C3B65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 2: </a:t>
            </a:r>
          </a:p>
          <a:p>
            <a:pPr lvl="1"/>
            <a:r>
              <a:rPr lang="en-US" dirty="0"/>
              <a:t>abbreviations/acronyms often consist of words, #letters ≥2, containing only Upper case letters, possibly with periods separating them,</a:t>
            </a:r>
          </a:p>
          <a:p>
            <a:pPr lvl="1"/>
            <a:r>
              <a:rPr lang="en-US" dirty="0"/>
              <a:t> e.g.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TV, US, U.S., TASS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Write a regex for this. How many are there?</a:t>
            </a:r>
          </a:p>
          <a:p>
            <a:r>
              <a:rPr lang="en-US" dirty="0"/>
              <a:t>Code: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-le 'open $f,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pandora.txt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"; while (&lt;$f&gt;) {while (/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\b[A-Z\.]{2,}\b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/g) {print $&amp;}}' |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wc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90</a:t>
            </a:r>
          </a:p>
          <a:p>
            <a:pPr lvl="1"/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uppercase words too: </a:t>
            </a:r>
          </a:p>
          <a:p>
            <a:pPr lvl="2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WANT MORE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STORIES THAT ROCK THE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WORLD</a:t>
            </a:r>
          </a:p>
          <a:p>
            <a:pPr lvl="1"/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7A4D-3948-C60B-86E7-DFB0B931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DA31-CEBB-656A-39D5-1F0C3B65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670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Question 3: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named entities are </a:t>
            </a:r>
            <a:r>
              <a:rPr lang="en-US" i="1" dirty="0"/>
              <a:t>n</a:t>
            </a:r>
            <a:r>
              <a:rPr lang="en-US" dirty="0"/>
              <a:t>-grams, </a:t>
            </a:r>
            <a:r>
              <a:rPr lang="en-US" i="1" dirty="0"/>
              <a:t>n</a:t>
            </a:r>
            <a:r>
              <a:rPr lang="en-US" dirty="0"/>
              <a:t>≥2, a sequence of words:</a:t>
            </a:r>
          </a:p>
          <a:p>
            <a:pPr lvl="2"/>
            <a:r>
              <a:rPr lang="en-US" sz="2400" dirty="0"/>
              <a:t>e.g.</a:t>
            </a:r>
            <a:r>
              <a:rPr lang="en-US" dirty="0"/>
              <a:t>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Mawarid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Bank, British Prime Minister Tony Blair</a:t>
            </a:r>
          </a:p>
          <a:p>
            <a:pPr lvl="1"/>
            <a:r>
              <a:rPr lang="en-US" dirty="0"/>
              <a:t> each beginning with an Upper case letter, </a:t>
            </a:r>
            <a:r>
              <a:rPr lang="en-US" b="1" dirty="0"/>
              <a:t>optionally</a:t>
            </a:r>
            <a:r>
              <a:rPr lang="en-US" dirty="0"/>
              <a:t> beginning with a title with leading capitalization:</a:t>
            </a:r>
          </a:p>
          <a:p>
            <a:pPr lvl="2"/>
            <a:r>
              <a:rPr lang="en-US" sz="2400" dirty="0"/>
              <a:t>e.g.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(s),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Dr, (Prime) Minister, President</a:t>
            </a:r>
            <a:r>
              <a:rPr lang="en-US" dirty="0"/>
              <a:t> </a:t>
            </a:r>
            <a:r>
              <a:rPr lang="en-US" sz="2400" dirty="0"/>
              <a:t>or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King/Queen (of)</a:t>
            </a:r>
            <a:r>
              <a:rPr lang="en-US" dirty="0"/>
              <a:t>.</a:t>
            </a:r>
          </a:p>
          <a:p>
            <a:pPr lvl="2"/>
            <a:r>
              <a:rPr lang="en-US" sz="2400" dirty="0"/>
              <a:t>e.g.</a:t>
            </a:r>
            <a:r>
              <a:rPr lang="en-US" dirty="0"/>
              <a:t> 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King of Jordan</a:t>
            </a:r>
          </a:p>
          <a:p>
            <a:pPr lvl="1"/>
            <a:r>
              <a:rPr lang="en-US" dirty="0"/>
              <a:t>Write a regex and find all the matching sequences (</a:t>
            </a:r>
            <a:r>
              <a:rPr lang="en-US" i="1" dirty="0"/>
              <a:t>#words </a:t>
            </a:r>
            <a:r>
              <a:rPr lang="en-US" dirty="0"/>
              <a:t>≥2). Print them. How many are there?</a:t>
            </a:r>
          </a:p>
          <a:p>
            <a:r>
              <a:rPr lang="en-US" dirty="0"/>
              <a:t>Code:</a:t>
            </a:r>
          </a:p>
          <a:p>
            <a:pPr lvl="1"/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perl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-le 'use open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qw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(:std :utf8); open $f, "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pandora.txt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"; while (&lt;$f&gt;) {while (/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\b[A-Z][\w-]*(</a:t>
            </a:r>
            <a:r>
              <a:rPr lang="en-US" sz="2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(\</a:t>
            </a:r>
            <a:r>
              <a:rPr lang="en-US" sz="22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s+of</a:t>
            </a:r>
            <a:r>
              <a:rPr lang="en-US" sz="2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)?</a:t>
            </a:r>
            <a:r>
              <a:rPr lang="en-US" sz="22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\s+[A-Z][\w-]*)+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/g) {print $&amp;}}' |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wc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221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Jackal of Zacapa / House of Commons</a:t>
            </a:r>
          </a:p>
          <a:p>
            <a:pPr lvl="1"/>
            <a:endParaRPr lang="en-US" sz="2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3336</Words>
  <Application>Microsoft Macintosh PowerPoint</Application>
  <PresentationFormat>Widescreen</PresentationFormat>
  <Paragraphs>508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-webkit-standard</vt:lpstr>
      <vt:lpstr>CMSY10</vt:lpstr>
      <vt:lpstr>LMMono10-Regular-Identity-H</vt:lpstr>
      <vt:lpstr>LMSans10-Regular-Identity-H</vt:lpstr>
      <vt:lpstr>Arial</vt:lpstr>
      <vt:lpstr>Calibri</vt:lpstr>
      <vt:lpstr>Calibri Light</vt:lpstr>
      <vt:lpstr>Menlo</vt:lpstr>
      <vt:lpstr>Menlo Regular</vt:lpstr>
      <vt:lpstr>Office Theme</vt:lpstr>
      <vt:lpstr>LING/C SC/PSYC 438/538</vt:lpstr>
      <vt:lpstr>Today's Topic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Homework 8 Review</vt:lpstr>
      <vt:lpstr>Regex Lookahead and Lookbehind</vt:lpstr>
      <vt:lpstr>Lookahead (and lookbehind)</vt:lpstr>
      <vt:lpstr>Regex Lookahead and Lookbehind</vt:lpstr>
      <vt:lpstr>Regex Lookahead and Lookbehind</vt:lpstr>
      <vt:lpstr>Debugging Perl regex</vt:lpstr>
      <vt:lpstr>Regex Lookahead and Lookback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Background: Propbank</vt:lpstr>
      <vt:lpstr>Background: Propbank</vt:lpstr>
      <vt:lpstr>Background: Propbank</vt:lpstr>
      <vt:lpstr>Background</vt:lpstr>
      <vt:lpstr>Background: Framenet</vt:lpstr>
      <vt:lpstr>Background: CoreNLP</vt:lpstr>
      <vt:lpstr>Background: CoreNLP</vt:lpstr>
      <vt:lpstr>Background: CoreNLP</vt:lpstr>
      <vt:lpstr>Background: Stanford Dependencies</vt:lpstr>
      <vt:lpstr>Background: Universal Dependencies</vt:lpstr>
      <vt:lpstr>Background: CoreNLP</vt:lpstr>
      <vt:lpstr>Background: Universal Dependencies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SC/PSYC 438/538</dc:title>
  <dc:creator>Microsoft Office User</dc:creator>
  <cp:lastModifiedBy>sandiway@mac.com</cp:lastModifiedBy>
  <cp:revision>38</cp:revision>
  <cp:lastPrinted>2023-10-02T17:54:36Z</cp:lastPrinted>
  <dcterms:created xsi:type="dcterms:W3CDTF">2019-10-15T03:00:46Z</dcterms:created>
  <dcterms:modified xsi:type="dcterms:W3CDTF">2023-10-03T01:30:42Z</dcterms:modified>
</cp:coreProperties>
</file>