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73" r:id="rId2"/>
    <p:sldId id="274" r:id="rId3"/>
    <p:sldId id="311" r:id="rId4"/>
    <p:sldId id="303" r:id="rId5"/>
    <p:sldId id="264" r:id="rId6"/>
    <p:sldId id="304" r:id="rId7"/>
    <p:sldId id="299" r:id="rId8"/>
    <p:sldId id="300" r:id="rId9"/>
    <p:sldId id="301" r:id="rId10"/>
    <p:sldId id="293" r:id="rId11"/>
    <p:sldId id="294" r:id="rId12"/>
    <p:sldId id="295" r:id="rId13"/>
    <p:sldId id="296" r:id="rId14"/>
    <p:sldId id="297" r:id="rId15"/>
    <p:sldId id="298" r:id="rId16"/>
    <p:sldId id="292" r:id="rId17"/>
    <p:sldId id="305" r:id="rId18"/>
    <p:sldId id="310" r:id="rId19"/>
    <p:sldId id="257" r:id="rId20"/>
    <p:sldId id="309" r:id="rId21"/>
    <p:sldId id="259" r:id="rId22"/>
    <p:sldId id="281" r:id="rId23"/>
    <p:sldId id="306" r:id="rId24"/>
    <p:sldId id="307" r:id="rId25"/>
    <p:sldId id="282" r:id="rId26"/>
    <p:sldId id="284" r:id="rId27"/>
    <p:sldId id="263" r:id="rId28"/>
    <p:sldId id="308" r:id="rId29"/>
    <p:sldId id="287" r:id="rId30"/>
    <p:sldId id="266" r:id="rId31"/>
    <p:sldId id="288" r:id="rId32"/>
    <p:sldId id="289" r:id="rId33"/>
    <p:sldId id="290" r:id="rId34"/>
    <p:sldId id="283" r:id="rId35"/>
    <p:sldId id="267" r:id="rId36"/>
    <p:sldId id="268" r:id="rId37"/>
    <p:sldId id="29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89"/>
    <p:restoredTop sz="97026"/>
  </p:normalViewPr>
  <p:slideViewPr>
    <p:cSldViewPr snapToGrid="0" snapToObjects="1">
      <p:cViewPr varScale="1">
        <p:scale>
          <a:sx n="128" d="100"/>
          <a:sy n="128" d="100"/>
        </p:scale>
        <p:origin x="3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Facebook (incl Instagram)</c:v>
                </c:pt>
              </c:strCache>
            </c:strRef>
          </c:tx>
          <c:spPr>
            <a:solidFill>
              <a:srgbClr val="2875DD"/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Sheet1!$A$2:$A$5</c:f>
              <c:strCache>
                <c:ptCount val="4"/>
                <c:pt idx="0">
                  <c:v>2019</c:v>
                </c:pt>
                <c:pt idx="1">
                  <c:v>2020*</c:v>
                </c:pt>
                <c:pt idx="2">
                  <c:v>2021*</c:v>
                </c:pt>
                <c:pt idx="3">
                  <c:v>2022*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0.42199999999999999</c:v>
                </c:pt>
                <c:pt idx="1">
                  <c:v>0.42</c:v>
                </c:pt>
                <c:pt idx="2">
                  <c:v>0.41699999999999998</c:v>
                </c:pt>
                <c:pt idx="3">
                  <c:v>0.42499999999999999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924-1B40-B101-BF663A914E7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Google (incl. YouTube)</c:v>
                </c:pt>
              </c:strCache>
            </c:strRef>
          </c:tx>
          <c:spPr>
            <a:solidFill>
              <a:srgbClr val="0F283E"/>
            </a:solidFill>
            <a:ln>
              <a:solidFill>
                <a:srgbClr val="0F283E"/>
              </a:solidFill>
            </a:ln>
          </c:spPr>
          <c:invertIfNegative val="0"/>
          <c:cat>
            <c:strRef>
              <c:f>Sheet1!$A$2:$A$5</c:f>
              <c:strCache>
                <c:ptCount val="4"/>
                <c:pt idx="0">
                  <c:v>2019</c:v>
                </c:pt>
                <c:pt idx="1">
                  <c:v>2020*</c:v>
                </c:pt>
                <c:pt idx="2">
                  <c:v>2021*</c:v>
                </c:pt>
                <c:pt idx="3">
                  <c:v>2022*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0.106</c:v>
                </c:pt>
                <c:pt idx="1">
                  <c:v>0.104</c:v>
                </c:pt>
                <c:pt idx="2">
                  <c:v>0.105</c:v>
                </c:pt>
                <c:pt idx="3">
                  <c:v>0.10199999999999999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924-1B40-B101-BF663A914E7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Amazon</c:v>
                </c:pt>
              </c:strCache>
            </c:strRef>
          </c:tx>
          <c:spPr>
            <a:solidFill>
              <a:srgbClr val="BABABA"/>
            </a:solidFill>
            <a:ln>
              <a:solidFill>
                <a:srgbClr val="BABABA"/>
              </a:solidFill>
            </a:ln>
          </c:spPr>
          <c:invertIfNegative val="0"/>
          <c:cat>
            <c:strRef>
              <c:f>Sheet1!$A$2:$A$5</c:f>
              <c:strCache>
                <c:ptCount val="4"/>
                <c:pt idx="0">
                  <c:v>2019</c:v>
                </c:pt>
                <c:pt idx="1">
                  <c:v>2020*</c:v>
                </c:pt>
                <c:pt idx="2">
                  <c:v>2021*</c:v>
                </c:pt>
                <c:pt idx="3">
                  <c:v>2022*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4.1000000000000002E-2</c:v>
                </c:pt>
                <c:pt idx="1">
                  <c:v>4.5999999999999999E-2</c:v>
                </c:pt>
                <c:pt idx="2">
                  <c:v>5.0999999999999997E-2</c:v>
                </c:pt>
                <c:pt idx="3">
                  <c:v>5.6000000000000001E-2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7924-1B40-B101-BF663A914E7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Verizon Media Group</c:v>
                </c:pt>
              </c:strCache>
            </c:strRef>
          </c:tx>
          <c:spPr>
            <a:solidFill>
              <a:srgbClr val="A60B0B"/>
            </a:solidFill>
            <a:ln>
              <a:solidFill>
                <a:srgbClr val="A60B0B"/>
              </a:solidFill>
            </a:ln>
          </c:spPr>
          <c:invertIfNegative val="0"/>
          <c:cat>
            <c:strRef>
              <c:f>Sheet1!$A$2:$A$5</c:f>
              <c:strCache>
                <c:ptCount val="4"/>
                <c:pt idx="0">
                  <c:v>2019</c:v>
                </c:pt>
                <c:pt idx="1">
                  <c:v>2020*</c:v>
                </c:pt>
                <c:pt idx="2">
                  <c:v>2021*</c:v>
                </c:pt>
                <c:pt idx="3">
                  <c:v>2022*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3.2000000000000001E-2</c:v>
                </c:pt>
                <c:pt idx="1">
                  <c:v>2.7E-2</c:v>
                </c:pt>
                <c:pt idx="2">
                  <c:v>2.3E-2</c:v>
                </c:pt>
                <c:pt idx="3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7924-1B40-B101-BF663A914E7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Twitter</c:v>
                </c:pt>
              </c:strCache>
            </c:strRef>
          </c:tx>
          <c:spPr>
            <a:solidFill>
              <a:srgbClr val="87BC24"/>
            </a:solidFill>
            <a:ln>
              <a:solidFill>
                <a:srgbClr val="87BC24"/>
              </a:solidFill>
            </a:ln>
          </c:spPr>
          <c:invertIfNegative val="0"/>
          <c:cat>
            <c:strRef>
              <c:f>Sheet1!$A$2:$A$5</c:f>
              <c:strCache>
                <c:ptCount val="4"/>
                <c:pt idx="0">
                  <c:v>2019</c:v>
                </c:pt>
                <c:pt idx="1">
                  <c:v>2020*</c:v>
                </c:pt>
                <c:pt idx="2">
                  <c:v>2021*</c:v>
                </c:pt>
                <c:pt idx="3">
                  <c:v>2022*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  <c:pt idx="0">
                  <c:v>2.3E-2</c:v>
                </c:pt>
                <c:pt idx="1">
                  <c:v>2.1000000000000001E-2</c:v>
                </c:pt>
                <c:pt idx="2">
                  <c:v>1.9E-2</c:v>
                </c:pt>
                <c:pt idx="3">
                  <c:v>1.7000000000000001E-2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7924-1B40-B101-BF663A914E7D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Microsoft (incl. LinkedIn)</c:v>
                </c:pt>
              </c:strCache>
            </c:strRef>
          </c:tx>
          <c:spPr>
            <a:solidFill>
              <a:srgbClr val="EBB523"/>
            </a:solidFill>
            <a:ln>
              <a:solidFill>
                <a:srgbClr val="EBB523"/>
              </a:solidFill>
            </a:ln>
          </c:spPr>
          <c:invertIfNegative val="0"/>
          <c:cat>
            <c:strRef>
              <c:f>Sheet1!$A$2:$A$5</c:f>
              <c:strCache>
                <c:ptCount val="4"/>
                <c:pt idx="0">
                  <c:v>2019</c:v>
                </c:pt>
                <c:pt idx="1">
                  <c:v>2020*</c:v>
                </c:pt>
                <c:pt idx="2">
                  <c:v>2021*</c:v>
                </c:pt>
                <c:pt idx="3">
                  <c:v>2022*</c:v>
                </c:pt>
              </c:strCache>
            </c:strRef>
          </c:cat>
          <c:val>
            <c:numRef>
              <c:f>Sheet1!$G$2:$G$5</c:f>
              <c:numCache>
                <c:formatCode>General</c:formatCode>
                <c:ptCount val="4"/>
                <c:pt idx="0">
                  <c:v>1.4999999999999999E-2</c:v>
                </c:pt>
                <c:pt idx="1">
                  <c:v>1.4999999999999999E-2</c:v>
                </c:pt>
                <c:pt idx="2">
                  <c:v>1.4999999999999999E-2</c:v>
                </c:pt>
                <c:pt idx="3">
                  <c:v>1.4E-2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D-7924-1B40-B101-BF663A914E7D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Snapchat</c:v>
                </c:pt>
              </c:strCache>
            </c:strRef>
          </c:tx>
          <c:spPr>
            <a:solidFill>
              <a:srgbClr val="5D2B76"/>
            </a:solidFill>
            <a:ln>
              <a:solidFill>
                <a:srgbClr val="5D2B76"/>
              </a:solidFill>
            </a:ln>
          </c:spPr>
          <c:invertIfNegative val="0"/>
          <c:cat>
            <c:strRef>
              <c:f>Sheet1!$A$2:$A$5</c:f>
              <c:strCache>
                <c:ptCount val="4"/>
                <c:pt idx="0">
                  <c:v>2019</c:v>
                </c:pt>
                <c:pt idx="1">
                  <c:v>2020*</c:v>
                </c:pt>
                <c:pt idx="2">
                  <c:v>2021*</c:v>
                </c:pt>
                <c:pt idx="3">
                  <c:v>2022*</c:v>
                </c:pt>
              </c:strCache>
            </c:strRef>
          </c:cat>
          <c:val>
            <c:numRef>
              <c:f>Sheet1!$H$2:$H$5</c:f>
              <c:numCache>
                <c:formatCode>General</c:formatCode>
                <c:ptCount val="4"/>
                <c:pt idx="0">
                  <c:v>1.2E-2</c:v>
                </c:pt>
                <c:pt idx="1">
                  <c:v>1.4E-2</c:v>
                </c:pt>
                <c:pt idx="2">
                  <c:v>1.4E-2</c:v>
                </c:pt>
                <c:pt idx="3">
                  <c:v>1.4999999999999999E-2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2-7924-1B40-B101-BF663A914E7D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IAC</c:v>
                </c:pt>
              </c:strCache>
            </c:strRef>
          </c:tx>
          <c:spPr>
            <a:solidFill>
              <a:srgbClr val="C271DA"/>
            </a:solidFill>
            <a:ln>
              <a:solidFill>
                <a:srgbClr val="C271DA"/>
              </a:solidFill>
            </a:ln>
          </c:spPr>
          <c:invertIfNegative val="0"/>
          <c:cat>
            <c:strRef>
              <c:f>Sheet1!$A$2:$A$5</c:f>
              <c:strCache>
                <c:ptCount val="4"/>
                <c:pt idx="0">
                  <c:v>2019</c:v>
                </c:pt>
                <c:pt idx="1">
                  <c:v>2020*</c:v>
                </c:pt>
                <c:pt idx="2">
                  <c:v>2021*</c:v>
                </c:pt>
                <c:pt idx="3">
                  <c:v>2022*</c:v>
                </c:pt>
              </c:strCache>
            </c:strRef>
          </c:cat>
          <c:val>
            <c:numRef>
              <c:f>Sheet1!$I$2:$I$5</c:f>
              <c:numCache>
                <c:formatCode>General</c:formatCode>
                <c:ptCount val="4"/>
                <c:pt idx="0">
                  <c:v>1E-3</c:v>
                </c:pt>
                <c:pt idx="1">
                  <c:v>1E-3</c:v>
                </c:pt>
                <c:pt idx="2">
                  <c:v>1E-3</c:v>
                </c:pt>
                <c:pt idx="3">
                  <c:v>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7-7924-1B40-B101-BF663A914E7D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rgbClr val="76A5E3"/>
            </a:solidFill>
            <a:ln>
              <a:solidFill>
                <a:srgbClr val="76A5E3"/>
              </a:solidFill>
            </a:ln>
          </c:spPr>
          <c:invertIfNegative val="0"/>
          <c:cat>
            <c:strRef>
              <c:f>Sheet1!$A$2:$A$5</c:f>
              <c:strCache>
                <c:ptCount val="4"/>
                <c:pt idx="0">
                  <c:v>2019</c:v>
                </c:pt>
                <c:pt idx="1">
                  <c:v>2020*</c:v>
                </c:pt>
                <c:pt idx="2">
                  <c:v>2021*</c:v>
                </c:pt>
                <c:pt idx="3">
                  <c:v>2022*</c:v>
                </c:pt>
              </c:strCache>
            </c:strRef>
          </c:cat>
          <c:val>
            <c:numRef>
              <c:f>Sheet1!$J$2:$J$5</c:f>
              <c:numCache>
                <c:formatCode>General</c:formatCode>
                <c:ptCount val="4"/>
                <c:pt idx="0">
                  <c:v>0.34799999999999998</c:v>
                </c:pt>
                <c:pt idx="1">
                  <c:v>0.35299999999999998</c:v>
                </c:pt>
                <c:pt idx="2">
                  <c:v>0.35499999999999998</c:v>
                </c:pt>
                <c:pt idx="3">
                  <c:v>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C-7924-1B40-B101-BF663A914E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67451136"/>
        <c:axId val="66437120"/>
      </c:barChart>
      <c:catAx>
        <c:axId val="67451136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low"/>
        <c:spPr>
          <a:ln w="9525">
            <a:solidFill>
              <a:srgbClr val="2F2F2F"/>
            </a:solidFill>
          </a:ln>
        </c:spPr>
        <c:txPr>
          <a:bodyPr/>
          <a:lstStyle/>
          <a:p>
            <a:pPr>
              <a:defRPr sz="1000" b="0" smtId="4294967295">
                <a:solidFill>
                  <a:srgbClr val="0F283E"/>
                </a:solidFill>
                <a:latin typeface="Open Sans Light"/>
              </a:defRPr>
            </a:pPr>
            <a:endParaRPr lang="en-US"/>
          </a:p>
        </c:txPr>
        <c:crossAx val="66437120"/>
        <c:crosses val="autoZero"/>
        <c:auto val="0"/>
        <c:lblAlgn val="ctr"/>
        <c:lblOffset val="100"/>
        <c:noMultiLvlLbl val="0"/>
      </c:catAx>
      <c:valAx>
        <c:axId val="66437120"/>
        <c:scaling>
          <c:orientation val="minMax"/>
          <c:min val="0"/>
        </c:scaling>
        <c:delete val="0"/>
        <c:axPos val="t"/>
        <c:majorGridlines>
          <c:spPr>
            <a:ln w="9525">
              <a:solidFill>
                <a:srgbClr val="2F2F2F"/>
              </a:solidFill>
              <a:prstDash val="dot"/>
            </a:ln>
          </c:spPr>
        </c:majorGridlines>
        <c:numFmt formatCode="#,##0%" sourceLinked="0"/>
        <c:majorTickMark val="none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000" b="0" smtId="4294967295">
                <a:solidFill>
                  <a:srgbClr val="0F283E"/>
                </a:solidFill>
                <a:latin typeface="Open Sans Light"/>
              </a:defRPr>
            </a:pPr>
            <a:endParaRPr lang="en-US"/>
          </a:p>
        </c:txPr>
        <c:crossAx val="67451136"/>
        <c:crosses val="autoZero"/>
        <c:crossBetween val="between"/>
      </c:valAx>
      <c:spPr>
        <a:ln>
          <a:solidFill>
            <a:schemeClr val="tx1"/>
          </a:solidFill>
        </a:ln>
      </c:spPr>
    </c:plotArea>
    <c:legend>
      <c:legendPos val="t"/>
      <c:overlay val="0"/>
      <c:txPr>
        <a:bodyPr/>
        <a:lstStyle/>
        <a:p>
          <a:pPr>
            <a:defRPr sz="1000" smtId="4294967295">
              <a:solidFill>
                <a:srgbClr val="0F283E"/>
              </a:solidFill>
              <a:latin typeface="Open Sans Light"/>
            </a:defRPr>
          </a:pPr>
          <a:endParaRPr lang="en-US"/>
        </a:p>
      </c:txPr>
    </c:legend>
    <c:plotVisOnly val="1"/>
    <c:dispBlanksAs val="gap"/>
    <c:showDLblsOverMax val="1"/>
  </c:chart>
  <c:txPr>
    <a:bodyPr/>
    <a:lstStyle/>
    <a:p>
      <a:pPr>
        <a:defRPr sz="1800" smtId="4294967295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A818E6-0E82-B346-AD80-6389AE2B0CED}" type="datetimeFigureOut">
              <a:rPr lang="en-US" smtClean="0"/>
              <a:t>9/20/23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48E60-7F37-B545-BEEF-66E0A666F0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607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AEAE7-B40C-7D44-AA91-3C0C0ED2BD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E798B5-71D1-CD48-B878-FCC64DC83D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36070-2448-4546-9FCE-3153B691F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E956F-3B94-8B4A-A501-C8D5C2F44BBC}" type="datetimeFigureOut">
              <a:rPr lang="en-US" smtClean="0"/>
              <a:t>9/20/23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2C23A-3BD5-CF40-B29E-A47600DB5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F449B-6ECD-2945-AA3F-A214FF6D4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724E-97DE-674F-AF7B-0889DF492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885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4DE50-92CF-9F4A-8249-E00A4CA7D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D60C72-68CF-A84C-8304-18DC39F956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2F2D1C-57EE-0244-A43A-B2BB4FB36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E956F-3B94-8B4A-A501-C8D5C2F44BBC}" type="datetimeFigureOut">
              <a:rPr lang="en-US" smtClean="0"/>
              <a:t>9/20/23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BC817A-4E69-504B-BA5A-A32A7412D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95DA33-A502-CC4C-902C-BA7F85F87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724E-97DE-674F-AF7B-0889DF492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807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13C9E3-772A-654B-8BBE-1FD153DDD0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07EEA7-82DE-1C4F-B378-16E4A1112B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D24B1-4C6C-D944-A2BC-599D4AB0D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E956F-3B94-8B4A-A501-C8D5C2F44BBC}" type="datetimeFigureOut">
              <a:rPr lang="en-US" smtClean="0"/>
              <a:t>9/20/23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6F18F-732C-A04F-BC2B-541738179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FB53E-7062-BB4E-9A96-C0BD193E6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724E-97DE-674F-AF7B-0889DF492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161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EA056-D931-4947-89E2-0A43F9BC5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9CCB4-AAB1-1F44-937D-9AB344FE1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4B5BC5-3A22-BE48-A3BA-4251F33C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E956F-3B94-8B4A-A501-C8D5C2F44BBC}" type="datetimeFigureOut">
              <a:rPr lang="en-US" smtClean="0"/>
              <a:t>9/20/23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D98F7-5D46-7C41-A953-3AD8AD2D2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73E694-9D36-D34D-A906-2D1D3F54D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724E-97DE-674F-AF7B-0889DF492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330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FB456-02EF-994A-92D8-699C4CF57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5F3D03-B0DC-D649-8B91-01E40793A2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1580A-C70A-1849-B484-23AD95A53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E956F-3B94-8B4A-A501-C8D5C2F44BBC}" type="datetimeFigureOut">
              <a:rPr lang="en-US" smtClean="0"/>
              <a:t>9/20/23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39208C-1F02-B94B-B40D-DBB091078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449D5-BE7E-3247-B568-032D2CCDE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724E-97DE-674F-AF7B-0889DF492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230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ABE11-0005-BF48-B17E-9DEB565E6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ED1A6-8808-1B42-8268-0B04ED82AC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A85364-2DEC-234B-BDEF-3B956C9A9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CECCA2-050B-4249-B090-F3A7BF3F7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E956F-3B94-8B4A-A501-C8D5C2F44BBC}" type="datetimeFigureOut">
              <a:rPr lang="en-US" smtClean="0"/>
              <a:t>9/20/23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376B9C-53F4-E54E-AEF8-AEB0D5036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54AC2-6940-714E-B754-2FBE3EC5B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724E-97DE-674F-AF7B-0889DF492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362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333F3-C8CD-0E40-9070-FAA59BA1E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4C2ABB-1B85-8A4E-B6DB-457E99D4E3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A82D1D-3D8B-CB4F-B56B-8D3F60E573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7BCD4A-8A1C-FB40-8143-7BC3BD747F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A69963-B12E-3240-BDFB-C51F4976F7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D4EA02-6F6E-A94C-B293-EF4CD93FA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E956F-3B94-8B4A-A501-C8D5C2F44BBC}" type="datetimeFigureOut">
              <a:rPr lang="en-US" smtClean="0"/>
              <a:t>9/20/23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8530D8-E808-1640-82FE-EC7AC0E70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EEAA03-B359-2C46-A304-63F1A0831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724E-97DE-674F-AF7B-0889DF492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87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39C4C-1AFF-BF47-AC30-222C6D4AD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8EEC6A-8A1B-6541-9608-97008BF2F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E956F-3B94-8B4A-A501-C8D5C2F44BBC}" type="datetimeFigureOut">
              <a:rPr lang="en-US" smtClean="0"/>
              <a:t>9/20/23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608465-6D29-8A43-B61E-2603A56E9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FB6852-9DEA-8942-AE6A-6B16E4772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724E-97DE-674F-AF7B-0889DF492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499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C2BFE1-B350-0F45-9022-1D51A9549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E956F-3B94-8B4A-A501-C8D5C2F44BBC}" type="datetimeFigureOut">
              <a:rPr lang="en-US" smtClean="0"/>
              <a:t>9/20/23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0FA887-56E7-1742-B9CF-34BE4D6F4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5EBAE1-A1EB-C14E-95D2-2357B08C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724E-97DE-674F-AF7B-0889DF492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81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9D0A5-3BAB-7645-8DF9-9B5ECB855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D4420-C552-6249-B262-D2911F396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FC649C-26A0-2644-8159-870A103082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B1EEE-8F00-324E-BC78-B8249FDEA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E956F-3B94-8B4A-A501-C8D5C2F44BBC}" type="datetimeFigureOut">
              <a:rPr lang="en-US" smtClean="0"/>
              <a:t>9/20/23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0BFD7-E9CD-C247-A815-6C1B094B7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3800A5-11ED-264E-9C62-3EE20B516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724E-97DE-674F-AF7B-0889DF492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196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7B082-1B8B-B34C-B681-103695EB5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8355DC-CA3C-6645-BE94-5FB96B265D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F2955E-8213-AB47-9E58-9583D61D3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85B9EA-C5AB-7B44-B2A7-EDE5A990E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E956F-3B94-8B4A-A501-C8D5C2F44BBC}" type="datetimeFigureOut">
              <a:rPr lang="en-US" smtClean="0"/>
              <a:t>9/20/23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FB0964-DED2-5043-9C7C-93687F067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85B26D-D841-BD42-A009-F5A078565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D724E-97DE-674F-AF7B-0889DF492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96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A96DAB-D91D-A046-8FD1-5C541DB7E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8E5D82-03A4-954C-915A-E2A67479E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3209C6-52DD-C34A-8514-9DB0F6793C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4E956F-3B94-8B4A-A501-C8D5C2F44BBC}" type="datetimeFigureOut">
              <a:rPr lang="en-US" smtClean="0"/>
              <a:t>9/20/23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6822C8-C17C-4C4E-BAF2-2AC8A26C75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5479FD-02F7-A947-8120-F6D1EC8AEF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D724E-97DE-674F-AF7B-0889DF492C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655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ericanbanker.com/articles/fannie-mae-freddie-mac-investors-fighting-profit-sweep-get-key-court-win" TargetMode="External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stcompany.com/90649160/you-wont-read-this-life-changing-study-about-clickbait-headlines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neopunisher/Open-Text-Summarizer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docs.python.org/3/library/re.html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fc-editor.org/rfc/rfc5322" TargetMode="External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regex101.com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perldoc.perl.org/perlretut.html" TargetMode="External"/><Relationship Id="rId2" Type="http://schemas.openxmlformats.org/officeDocument/2006/relationships/hyperlink" Target="http://perldoc.perl.org/perlrequick.html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erldoc.perl.org/perlop#Quote-Like-Operators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erldoc.perl.org/open.html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statista.com/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hyperlink" Target="http://www.statista.com/statistics/237208/digital-display-ad-market-share-of-major-ad-selling-companies-in-the-us-by-revenue" TargetMode="External"/><Relationship Id="rId4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independent.co.uk/news/uk/home-news/queen-elizabeth-death-age-cause-b2178021.html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LING/C SC/PSYC 438/538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Lecture 10</a:t>
            </a:r>
          </a:p>
          <a:p>
            <a:r>
              <a:rPr lang="en-US" dirty="0"/>
              <a:t>Sandiway Fong</a:t>
            </a:r>
          </a:p>
        </p:txBody>
      </p:sp>
    </p:spTree>
    <p:extLst>
      <p:ext uri="{BB962C8B-B14F-4D97-AF65-F5344CB8AC3E}">
        <p14:creationId xmlns:p14="http://schemas.microsoft.com/office/powerpoint/2010/main" val="4285058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DF2C701-A1D9-4740-9D58-4B3D510AE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Clickbait headlines: </a:t>
            </a:r>
            <a:r>
              <a:rPr lang="en-US" i="1" dirty="0"/>
              <a:t>all about the curiosity gap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A53F3D-D485-5A48-B9FE-C83C16D9D5C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57980" y="1825625"/>
            <a:ext cx="6678479" cy="4351338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4577F63-BC0A-9D4F-A63C-5CC2A1E6BD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236459" y="1825625"/>
            <a:ext cx="4648695" cy="4351338"/>
          </a:xfrm>
        </p:spPr>
      </p:pic>
    </p:spTree>
    <p:extLst>
      <p:ext uri="{BB962C8B-B14F-4D97-AF65-F5344CB8AC3E}">
        <p14:creationId xmlns:p14="http://schemas.microsoft.com/office/powerpoint/2010/main" val="3404334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045F6-3FCC-F149-ADE8-93AA99151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Clickbait Example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9FA86EF-7068-8742-9710-C4B7542F970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0" y="1943611"/>
            <a:ext cx="5365072" cy="2982349"/>
          </a:xfrm>
          <a:ln>
            <a:solidFill>
              <a:schemeClr val="tx1"/>
            </a:solidFill>
          </a:ln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9CA0EF-9E0F-FB4E-8143-39A9F035EB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05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i="1" u="none" strike="noStrike" dirty="0">
                <a:solidFill>
                  <a:srgbClr val="1B1B1B"/>
                </a:solidFill>
                <a:effectLst/>
              </a:rPr>
              <a:t>Fannie Mae </a:t>
            </a:r>
            <a:r>
              <a:rPr lang="en-US" sz="2400" b="0" i="0" u="none" strike="noStrike" dirty="0">
                <a:solidFill>
                  <a:srgbClr val="1B1B1B"/>
                </a:solidFill>
                <a:effectLst/>
              </a:rPr>
              <a:t>and </a:t>
            </a:r>
            <a:r>
              <a:rPr lang="en-US" sz="2400" b="0" i="1" u="none" strike="noStrike" dirty="0">
                <a:solidFill>
                  <a:srgbClr val="1B1B1B"/>
                </a:solidFill>
                <a:effectLst/>
              </a:rPr>
              <a:t>Freddie Mac </a:t>
            </a:r>
            <a:r>
              <a:rPr lang="en-US" sz="2400" b="0" i="0" u="none" strike="noStrike" dirty="0">
                <a:solidFill>
                  <a:srgbClr val="1B1B1B"/>
                </a:solidFill>
                <a:effectLst/>
              </a:rPr>
              <a:t>are government-sponsored entities (GSEs). </a:t>
            </a:r>
          </a:p>
          <a:p>
            <a:r>
              <a:rPr lang="en-US" sz="2400" dirty="0"/>
              <a:t>Fannie and Freddie don’t make loans themselves. Instead, they … [buy] mortgages from lenders and [package] them into bonds that are sold to investors with guarantees of interest and principal.</a:t>
            </a:r>
          </a:p>
          <a:p>
            <a:r>
              <a:rPr lang="en-US" sz="2400" dirty="0"/>
              <a:t>The GSEs are among the </a:t>
            </a:r>
            <a:r>
              <a:rPr lang="en-US" sz="2400" i="1" dirty="0">
                <a:solidFill>
                  <a:srgbClr val="FF0000"/>
                </a:solidFill>
              </a:rPr>
              <a:t>most profitable companies</a:t>
            </a:r>
            <a:r>
              <a:rPr lang="en-US" sz="2400" dirty="0"/>
              <a:t> in the world.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2F3C6D-03AE-F54E-A445-9AF7124B26F5}"/>
              </a:ext>
            </a:extLst>
          </p:cNvPr>
          <p:cNvSpPr txBox="1"/>
          <p:nvPr/>
        </p:nvSpPr>
        <p:spPr>
          <a:xfrm>
            <a:off x="6096000" y="5022787"/>
            <a:ext cx="5365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https://www.americanbanker.com/articles/fannie-mae-freddie-mac-investors-fighting-profit-sweep-get-key-court-win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252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05927-1ED6-2D4D-8B9E-5C26CE506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Clickbait Example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F3F8F6B-06E2-6D4C-A89C-14C653AB71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7958" y="1897165"/>
            <a:ext cx="7996084" cy="4136408"/>
          </a:xfrm>
          <a:ln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12A3E4-187F-664B-8B6D-F3123C3B3318}"/>
              </a:ext>
            </a:extLst>
          </p:cNvPr>
          <p:cNvSpPr txBox="1"/>
          <p:nvPr/>
        </p:nvSpPr>
        <p:spPr>
          <a:xfrm>
            <a:off x="5545111" y="1539924"/>
            <a:ext cx="2230419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i="1" dirty="0">
                <a:solidFill>
                  <a:schemeClr val="accent1"/>
                </a:solidFill>
              </a:rPr>
              <a:t>Easy answer</a:t>
            </a:r>
          </a:p>
        </p:txBody>
      </p:sp>
    </p:spTree>
    <p:extLst>
      <p:ext uri="{BB962C8B-B14F-4D97-AF65-F5344CB8AC3E}">
        <p14:creationId xmlns:p14="http://schemas.microsoft.com/office/powerpoint/2010/main" val="2688390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77414-72DF-6947-95F4-485BA25A7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Clickbait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7FC5E-2619-7944-8E4C-3A7417E254D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Others:</a:t>
            </a:r>
          </a:p>
          <a:p>
            <a:r>
              <a:rPr lang="en-US" i="1" dirty="0"/>
              <a:t>Before you do</a:t>
            </a:r>
            <a:r>
              <a:rPr lang="en-US" dirty="0"/>
              <a:t> X, </a:t>
            </a:r>
            <a:r>
              <a:rPr lang="en-US" i="1" dirty="0"/>
              <a:t>read this.</a:t>
            </a:r>
          </a:p>
          <a:p>
            <a:r>
              <a:rPr lang="en-US" i="1" dirty="0"/>
              <a:t>You won't believe what</a:t>
            </a:r>
            <a:r>
              <a:rPr lang="en-US" dirty="0"/>
              <a:t> X </a:t>
            </a:r>
            <a:r>
              <a:rPr lang="en-US" i="1" dirty="0"/>
              <a:t>said</a:t>
            </a:r>
            <a:r>
              <a:rPr lang="en-US" dirty="0"/>
              <a:t> (</a:t>
            </a:r>
            <a:r>
              <a:rPr lang="en-US" i="1" dirty="0"/>
              <a:t>about Y</a:t>
            </a:r>
            <a:r>
              <a:rPr lang="en-US" dirty="0"/>
              <a:t>).</a:t>
            </a:r>
          </a:p>
          <a:p>
            <a:r>
              <a:rPr lang="en-US" i="1" dirty="0"/>
              <a:t>The real reason why </a:t>
            </a:r>
            <a:r>
              <a:rPr lang="en-US" dirty="0"/>
              <a:t>…</a:t>
            </a:r>
          </a:p>
          <a:p>
            <a:r>
              <a:rPr lang="en-US" i="1" dirty="0"/>
              <a:t>N ways to </a:t>
            </a:r>
            <a:r>
              <a:rPr lang="en-US" dirty="0"/>
              <a:t>…</a:t>
            </a:r>
          </a:p>
          <a:p>
            <a:r>
              <a:rPr lang="en-US" i="1" dirty="0"/>
              <a:t>A statistically sensationalized headline </a:t>
            </a:r>
            <a:r>
              <a:rPr lang="en-US" sz="4000" i="1" dirty="0"/>
              <a:t>☞</a:t>
            </a:r>
            <a:endParaRPr lang="en-US" sz="4000" dirty="0"/>
          </a:p>
          <a:p>
            <a:r>
              <a:rPr lang="en-US" dirty="0"/>
              <a:t>etc.</a:t>
            </a:r>
          </a:p>
        </p:txBody>
      </p:sp>
      <p:pic>
        <p:nvPicPr>
          <p:cNvPr id="7" name="Content Placeholder 6" descr="A screenshot of a baby&#10;&#10;Description automatically generated with low confidence">
            <a:extLst>
              <a:ext uri="{FF2B5EF4-FFF2-40B4-BE49-F238E27FC236}">
                <a16:creationId xmlns:a16="http://schemas.microsoft.com/office/drawing/2014/main" id="{0314D3A2-62FD-C445-BECA-34A90312FC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108551"/>
            <a:ext cx="5181600" cy="37854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26658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E75E8-8392-0C4A-BD7A-9E180D4AD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Lots of recent interest on spotting clickbait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D76A66C6-B544-594D-9ACE-378FA86BA6D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433178"/>
            <a:ext cx="5181600" cy="3136231"/>
          </a:xfrm>
          <a:ln>
            <a:solidFill>
              <a:schemeClr val="tx1"/>
            </a:solidFill>
          </a:ln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B3D3E6-6E20-6F47-B1C5-98CC96A50C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768488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hlinkClick r:id="rId3"/>
              </a:rPr>
              <a:t>https://www.fastcompany.com/90649160/you-wont-read-this-life-changing-study-about-clickbait-headlines</a:t>
            </a:r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0C528E-2552-E24C-B721-19ECE73FE955}"/>
              </a:ext>
            </a:extLst>
          </p:cNvPr>
          <p:cNvSpPr txBox="1"/>
          <p:nvPr/>
        </p:nvSpPr>
        <p:spPr>
          <a:xfrm>
            <a:off x="954157" y="202758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2016</a:t>
            </a:r>
          </a:p>
        </p:txBody>
      </p:sp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58370A8-D729-CE45-8478-D4AFE1D47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0374" y="2594113"/>
            <a:ext cx="4522304" cy="405485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404155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AC470-C285-854B-B664-7525EE04E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B0DF85-BF45-B048-83D4-B7C13B8A69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300" dirty="0"/>
              <a:t>Visit </a:t>
            </a:r>
            <a:r>
              <a:rPr lang="en-US" sz="3300" dirty="0" err="1"/>
              <a:t>mashable.com</a:t>
            </a:r>
            <a:r>
              <a:rPr lang="en-US" sz="3300" dirty="0"/>
              <a:t>, </a:t>
            </a:r>
            <a:r>
              <a:rPr lang="en-US" sz="3300" dirty="0" err="1"/>
              <a:t>vox.com</a:t>
            </a:r>
            <a:r>
              <a:rPr lang="en-US" sz="3300" dirty="0"/>
              <a:t> and </a:t>
            </a:r>
            <a:r>
              <a:rPr lang="en-US" sz="3300" dirty="0" err="1"/>
              <a:t>slate.com</a:t>
            </a:r>
            <a:endParaRPr lang="en-US" sz="3300" dirty="0"/>
          </a:p>
          <a:p>
            <a:r>
              <a:rPr lang="en-US" sz="3300" dirty="0"/>
              <a:t>Question 1: which site do you think is more </a:t>
            </a:r>
            <a:r>
              <a:rPr lang="en-US" sz="3300" dirty="0" err="1">
                <a:solidFill>
                  <a:schemeClr val="accent1"/>
                </a:solidFill>
              </a:rPr>
              <a:t>clickbaity</a:t>
            </a:r>
            <a:r>
              <a:rPr lang="en-US" sz="3300" dirty="0"/>
              <a:t>? Why?</a:t>
            </a:r>
          </a:p>
          <a:p>
            <a:r>
              <a:rPr lang="en-US" sz="3300" dirty="0"/>
              <a:t>Question 2: find 3 clickbait headlines</a:t>
            </a:r>
            <a:endParaRPr lang="en-US" dirty="0"/>
          </a:p>
          <a:p>
            <a:pPr lvl="1"/>
            <a:r>
              <a:rPr lang="en-US" sz="2600" dirty="0"/>
              <a:t>Carefully: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600" dirty="0"/>
              <a:t>Explain why they are clickbait headlines.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600" dirty="0"/>
              <a:t>Figure out the crucial missing information from the article.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600" dirty="0"/>
              <a:t>Can text summarization help bridge the gap? </a:t>
            </a:r>
          </a:p>
          <a:p>
            <a:pPr lvl="2"/>
            <a:r>
              <a:rPr lang="en-US" sz="2200" dirty="0"/>
              <a:t>(Use </a:t>
            </a:r>
            <a:r>
              <a:rPr lang="en-US" sz="2200" dirty="0">
                <a:hlinkClick r:id="rId2" tooltip="https://github.com/neopunisher/Open-Text-Summarizer/"/>
              </a:rPr>
              <a:t>Open Text Summarizer</a:t>
            </a:r>
            <a:r>
              <a:rPr lang="en-US" sz="2200" dirty="0"/>
              <a:t> tool or Summarize on your Mac or any other summarization tool you can find.)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600" dirty="0"/>
              <a:t>Propose a way that a computer program can figure whether the article should be flagged as clickbait. Or argue that it can't be done.</a:t>
            </a:r>
          </a:p>
        </p:txBody>
      </p:sp>
    </p:spTree>
    <p:extLst>
      <p:ext uri="{BB962C8B-B14F-4D97-AF65-F5344CB8AC3E}">
        <p14:creationId xmlns:p14="http://schemas.microsoft.com/office/powerpoint/2010/main" val="2913550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D5D19D-0789-4518-B5DC-D47ADF69D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02DFA-1B1A-E847-9CFF-A0E9BF780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3130041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/>
              <a:t>Regular Expressions to the rescue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4E279-1FBB-EA42-A144-5A50C610DD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3809" y="1122362"/>
            <a:ext cx="4036333" cy="17098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2000"/>
              <a:t>https://xkcd.com/208/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02F634-E639-6C46-8287-20442D9766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2501"/>
          <a:stretch/>
        </p:blipFill>
        <p:spPr>
          <a:xfrm>
            <a:off x="5922492" y="666728"/>
            <a:ext cx="5536001" cy="54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02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9965C-8456-E146-9DE6-9276C622F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Perl regex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736E1-0764-0A47-9456-D0D70F77C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3145077" cy="4332583"/>
          </a:xfrm>
        </p:spPr>
        <p:txBody>
          <a:bodyPr/>
          <a:lstStyle/>
          <a:p>
            <a:r>
              <a:rPr lang="en-US" dirty="0"/>
              <a:t>Python </a:t>
            </a: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re</a:t>
            </a:r>
            <a:endParaRPr lang="en-US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lvl="1"/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import re</a:t>
            </a:r>
          </a:p>
          <a:p>
            <a:pPr lvl="1"/>
            <a:r>
              <a:rPr lang="en-US" sz="2000" dirty="0"/>
              <a:t>slightly complicated string handling: use raw </a:t>
            </a: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r'…'</a:t>
            </a:r>
            <a:r>
              <a:rPr lang="en-US" sz="2000" dirty="0"/>
              <a:t> format</a:t>
            </a:r>
          </a:p>
          <a:p>
            <a:pPr lvl="1"/>
            <a:r>
              <a:rPr lang="en-US" sz="2000" dirty="0">
                <a:hlinkClick r:id="rId2"/>
              </a:rPr>
              <a:t>https://docs.python.org/3/library/re.html</a:t>
            </a:r>
            <a:endParaRPr lang="en-US" sz="2000" dirty="0"/>
          </a:p>
          <a:p>
            <a:pPr lvl="1"/>
            <a:r>
              <a:rPr lang="en-US" sz="2000" dirty="0"/>
              <a:t>(</a:t>
            </a:r>
            <a:r>
              <a:rPr lang="en-US" sz="2000" i="1" dirty="0"/>
              <a:t>there's also a 3</a:t>
            </a:r>
            <a:r>
              <a:rPr lang="en-US" sz="2000" i="1" baseline="30000" dirty="0"/>
              <a:t>rd</a:t>
            </a:r>
            <a:r>
              <a:rPr lang="en-US" sz="2000" i="1" dirty="0"/>
              <a:t> party </a:t>
            </a:r>
            <a:r>
              <a:rPr lang="en-US" sz="1800" i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regex</a:t>
            </a:r>
            <a:r>
              <a:rPr lang="en-US" sz="2000" i="1" dirty="0"/>
              <a:t> module</a:t>
            </a:r>
            <a:r>
              <a:rPr lang="en-US" sz="2000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541121-BC1E-E342-A112-CA272EAF3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1636" y="1605231"/>
            <a:ext cx="7212164" cy="43325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504D247-9845-124A-A84F-E87128145148}"/>
              </a:ext>
            </a:extLst>
          </p:cNvPr>
          <p:cNvSpPr/>
          <p:nvPr/>
        </p:nvSpPr>
        <p:spPr>
          <a:xfrm>
            <a:off x="5567126" y="2537307"/>
            <a:ext cx="5286404" cy="5028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25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83406-9D47-4869-8D03-2C69FA8A5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Perl regex</a:t>
            </a:r>
          </a:p>
        </p:txBody>
      </p:sp>
      <p:pic>
        <p:nvPicPr>
          <p:cNvPr id="5" name="Content Placeholder 4" descr="A close-up of a text&#10;&#10;Description automatically generated">
            <a:extLst>
              <a:ext uri="{FF2B5EF4-FFF2-40B4-BE49-F238E27FC236}">
                <a16:creationId xmlns:a16="http://schemas.microsoft.com/office/drawing/2014/main" id="{54AB5098-B348-22E0-344E-18D78F80F6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5700" y="2585244"/>
            <a:ext cx="9880600" cy="2832100"/>
          </a:xfr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BD3B22-A96D-2D2A-8D2D-03E2FCA7289C}"/>
              </a:ext>
            </a:extLst>
          </p:cNvPr>
          <p:cNvSpPr txBox="1"/>
          <p:nvPr/>
        </p:nvSpPr>
        <p:spPr>
          <a:xfrm>
            <a:off x="1155700" y="2044830"/>
            <a:ext cx="60939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https://</a:t>
            </a:r>
            <a:r>
              <a:rPr lang="en-US" sz="2000" dirty="0" err="1"/>
              <a:t>www.pcre.org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4213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AF4C4-7984-FD41-A65F-2E7D9E3F2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regex </a:t>
            </a:r>
            <a:r>
              <a:rPr lang="en-US" dirty="0"/>
              <a:t>from Hell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E63D9-C48B-4C4A-A41C-B615972CE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9189"/>
            <a:ext cx="5713071" cy="344152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600" dirty="0"/>
              <a:t>Email validation: RFC 5322 (Internet Message Format)</a:t>
            </a:r>
            <a:r>
              <a:rPr lang="en-US" sz="3600" b="1" dirty="0"/>
              <a:t>:</a:t>
            </a:r>
          </a:p>
          <a:p>
            <a:pPr marL="0" indent="0">
              <a:buNone/>
            </a:pP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?:[a-z0-9!#$%&amp;'*+/=?^_`{|}~-]+(?:\.[a-z0-9!#$%&amp;'*+/=?^_`{|}~-]+)*|"(?:[\x01-\x08\x0b\x0c\x0e-\x1f\x21\x23-\x5b\x5d-\x7f]|\\[\x01-\x09\x0b\x0c\x0e-\x7f])*")@(?:(?:[a-z0-9](?:[a-z0-9-]*[a-z0-9])?\.)+[a-z0-9](?:[a-z0-9-]*[a-z0-9])?|\[(?:(?:(2(5[0-5]|[0-4][0-9])|1[0-9][0-9]|[1-9]?[0-9]))\.){3}(?:(2(5[0-5]|[0-4][0-9])|1[0-9][0-9]|[1-9]?[0-9])|[a-z0-9-]*[a-z0-9]:(?:[\x01-\x08\x0b\x0c\x0e-\x1f\x21-\x5a\x53-\x7f]|\\[\x01-\x09\x0b\x0c\x0e-\x7f])+)\]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E760E8-BBEA-A643-ACC1-4B92C3AF1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2988" y="2306290"/>
            <a:ext cx="4740812" cy="370375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07BD39-B126-F81F-BCCA-8C679BAF7B18}"/>
              </a:ext>
            </a:extLst>
          </p:cNvPr>
          <p:cNvSpPr txBox="1"/>
          <p:nvPr/>
        </p:nvSpPr>
        <p:spPr>
          <a:xfrm>
            <a:off x="838200" y="5640717"/>
            <a:ext cx="4011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https://www.rfc-editor.org/rfc/rfc5322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346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AF826-FDEE-A445-8B9B-63DCA1C41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Today's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D7AD3-6837-F44B-85A0-20D160CEE8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Homework 7: </a:t>
            </a:r>
            <a:r>
              <a:rPr lang="en-US" i="1" dirty="0"/>
              <a:t>a fun one</a:t>
            </a:r>
          </a:p>
          <a:p>
            <a:r>
              <a:rPr lang="en-US" sz="3200" i="1" dirty="0"/>
              <a:t>Perl regex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0730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348F3-BC92-7F47-A49E-D249F0782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regex tester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50B39B-2E3B-A346-B316-83837FC629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368749"/>
            <a:ext cx="9560442" cy="3863760"/>
          </a:xfr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DBCBE2-C45C-1644-8D19-BAE1FD69D4B3}"/>
              </a:ext>
            </a:extLst>
          </p:cNvPr>
          <p:cNvSpPr txBox="1"/>
          <p:nvPr/>
        </p:nvSpPr>
        <p:spPr>
          <a:xfrm>
            <a:off x="838200" y="1781368"/>
            <a:ext cx="39036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  <a:hlinkClick r:id="rId3"/>
              </a:rPr>
              <a:t>https://regex101.com</a:t>
            </a:r>
            <a:endParaRPr lang="en-US" sz="24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endParaRPr lang="en-US" sz="24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975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regex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Read JM textbook chapter 2: section 1 on regex (</a:t>
            </a:r>
            <a:r>
              <a:rPr lang="en-US" i="1" dirty="0"/>
              <a:t>if you have it</a:t>
            </a:r>
            <a:r>
              <a:rPr lang="en-US" dirty="0"/>
              <a:t>)</a:t>
            </a:r>
          </a:p>
        </p:txBody>
      </p:sp>
      <p:pic>
        <p:nvPicPr>
          <p:cNvPr id="4" name="Content Placeholder 3" descr="Screen shot 2010-09-08 at 1.23.12 PM.png"/>
          <p:cNvPicPr>
            <a:picLocks noChangeAspect="1"/>
          </p:cNvPicPr>
          <p:nvPr/>
        </p:nvPicPr>
        <p:blipFill>
          <a:blip r:embed="rId2"/>
          <a:srcRect t="-15995" b="-15995"/>
          <a:stretch>
            <a:fillRect/>
          </a:stretch>
        </p:blipFill>
        <p:spPr>
          <a:xfrm>
            <a:off x="1708138" y="1919766"/>
            <a:ext cx="8775724" cy="464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7300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CA123-E0AA-F944-8C51-F6B494B25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Perl regex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AB6AF-48ED-3F42-B587-B80FAA0916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 defTabSz="457200">
              <a:lnSpc>
                <a:spcPct val="100000"/>
              </a:lnSpc>
              <a:spcBef>
                <a:spcPct val="20000"/>
              </a:spcBef>
              <a:buFont typeface="Arial"/>
              <a:buChar char="–"/>
            </a:pPr>
            <a:r>
              <a:rPr lang="en-US" sz="3200" dirty="0">
                <a:solidFill>
                  <a:prstClr val="black"/>
                </a:solidFill>
              </a:rPr>
              <a:t>Read up on the syntax of Perl regular expressions</a:t>
            </a:r>
          </a:p>
          <a:p>
            <a:pPr marL="285750" indent="-285750" defTabSz="457200">
              <a:lnSpc>
                <a:spcPct val="100000"/>
              </a:lnSpc>
              <a:spcBef>
                <a:spcPct val="20000"/>
              </a:spcBef>
              <a:buFont typeface="Arial"/>
              <a:buChar char="–"/>
            </a:pPr>
            <a:r>
              <a:rPr lang="en-US" sz="3200" dirty="0">
                <a:solidFill>
                  <a:prstClr val="black"/>
                </a:solidFill>
              </a:rPr>
              <a:t>Online tutorials</a:t>
            </a:r>
          </a:p>
          <a:p>
            <a:pPr lvl="1" defTabSz="457200">
              <a:lnSpc>
                <a:spcPct val="10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2800" dirty="0">
                <a:solidFill>
                  <a:prstClr val="black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http://perldoc.perl.org/perlrequick.html</a:t>
            </a:r>
            <a:endParaRPr lang="en-US" sz="2800" dirty="0">
              <a:solidFill>
                <a:prstClr val="black"/>
              </a:solidFill>
            </a:endParaRPr>
          </a:p>
          <a:p>
            <a:pPr lvl="1" defTabSz="457200">
              <a:lnSpc>
                <a:spcPct val="100000"/>
              </a:lnSpc>
              <a:spcBef>
                <a:spcPct val="20000"/>
              </a:spcBef>
              <a:buFont typeface="Arial"/>
              <a:buChar char="•"/>
            </a:pPr>
            <a:r>
              <a:rPr lang="en-US" sz="2800" dirty="0">
                <a:solidFill>
                  <a:prstClr val="black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http://perldoc.perl.org/perlretut.html</a:t>
            </a:r>
            <a:endParaRPr lang="en-US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5288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443EC-39D8-B741-ADF7-E4B0A5B1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Perl regex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E24E0-A844-DA47-AB66-02DD0DAC0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7518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Perl regex matching:</a:t>
            </a:r>
          </a:p>
          <a:p>
            <a:pPr lvl="1"/>
            <a:r>
              <a:rPr lang="en-US" sz="2100" dirty="0">
                <a:latin typeface="Menlo" charset="0"/>
                <a:ea typeface="Menlo" charset="0"/>
                <a:cs typeface="Menlo" charset="0"/>
              </a:rPr>
              <a:t>$s </a:t>
            </a:r>
            <a:r>
              <a:rPr lang="en-US" sz="2100" dirty="0">
                <a:solidFill>
                  <a:srgbClr val="FF0000"/>
                </a:solidFill>
                <a:latin typeface="Menlo" charset="0"/>
                <a:ea typeface="Menlo" charset="0"/>
                <a:cs typeface="Menlo" charset="0"/>
              </a:rPr>
              <a:t>=~</a:t>
            </a:r>
            <a:r>
              <a:rPr lang="en-US" sz="2100" dirty="0">
                <a:latin typeface="Menlo" charset="0"/>
                <a:ea typeface="Menlo" charset="0"/>
                <a:cs typeface="Menlo" charset="0"/>
              </a:rPr>
              <a:t> /</a:t>
            </a:r>
            <a:r>
              <a:rPr lang="en-US" sz="2100" i="1" dirty="0">
                <a:latin typeface="Menlo" charset="0"/>
                <a:ea typeface="Menlo" charset="0"/>
                <a:cs typeface="Menlo" charset="0"/>
              </a:rPr>
              <a:t>foo</a:t>
            </a:r>
            <a:r>
              <a:rPr lang="en-US" sz="2100" dirty="0">
                <a:latin typeface="Menlo" charset="0"/>
                <a:ea typeface="Menlo" charset="0"/>
                <a:cs typeface="Menlo" charset="0"/>
              </a:rPr>
              <a:t>/ 		(</a:t>
            </a:r>
            <a:r>
              <a:rPr lang="en-US" sz="2118" dirty="0">
                <a:latin typeface="Menlo" charset="0"/>
                <a:ea typeface="Menlo" charset="0"/>
                <a:cs typeface="Menlo" charset="0"/>
              </a:rPr>
              <a:t>/…/</a:t>
            </a:r>
            <a:r>
              <a:rPr lang="en-US" sz="2118" dirty="0">
                <a:latin typeface="Courier New"/>
                <a:cs typeface="Courier New"/>
              </a:rPr>
              <a:t> </a:t>
            </a:r>
            <a:r>
              <a:rPr lang="en-US" dirty="0"/>
              <a:t>contains a regex)</a:t>
            </a:r>
          </a:p>
          <a:p>
            <a:pPr lvl="1"/>
            <a:r>
              <a:rPr lang="en-US" dirty="0"/>
              <a:t>can use in a conditional: </a:t>
            </a:r>
          </a:p>
          <a:p>
            <a:pPr lvl="2"/>
            <a:r>
              <a:rPr lang="en-US" dirty="0"/>
              <a:t>e.g. 	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if ($s =~ /</a:t>
            </a:r>
            <a:r>
              <a:rPr lang="en-US" i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foo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/) </a:t>
            </a:r>
            <a:r>
              <a:rPr lang="en-US" dirty="0"/>
              <a:t>…</a:t>
            </a:r>
          </a:p>
          <a:p>
            <a:pPr lvl="2"/>
            <a:r>
              <a:rPr lang="en-US" dirty="0"/>
              <a:t>evaluates to true/false depending on what’s in </a:t>
            </a:r>
            <a:r>
              <a:rPr lang="en-US" sz="2100" dirty="0">
                <a:solidFill>
                  <a:prstClr val="black"/>
                </a:solidFill>
                <a:latin typeface="Menlo" charset="0"/>
                <a:ea typeface="Menlo" charset="0"/>
                <a:cs typeface="Menlo" charset="0"/>
              </a:rPr>
              <a:t>$s</a:t>
            </a:r>
            <a:endParaRPr lang="en-US" sz="1600" dirty="0">
              <a:latin typeface="Courier New"/>
              <a:cs typeface="Courier New"/>
            </a:endParaRPr>
          </a:p>
          <a:p>
            <a:pPr lvl="1"/>
            <a:r>
              <a:rPr lang="en-US" dirty="0"/>
              <a:t>can also use as a statement: </a:t>
            </a:r>
          </a:p>
          <a:p>
            <a:pPr lvl="2"/>
            <a:r>
              <a:rPr lang="en-US" dirty="0"/>
              <a:t>e.g. </a:t>
            </a:r>
            <a:r>
              <a:rPr lang="en-US" dirty="0">
                <a:latin typeface="Menlo" charset="0"/>
                <a:ea typeface="Menlo" charset="0"/>
                <a:cs typeface="Menlo" charset="0"/>
              </a:rPr>
              <a:t>$s =~ /foo/;</a:t>
            </a:r>
          </a:p>
          <a:p>
            <a:pPr lvl="2"/>
            <a:r>
              <a:rPr lang="en-US" dirty="0"/>
              <a:t>global variable </a:t>
            </a:r>
            <a:r>
              <a:rPr lang="en-US" sz="2100" dirty="0">
                <a:latin typeface="Menlo" charset="0"/>
                <a:ea typeface="Menlo" charset="0"/>
                <a:cs typeface="Menlo" charset="0"/>
              </a:rPr>
              <a:t>$&amp;</a:t>
            </a:r>
            <a:r>
              <a:rPr lang="en-US" dirty="0"/>
              <a:t> contains the match</a:t>
            </a:r>
          </a:p>
          <a:p>
            <a:r>
              <a:rPr lang="en-US" b="1" dirty="0"/>
              <a:t>Examples</a:t>
            </a:r>
            <a:r>
              <a:rPr lang="en-US" dirty="0"/>
              <a:t>: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EE9BB9-8A96-9C45-B6B1-33D94A68F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862" y="4732375"/>
            <a:ext cx="6295005" cy="1811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52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581E0-40FE-724C-90E2-F888AE483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Perl regex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6AD29-3598-104A-B597-0D0FF4A02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707713"/>
          </a:xfrm>
        </p:spPr>
        <p:txBody>
          <a:bodyPr/>
          <a:lstStyle/>
          <a:p>
            <a:r>
              <a:rPr lang="en-US" dirty="0"/>
              <a:t>Match is not exact: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E67FDE-3B24-2D43-8B47-8A8E06B35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318" y="2376174"/>
            <a:ext cx="8916810" cy="89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910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443EC-39D8-B741-ADF7-E4B0A5B1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Perl regex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E24E0-A844-DA47-AB66-02DD0DAC0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64144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Perl regex match and substitute:</a:t>
            </a:r>
          </a:p>
          <a:p>
            <a:pPr lvl="1"/>
            <a:r>
              <a:rPr lang="en-US" sz="2100" dirty="0">
                <a:latin typeface="Menlo" charset="0"/>
                <a:ea typeface="Menlo" charset="0"/>
                <a:cs typeface="Menlo" charset="0"/>
              </a:rPr>
              <a:t>$s =~ s/foo/bar/</a:t>
            </a:r>
          </a:p>
          <a:p>
            <a:pPr lvl="1"/>
            <a:r>
              <a:rPr lang="en-US" sz="2100" dirty="0">
                <a:latin typeface="Menlo" charset="0"/>
                <a:ea typeface="Menlo" charset="0"/>
                <a:cs typeface="Menlo" charset="0"/>
              </a:rPr>
              <a:t>s/…</a:t>
            </a:r>
            <a:r>
              <a:rPr lang="en-US" sz="2100" i="1" dirty="0">
                <a:latin typeface="Menlo" charset="0"/>
                <a:ea typeface="Menlo" charset="0"/>
                <a:cs typeface="Menlo" charset="0"/>
              </a:rPr>
              <a:t>match</a:t>
            </a:r>
            <a:r>
              <a:rPr lang="en-US" sz="2100" dirty="0">
                <a:latin typeface="Menlo" charset="0"/>
                <a:ea typeface="Menlo" charset="0"/>
                <a:cs typeface="Menlo" charset="0"/>
              </a:rPr>
              <a:t>… /…</a:t>
            </a:r>
            <a:r>
              <a:rPr lang="en-US" sz="2100" i="1" dirty="0">
                <a:latin typeface="Menlo" charset="0"/>
                <a:ea typeface="Menlo" charset="0"/>
                <a:cs typeface="Menlo" charset="0"/>
              </a:rPr>
              <a:t>substitute</a:t>
            </a:r>
            <a:r>
              <a:rPr lang="en-US" sz="2100" dirty="0">
                <a:latin typeface="Menlo" charset="0"/>
                <a:ea typeface="Menlo" charset="0"/>
                <a:cs typeface="Menlo" charset="0"/>
              </a:rPr>
              <a:t>… / </a:t>
            </a:r>
            <a:r>
              <a:rPr lang="en-US" dirty="0"/>
              <a:t>contains two expressions</a:t>
            </a:r>
          </a:p>
          <a:p>
            <a:pPr lvl="1"/>
            <a:r>
              <a:rPr lang="en-US" sz="2595" dirty="0"/>
              <a:t>will </a:t>
            </a:r>
            <a:r>
              <a:rPr lang="en-US" sz="2595" dirty="0">
                <a:solidFill>
                  <a:srgbClr val="FF0000"/>
                </a:solidFill>
              </a:rPr>
              <a:t>modify</a:t>
            </a:r>
            <a:r>
              <a:rPr lang="en-US" sz="2595" dirty="0"/>
              <a:t> </a:t>
            </a:r>
            <a:r>
              <a:rPr lang="en-US" sz="2100" dirty="0">
                <a:latin typeface="Menlo" charset="0"/>
                <a:ea typeface="Menlo" charset="0"/>
                <a:cs typeface="Menlo" charset="0"/>
              </a:rPr>
              <a:t>$s</a:t>
            </a:r>
            <a:r>
              <a:rPr lang="en-US" sz="2595" dirty="0"/>
              <a:t> by looking for a </a:t>
            </a:r>
            <a:r>
              <a:rPr lang="en-US" sz="2595" b="1" dirty="0"/>
              <a:t>single </a:t>
            </a:r>
            <a:r>
              <a:rPr lang="en-US" sz="2595" dirty="0"/>
              <a:t>occurrence of </a:t>
            </a:r>
            <a:r>
              <a:rPr lang="en-US" sz="1946" i="1" dirty="0">
                <a:latin typeface="Monaco"/>
                <a:cs typeface="Monaco"/>
              </a:rPr>
              <a:t>match </a:t>
            </a:r>
            <a:r>
              <a:rPr lang="en-US" sz="2595" dirty="0"/>
              <a:t>and replacing that with </a:t>
            </a:r>
            <a:r>
              <a:rPr lang="en-US" sz="1946" i="1" dirty="0">
                <a:latin typeface="Monaco"/>
                <a:cs typeface="Monaco"/>
              </a:rPr>
              <a:t>substitute</a:t>
            </a:r>
          </a:p>
          <a:p>
            <a:pPr lvl="1"/>
            <a:r>
              <a:rPr lang="en-US" sz="2118" dirty="0">
                <a:latin typeface="Menlo" charset="0"/>
                <a:ea typeface="Menlo" charset="0"/>
                <a:cs typeface="Menlo" charset="0"/>
              </a:rPr>
              <a:t>s/…</a:t>
            </a:r>
            <a:r>
              <a:rPr lang="en-US" sz="2118" i="1" dirty="0">
                <a:latin typeface="Menlo" charset="0"/>
                <a:ea typeface="Menlo" charset="0"/>
                <a:cs typeface="Menlo" charset="0"/>
              </a:rPr>
              <a:t>match</a:t>
            </a:r>
            <a:r>
              <a:rPr lang="en-US" sz="2118" dirty="0">
                <a:latin typeface="Menlo" charset="0"/>
                <a:ea typeface="Menlo" charset="0"/>
                <a:cs typeface="Menlo" charset="0"/>
              </a:rPr>
              <a:t>… /…</a:t>
            </a:r>
            <a:r>
              <a:rPr lang="en-US" sz="2118" i="1" dirty="0">
                <a:latin typeface="Menlo" charset="0"/>
                <a:ea typeface="Menlo" charset="0"/>
                <a:cs typeface="Menlo" charset="0"/>
              </a:rPr>
              <a:t>substitute</a:t>
            </a:r>
            <a:r>
              <a:rPr lang="en-US" sz="2118" dirty="0">
                <a:latin typeface="Menlo" charset="0"/>
                <a:ea typeface="Menlo" charset="0"/>
                <a:cs typeface="Menlo" charset="0"/>
              </a:rPr>
              <a:t>… /g </a:t>
            </a:r>
            <a:r>
              <a:rPr lang="en-US" dirty="0"/>
              <a:t>global substitution</a:t>
            </a:r>
          </a:p>
          <a:p>
            <a:r>
              <a:rPr lang="en-US" b="1" dirty="0"/>
              <a:t>Examples: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AD15B4-1460-1B4C-803F-F41E04EF4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107" y="4467068"/>
            <a:ext cx="10086118" cy="12291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C00788-5072-E041-AA08-D04FF10A6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107" y="5869408"/>
            <a:ext cx="2533283" cy="870211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F5D23F-BBBD-5845-A891-02B2E9246540}"/>
              </a:ext>
            </a:extLst>
          </p:cNvPr>
          <p:cNvSpPr/>
          <p:nvPr/>
        </p:nvSpPr>
        <p:spPr>
          <a:xfrm>
            <a:off x="3671390" y="5869408"/>
            <a:ext cx="5268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https://perldoc.perl.org/perlop#Quote-Like-Operators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90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443EC-39D8-B741-ADF7-E4B0A5B14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Perl regex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E24E0-A844-DA47-AB66-02DD0DAC03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useful with </a:t>
            </a:r>
            <a:r>
              <a:rPr lang="en-US" sz="2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template.perl</a:t>
            </a:r>
            <a:r>
              <a:rPr lang="en-US" dirty="0"/>
              <a:t> for reading in a file line-by-line:</a:t>
            </a:r>
            <a:endParaRPr lang="en-US" sz="2000" dirty="0">
              <a:latin typeface="Courier New"/>
              <a:cs typeface="Courier New"/>
            </a:endParaRPr>
          </a:p>
          <a:p>
            <a:pPr lvl="1">
              <a:buNone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open($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fh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$ARGV[0]) or die "$ARGV[0] not found!\n";</a:t>
            </a:r>
          </a:p>
          <a:p>
            <a:pPr lvl="1">
              <a:buNone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while ($line = &lt;$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fh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&gt;) {</a:t>
            </a:r>
          </a:p>
          <a:p>
            <a:pPr lvl="1">
              <a:buNone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	$line =~ /…/</a:t>
            </a:r>
          </a:p>
          <a:p>
            <a:pPr lvl="1">
              <a:buNone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}</a:t>
            </a:r>
          </a:p>
          <a:p>
            <a:pPr lvl="1">
              <a:buNone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close($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fh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  <a:endParaRPr lang="en-US" dirty="0"/>
          </a:p>
          <a:p>
            <a:r>
              <a:rPr lang="en-US" dirty="0"/>
              <a:t>Or on the command line in abbreviated form as:</a:t>
            </a:r>
          </a:p>
          <a:p>
            <a:pPr marL="457200" lvl="1" indent="0">
              <a:buNone/>
            </a:pP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perl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-le 'open $f, </a:t>
            </a:r>
            <a:r>
              <a:rPr lang="en-US" sz="2000" i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filename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; while (&lt;$f&gt;) {while (/</a:t>
            </a:r>
            <a:r>
              <a:rPr lang="en-US" sz="2000" i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regex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/g) {print $&amp;}}'</a:t>
            </a:r>
          </a:p>
          <a:p>
            <a:r>
              <a:rPr lang="en-US" dirty="0"/>
              <a:t>Let’s practice this after we've introduced the notation …</a:t>
            </a:r>
          </a:p>
        </p:txBody>
      </p:sp>
    </p:spTree>
    <p:extLst>
      <p:ext uri="{BB962C8B-B14F-4D97-AF65-F5344CB8AC3E}">
        <p14:creationId xmlns:p14="http://schemas.microsoft.com/office/powerpoint/2010/main" val="116278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2: JM</a:t>
            </a:r>
          </a:p>
        </p:txBody>
      </p:sp>
      <p:pic>
        <p:nvPicPr>
          <p:cNvPr id="7" name="Content Placeholder 6" descr="Screen shot 2010-09-08 at 1.30.18 PM.pn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-428" r="-428"/>
          <a:stretch>
            <a:fillRect/>
          </a:stretch>
        </p:blipFill>
        <p:spPr>
          <a:xfrm>
            <a:off x="1981200" y="1600200"/>
            <a:ext cx="8229600" cy="2133600"/>
          </a:xfrm>
          <a:ln>
            <a:solidFill>
              <a:schemeClr val="tx1"/>
            </a:solidFill>
          </a:ln>
        </p:spPr>
      </p:pic>
      <p:pic>
        <p:nvPicPr>
          <p:cNvPr id="8" name="Content Placeholder 7" descr="Screen shot 2010-09-08 at 1.30.52 PM.pn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24237" b="-24237"/>
          <a:stretch>
            <a:fillRect/>
          </a:stretch>
        </p:blipFill>
        <p:spPr>
          <a:xfrm>
            <a:off x="1981200" y="3962401"/>
            <a:ext cx="8229600" cy="2163763"/>
          </a:xfr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391401" y="5759477"/>
            <a:ext cx="2560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character class</a:t>
            </a:r>
            <a:r>
              <a:rPr lang="en-US" dirty="0"/>
              <a:t>: Perl lingo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00CD35-A39C-7041-AB8C-65DCC0791CE2}"/>
              </a:ext>
            </a:extLst>
          </p:cNvPr>
          <p:cNvSpPr txBox="1"/>
          <p:nvPr/>
        </p:nvSpPr>
        <p:spPr>
          <a:xfrm>
            <a:off x="406602" y="2641878"/>
            <a:ext cx="1574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spaces matter!</a:t>
            </a:r>
          </a:p>
        </p:txBody>
      </p:sp>
    </p:spTree>
    <p:extLst>
      <p:ext uri="{BB962C8B-B14F-4D97-AF65-F5344CB8AC3E}">
        <p14:creationId xmlns:p14="http://schemas.microsoft.com/office/powerpoint/2010/main" val="32557095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2: JM</a:t>
            </a:r>
          </a:p>
        </p:txBody>
      </p:sp>
      <p:pic>
        <p:nvPicPr>
          <p:cNvPr id="6" name="Content Placeholder 5" descr="Screen shot 2010-09-08 at 1.31.03 PM.pn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t="-20685" b="-20685"/>
          <a:stretch>
            <a:fillRect/>
          </a:stretch>
        </p:blipFill>
        <p:spPr>
          <a:xfrm>
            <a:off x="2563660" y="1508566"/>
            <a:ext cx="7467600" cy="1936750"/>
          </a:xfrm>
          <a:ln>
            <a:solidFill>
              <a:schemeClr val="tx1"/>
            </a:solidFill>
          </a:ln>
        </p:spPr>
      </p:pic>
      <p:pic>
        <p:nvPicPr>
          <p:cNvPr id="8" name="Content Placeholder 6" descr="Screen shot 2010-09-08 at 1.54.32 PM.png"/>
          <p:cNvPicPr>
            <a:picLocks noChangeAspect="1"/>
          </p:cNvPicPr>
          <p:nvPr/>
        </p:nvPicPr>
        <p:blipFill rotWithShape="1">
          <a:blip r:embed="rId3"/>
          <a:srcRect l="260" r="-9"/>
          <a:stretch/>
        </p:blipFill>
        <p:spPr>
          <a:xfrm>
            <a:off x="2563660" y="4221992"/>
            <a:ext cx="7467600" cy="21262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563660" y="3348354"/>
            <a:ext cx="3454664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backslash lowercase letter for class</a:t>
            </a:r>
          </a:p>
          <a:p>
            <a:r>
              <a:rPr lang="en-US" dirty="0"/>
              <a:t>Uppercase variant for </a:t>
            </a:r>
            <a:r>
              <a:rPr lang="en-US" b="1" dirty="0"/>
              <a:t>all but </a:t>
            </a:r>
            <a:r>
              <a:rPr lang="en-US" dirty="0"/>
              <a:t>class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01863" y="1497327"/>
            <a:ext cx="2063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range: </a:t>
            </a:r>
            <a:r>
              <a:rPr lang="en-US"/>
              <a:t>in ASCII table</a:t>
            </a:r>
          </a:p>
        </p:txBody>
      </p:sp>
    </p:spTree>
    <p:extLst>
      <p:ext uri="{BB962C8B-B14F-4D97-AF65-F5344CB8AC3E}">
        <p14:creationId xmlns:p14="http://schemas.microsoft.com/office/powerpoint/2010/main" val="346765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2: JM</a:t>
            </a:r>
          </a:p>
        </p:txBody>
      </p:sp>
      <p:pic>
        <p:nvPicPr>
          <p:cNvPr id="7" name="Content Placeholder 6" descr="Screen shot 2010-09-08 at 1.31.31 PM.pn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-4145" r="-4145"/>
          <a:stretch>
            <a:fillRect/>
          </a:stretch>
        </p:blipFill>
        <p:spPr>
          <a:xfrm>
            <a:off x="2175354" y="1754688"/>
            <a:ext cx="8234933" cy="2165959"/>
          </a:xfrm>
          <a:ln>
            <a:solidFill>
              <a:schemeClr val="tx1"/>
            </a:solidFill>
          </a:ln>
        </p:spPr>
      </p:pic>
      <p:pic>
        <p:nvPicPr>
          <p:cNvPr id="10" name="Content Placeholder 7" descr="Screen shot 2010-09-08 at 1.52.04 PM.png"/>
          <p:cNvPicPr>
            <a:picLocks noChangeAspect="1"/>
          </p:cNvPicPr>
          <p:nvPr/>
        </p:nvPicPr>
        <p:blipFill>
          <a:blip r:embed="rId3"/>
          <a:srcRect t="-51794" b="-51794"/>
          <a:stretch>
            <a:fillRect/>
          </a:stretch>
        </p:blipFill>
        <p:spPr>
          <a:xfrm>
            <a:off x="2175354" y="3984647"/>
            <a:ext cx="8229600" cy="216376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54753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3C5C9F-8F67-7D04-E17D-413027A5E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Digital advertising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F562B-8D06-BC49-32DC-9007077C13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Spectacular growth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graph of sales growth&#10;&#10;Description automatically generated with medium confidence">
            <a:extLst>
              <a:ext uri="{FF2B5EF4-FFF2-40B4-BE49-F238E27FC236}">
                <a16:creationId xmlns:a16="http://schemas.microsoft.com/office/drawing/2014/main" id="{40AB05CC-AD63-51FB-1B4B-88D0B98916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909782" y="1386173"/>
            <a:ext cx="7959130" cy="44770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325566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2: JM</a:t>
            </a:r>
          </a:p>
        </p:txBody>
      </p:sp>
      <p:pic>
        <p:nvPicPr>
          <p:cNvPr id="6" name="Content Placeholder 5" descr="Screen shot 2010-09-08 at 1.54.19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3950" y="2934494"/>
            <a:ext cx="7404100" cy="2133600"/>
          </a:xfrm>
          <a:ln>
            <a:solidFill>
              <a:schemeClr val="tx1"/>
            </a:solidFill>
          </a:ln>
        </p:spPr>
      </p:pic>
      <p:pic>
        <p:nvPicPr>
          <p:cNvPr id="7" name="Content Placeholder 5" descr="Screen shot 2010-09-08 at 1.31.59 PM.png"/>
          <p:cNvPicPr>
            <a:picLocks noChangeAspect="1"/>
          </p:cNvPicPr>
          <p:nvPr/>
        </p:nvPicPr>
        <p:blipFill>
          <a:blip r:embed="rId3"/>
          <a:srcRect t="-35973" b="-35973"/>
          <a:stretch>
            <a:fillRect/>
          </a:stretch>
        </p:blipFill>
        <p:spPr>
          <a:xfrm>
            <a:off x="2375770" y="1184491"/>
            <a:ext cx="7440460" cy="19290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CC5EE4-11BA-C84B-BE97-1A5A851AC657}"/>
              </a:ext>
            </a:extLst>
          </p:cNvPr>
          <p:cNvSpPr txBox="1"/>
          <p:nvPr/>
        </p:nvSpPr>
        <p:spPr>
          <a:xfrm>
            <a:off x="2393950" y="5273399"/>
            <a:ext cx="7462556" cy="70788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Can use parentheses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2000" dirty="0"/>
              <a:t>…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  <a:r>
              <a:rPr lang="en-US" sz="2000" dirty="0"/>
              <a:t> to group around a sub-expression if &gt; 1 char</a:t>
            </a:r>
          </a:p>
          <a:p>
            <a:r>
              <a:rPr lang="en-US" sz="2000" dirty="0"/>
              <a:t>e.g. (ab)* vs. ab*</a:t>
            </a:r>
          </a:p>
        </p:txBody>
      </p:sp>
    </p:spTree>
    <p:extLst>
      <p:ext uri="{BB962C8B-B14F-4D97-AF65-F5344CB8AC3E}">
        <p14:creationId xmlns:p14="http://schemas.microsoft.com/office/powerpoint/2010/main" val="29094552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Perl regex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45" y="1673195"/>
            <a:ext cx="6338104" cy="4130065"/>
          </a:xfrm>
          <a:ln>
            <a:solidFill>
              <a:schemeClr val="tx1"/>
            </a:solidFill>
          </a:ln>
        </p:spPr>
      </p:pic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7871944" y="1690688"/>
            <a:ext cx="3481856" cy="411257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latin typeface="Menlo" charset="0"/>
                <a:ea typeface="Menlo" charset="0"/>
                <a:cs typeface="Menlo" charset="0"/>
              </a:rPr>
              <a:t>Example</a:t>
            </a:r>
            <a:r>
              <a:rPr lang="en-US" sz="2000" dirty="0">
                <a:latin typeface="Menlo" charset="0"/>
                <a:ea typeface="Menlo" charset="0"/>
                <a:cs typeface="Menlo" charset="0"/>
              </a:rPr>
              <a:t>: \</a:t>
            </a:r>
            <a:r>
              <a:rPr lang="en-US" sz="2000" dirty="0" err="1">
                <a:latin typeface="Menlo" charset="0"/>
                <a:ea typeface="Menlo" charset="0"/>
                <a:cs typeface="Menlo" charset="0"/>
              </a:rPr>
              <a:t>S+ing</a:t>
            </a:r>
            <a:r>
              <a:rPr lang="en-US" sz="2000" dirty="0">
                <a:latin typeface="Menlo" charset="0"/>
                <a:ea typeface="Menlo" charset="0"/>
                <a:cs typeface="Menlo" charset="0"/>
              </a:rPr>
              <a:t>\b</a:t>
            </a:r>
          </a:p>
          <a:p>
            <a:r>
              <a:rPr lang="en-US" sz="2400" dirty="0">
                <a:solidFill>
                  <a:srgbClr val="FF0000"/>
                </a:solidFill>
              </a:rPr>
              <a:t>\s</a:t>
            </a:r>
            <a:r>
              <a:rPr lang="en-US" sz="2400" dirty="0"/>
              <a:t> is a whitespace, so </a:t>
            </a:r>
            <a:r>
              <a:rPr lang="en-US" sz="2400" dirty="0">
                <a:solidFill>
                  <a:srgbClr val="FF0000"/>
                </a:solidFill>
              </a:rPr>
              <a:t>\S</a:t>
            </a:r>
            <a:r>
              <a:rPr lang="en-US" sz="2400" dirty="0"/>
              <a:t> is a non-whitespace</a:t>
            </a:r>
          </a:p>
          <a:p>
            <a:r>
              <a:rPr lang="en-US" sz="2400" dirty="0"/>
              <a:t>+ is repetition (1 or more)</a:t>
            </a:r>
          </a:p>
          <a:p>
            <a:r>
              <a:rPr lang="en-US" sz="2400" dirty="0">
                <a:solidFill>
                  <a:srgbClr val="FF0000"/>
                </a:solidFill>
              </a:rPr>
              <a:t>\b</a:t>
            </a:r>
            <a:r>
              <a:rPr lang="en-US" sz="2400" dirty="0"/>
              <a:t> is a word boundary, (words are made up of \w characters)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902767"/>
            <a:ext cx="10838328" cy="5901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504706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Perl regex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\b or \b{</a:t>
            </a:r>
            <a:r>
              <a:rPr lang="en-US" dirty="0" err="1"/>
              <a:t>wb</a:t>
            </a:r>
            <a:r>
              <a:rPr lang="en-US" dirty="0"/>
              <a:t>}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535" y="2311990"/>
            <a:ext cx="8404964" cy="12838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576" y="4311880"/>
            <a:ext cx="6012493" cy="10201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Content Placeholder 4"/>
          <p:cNvSpPr txBox="1">
            <a:spLocks/>
          </p:cNvSpPr>
          <p:nvPr/>
        </p:nvSpPr>
        <p:spPr>
          <a:xfrm>
            <a:off x="838200" y="3736681"/>
            <a:ext cx="8229600" cy="52922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Perl global variables set during regex matching: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B19D6C55-E702-BE4A-9CE0-851D1CF23A0D}"/>
              </a:ext>
            </a:extLst>
          </p:cNvPr>
          <p:cNvSpPr txBox="1">
            <a:spLocks/>
          </p:cNvSpPr>
          <p:nvPr/>
        </p:nvSpPr>
        <p:spPr>
          <a:xfrm>
            <a:off x="838200" y="5506900"/>
            <a:ext cx="8229600" cy="529225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other boundary metacharacters: </a:t>
            </a:r>
            <a:r>
              <a:rPr lang="en-US" dirty="0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^</a:t>
            </a:r>
            <a:r>
              <a:rPr lang="en-US" dirty="0"/>
              <a:t> (beginning of line), </a:t>
            </a:r>
            <a:r>
              <a:rPr lang="en-US" dirty="0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$</a:t>
            </a:r>
            <a:r>
              <a:rPr lang="en-US" dirty="0"/>
              <a:t> (end of line)</a:t>
            </a:r>
          </a:p>
        </p:txBody>
      </p:sp>
    </p:spTree>
    <p:extLst>
      <p:ext uri="{BB962C8B-B14F-4D97-AF65-F5344CB8AC3E}">
        <p14:creationId xmlns:p14="http://schemas.microsoft.com/office/powerpoint/2010/main" val="36019314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Perl regex: Unicode and </a:t>
            </a:r>
            <a:r>
              <a:rPr lang="en-US" sz="4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\b</a:t>
            </a:r>
            <a:endParaRPr lang="en-US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\b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80" y="2677295"/>
            <a:ext cx="5450695" cy="1051320"/>
          </a:xfrm>
          <a:ln>
            <a:solidFill>
              <a:schemeClr val="accent1"/>
            </a:solidFill>
          </a:ln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\b{</a:t>
            </a:r>
            <a:r>
              <a:rPr lang="en-US" dirty="0" err="1"/>
              <a:t>wb</a:t>
            </a:r>
            <a:r>
              <a:rPr lang="en-US" dirty="0"/>
              <a:t>}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588" y="2653002"/>
            <a:ext cx="5410177" cy="1075613"/>
          </a:xfrm>
          <a:ln>
            <a:solidFill>
              <a:schemeClr val="accent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02" y="3824541"/>
            <a:ext cx="1321496" cy="2429847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161" y="3876542"/>
            <a:ext cx="1302163" cy="1835836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4" name="Oval Callout 3"/>
          <p:cNvSpPr/>
          <p:nvPr/>
        </p:nvSpPr>
        <p:spPr>
          <a:xfrm>
            <a:off x="3164556" y="3842978"/>
            <a:ext cx="2004163" cy="1196486"/>
          </a:xfrm>
          <a:prstGeom prst="wedgeEllipseCallout">
            <a:avLst>
              <a:gd name="adj1" fmla="val -14843"/>
              <a:gd name="adj2" fmla="val -10919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Note: global </a:t>
            </a:r>
            <a:r>
              <a:rPr lang="en-US" dirty="0"/>
              <a:t>match in while-loop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B7188-AC1F-E046-AE64-EA7EAF789C00}"/>
              </a:ext>
            </a:extLst>
          </p:cNvPr>
          <p:cNvSpPr txBox="1"/>
          <p:nvPr/>
        </p:nvSpPr>
        <p:spPr>
          <a:xfrm>
            <a:off x="3501411" y="5860305"/>
            <a:ext cx="5373522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Note</a:t>
            </a:r>
            <a:r>
              <a:rPr lang="en-US" sz="2400" dirty="0"/>
              <a:t>: </a:t>
            </a:r>
            <a:r>
              <a:rPr lang="en-US" sz="2000" dirty="0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.*?</a:t>
            </a:r>
            <a:r>
              <a:rPr lang="en-US" sz="2400" dirty="0"/>
              <a:t> is the non-greedy version of </a:t>
            </a:r>
            <a:r>
              <a:rPr lang="en-US" sz="2000" dirty="0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.*</a:t>
            </a:r>
            <a:endParaRPr lang="en-US" sz="2400" dirty="0">
              <a:solidFill>
                <a:srgbClr val="FF0000"/>
              </a:solidFill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1794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Perl regex: Unicode and \w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Menlo Regular"/>
                <a:cs typeface="Menlo Regular"/>
              </a:rPr>
              <a:t>\w is [0-9A-Za-z_]</a:t>
            </a:r>
          </a:p>
          <a:p>
            <a:pPr marL="0" indent="0">
              <a:buNone/>
            </a:pPr>
            <a:r>
              <a:rPr lang="en-US" dirty="0"/>
              <a:t>Definition is expanded for Unicode:</a:t>
            </a:r>
          </a:p>
          <a:p>
            <a:pPr marL="57150" indent="0">
              <a:buNone/>
            </a:pPr>
            <a:r>
              <a:rPr lang="en-US" sz="1700" dirty="0">
                <a:latin typeface="Menlo Regular"/>
                <a:cs typeface="Menlo Regular"/>
              </a:rPr>
              <a:t>use utf8;</a:t>
            </a:r>
          </a:p>
          <a:p>
            <a:pPr marL="57150" indent="0">
              <a:buNone/>
            </a:pPr>
            <a:r>
              <a:rPr lang="en-US" sz="1700" dirty="0">
                <a:latin typeface="Menlo Regular"/>
                <a:cs typeface="Menlo Regular"/>
              </a:rPr>
              <a:t>use open </a:t>
            </a:r>
            <a:r>
              <a:rPr lang="en-US" sz="1700" dirty="0" err="1">
                <a:latin typeface="Menlo Regular"/>
                <a:cs typeface="Menlo Regular"/>
              </a:rPr>
              <a:t>qw</a:t>
            </a:r>
            <a:r>
              <a:rPr lang="en-US" sz="1700" dirty="0">
                <a:latin typeface="Menlo Regular"/>
                <a:cs typeface="Menlo Regular"/>
              </a:rPr>
              <a:t>(:std :utf8);	</a:t>
            </a:r>
          </a:p>
          <a:p>
            <a:pPr marL="57150" indent="0">
              <a:buNone/>
            </a:pPr>
            <a:r>
              <a:rPr lang="en-US" sz="1700" dirty="0">
                <a:latin typeface="Menlo Regular"/>
                <a:cs typeface="Menlo Regular"/>
              </a:rPr>
              <a:t>my $</a:t>
            </a:r>
            <a:r>
              <a:rPr lang="en-US" sz="1700" dirty="0" err="1">
                <a:latin typeface="Menlo Regular"/>
                <a:cs typeface="Menlo Regular"/>
              </a:rPr>
              <a:t>str</a:t>
            </a:r>
            <a:r>
              <a:rPr lang="en-US" sz="1700" dirty="0">
                <a:latin typeface="Menlo Regular"/>
                <a:cs typeface="Menlo Regular"/>
              </a:rPr>
              <a:t> = "school </a:t>
            </a:r>
            <a:r>
              <a:rPr lang="en-US" sz="1700" dirty="0" err="1">
                <a:latin typeface="Menlo Regular"/>
                <a:cs typeface="Menlo Regular"/>
              </a:rPr>
              <a:t>école</a:t>
            </a:r>
            <a:r>
              <a:rPr lang="en-US" sz="1700" dirty="0">
                <a:latin typeface="Menlo Regular"/>
                <a:cs typeface="Menlo Regular"/>
              </a:rPr>
              <a:t> </a:t>
            </a:r>
            <a:r>
              <a:rPr lang="en-US" sz="1700" dirty="0" err="1">
                <a:latin typeface="Menlo Regular"/>
                <a:cs typeface="Menlo Regular"/>
              </a:rPr>
              <a:t>École</a:t>
            </a:r>
            <a:r>
              <a:rPr lang="en-US" sz="1700" dirty="0">
                <a:latin typeface="Menlo Regular"/>
                <a:cs typeface="Menlo Regular"/>
              </a:rPr>
              <a:t> </a:t>
            </a:r>
            <a:r>
              <a:rPr lang="en-US" sz="1700" dirty="0" err="1">
                <a:latin typeface="Menlo Regular"/>
                <a:cs typeface="Menlo Regular"/>
              </a:rPr>
              <a:t>šola</a:t>
            </a:r>
            <a:r>
              <a:rPr lang="en-US" sz="1700" dirty="0">
                <a:latin typeface="Menlo Regular"/>
                <a:cs typeface="Menlo Regular"/>
              </a:rPr>
              <a:t> </a:t>
            </a:r>
            <a:r>
              <a:rPr lang="en-US" sz="1700" dirty="0" err="1">
                <a:latin typeface="Menlo Regular"/>
                <a:cs typeface="Menlo Regular"/>
              </a:rPr>
              <a:t>trường</a:t>
            </a:r>
            <a:r>
              <a:rPr lang="en-US" sz="1700" dirty="0">
                <a:latin typeface="Menlo Regular"/>
                <a:cs typeface="Menlo Regular"/>
              </a:rPr>
              <a:t> </a:t>
            </a:r>
            <a:r>
              <a:rPr lang="en-US" sz="1700" dirty="0" err="1">
                <a:latin typeface="Menlo Regular"/>
                <a:cs typeface="Menlo Regular"/>
              </a:rPr>
              <a:t>स्कूल</a:t>
            </a:r>
            <a:r>
              <a:rPr lang="en-US" sz="1700" dirty="0">
                <a:latin typeface="Menlo Regular"/>
                <a:cs typeface="Menlo Regular"/>
              </a:rPr>
              <a:t> </a:t>
            </a:r>
            <a:r>
              <a:rPr lang="en-US" sz="1700" dirty="0" err="1">
                <a:latin typeface="Menlo Regular"/>
                <a:cs typeface="Menlo Regular"/>
              </a:rPr>
              <a:t>škole</a:t>
            </a:r>
            <a:r>
              <a:rPr lang="en-US" sz="1700" dirty="0">
                <a:latin typeface="Menlo Regular"/>
                <a:cs typeface="Menlo Regular"/>
              </a:rPr>
              <a:t> </a:t>
            </a:r>
            <a:r>
              <a:rPr lang="en-US" sz="1700" dirty="0" err="1">
                <a:latin typeface="Menlo Regular"/>
                <a:cs typeface="Menlo Regular"/>
              </a:rPr>
              <a:t>โรงเรียน</a:t>
            </a:r>
            <a:r>
              <a:rPr lang="en-US" sz="1700" dirty="0">
                <a:latin typeface="Menlo Regular"/>
                <a:cs typeface="Menlo Regular"/>
              </a:rPr>
              <a:t>";</a:t>
            </a:r>
          </a:p>
          <a:p>
            <a:pPr marL="57150" indent="0">
              <a:buNone/>
            </a:pPr>
            <a:r>
              <a:rPr lang="en-US" sz="1700" dirty="0">
                <a:latin typeface="Menlo Regular"/>
                <a:cs typeface="Menlo Regular"/>
              </a:rPr>
              <a:t>@words = ($</a:t>
            </a:r>
            <a:r>
              <a:rPr lang="en-US" sz="1700" dirty="0" err="1">
                <a:latin typeface="Menlo Regular"/>
                <a:cs typeface="Menlo Regular"/>
              </a:rPr>
              <a:t>str</a:t>
            </a:r>
            <a:r>
              <a:rPr lang="en-US" sz="1700" dirty="0">
                <a:latin typeface="Menlo Regular"/>
                <a:cs typeface="Menlo Regular"/>
              </a:rPr>
              <a:t> =~ /(\w+)/g);</a:t>
            </a:r>
          </a:p>
          <a:p>
            <a:pPr marL="57150" indent="0">
              <a:buNone/>
            </a:pPr>
            <a:r>
              <a:rPr lang="en-US" sz="1700" dirty="0" err="1">
                <a:latin typeface="Menlo Regular"/>
                <a:cs typeface="Menlo Regular"/>
              </a:rPr>
              <a:t>foreach</a:t>
            </a:r>
            <a:r>
              <a:rPr lang="en-US" sz="1700" dirty="0">
                <a:latin typeface="Menlo Regular"/>
                <a:cs typeface="Menlo Regular"/>
              </a:rPr>
              <a:t> $word (@words) { print "$word\n" }</a:t>
            </a:r>
          </a:p>
        </p:txBody>
      </p:sp>
      <p:pic>
        <p:nvPicPr>
          <p:cNvPr id="4" name="Picture 3" descr="Screen Shot 2014-09-11 at 8.56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750" y="4821694"/>
            <a:ext cx="3009900" cy="1981200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pic>
        <p:nvPicPr>
          <p:cNvPr id="5" name="Picture 4" descr="Screen Shot 2015-09-23 at 1.13.4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156" y="4993097"/>
            <a:ext cx="954088" cy="179808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6" name="Up Arrow Callout 5"/>
          <p:cNvSpPr/>
          <p:nvPr/>
        </p:nvSpPr>
        <p:spPr>
          <a:xfrm rot="16200000">
            <a:off x="7064480" y="1570335"/>
            <a:ext cx="1035051" cy="5016710"/>
          </a:xfrm>
          <a:prstGeom prst="upArrowCallout">
            <a:avLst>
              <a:gd name="adj1" fmla="val 7979"/>
              <a:gd name="adj2" fmla="val 13184"/>
              <a:gd name="adj3" fmla="val 24093"/>
              <a:gd name="adj4" fmla="val 1722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list context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A107F9-BF87-AD41-AA15-59B3C916392F}"/>
              </a:ext>
            </a:extLst>
          </p:cNvPr>
          <p:cNvSpPr txBox="1"/>
          <p:nvPr/>
        </p:nvSpPr>
        <p:spPr>
          <a:xfrm>
            <a:off x="5073650" y="2702618"/>
            <a:ext cx="674543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use</a:t>
            </a:r>
            <a:r>
              <a:rPr lang="en-US" sz="2400" b="1" dirty="0"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 pragma: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  <a:hlinkClick r:id="rId4"/>
              </a:rPr>
              <a:t>https://perldoc.perl.org/open.html</a:t>
            </a:r>
            <a:endParaRPr lang="en-US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38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2: JM</a:t>
            </a:r>
          </a:p>
        </p:txBody>
      </p:sp>
      <p:pic>
        <p:nvPicPr>
          <p:cNvPr id="6" name="Content Placeholder 5" descr="Screen shot 2010-09-08 at 1.53.58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6453" y="1988143"/>
            <a:ext cx="8870112" cy="2217528"/>
          </a:xfr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80103F-DCAC-C043-9260-429EC582AB7C}"/>
              </a:ext>
            </a:extLst>
          </p:cNvPr>
          <p:cNvSpPr txBox="1"/>
          <p:nvPr/>
        </p:nvSpPr>
        <p:spPr>
          <a:xfrm>
            <a:off x="1496453" y="4298282"/>
            <a:ext cx="84792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Why is a backslash needed?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*</a:t>
            </a:r>
            <a:r>
              <a:rPr lang="en-US" sz="2400" dirty="0"/>
              <a:t> means zero or more repetitions of the previous char/expr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.</a:t>
            </a:r>
            <a:r>
              <a:rPr lang="en-US" sz="2400" dirty="0"/>
              <a:t> means any single character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?</a:t>
            </a:r>
            <a:r>
              <a:rPr lang="en-US" sz="2400" dirty="0"/>
              <a:t> means previous char/expr is optional (zero or one occurrence)</a:t>
            </a:r>
          </a:p>
        </p:txBody>
      </p:sp>
    </p:spTree>
    <p:extLst>
      <p:ext uri="{BB962C8B-B14F-4D97-AF65-F5344CB8AC3E}">
        <p14:creationId xmlns:p14="http://schemas.microsoft.com/office/powerpoint/2010/main" val="11817088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2: JM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Precedence of operators</a:t>
            </a:r>
          </a:p>
          <a:p>
            <a:pPr lvl="1"/>
            <a:r>
              <a:rPr lang="en-US" dirty="0"/>
              <a:t>Example: Column 1 Column 2 Column 3 …</a:t>
            </a:r>
          </a:p>
          <a:p>
            <a:pPr lvl="1"/>
            <a:r>
              <a:rPr lang="en-US" sz="2300" dirty="0">
                <a:latin typeface="Menlo" charset="0"/>
                <a:ea typeface="Menlo" charset="0"/>
                <a:cs typeface="Menlo" charset="0"/>
              </a:rPr>
              <a:t>/Column [0-9]+ */</a:t>
            </a:r>
          </a:p>
          <a:p>
            <a:pPr lvl="1"/>
            <a:r>
              <a:rPr lang="en-US" sz="2300" dirty="0">
                <a:latin typeface="Menlo" charset="0"/>
                <a:ea typeface="Menlo" charset="0"/>
                <a:cs typeface="Menlo" charset="0"/>
              </a:rPr>
              <a:t>/</a:t>
            </a:r>
            <a:r>
              <a:rPr lang="en-US" sz="2300" dirty="0">
                <a:solidFill>
                  <a:srgbClr val="FF0000"/>
                </a:solidFill>
                <a:latin typeface="Menlo" charset="0"/>
                <a:ea typeface="Menlo" charset="0"/>
                <a:cs typeface="Menlo" charset="0"/>
              </a:rPr>
              <a:t>(</a:t>
            </a:r>
            <a:r>
              <a:rPr lang="en-US" sz="2300" dirty="0">
                <a:latin typeface="Menlo" charset="0"/>
                <a:ea typeface="Menlo" charset="0"/>
                <a:cs typeface="Menlo" charset="0"/>
              </a:rPr>
              <a:t>Column [0-9]+ *</a:t>
            </a:r>
            <a:r>
              <a:rPr lang="en-US" sz="2300" dirty="0">
                <a:solidFill>
                  <a:srgbClr val="FF0000"/>
                </a:solidFill>
                <a:latin typeface="Menlo" charset="0"/>
                <a:ea typeface="Menlo" charset="0"/>
                <a:cs typeface="Menlo" charset="0"/>
              </a:rPr>
              <a:t>)</a:t>
            </a:r>
            <a:r>
              <a:rPr lang="en-US" sz="2300" dirty="0">
                <a:latin typeface="Menlo" charset="0"/>
                <a:ea typeface="Menlo" charset="0"/>
                <a:cs typeface="Menlo" charset="0"/>
              </a:rPr>
              <a:t>*/</a:t>
            </a:r>
          </a:p>
          <a:p>
            <a:pPr lvl="1"/>
            <a:r>
              <a:rPr lang="en-US" sz="2300" dirty="0">
                <a:latin typeface="Menlo" charset="0"/>
                <a:ea typeface="Menlo" charset="0"/>
                <a:cs typeface="Menlo" charset="0"/>
              </a:rPr>
              <a:t>/house(cat(s|)|)/	</a:t>
            </a:r>
            <a:r>
              <a:rPr lang="en-US" sz="2300" dirty="0">
                <a:latin typeface="Calibri" panose="020F0502020204030204" pitchFamily="34" charset="0"/>
                <a:ea typeface="Menlo" charset="0"/>
                <a:cs typeface="Calibri" panose="020F0502020204030204" pitchFamily="34" charset="0"/>
              </a:rPr>
              <a:t>(</a:t>
            </a:r>
            <a:r>
              <a:rPr lang="en-US" sz="2300" dirty="0">
                <a:latin typeface="Menlo" charset="0"/>
                <a:ea typeface="Menlo" charset="0"/>
                <a:cs typeface="Menlo" charset="0"/>
              </a:rPr>
              <a:t>| </a:t>
            </a:r>
            <a:r>
              <a:rPr lang="en-US" sz="2300" dirty="0">
                <a:latin typeface="Calibri" panose="020F0502020204030204" pitchFamily="34" charset="0"/>
                <a:ea typeface="Menlo" charset="0"/>
                <a:cs typeface="Calibri" panose="020F0502020204030204" pitchFamily="34" charset="0"/>
              </a:rPr>
              <a:t>= disjunction; </a:t>
            </a:r>
            <a:r>
              <a:rPr lang="en-US" sz="2300" dirty="0">
                <a:latin typeface="Menlo" charset="0"/>
                <a:ea typeface="Menlo" charset="0"/>
                <a:cs typeface="Menlo" charset="0"/>
              </a:rPr>
              <a:t>? </a:t>
            </a:r>
            <a:r>
              <a:rPr lang="en-US" sz="2300" dirty="0">
                <a:latin typeface="Calibri" panose="020F0502020204030204" pitchFamily="34" charset="0"/>
                <a:ea typeface="Menlo" charset="0"/>
                <a:cs typeface="Calibri" panose="020F0502020204030204" pitchFamily="34" charset="0"/>
              </a:rPr>
              <a:t>= optional)</a:t>
            </a:r>
          </a:p>
          <a:p>
            <a:r>
              <a:rPr lang="en-US" dirty="0"/>
              <a:t>Perl:</a:t>
            </a:r>
          </a:p>
          <a:p>
            <a:pPr lvl="1"/>
            <a:r>
              <a:rPr lang="en-US" dirty="0"/>
              <a:t>in a regular expression the pattern matched by within the pair of parentheses is stored in global variables </a:t>
            </a:r>
            <a:r>
              <a:rPr lang="en-US" sz="2300" dirty="0">
                <a:latin typeface="Menlo" charset="0"/>
                <a:ea typeface="Menlo" charset="0"/>
                <a:cs typeface="Menlo" charset="0"/>
              </a:rPr>
              <a:t>$1</a:t>
            </a:r>
            <a:r>
              <a:rPr lang="en-US" dirty="0"/>
              <a:t>  (and </a:t>
            </a:r>
            <a:r>
              <a:rPr lang="en-US" sz="2300" dirty="0">
                <a:latin typeface="Menlo" charset="0"/>
                <a:ea typeface="Menlo" charset="0"/>
                <a:cs typeface="Menlo" charset="0"/>
              </a:rPr>
              <a:t>$2</a:t>
            </a:r>
            <a:r>
              <a:rPr lang="en-US" dirty="0"/>
              <a:t> and so on). 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(?:</a:t>
            </a:r>
            <a:r>
              <a:rPr lang="en-US" dirty="0">
                <a:solidFill>
                  <a:srgbClr val="FF0000"/>
                </a:solidFill>
              </a:rPr>
              <a:t> … </a:t>
            </a:r>
            <a:r>
              <a:rPr lang="en-US" dirty="0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  <a:r>
              <a:rPr lang="en-US" dirty="0">
                <a:solidFill>
                  <a:srgbClr val="FF0000"/>
                </a:solidFill>
              </a:rPr>
              <a:t> group but exclude from $</a:t>
            </a:r>
            <a:r>
              <a:rPr lang="en-US" i="1" dirty="0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 variable storage</a:t>
            </a:r>
          </a:p>
          <a:p>
            <a:r>
              <a:rPr lang="en-US" dirty="0"/>
              <a:t>Precedence Hierarchy:</a:t>
            </a:r>
          </a:p>
        </p:txBody>
      </p:sp>
      <p:pic>
        <p:nvPicPr>
          <p:cNvPr id="7" name="Content Placeholder 6" descr="Screen shot 2010-09-08 at 1.58.56 PM.pn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-5569" r="-5569"/>
          <a:stretch>
            <a:fillRect/>
          </a:stretch>
        </p:blipFill>
        <p:spPr>
          <a:xfrm>
            <a:off x="4573994" y="5415668"/>
            <a:ext cx="4998631" cy="1313743"/>
          </a:xfrm>
        </p:spPr>
      </p:pic>
      <p:sp>
        <p:nvSpPr>
          <p:cNvPr id="6" name="Line Callout 3 (Border and Accent Bar) 5"/>
          <p:cNvSpPr/>
          <p:nvPr/>
        </p:nvSpPr>
        <p:spPr>
          <a:xfrm>
            <a:off x="5789963" y="3042147"/>
            <a:ext cx="914400" cy="304800"/>
          </a:xfrm>
          <a:prstGeom prst="accentBorderCallout3">
            <a:avLst>
              <a:gd name="adj1" fmla="val 24380"/>
              <a:gd name="adj2" fmla="val -4359"/>
              <a:gd name="adj3" fmla="val 18750"/>
              <a:gd name="adj4" fmla="val -19317"/>
              <a:gd name="adj5" fmla="val 17423"/>
              <a:gd name="adj6" fmla="val -82908"/>
              <a:gd name="adj7" fmla="val -1164"/>
              <a:gd name="adj8" fmla="val -16334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space</a:t>
            </a:r>
          </a:p>
        </p:txBody>
      </p:sp>
    </p:spTree>
    <p:extLst>
      <p:ext uri="{BB962C8B-B14F-4D97-AF65-F5344CB8AC3E}">
        <p14:creationId xmlns:p14="http://schemas.microsoft.com/office/powerpoint/2010/main" val="71220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Perl regex</a:t>
            </a:r>
          </a:p>
        </p:txBody>
      </p:sp>
      <p:pic>
        <p:nvPicPr>
          <p:cNvPr id="6" name="Content Placeholder 5" descr="Screen shot 2010-09-08 at 2.09.48 PM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4750" y="2375660"/>
            <a:ext cx="8394700" cy="1435100"/>
          </a:xfrm>
          <a:ln>
            <a:solidFill>
              <a:schemeClr val="tx1"/>
            </a:solidFill>
          </a:ln>
        </p:spPr>
      </p:pic>
      <p:pic>
        <p:nvPicPr>
          <p:cNvPr id="7" name="Content Placeholder 6" descr="Screen shot 2010-09-08 at 2.14.14 PM.png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/>
          <a:srcRect t="-18858" b="-4543"/>
          <a:stretch/>
        </p:blipFill>
        <p:spPr>
          <a:xfrm>
            <a:off x="1174750" y="4732220"/>
            <a:ext cx="8229600" cy="735235"/>
          </a:xfr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335911" y="4244979"/>
            <a:ext cx="4659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 shortcut: </a:t>
            </a:r>
            <a:r>
              <a:rPr lang="en-US" sz="2400" b="1" dirty="0"/>
              <a:t>list </a:t>
            </a:r>
            <a:r>
              <a:rPr lang="en-US" sz="2400" dirty="0"/>
              <a:t>context for matching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74750" y="1583598"/>
            <a:ext cx="48750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Menlo" panose="020B0609030804020204" pitchFamily="49" charset="0"/>
                <a:cs typeface="Calibri" panose="020F0502020204030204" pitchFamily="34" charset="0"/>
              </a:rPr>
              <a:t>Recall last lecture about time?</a:t>
            </a:r>
          </a:p>
          <a:p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http://</a:t>
            </a:r>
            <a:r>
              <a:rPr lang="en-US" sz="16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perldoc.perl.org</a:t>
            </a:r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/</a:t>
            </a:r>
            <a:r>
              <a:rPr lang="en-US" sz="16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perlretut.html</a:t>
            </a:r>
            <a:endParaRPr lang="en-US" sz="16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10" name="Up Arrow Callout 9"/>
          <p:cNvSpPr/>
          <p:nvPr/>
        </p:nvSpPr>
        <p:spPr>
          <a:xfrm>
            <a:off x="5365955" y="5391616"/>
            <a:ext cx="1790700" cy="1066800"/>
          </a:xfrm>
          <a:prstGeom prst="upArrow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returns a list</a:t>
            </a:r>
          </a:p>
        </p:txBody>
      </p:sp>
      <p:sp>
        <p:nvSpPr>
          <p:cNvPr id="12" name="Line Callout 3 (Border and Accent Bar) 11"/>
          <p:cNvSpPr/>
          <p:nvPr/>
        </p:nvSpPr>
        <p:spPr>
          <a:xfrm>
            <a:off x="5065846" y="3635379"/>
            <a:ext cx="4503604" cy="609600"/>
          </a:xfrm>
          <a:prstGeom prst="accentBorderCallout3">
            <a:avLst>
              <a:gd name="adj1" fmla="val 11712"/>
              <a:gd name="adj2" fmla="val -2045"/>
              <a:gd name="adj3" fmla="val 13120"/>
              <a:gd name="adj4" fmla="val -6378"/>
              <a:gd name="adj5" fmla="val -94245"/>
              <a:gd name="adj6" fmla="val -6743"/>
              <a:gd name="adj7" fmla="val -132575"/>
              <a:gd name="adj8" fmla="val -4144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returns 1 (true) </a:t>
            </a:r>
            <a:r>
              <a:rPr lang="en-US"/>
              <a:t>or "" </a:t>
            </a:r>
            <a:r>
              <a:rPr lang="en-US" dirty="0"/>
              <a:t>(empty if false)</a:t>
            </a:r>
          </a:p>
        </p:txBody>
      </p:sp>
    </p:spTree>
    <p:extLst>
      <p:ext uri="{BB962C8B-B14F-4D97-AF65-F5344CB8AC3E}">
        <p14:creationId xmlns:p14="http://schemas.microsoft.com/office/powerpoint/2010/main" val="127036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176A0-A302-4DB1-AF51-45056F22F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advertising</a:t>
            </a:r>
          </a:p>
        </p:txBody>
      </p:sp>
      <p:pic>
        <p:nvPicPr>
          <p:cNvPr id="11" name="Content Placeholder 10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F28C4A5-D18D-2FDF-584C-C021657FC6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09114"/>
            <a:ext cx="5181600" cy="3584359"/>
          </a:xfrm>
          <a:ln>
            <a:solidFill>
              <a:schemeClr val="tx1"/>
            </a:solidFill>
          </a:ln>
        </p:spPr>
      </p:pic>
      <p:pic>
        <p:nvPicPr>
          <p:cNvPr id="13" name="Content Placeholder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54EEAD4-F99D-3985-90CC-11EB304361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61091" y="1825624"/>
            <a:ext cx="3147051" cy="4351338"/>
          </a:xfrm>
          <a:ln>
            <a:solidFill>
              <a:schemeClr val="tx1"/>
            </a:solidFill>
          </a:ln>
        </p:spPr>
      </p:pic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0C8F21B-8BFC-E422-D56F-3EA8AEEBE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200" y="1825623"/>
            <a:ext cx="3658654" cy="45507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99FD18E-5DD2-8626-8D42-014DD95BF091}"/>
              </a:ext>
            </a:extLst>
          </p:cNvPr>
          <p:cNvSpPr txBox="1"/>
          <p:nvPr/>
        </p:nvSpPr>
        <p:spPr>
          <a:xfrm>
            <a:off x="1036960" y="5722661"/>
            <a:ext cx="31470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www.statista.com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98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ew shape"/>
          <p:cNvSpPr/>
          <p:nvPr/>
        </p:nvSpPr>
        <p:spPr>
          <a:xfrm>
            <a:off x="10868400" y="6465600"/>
            <a:ext cx="752400" cy="1548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New shape"/>
          <p:cNvSpPr/>
          <p:nvPr/>
        </p:nvSpPr>
        <p:spPr>
          <a:xfrm>
            <a:off x="763200" y="6465600"/>
            <a:ext cx="219600" cy="3996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New shape"/>
          <p:cNvSpPr/>
          <p:nvPr/>
        </p:nvSpPr>
        <p:spPr>
          <a:xfrm>
            <a:off x="1044000" y="5986800"/>
            <a:ext cx="8280000" cy="73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b">
            <a:normAutofit/>
          </a:bodyPr>
          <a:lstStyle/>
          <a:p>
            <a:pPr algn="l">
              <a:lnSpc>
                <a:spcPct val="100000"/>
              </a:lnSpc>
              <a:spcAft>
                <a:spcPct val="20000"/>
              </a:spcAft>
            </a:pPr>
            <a:r>
              <a:rPr sz="800" b="1">
                <a:solidFill>
                  <a:srgbClr val="555555"/>
                </a:solidFill>
                <a:latin typeface="Open Sans"/>
              </a:rPr>
              <a:t>Note(s):</a:t>
            </a:r>
            <a:r>
              <a:rPr sz="800">
                <a:solidFill>
                  <a:srgbClr val="555555"/>
                </a:solidFill>
                <a:latin typeface="Open Sans"/>
              </a:rPr>
              <a:t> United States; 2019</a:t>
            </a:r>
          </a:p>
          <a:p>
            <a:pPr algn="l"/>
            <a:r>
              <a:rPr sz="800">
                <a:solidFill>
                  <a:srgbClr val="555555"/>
                </a:solidFill>
                <a:latin typeface="Open Sans"/>
              </a:rPr>
              <a:t>Further information regarding this statistic can be found on </a:t>
            </a:r>
            <a:r>
              <a:rPr sz="800">
                <a:solidFill>
                  <a:srgbClr val="555555"/>
                </a:solidFill>
                <a:latin typeface="Open Sans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page 8</a:t>
            </a:r>
            <a:r>
              <a:rPr sz="800">
                <a:solidFill>
                  <a:srgbClr val="555555"/>
                </a:solidFill>
                <a:latin typeface="Open Sans"/>
              </a:rPr>
              <a:t>.</a:t>
            </a:r>
          </a:p>
          <a:p>
            <a:pPr algn="l"/>
            <a:r>
              <a:rPr sz="800" b="1">
                <a:solidFill>
                  <a:srgbClr val="555555"/>
                </a:solidFill>
                <a:latin typeface="Open Sans"/>
              </a:rPr>
              <a:t>Source(s): </a:t>
            </a:r>
            <a:r>
              <a:rPr sz="800">
                <a:solidFill>
                  <a:srgbClr val="555555"/>
                </a:solidFill>
                <a:latin typeface="Open Sans"/>
              </a:rPr>
              <a:t>eMarketer; </a:t>
            </a:r>
            <a:r>
              <a:rPr sz="800">
                <a:solidFill>
                  <a:srgbClr val="555555"/>
                </a:solidFill>
                <a:latin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 237208</a:t>
            </a:r>
          </a:p>
        </p:txBody>
      </p:sp>
      <p:graphicFrame>
        <p:nvGraphicFramePr>
          <p:cNvPr id="5" name="ChartObject"/>
          <p:cNvGraphicFramePr/>
          <p:nvPr>
            <p:extLst>
              <p:ext uri="{D42A27DB-BD31-4B8C-83A1-F6EECF244321}">
                <p14:modId xmlns:p14="http://schemas.microsoft.com/office/powerpoint/2010/main" val="3156519571"/>
              </p:ext>
            </p:extLst>
          </p:nvPr>
        </p:nvGraphicFramePr>
        <p:xfrm>
          <a:off x="676800" y="2086000"/>
          <a:ext cx="10742400" cy="390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" name="New shape"/>
          <p:cNvSpPr/>
          <p:nvPr/>
        </p:nvSpPr>
        <p:spPr>
          <a:xfrm>
            <a:off x="5260600" y="1882800"/>
            <a:ext cx="1574800" cy="203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170" tIns="46990" rIns="90170" bIns="46990" rtlCol="0" anchor="t"/>
          <a:lstStyle/>
          <a:p>
            <a:pPr algn="ctr">
              <a:spcAft>
                <a:spcPct val="20000"/>
              </a:spcAft>
            </a:pPr>
            <a:r>
              <a:rPr sz="1000">
                <a:solidFill>
                  <a:srgbClr val="0F283E"/>
                </a:solidFill>
                <a:latin typeface="Open Sans Light"/>
              </a:rPr>
              <a:t>Revenue share</a:t>
            </a:r>
          </a:p>
        </p:txBody>
      </p:sp>
      <p:sp>
        <p:nvSpPr>
          <p:cNvPr id="7" name="New shape"/>
          <p:cNvSpPr/>
          <p:nvPr/>
        </p:nvSpPr>
        <p:spPr>
          <a:xfrm>
            <a:off x="637200" y="6494400"/>
            <a:ext cx="457200" cy="248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 rtlCol="0" anchor="t"/>
          <a:lstStyle/>
          <a:p>
            <a:pPr algn="ctr">
              <a:spcAft>
                <a:spcPct val="20000"/>
              </a:spcAft>
            </a:pPr>
            <a:r>
              <a:rPr sz="1000">
                <a:solidFill>
                  <a:srgbClr val="FFFFFF"/>
                </a:solidFill>
                <a:latin typeface="Open Sans"/>
              </a:rPr>
              <a:t>4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2EBD1A6B-C1F4-81A2-7AC6-6EE5AAA91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advertising: biggest sellers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4BCFB4-FCFC-2A5E-C89C-A7629C1470AA}"/>
              </a:ext>
            </a:extLst>
          </p:cNvPr>
          <p:cNvSpPr txBox="1"/>
          <p:nvPr/>
        </p:nvSpPr>
        <p:spPr>
          <a:xfrm>
            <a:off x="2608903" y="3273194"/>
            <a:ext cx="800219" cy="20742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eaVert" wrap="none" rtlCol="0">
            <a:spAutoFit/>
          </a:bodyPr>
          <a:lstStyle/>
          <a:p>
            <a:r>
              <a:rPr lang="en-US" sz="4000" dirty="0"/>
              <a:t>Facebook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FA9030-C392-024B-EB9F-AD11D16CC9D8}"/>
              </a:ext>
            </a:extLst>
          </p:cNvPr>
          <p:cNvSpPr txBox="1"/>
          <p:nvPr/>
        </p:nvSpPr>
        <p:spPr>
          <a:xfrm>
            <a:off x="4786772" y="3671861"/>
            <a:ext cx="677108" cy="12769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eaVert" wrap="none" rtlCol="0">
            <a:spAutoFit/>
          </a:bodyPr>
          <a:lstStyle/>
          <a:p>
            <a:r>
              <a:rPr lang="en-US" sz="3200" dirty="0"/>
              <a:t>Google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C176A0-A302-4DB1-AF51-45056F22F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Digital advertising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A6C29-29BE-1442-0D9E-48FD2670FA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/>
              <a:t>digital ad fraud</a:t>
            </a:r>
          </a:p>
          <a:p>
            <a:pPr lvl="1"/>
            <a:r>
              <a:rPr lang="en-US" sz="2800" dirty="0"/>
              <a:t>click fraud</a:t>
            </a:r>
          </a:p>
          <a:p>
            <a:pPr lvl="1"/>
            <a:r>
              <a:rPr lang="en-US" sz="2800" dirty="0"/>
              <a:t>(bots)</a:t>
            </a:r>
          </a:p>
          <a:p>
            <a:pPr lvl="1"/>
            <a:r>
              <a:rPr lang="en-US" sz="2600" dirty="0"/>
              <a:t>Hidden ads:</a:t>
            </a:r>
            <a:r>
              <a:rPr lang="en-US" dirty="0"/>
              <a:t> the user doesn't actually see it. This kind of fraud targets ad networks that pay based on impressions (views), not clicks.</a:t>
            </a:r>
            <a:endParaRPr lang="en-US" sz="2800" dirty="0"/>
          </a:p>
        </p:txBody>
      </p:sp>
      <p:pic>
        <p:nvPicPr>
          <p:cNvPr id="5" name="Content Placeholder 4" descr="Table&#10;&#10;Description automatically generated with low confidence">
            <a:extLst>
              <a:ext uri="{FF2B5EF4-FFF2-40B4-BE49-F238E27FC236}">
                <a16:creationId xmlns:a16="http://schemas.microsoft.com/office/drawing/2014/main" id="{F568457D-63AF-EF89-70EE-84565334FD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54296" y="848735"/>
            <a:ext cx="6903720" cy="516053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4355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8F4D9-D491-60BE-FDEF-3DB5C99E5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Clickbait headlines: </a:t>
            </a:r>
            <a:r>
              <a:rPr lang="en-US" i="1" dirty="0"/>
              <a:t>all about the curiosity gap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17B4B6-034F-2967-2AD0-77630871F3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7655" y="1825625"/>
            <a:ext cx="5186794" cy="4351338"/>
          </a:xfr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D90910-BE29-0B5B-B76C-12B73031CEAC}"/>
              </a:ext>
            </a:extLst>
          </p:cNvPr>
          <p:cNvSpPr txBox="1"/>
          <p:nvPr/>
        </p:nvSpPr>
        <p:spPr>
          <a:xfrm>
            <a:off x="8070574" y="1825625"/>
            <a:ext cx="25238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uses the word </a:t>
            </a:r>
          </a:p>
          <a:p>
            <a:r>
              <a:rPr lang="en-US" sz="2400" i="1" dirty="0">
                <a:solidFill>
                  <a:srgbClr val="FF0000"/>
                </a:solidFill>
              </a:rPr>
              <a:t>revealed</a:t>
            </a:r>
            <a:endParaRPr lang="en-US" sz="2400" dirty="0"/>
          </a:p>
          <a:p>
            <a:r>
              <a:rPr lang="en-US" sz="2400" dirty="0"/>
              <a:t>without </a:t>
            </a:r>
            <a:r>
              <a:rPr lang="en-US" sz="2400" i="1" dirty="0">
                <a:solidFill>
                  <a:srgbClr val="FF0000"/>
                </a:solidFill>
              </a:rPr>
              <a:t>revealing</a:t>
            </a:r>
            <a:r>
              <a:rPr lang="en-US" sz="2400" dirty="0"/>
              <a:t> </a:t>
            </a:r>
          </a:p>
          <a:p>
            <a:r>
              <a:rPr lang="en-US" sz="2400" dirty="0"/>
              <a:t>anything of note …</a:t>
            </a:r>
          </a:p>
        </p:txBody>
      </p:sp>
    </p:spTree>
    <p:extLst>
      <p:ext uri="{BB962C8B-B14F-4D97-AF65-F5344CB8AC3E}">
        <p14:creationId xmlns:p14="http://schemas.microsoft.com/office/powerpoint/2010/main" val="339445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0E8035-D6DC-654F-6366-B6EA10167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Clickbait headlines: </a:t>
            </a:r>
            <a:r>
              <a:rPr lang="en-US" i="1" dirty="0"/>
              <a:t>all about the curiosity gap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7BD2E-B7A9-2BB3-AFAB-3A994345E5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61374" cy="4351338"/>
          </a:xfrm>
        </p:spPr>
        <p:txBody>
          <a:bodyPr/>
          <a:lstStyle/>
          <a:p>
            <a:r>
              <a:rPr lang="en-US" dirty="0"/>
              <a:t>The Independent:</a:t>
            </a:r>
          </a:p>
          <a:p>
            <a:pPr lvl="1"/>
            <a:r>
              <a:rPr lang="en-US" sz="1800" dirty="0">
                <a:hlinkClick r:id="rId2"/>
              </a:rPr>
              <a:t>https://www.independent.co.uk/news/uk/home-news/queen-elizabeth-death-age-cause-b2178021.html</a:t>
            </a:r>
            <a:endParaRPr lang="en-US" sz="1800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52DFE8-CAE6-8530-C509-65A9DAEB2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952" y="2749815"/>
            <a:ext cx="5497869" cy="356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878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66B45-7F37-3611-5F90-6607BD2B7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Generally not clickbait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91B2E4-0894-9E13-EE8D-C8F69B841E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7610" y="1825625"/>
            <a:ext cx="6091873" cy="4351338"/>
          </a:xfr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E1EBD2-EC26-E296-6EBC-5B83E39466D0}"/>
              </a:ext>
            </a:extLst>
          </p:cNvPr>
          <p:cNvSpPr txBox="1"/>
          <p:nvPr/>
        </p:nvSpPr>
        <p:spPr>
          <a:xfrm>
            <a:off x="8070574" y="1825625"/>
            <a:ext cx="23044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same newspaper</a:t>
            </a:r>
          </a:p>
        </p:txBody>
      </p:sp>
    </p:spTree>
    <p:extLst>
      <p:ext uri="{BB962C8B-B14F-4D97-AF65-F5344CB8AC3E}">
        <p14:creationId xmlns:p14="http://schemas.microsoft.com/office/powerpoint/2010/main" val="190223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</TotalTime>
  <Words>1352</Words>
  <Application>Microsoft Macintosh PowerPoint</Application>
  <PresentationFormat>Widescreen</PresentationFormat>
  <Paragraphs>172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Arial</vt:lpstr>
      <vt:lpstr>Calibri</vt:lpstr>
      <vt:lpstr>Calibri Light</vt:lpstr>
      <vt:lpstr>Courier New</vt:lpstr>
      <vt:lpstr>Menlo</vt:lpstr>
      <vt:lpstr>Menlo Regular</vt:lpstr>
      <vt:lpstr>Monaco</vt:lpstr>
      <vt:lpstr>Open Sans</vt:lpstr>
      <vt:lpstr>Open Sans Light</vt:lpstr>
      <vt:lpstr>Office Theme</vt:lpstr>
      <vt:lpstr>LING/C SC/PSYC 438/538</vt:lpstr>
      <vt:lpstr>Today's Topics</vt:lpstr>
      <vt:lpstr>Digital advertising</vt:lpstr>
      <vt:lpstr>Digital advertising</vt:lpstr>
      <vt:lpstr>Digital advertising: biggest sellers</vt:lpstr>
      <vt:lpstr>Digital advertising</vt:lpstr>
      <vt:lpstr>Clickbait headlines: all about the curiosity gap</vt:lpstr>
      <vt:lpstr>Clickbait headlines: all about the curiosity gap</vt:lpstr>
      <vt:lpstr>Generally not clickbait</vt:lpstr>
      <vt:lpstr>Clickbait headlines: all about the curiosity gap</vt:lpstr>
      <vt:lpstr>Clickbait Example</vt:lpstr>
      <vt:lpstr>Clickbait Example</vt:lpstr>
      <vt:lpstr>Clickbait Examples</vt:lpstr>
      <vt:lpstr>Lots of recent interest on spotting clickbait</vt:lpstr>
      <vt:lpstr>Homework 7</vt:lpstr>
      <vt:lpstr>Regular Expressions to the rescue</vt:lpstr>
      <vt:lpstr>Perl regex</vt:lpstr>
      <vt:lpstr>Perl regex</vt:lpstr>
      <vt:lpstr>A regex from Hell</vt:lpstr>
      <vt:lpstr>Online regex tester</vt:lpstr>
      <vt:lpstr>regex</vt:lpstr>
      <vt:lpstr>Perl regex</vt:lpstr>
      <vt:lpstr>Perl regex</vt:lpstr>
      <vt:lpstr>Perl regex</vt:lpstr>
      <vt:lpstr>Perl regex</vt:lpstr>
      <vt:lpstr>Perl regex</vt:lpstr>
      <vt:lpstr>Chapter 2: JM</vt:lpstr>
      <vt:lpstr>Chapter 2: JM</vt:lpstr>
      <vt:lpstr>Chapter 2: JM</vt:lpstr>
      <vt:lpstr>Chapter 2: JM</vt:lpstr>
      <vt:lpstr>Perl regex</vt:lpstr>
      <vt:lpstr>Perl regex</vt:lpstr>
      <vt:lpstr>Perl regex: Unicode and \b</vt:lpstr>
      <vt:lpstr>Perl regex: Unicode and \w</vt:lpstr>
      <vt:lpstr>Chapter 2: JM</vt:lpstr>
      <vt:lpstr>Chapter 2: JM</vt:lpstr>
      <vt:lpstr>Perl regex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LING/C SC/PSYC 438/538</dc:title>
  <dc:creator>Microsoft Office User</dc:creator>
  <cp:lastModifiedBy>sandiway@mac.com</cp:lastModifiedBy>
  <cp:revision>24</cp:revision>
  <cp:lastPrinted>2020-10-01T05:24:12Z</cp:lastPrinted>
  <dcterms:created xsi:type="dcterms:W3CDTF">2020-10-01T03:42:58Z</dcterms:created>
  <dcterms:modified xsi:type="dcterms:W3CDTF">2023-09-20T16:00:32Z</dcterms:modified>
</cp:coreProperties>
</file>