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5" r:id="rId2"/>
    <p:sldId id="336" r:id="rId3"/>
    <p:sldId id="271" r:id="rId4"/>
    <p:sldId id="317" r:id="rId5"/>
    <p:sldId id="339" r:id="rId6"/>
    <p:sldId id="303" r:id="rId7"/>
    <p:sldId id="302" r:id="rId8"/>
    <p:sldId id="275" r:id="rId9"/>
    <p:sldId id="258" r:id="rId10"/>
    <p:sldId id="337" r:id="rId11"/>
    <p:sldId id="261" r:id="rId12"/>
    <p:sldId id="259" r:id="rId13"/>
    <p:sldId id="306" r:id="rId14"/>
    <p:sldId id="265" r:id="rId15"/>
    <p:sldId id="338" r:id="rId16"/>
    <p:sldId id="282" r:id="rId17"/>
    <p:sldId id="256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6"/>
    <p:restoredTop sz="96327"/>
  </p:normalViewPr>
  <p:slideViewPr>
    <p:cSldViewPr snapToGrid="0">
      <p:cViewPr varScale="1">
        <p:scale>
          <a:sx n="126" d="100"/>
          <a:sy n="126" d="100"/>
        </p:scale>
        <p:origin x="22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3F53-E57A-E89B-2765-2BFB91D7F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763016-9C51-3B3B-CA4D-5B3664FFE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F88EE-5455-B600-CD26-64D4418B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1467F-E920-1118-A0AC-187011B58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BDB83-5738-7612-8723-74FA4FCF9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95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0C0D6-A731-FF41-C0B7-4644ACED9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EE9CD-0DDD-D56A-DD20-0189EF555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9761B-9BE3-44BA-CF19-08CB18FC5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799A9-13B0-18E8-89D1-349FDF5E7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CE0C6-5174-87FB-028D-5BF0AD791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4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A0F6-7AC5-40EF-FB3D-08E63B40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AA374-AC42-9DA2-8559-270DE8BB6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DFA35-6271-43DE-05C8-EEAB62040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F7E47-3A39-3ACD-092A-135F630BE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04C70-D26D-9191-9215-454DE0F4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11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20EAC-79A3-7248-87B7-DC2BD016D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2EA38-8A86-DFF4-13D1-F82289774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A25AD-A8A8-F0C0-F241-0648CB2D2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91A0A-9602-1266-9C33-8227672E4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D68D57-7DD4-2376-438F-6319E9925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B64DA-9428-FFD7-CA75-C4474261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8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D610-FFF7-F987-901B-564CDB2B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AD75C-354C-CECB-016B-2E0E4CDEA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A6FE63-97A2-6AAA-AAB9-794C783CB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A2080B-3048-7E84-B1F0-173967558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E4FBD3-F8A6-2906-3B7D-ECA981017F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9A16AB-FED9-D3FD-E3E9-B5D348D75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62A6FA-6E4D-6443-1271-6884EC459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EFFC8E-2A1F-9165-A82C-34C6FDFC7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5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EBFDB-2881-6BA1-D573-3D146A707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8E4F43-5A24-68BA-777A-1C83A2AF2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83BDEF-ED6B-00B9-2B1F-5DB4CF979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C85D3D-1407-F076-E5A2-B161D3525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74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1CD266-DB6C-7567-E284-A4047C545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57899F-FAC3-D6F7-B554-5E3171E7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1FBE1-B524-05AC-A714-D387FBCA3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5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0B7C9-C9C3-2FD5-69E5-1DC4A88C1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C64D8-C30F-3549-2BAD-628050AA0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41B29-9323-659D-35E1-0A9400DF2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C2E02-B926-4F93-A29C-171C1EF71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C6708-927E-EA98-736A-3A831E55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C330A-2D17-70EF-373A-C12677D8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7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9E7EB-2D31-91D4-4509-CEBDD07C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3D7F37-2745-E7C0-6E45-2BE824DCE3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927A6-7B1C-E7A5-C688-AE05BB98F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833D3-6453-B33A-3082-7D544A35A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340A0-7B8F-83BA-974B-7FEB7582C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2D297-5DA2-9FDF-583C-F1481B6F1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4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B8B6A-603D-A5B6-990E-8F8E60D1C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9B6921-DB20-45F1-8A8A-F63819D94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97FF2-871D-24BF-ABAF-FA6D46C99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058B4-8670-CDC2-0272-50E9D1823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99C58-7765-6FB4-D119-D444CFD49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4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2BFF7A-E26F-3C5B-E498-8935456489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852E8-9A6A-118D-A889-B3C4CEF35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1D1F2-D278-F7E8-7CF1-4AD7BDA89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2A40-6C14-A31C-BAD4-94BE96B4E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DED5B-C60D-7BDD-A323-F275EBA9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0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B6AF4D-584D-A652-ED91-B4F7DA0F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79199-CACD-90C4-C9AF-3B1719156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CC37D-FFBD-EEBB-462A-9E15A2962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E29D8-EED1-6440-972F-1B1B9D4B22C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293C6-9D0C-5454-2F7D-BC6753745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FBC66-7FDD-9670-1A0B-33DBCFE01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7898-AB5C-E243-840A-F2E0F778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4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gnu.org/software/bash/manual/html_node/Bash-Conditional-Expression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nu.org/software/bash/manual/html_node/Shell-Parameter-Expansion.html#Shell-Parameter-Expansion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>
                <a:solidFill>
                  <a:srgbClr val="FFC000"/>
                </a:solidFill>
              </a:rPr>
              <a:t>Lecture 9</a:t>
            </a:r>
            <a:endParaRPr lang="en-US" sz="2000" dirty="0">
              <a:solidFill>
                <a:srgbClr val="FFC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2B56E-F47B-CC54-110C-E93FA8AA3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5AB2D-83C3-A5E3-8CC4-EE616532C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Homework 4 review</a:t>
            </a:r>
          </a:p>
          <a:p>
            <a:r>
              <a:rPr lang="en-US" dirty="0"/>
              <a:t>A bit more Bash shell scripting (</a:t>
            </a:r>
            <a:r>
              <a:rPr lang="en-US" i="1" dirty="0"/>
              <a:t>we'll finish this week</a:t>
            </a:r>
            <a:r>
              <a:rPr lang="en-US" dirty="0"/>
              <a:t>)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remember the cool thing is that you can test everything on the command line</a:t>
            </a:r>
            <a:r>
              <a:rPr lang="en-US" dirty="0">
                <a:solidFill>
                  <a:schemeClr val="accent1"/>
                </a:solidFill>
              </a:rPr>
              <a:t>!</a:t>
            </a:r>
          </a:p>
          <a:p>
            <a:pPr lvl="1"/>
            <a:r>
              <a:rPr lang="en-US" dirty="0"/>
              <a:t>deleting suffixes and prefixes, string manipulation</a:t>
            </a:r>
          </a:p>
          <a:p>
            <a:pPr lvl="1"/>
            <a:r>
              <a:rPr lang="en-US" dirty="0"/>
              <a:t>loops</a:t>
            </a:r>
          </a:p>
          <a:p>
            <a:pPr lvl="1"/>
            <a:r>
              <a:rPr lang="en-US" dirty="0"/>
              <a:t>cp (</a:t>
            </a:r>
            <a:r>
              <a:rPr lang="en-US" i="1" dirty="0"/>
              <a:t>copy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positional parameters: $0, $1, $2 …</a:t>
            </a:r>
          </a:p>
          <a:p>
            <a:pPr lvl="1"/>
            <a:r>
              <a:rPr lang="en-US" dirty="0"/>
              <a:t>filename expansion: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globbing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4678C7-9D9B-D894-275D-FD5BE6730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670" y="3735705"/>
            <a:ext cx="4311039" cy="27571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8850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D60C0-E8A7-4D49-A8AC-1A017029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 review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C21C27-6335-A940-B2E2-5213F6810E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02259"/>
            <a:ext cx="5936635" cy="359223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B21C86-2128-E24D-AB3B-F775372FFD52}"/>
              </a:ext>
            </a:extLst>
          </p:cNvPr>
          <p:cNvSpPr txBox="1"/>
          <p:nvPr/>
        </p:nvSpPr>
        <p:spPr>
          <a:xfrm>
            <a:off x="6945414" y="2102258"/>
            <a:ext cx="4247305" cy="19389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Notice variables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weight</a:t>
            </a:r>
            <a:r>
              <a:rPr lang="en-US" sz="2400" dirty="0"/>
              <a:t>,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height</a:t>
            </a:r>
            <a:r>
              <a:rPr lang="en-US" sz="2400" dirty="0"/>
              <a:t> and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units</a:t>
            </a:r>
          </a:p>
          <a:p>
            <a:r>
              <a:rPr lang="en-US" sz="2400" dirty="0"/>
              <a:t>are set no matter whether the  inputs come from command line arguments or the Terminal</a:t>
            </a:r>
          </a:p>
        </p:txBody>
      </p:sp>
      <p:sp>
        <p:nvSpPr>
          <p:cNvPr id="4" name="Left Arrow Callout 3">
            <a:extLst>
              <a:ext uri="{FF2B5EF4-FFF2-40B4-BE49-F238E27FC236}">
                <a16:creationId xmlns:a16="http://schemas.microsoft.com/office/drawing/2014/main" id="{41642C7A-463F-12F1-81FE-385E96AF26FF}"/>
              </a:ext>
            </a:extLst>
          </p:cNvPr>
          <p:cNvSpPr/>
          <p:nvPr/>
        </p:nvSpPr>
        <p:spPr>
          <a:xfrm>
            <a:off x="3806517" y="4755377"/>
            <a:ext cx="2533135" cy="939113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$3 substring </a:t>
            </a:r>
          </a:p>
          <a:p>
            <a:pPr algn="ctr"/>
            <a:r>
              <a:rPr lang="en-US" dirty="0"/>
              <a:t>(1</a:t>
            </a:r>
            <a:r>
              <a:rPr lang="en-US" baseline="30000" dirty="0"/>
              <a:t>st</a:t>
            </a:r>
            <a:r>
              <a:rPr lang="en-US" dirty="0"/>
              <a:t> character)</a:t>
            </a:r>
          </a:p>
        </p:txBody>
      </p:sp>
    </p:spTree>
    <p:extLst>
      <p:ext uri="{BB962C8B-B14F-4D97-AF65-F5344CB8AC3E}">
        <p14:creationId xmlns:p14="http://schemas.microsoft.com/office/powerpoint/2010/main" val="273270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43E9-05F3-0DD6-7F2E-5CD2F43EF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 review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7E9CC5A-E817-9097-BB1C-E26963ADE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9" y="2004185"/>
            <a:ext cx="7681015" cy="4155833"/>
          </a:xfrm>
          <a:ln>
            <a:solidFill>
              <a:schemeClr val="tx1"/>
            </a:solidFill>
          </a:ln>
        </p:spPr>
      </p:pic>
      <p:sp>
        <p:nvSpPr>
          <p:cNvPr id="8" name="Left Arrow Callout 7">
            <a:extLst>
              <a:ext uri="{FF2B5EF4-FFF2-40B4-BE49-F238E27FC236}">
                <a16:creationId xmlns:a16="http://schemas.microsoft.com/office/drawing/2014/main" id="{6C4EAC30-D05F-76EF-747F-870B7BD5F19D}"/>
              </a:ext>
            </a:extLst>
          </p:cNvPr>
          <p:cNvSpPr/>
          <p:nvPr/>
        </p:nvSpPr>
        <p:spPr>
          <a:xfrm>
            <a:off x="4884116" y="3309731"/>
            <a:ext cx="5432701" cy="1222513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56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Recall Bash doesn't do floating point numbers, so scale by ten. Then 18.9 becomes 189.0. Then </a:t>
            </a:r>
            <a:r>
              <a:rPr lang="en-US" i="1" dirty="0"/>
              <a:t>trick</a:t>
            </a:r>
            <a:r>
              <a:rPr lang="en-US" dirty="0"/>
              <a:t> divide by 1 to get 189</a:t>
            </a:r>
          </a:p>
        </p:txBody>
      </p:sp>
    </p:spTree>
    <p:extLst>
      <p:ext uri="{BB962C8B-B14F-4D97-AF65-F5344CB8AC3E}">
        <p14:creationId xmlns:p14="http://schemas.microsoft.com/office/powerpoint/2010/main" val="3258220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E521D-47F8-6155-4AF6-263378423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824D2-5D65-D7FD-D805-2CBBEEC4D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www.gnu.org/software/bash/manual/html_node/Bash-Conditional-Expressions.html</a:t>
            </a:r>
            <a:endParaRPr lang="en-US" sz="20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4A6279-2B2C-0D1D-8C64-2C29EB93B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843" y="2892287"/>
            <a:ext cx="8444911" cy="322442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A08C60-35A2-DF6D-F1CC-BA064635B9F5}"/>
              </a:ext>
            </a:extLst>
          </p:cNvPr>
          <p:cNvSpPr/>
          <p:nvPr/>
        </p:nvSpPr>
        <p:spPr>
          <a:xfrm>
            <a:off x="1258956" y="2892287"/>
            <a:ext cx="1842052" cy="4565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Callout 6">
            <a:extLst>
              <a:ext uri="{FF2B5EF4-FFF2-40B4-BE49-F238E27FC236}">
                <a16:creationId xmlns:a16="http://schemas.microsoft.com/office/drawing/2014/main" id="{095D4059-E608-3CE2-1CE9-F0D656AA062A}"/>
              </a:ext>
            </a:extLst>
          </p:cNvPr>
          <p:cNvSpPr/>
          <p:nvPr/>
        </p:nvSpPr>
        <p:spPr>
          <a:xfrm>
            <a:off x="5730240" y="2510203"/>
            <a:ext cx="2682240" cy="1220746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79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Note</a:t>
            </a:r>
            <a:r>
              <a:rPr lang="en-US" dirty="0"/>
              <a:t>: incorrect to use &lt; for arithmetic comparisons</a:t>
            </a:r>
          </a:p>
        </p:txBody>
      </p:sp>
    </p:spTree>
    <p:extLst>
      <p:ext uri="{BB962C8B-B14F-4D97-AF65-F5344CB8AC3E}">
        <p14:creationId xmlns:p14="http://schemas.microsoft.com/office/powerpoint/2010/main" val="336904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08AA-589B-D142-BF8E-9858A4A66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Word Suffix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DF9FAB-369D-B64A-8A9B-4703BE47A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3697" y="3778814"/>
            <a:ext cx="10271839" cy="2505034"/>
          </a:xfr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71CDB1-8CAF-F906-35E4-4299313BEF6A}"/>
              </a:ext>
            </a:extLst>
          </p:cNvPr>
          <p:cNvSpPr txBox="1"/>
          <p:nvPr/>
        </p:nvSpPr>
        <p:spPr>
          <a:xfrm>
            <a:off x="5526156" y="2260921"/>
            <a:ext cx="5501246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0" u="none" strike="noStrike" dirty="0">
                <a:solidFill>
                  <a:srgbClr val="333333"/>
                </a:solidFill>
                <a:effectLst/>
                <a:latin typeface="Fira Sans" panose="020F0502020204030204" pitchFamily="34" charset="0"/>
              </a:rPr>
              <a:t>3.5.3 Shell Parameter Expansion</a:t>
            </a:r>
          </a:p>
          <a:p>
            <a:r>
              <a:rPr lang="en-US" dirty="0">
                <a:hlinkClick r:id="rId3"/>
              </a:rPr>
              <a:t>https://www.gnu.org/software/bash/manual/html_node/Shell-Parameter-Expansion.html#Shell-Parameter-Expansion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58387F-07E9-7801-3943-17D669419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698" y="2260921"/>
            <a:ext cx="4155815" cy="13255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80158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593AF-E878-A64B-A75A-96143DE69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Word Prefix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02636B-16EB-0149-ADAD-3CB1967CA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178" y="3597082"/>
            <a:ext cx="10204622" cy="2459937"/>
          </a:xfr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6E6446-8BCE-4E4E-B7EE-6A99E5260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120" y="1792985"/>
            <a:ext cx="3983759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17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string manipulation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64886"/>
          </a:xfrm>
        </p:spPr>
        <p:txBody>
          <a:bodyPr>
            <a:noAutofit/>
          </a:bodyPr>
          <a:lstStyle/>
          <a:p>
            <a:r>
              <a:rPr lang="en-US" sz="1600" dirty="0"/>
              <a:t>String length:</a:t>
            </a:r>
          </a:p>
          <a:p>
            <a:pPr lvl="1"/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${#</a:t>
            </a:r>
            <a:r>
              <a:rPr lang="en-US" sz="1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r>
              <a:rPr lang="en-US" sz="1600" dirty="0"/>
              <a:t>Substring:</a:t>
            </a:r>
          </a:p>
          <a:p>
            <a:pPr lvl="1"/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</a:t>
            </a:r>
            <a:r>
              <a:rPr lang="en-US" sz="14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sz="1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</a:t>
            </a:r>
            <a:r>
              <a:rPr lang="en-US" sz="14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position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r>
              <a:rPr lang="en-US" sz="1400" dirty="0"/>
              <a:t>				starting at position (0,1,2…), (-N) from the end</a:t>
            </a:r>
          </a:p>
          <a:p>
            <a:pPr lvl="1"/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</a:t>
            </a:r>
            <a:r>
              <a:rPr lang="en-US" sz="14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sz="1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</a:t>
            </a:r>
            <a:r>
              <a:rPr lang="en-US" sz="14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position</a:t>
            </a:r>
            <a:r>
              <a:rPr lang="en-US" sz="1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</a:t>
            </a:r>
            <a:r>
              <a:rPr lang="en-US" sz="14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length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r>
              <a:rPr lang="en-US" sz="1600" dirty="0"/>
              <a:t>Delete prefix:</a:t>
            </a:r>
          </a:p>
          <a:p>
            <a:pPr lvl="1"/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</a:t>
            </a:r>
            <a:r>
              <a:rPr lang="en-US" sz="1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var#substring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r>
              <a:rPr lang="en-US" sz="1400" dirty="0"/>
              <a:t>				shortest match</a:t>
            </a:r>
          </a:p>
          <a:p>
            <a:pPr lvl="1"/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${var##substring} </a:t>
            </a:r>
            <a:r>
              <a:rPr lang="en-US" sz="1400" dirty="0"/>
              <a:t>				longest match</a:t>
            </a:r>
          </a:p>
          <a:p>
            <a:r>
              <a:rPr lang="en-US" sz="1600" dirty="0"/>
              <a:t>Delete suffix:</a:t>
            </a:r>
          </a:p>
          <a:p>
            <a:pPr lvl="1"/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</a:t>
            </a:r>
            <a:r>
              <a:rPr lang="en-US" sz="1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var%substring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r>
              <a:rPr lang="en-US" sz="1400" dirty="0"/>
              <a:t>				shortest match</a:t>
            </a:r>
          </a:p>
          <a:p>
            <a:pPr lvl="1"/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${var%%substring} </a:t>
            </a:r>
            <a:r>
              <a:rPr lang="en-US" sz="1400" dirty="0"/>
              <a:t>				longest match</a:t>
            </a:r>
          </a:p>
          <a:p>
            <a:r>
              <a:rPr lang="en-US" sz="1600" dirty="0"/>
              <a:t>Substring substitution:</a:t>
            </a:r>
          </a:p>
          <a:p>
            <a:pPr lvl="1"/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${var/substring/replacement}</a:t>
            </a:r>
            <a:r>
              <a:rPr lang="en-US" sz="1400" dirty="0"/>
              <a:t>		replace first match</a:t>
            </a:r>
          </a:p>
          <a:p>
            <a:pPr lvl="1"/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${var//substring/replacement}</a:t>
            </a:r>
            <a:r>
              <a:rPr lang="en-US" sz="1400" dirty="0"/>
              <a:t>		replace all matches</a:t>
            </a:r>
          </a:p>
          <a:p>
            <a:r>
              <a:rPr lang="en-US" sz="1600" dirty="0"/>
              <a:t>Prefix substitution:  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${var/#substring/replacement}</a:t>
            </a:r>
          </a:p>
          <a:p>
            <a:r>
              <a:rPr lang="en-US" sz="1600" dirty="0"/>
              <a:t>Suffix substitution:	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${var/%substring/replacement}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0745" y="3019366"/>
            <a:ext cx="2339102" cy="4001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latin typeface="Monaco"/>
                <a:cs typeface="Monaco"/>
              </a:rPr>
              <a:t>units=${3:0:1}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4120" y="4088791"/>
            <a:ext cx="3724096" cy="4001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err="1">
                <a:latin typeface="Monaco"/>
                <a:cs typeface="Monaco"/>
              </a:rPr>
              <a:t>cp</a:t>
            </a:r>
            <a:r>
              <a:rPr lang="en-US" sz="2000" dirty="0">
                <a:latin typeface="Monaco"/>
                <a:cs typeface="Monaco"/>
              </a:rPr>
              <a:t> $file ${file%.*}.</a:t>
            </a:r>
            <a:r>
              <a:rPr lang="en-US" sz="2000" dirty="0" err="1">
                <a:latin typeface="Monaco"/>
                <a:cs typeface="Monaco"/>
              </a:rPr>
              <a:t>bak</a:t>
            </a:r>
            <a:endParaRPr lang="en-US" sz="2000" dirty="0">
              <a:latin typeface="Monaco"/>
              <a:cs typeface="Monac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192E0F-0903-252B-AC4F-1596E0F7124D}"/>
              </a:ext>
            </a:extLst>
          </p:cNvPr>
          <p:cNvSpPr txBox="1"/>
          <p:nvPr/>
        </p:nvSpPr>
        <p:spPr>
          <a:xfrm>
            <a:off x="6096000" y="1840679"/>
            <a:ext cx="494370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i="1" u="none" strike="noStrike" dirty="0">
                <a:solidFill>
                  <a:srgbClr val="333333"/>
                </a:solidFill>
                <a:effectLst/>
                <a:latin typeface="Fira Sans" panose="020F0502020204030204" pitchFamily="34" charset="0"/>
              </a:rPr>
              <a:t>See</a:t>
            </a:r>
            <a:r>
              <a:rPr lang="en-US" sz="2000" b="1" i="0" u="none" strike="noStrike" dirty="0">
                <a:solidFill>
                  <a:srgbClr val="333333"/>
                </a:solidFill>
                <a:effectLst/>
                <a:latin typeface="Fira Sans" panose="020F0502020204030204" pitchFamily="34" charset="0"/>
              </a:rPr>
              <a:t> 3.5.3 Shell Parameter Expansion</a:t>
            </a:r>
          </a:p>
        </p:txBody>
      </p:sp>
    </p:spTree>
    <p:extLst>
      <p:ext uri="{BB962C8B-B14F-4D97-AF65-F5344CB8AC3E}">
        <p14:creationId xmlns:p14="http://schemas.microsoft.com/office/powerpoint/2010/main" val="56609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5511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For-loop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[in 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LIST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]; do …; done</a:t>
            </a:r>
          </a:p>
          <a:p>
            <a:r>
              <a:rPr lang="en-US" b="1" dirty="0"/>
              <a:t>Example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create backup copies of files using 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cp</a:t>
            </a:r>
            <a:r>
              <a:rPr lang="en-US" dirty="0"/>
              <a:t> (copy)</a:t>
            </a:r>
          </a:p>
          <a:p>
            <a:pPr lvl="1"/>
            <a:r>
              <a:rPr lang="en-US" dirty="0"/>
              <a:t>(</a:t>
            </a:r>
            <a:r>
              <a:rPr lang="en-US" i="1" dirty="0"/>
              <a:t>let's create a few empty .jpg files first using the </a:t>
            </a:r>
            <a:r>
              <a:rPr lang="en-US" sz="2200" i="1" dirty="0">
                <a:latin typeface="Monaco"/>
                <a:cs typeface="Monaco"/>
              </a:rPr>
              <a:t>touch</a:t>
            </a:r>
            <a:r>
              <a:rPr lang="en-US" i="1" dirty="0">
                <a:latin typeface="Monaco"/>
                <a:cs typeface="Monaco"/>
              </a:rPr>
              <a:t> </a:t>
            </a:r>
            <a:r>
              <a:rPr lang="en-US" i="1" dirty="0"/>
              <a:t>command</a:t>
            </a:r>
            <a:r>
              <a:rPr lang="en-US" dirty="0"/>
              <a:t>)</a:t>
            </a:r>
          </a:p>
          <a:p>
            <a:pPr lvl="1"/>
            <a:r>
              <a:rPr lang="en-US" sz="2000" dirty="0">
                <a:latin typeface="Monaco"/>
                <a:cs typeface="Monaco"/>
              </a:rPr>
              <a:t>for </a:t>
            </a:r>
            <a:r>
              <a:rPr lang="en-US" sz="2000" dirty="0" err="1">
                <a:latin typeface="Monaco"/>
                <a:cs typeface="Monaco"/>
              </a:rPr>
              <a:t>i</a:t>
            </a:r>
            <a:r>
              <a:rPr lang="en-US" sz="2000" dirty="0">
                <a:latin typeface="Monaco"/>
                <a:cs typeface="Monaco"/>
              </a:rPr>
              <a:t> in *.jpg; do </a:t>
            </a:r>
            <a:r>
              <a:rPr lang="en-US" sz="2000" dirty="0">
                <a:solidFill>
                  <a:srgbClr val="FF0000"/>
                </a:solidFill>
                <a:latin typeface="Monaco"/>
                <a:cs typeface="Monaco"/>
              </a:rPr>
              <a:t>echo $</a:t>
            </a:r>
            <a:r>
              <a:rPr lang="en-US" sz="2000" dirty="0" err="1">
                <a:solidFill>
                  <a:srgbClr val="FF0000"/>
                </a:solidFill>
                <a:latin typeface="Monaco"/>
                <a:cs typeface="Monaco"/>
              </a:rPr>
              <a:t>i</a:t>
            </a:r>
            <a:r>
              <a:rPr lang="en-US" sz="2000" dirty="0">
                <a:latin typeface="Monaco"/>
                <a:cs typeface="Monaco"/>
              </a:rPr>
              <a:t> ; done</a:t>
            </a:r>
          </a:p>
          <a:p>
            <a:pPr lvl="1"/>
            <a:endParaRPr lang="en-US" dirty="0"/>
          </a:p>
          <a:p>
            <a:pPr lvl="1"/>
            <a:r>
              <a:rPr lang="en-US" sz="2000" dirty="0">
                <a:latin typeface="Monaco"/>
                <a:cs typeface="Monaco"/>
              </a:rPr>
              <a:t>for </a:t>
            </a:r>
            <a:r>
              <a:rPr lang="en-US" sz="2000" dirty="0" err="1">
                <a:latin typeface="Monaco"/>
                <a:cs typeface="Monaco"/>
              </a:rPr>
              <a:t>i</a:t>
            </a:r>
            <a:r>
              <a:rPr lang="en-US" sz="2000" dirty="0">
                <a:latin typeface="Monaco"/>
                <a:cs typeface="Monaco"/>
              </a:rPr>
              <a:t> in *.jpg; do </a:t>
            </a:r>
            <a:r>
              <a:rPr lang="en-US" sz="2000" dirty="0" err="1">
                <a:solidFill>
                  <a:srgbClr val="FF0000"/>
                </a:solidFill>
                <a:latin typeface="Monaco"/>
                <a:cs typeface="Monaco"/>
              </a:rPr>
              <a:t>cp</a:t>
            </a:r>
            <a:r>
              <a:rPr lang="en-US" sz="2000" dirty="0">
                <a:solidFill>
                  <a:srgbClr val="FF0000"/>
                </a:solidFill>
                <a:latin typeface="Monaco"/>
                <a:cs typeface="Monaco"/>
              </a:rPr>
              <a:t> $</a:t>
            </a:r>
            <a:r>
              <a:rPr lang="en-US" sz="2000" dirty="0" err="1">
                <a:solidFill>
                  <a:srgbClr val="FF0000"/>
                </a:solidFill>
                <a:latin typeface="Monaco"/>
                <a:cs typeface="Monaco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Monaco"/>
                <a:cs typeface="Monaco"/>
              </a:rPr>
              <a:t> $</a:t>
            </a:r>
            <a:r>
              <a:rPr lang="en-US" sz="2000" dirty="0" err="1">
                <a:solidFill>
                  <a:srgbClr val="FF0000"/>
                </a:solidFill>
                <a:latin typeface="Monaco"/>
                <a:cs typeface="Monaco"/>
              </a:rPr>
              <a:t>i.orig</a:t>
            </a:r>
            <a:r>
              <a:rPr lang="en-US" sz="2000" dirty="0">
                <a:latin typeface="Monaco"/>
                <a:cs typeface="Monaco"/>
              </a:rPr>
              <a:t> ; done</a:t>
            </a:r>
          </a:p>
          <a:p>
            <a:pPr lvl="1"/>
            <a:endParaRPr lang="en-US" dirty="0"/>
          </a:p>
        </p:txBody>
      </p:sp>
      <p:pic>
        <p:nvPicPr>
          <p:cNvPr id="2" name="Picture 1" descr="Screen Shot 2015-09-03 at 4.22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58" y="4401838"/>
            <a:ext cx="7493000" cy="187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80835" y="1853429"/>
            <a:ext cx="4185761" cy="10464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latin typeface="Monaco"/>
                <a:cs typeface="Monaco"/>
              </a:rPr>
              <a:t>touch f1.jpg f2.jpg f3.jpg</a:t>
            </a:r>
          </a:p>
          <a:p>
            <a:r>
              <a:rPr lang="en-US" sz="2400" dirty="0"/>
              <a:t>Brace expansion also possible:</a:t>
            </a:r>
          </a:p>
          <a:p>
            <a:r>
              <a:rPr lang="en-US" dirty="0">
                <a:latin typeface="Monaco"/>
                <a:cs typeface="Monaco"/>
              </a:rPr>
              <a:t>touch f{1,2,3}.jpg</a:t>
            </a:r>
          </a:p>
        </p:txBody>
      </p:sp>
    </p:spTree>
    <p:extLst>
      <p:ext uri="{BB962C8B-B14F-4D97-AF65-F5344CB8AC3E}">
        <p14:creationId xmlns:p14="http://schemas.microsoft.com/office/powerpoint/2010/main" val="209589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1C43-00E4-7F26-CC84-6DCE35D24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on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cp</a:t>
            </a:r>
            <a:r>
              <a:rPr lang="en-US" dirty="0"/>
              <a:t> (copy)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8C46F-071E-7B9A-03E4-F6394169A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71313" cy="4351338"/>
          </a:xfrm>
        </p:spPr>
        <p:txBody>
          <a:bodyPr>
            <a:normAutofit fontScale="55000" lnSpcReduction="20000"/>
          </a:bodyPr>
          <a:lstStyle/>
          <a:p>
            <a:r>
              <a:rPr lang="en-US" sz="4400" b="1" dirty="0"/>
              <a:t>man cp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  <a:r>
              <a:rPr lang="en-US" sz="2400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-p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Cause </a:t>
            </a:r>
            <a:r>
              <a:rPr lang="en-US" sz="2400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cp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to preserve the following attributes of each source file in the copy: modification time, access time, file flags, file mode, user ID, and group ID, as allowed by permissions. </a:t>
            </a:r>
            <a:endParaRPr lang="en-US" sz="3400" b="1" dirty="0"/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EXAMPLES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Make a copy of file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foo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named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  <a:b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   $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cp foo bar</a:t>
            </a:r>
            <a:b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Copy a group of files to the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u="sng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tmp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directory:</a:t>
            </a:r>
            <a:b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   $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cp *.txt 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tmp</a:t>
            </a:r>
            <a:endParaRPr lang="en-US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Copy the directory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junk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and all of its contents (including any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subdirectories) to the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u="sng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tmp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directory:</a:t>
            </a:r>
            <a:b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   $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cp -R junk 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tmp</a:t>
            </a:r>
            <a:endParaRPr lang="en-US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894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71605" cy="1603375"/>
          </a:xfrm>
        </p:spPr>
        <p:txBody>
          <a:bodyPr>
            <a:normAutofit/>
          </a:bodyPr>
          <a:lstStyle/>
          <a:p>
            <a:r>
              <a:rPr lang="en-US" b="1" dirty="0"/>
              <a:t>while-loop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while 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COND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do …; done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break</a:t>
            </a:r>
            <a:r>
              <a:rPr lang="en-US" dirty="0"/>
              <a:t> 		(</a:t>
            </a:r>
            <a:r>
              <a:rPr lang="en-US" i="1" dirty="0"/>
              <a:t>out of while-loop</a:t>
            </a:r>
            <a:r>
              <a:rPr lang="en-US" dirty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16998" y="1298272"/>
            <a:ext cx="403187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§"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until COND; do …; done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98210" y="1275189"/>
            <a:ext cx="5371605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file</a:t>
            </a:r>
            <a:r>
              <a:rPr lang="en-US" sz="2400" dirty="0"/>
              <a:t>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line30.sh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2400" dirty="0"/>
              <a:t>${#</a:t>
            </a:r>
            <a:r>
              <a:rPr lang="en-US" sz="2400" i="1" dirty="0"/>
              <a:t>var</a:t>
            </a:r>
            <a:r>
              <a:rPr lang="en-US" sz="2400" dirty="0"/>
              <a:t>} length of string stored in </a:t>
            </a:r>
            <a:r>
              <a:rPr lang="en-US" sz="2400" i="1" dirty="0"/>
              <a:t>var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562E0B-2472-0468-E930-C02B1F914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899" y="2270030"/>
            <a:ext cx="5276602" cy="42704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7CDB5C-6F83-F8C6-C902-D4C658083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95" y="3303631"/>
            <a:ext cx="5443225" cy="32368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2318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positional parameters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5"/>
            <a:ext cx="10820400" cy="4351338"/>
          </a:xfrm>
        </p:spPr>
        <p:txBody>
          <a:bodyPr/>
          <a:lstStyle/>
          <a:p>
            <a:r>
              <a:rPr lang="en-US" dirty="0"/>
              <a:t>command line to script (or function): 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$0, $1, $2</a:t>
            </a:r>
            <a:r>
              <a:rPr lang="en-US" dirty="0"/>
              <a:t> </a:t>
            </a:r>
            <a:r>
              <a:rPr lang="en-US" i="1" dirty="0"/>
              <a:t>etc</a:t>
            </a:r>
            <a:r>
              <a:rPr lang="en-US" dirty="0"/>
              <a:t>.	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$1</a:t>
            </a:r>
            <a:r>
              <a:rPr lang="en-US" dirty="0"/>
              <a:t> = 1</a:t>
            </a:r>
            <a:r>
              <a:rPr lang="en-US" baseline="30000" dirty="0"/>
              <a:t>st</a:t>
            </a:r>
            <a:r>
              <a:rPr lang="en-US" dirty="0"/>
              <a:t> parameter and so on,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$0</a:t>
            </a:r>
            <a:r>
              <a:rPr lang="en-US" dirty="0"/>
              <a:t> = name of script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$# </a:t>
            </a:r>
            <a:r>
              <a:rPr lang="en-US" dirty="0"/>
              <a:t>			number of parameters passed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$*</a:t>
            </a:r>
            <a:r>
              <a:rPr lang="en-US" dirty="0"/>
              <a:t>			all parameters as a single word: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 "b c" =&gt; a b c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$@ </a:t>
            </a:r>
            <a:r>
              <a:rPr lang="en-US" dirty="0"/>
              <a:t>			each parameter is a quoted string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shift</a:t>
            </a:r>
            <a:r>
              <a:rPr lang="en-US" dirty="0"/>
              <a:t>			removes one parameter (use with $#)</a:t>
            </a:r>
          </a:p>
          <a:p>
            <a:pPr lvl="1"/>
            <a:r>
              <a:rPr lang="en-US" dirty="0"/>
              <a:t>("…" </a:t>
            </a:r>
            <a:r>
              <a:rPr lang="en-US" i="1" dirty="0"/>
              <a:t>quoted variables below just in case there are spaces in the values</a:t>
            </a:r>
            <a:r>
              <a:rPr lang="en-US" dirty="0"/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34410" y="4742240"/>
            <a:ext cx="2492990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arg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in "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$*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echo $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arg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9369" y="4742240"/>
            <a:ext cx="2492990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arg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in "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$@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echo $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arg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done</a:t>
            </a:r>
          </a:p>
        </p:txBody>
      </p:sp>
    </p:spTree>
    <p:extLst>
      <p:ext uri="{BB962C8B-B14F-4D97-AF65-F5344CB8AC3E}">
        <p14:creationId xmlns:p14="http://schemas.microsoft.com/office/powerpoint/2010/main" val="124208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89701-59DE-F146-BD27-9F5EE40C0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Positional Parameters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74CF2B-9486-A181-EC29-5EDF2E525A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88540" y="1834755"/>
            <a:ext cx="2607276" cy="4472481"/>
          </a:xfrm>
          <a:ln>
            <a:solidFill>
              <a:schemeClr val="tx1"/>
            </a:solidFill>
          </a:ln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5301460-534E-9771-4D00-F2A6B0DB67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50725" y="1834755"/>
            <a:ext cx="7445464" cy="4293703"/>
          </a:xfrm>
          <a:ln>
            <a:solidFill>
              <a:schemeClr val="tx1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CAC2CB-B550-E0D1-9059-F3CCE6C53524}"/>
              </a:ext>
            </a:extLst>
          </p:cNvPr>
          <p:cNvCxnSpPr/>
          <p:nvPr/>
        </p:nvCxnSpPr>
        <p:spPr>
          <a:xfrm flipV="1">
            <a:off x="3262184" y="2656703"/>
            <a:ext cx="1000897" cy="296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6D8ED47-0049-0429-3DEA-1CE069A21148}"/>
              </a:ext>
            </a:extLst>
          </p:cNvPr>
          <p:cNvCxnSpPr>
            <a:cxnSpLocks/>
          </p:cNvCxnSpPr>
          <p:nvPr/>
        </p:nvCxnSpPr>
        <p:spPr>
          <a:xfrm flipV="1">
            <a:off x="3249828" y="2953265"/>
            <a:ext cx="1013253" cy="12480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87F1591-FC28-8811-A08E-0D49B374F7B2}"/>
              </a:ext>
            </a:extLst>
          </p:cNvPr>
          <p:cNvCxnSpPr>
            <a:cxnSpLocks/>
          </p:cNvCxnSpPr>
          <p:nvPr/>
        </p:nvCxnSpPr>
        <p:spPr>
          <a:xfrm flipV="1">
            <a:off x="3262184" y="3369028"/>
            <a:ext cx="1000897" cy="8322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A5EB4D4-F383-33F7-9B5D-7A9073B068AB}"/>
              </a:ext>
            </a:extLst>
          </p:cNvPr>
          <p:cNvCxnSpPr>
            <a:cxnSpLocks/>
          </p:cNvCxnSpPr>
          <p:nvPr/>
        </p:nvCxnSpPr>
        <p:spPr>
          <a:xfrm flipV="1">
            <a:off x="3262184" y="3666299"/>
            <a:ext cx="988541" cy="534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5FEEB02-67F8-B2B3-59E7-E6DE9CDAF23D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3262184" y="3981607"/>
            <a:ext cx="988541" cy="2196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0DB2DA6-5945-26C9-1C64-0B5F99C87772}"/>
              </a:ext>
            </a:extLst>
          </p:cNvPr>
          <p:cNvCxnSpPr>
            <a:cxnSpLocks/>
          </p:cNvCxnSpPr>
          <p:nvPr/>
        </p:nvCxnSpPr>
        <p:spPr>
          <a:xfrm>
            <a:off x="3262184" y="4201298"/>
            <a:ext cx="98854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8A70F2A-ECC0-55CD-D8C3-E3F1D0A0E345}"/>
              </a:ext>
            </a:extLst>
          </p:cNvPr>
          <p:cNvCxnSpPr>
            <a:cxnSpLocks/>
          </p:cNvCxnSpPr>
          <p:nvPr/>
        </p:nvCxnSpPr>
        <p:spPr>
          <a:xfrm flipV="1">
            <a:off x="3181865" y="4581285"/>
            <a:ext cx="1013253" cy="12480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A98A066-60CD-0F4C-2350-CA9518D466C0}"/>
              </a:ext>
            </a:extLst>
          </p:cNvPr>
          <p:cNvCxnSpPr>
            <a:cxnSpLocks/>
          </p:cNvCxnSpPr>
          <p:nvPr/>
        </p:nvCxnSpPr>
        <p:spPr>
          <a:xfrm flipV="1">
            <a:off x="3194221" y="4997048"/>
            <a:ext cx="1000897" cy="8322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49BD56D-E0CB-A498-8F0A-A0C7418E42AB}"/>
              </a:ext>
            </a:extLst>
          </p:cNvPr>
          <p:cNvCxnSpPr>
            <a:cxnSpLocks/>
          </p:cNvCxnSpPr>
          <p:nvPr/>
        </p:nvCxnSpPr>
        <p:spPr>
          <a:xfrm flipV="1">
            <a:off x="3194221" y="5294319"/>
            <a:ext cx="988541" cy="534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1943E9C-D45A-426E-3B80-E47E9979EC22}"/>
              </a:ext>
            </a:extLst>
          </p:cNvPr>
          <p:cNvCxnSpPr>
            <a:cxnSpLocks/>
          </p:cNvCxnSpPr>
          <p:nvPr/>
        </p:nvCxnSpPr>
        <p:spPr>
          <a:xfrm flipV="1">
            <a:off x="3194221" y="5609627"/>
            <a:ext cx="988541" cy="2196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01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Expansion: different kinds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Arithmetic expansion (</a:t>
            </a:r>
            <a:r>
              <a:rPr lang="en-US" i="1" dirty="0"/>
              <a:t>we've seen before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$(( … expression ..))</a:t>
            </a:r>
          </a:p>
          <a:p>
            <a:pPr lvl="2"/>
            <a:r>
              <a:rPr lang="en-US" sz="2200" dirty="0">
                <a:latin typeface="Monaco"/>
                <a:cs typeface="Monaco"/>
              </a:rPr>
              <a:t>x=$(($x+1))</a:t>
            </a:r>
          </a:p>
          <a:p>
            <a:r>
              <a:rPr lang="en-US" dirty="0"/>
              <a:t>Pathname expansion (aka </a:t>
            </a:r>
            <a:r>
              <a:rPr lang="en-US" b="1" i="1" dirty="0" err="1"/>
              <a:t>globbing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similar (but not the same) as regular expressions</a:t>
            </a:r>
          </a:p>
          <a:p>
            <a:pPr lvl="2"/>
            <a:r>
              <a:rPr lang="en-US" dirty="0"/>
              <a:t>* 			(</a:t>
            </a:r>
            <a:r>
              <a:rPr lang="en-US" i="1" dirty="0"/>
              <a:t>wild card string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? 			(</a:t>
            </a:r>
            <a:r>
              <a:rPr lang="en-US" i="1" dirty="0"/>
              <a:t>wild card character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[ab] 			(</a:t>
            </a:r>
            <a:r>
              <a:rPr lang="en-US" i="1" dirty="0"/>
              <a:t>a or b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[^ab] 			(</a:t>
            </a:r>
            <a:r>
              <a:rPr lang="en-US" i="1" dirty="0"/>
              <a:t>not</a:t>
            </a:r>
            <a:r>
              <a:rPr lang="en-US" dirty="0"/>
              <a:t> (</a:t>
            </a:r>
            <a:r>
              <a:rPr lang="en-US" i="1" dirty="0"/>
              <a:t>a or b</a:t>
            </a:r>
            <a:r>
              <a:rPr lang="en-US" dirty="0"/>
              <a:t>))</a:t>
            </a:r>
          </a:p>
          <a:p>
            <a:r>
              <a:rPr lang="en-US" dirty="0"/>
              <a:t>(curly) Brace expansion:</a:t>
            </a:r>
          </a:p>
          <a:p>
            <a:pPr lvl="2"/>
            <a:r>
              <a:rPr lang="en-US" sz="2200" dirty="0" err="1">
                <a:latin typeface="Monaco"/>
                <a:cs typeface="Monaco"/>
              </a:rPr>
              <a:t>mkdir</a:t>
            </a:r>
            <a:r>
              <a:rPr lang="en-US" sz="2200" dirty="0">
                <a:latin typeface="Monaco"/>
                <a:cs typeface="Monaco"/>
              </a:rPr>
              <a:t> ~/class/examples/{ex1,ex2}</a:t>
            </a:r>
            <a:r>
              <a:rPr lang="en-US" sz="2400" dirty="0"/>
              <a:t> 	(</a:t>
            </a:r>
            <a:r>
              <a:rPr lang="en-US" sz="2400" i="1" dirty="0"/>
              <a:t>recall </a:t>
            </a:r>
            <a:r>
              <a:rPr lang="en-US" sz="2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</a:t>
            </a:r>
            <a:r>
              <a:rPr lang="en-US" sz="2400" i="1" dirty="0"/>
              <a:t> means home directory</a:t>
            </a:r>
            <a:r>
              <a:rPr lang="en-US" sz="2400" dirty="0"/>
              <a:t>)</a:t>
            </a:r>
            <a:endParaRPr lang="en-US" sz="2200" dirty="0">
              <a:latin typeface="Monaco"/>
              <a:cs typeface="Monaco"/>
            </a:endParaRPr>
          </a:p>
          <a:p>
            <a:pPr lvl="2"/>
            <a:r>
              <a:rPr lang="en-US" sz="2200" dirty="0">
                <a:latin typeface="Monaco"/>
                <a:cs typeface="Monaco"/>
              </a:rPr>
              <a:t>echo x{1,2,3,4}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92651" y="2827121"/>
            <a:ext cx="3747180" cy="12003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Use command </a:t>
            </a:r>
            <a:r>
              <a:rPr lang="en-US" sz="2000" dirty="0" err="1">
                <a:latin typeface="Monaco"/>
                <a:cs typeface="Monaco"/>
              </a:rPr>
              <a:t>ls</a:t>
            </a:r>
            <a:endParaRPr lang="en-US" sz="2400" dirty="0">
              <a:latin typeface="Monaco"/>
              <a:cs typeface="Monaco"/>
            </a:endParaRPr>
          </a:p>
          <a:p>
            <a:r>
              <a:rPr lang="en-US" sz="2400" dirty="0"/>
              <a:t>in conjunction with </a:t>
            </a:r>
            <a:r>
              <a:rPr lang="en-US" sz="2400" i="1" dirty="0" err="1"/>
              <a:t>globbing</a:t>
            </a:r>
            <a:endParaRPr lang="en-US" sz="2400" i="1" dirty="0"/>
          </a:p>
          <a:p>
            <a:r>
              <a:rPr lang="en-US" sz="2400" i="1" dirty="0"/>
              <a:t>e.g.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ls –l *.txt</a:t>
            </a:r>
            <a:endParaRPr lang="en-US" sz="2400" i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4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Pathname expansion (aka </a:t>
            </a:r>
            <a:r>
              <a:rPr lang="en-US" b="1" i="1" dirty="0" err="1"/>
              <a:t>globbing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similar (</a:t>
            </a:r>
            <a:r>
              <a:rPr lang="en-US" i="1" dirty="0"/>
              <a:t>but not the same</a:t>
            </a:r>
            <a:r>
              <a:rPr lang="en-US" dirty="0"/>
              <a:t>) as regular expressions (</a:t>
            </a:r>
            <a:r>
              <a:rPr lang="en-US" dirty="0" err="1"/>
              <a:t>regexp</a:t>
            </a:r>
            <a:r>
              <a:rPr lang="en-US" dirty="0"/>
              <a:t>)</a:t>
            </a:r>
          </a:p>
          <a:p>
            <a:pPr lvl="2"/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</a:t>
            </a:r>
            <a:r>
              <a:rPr lang="en-US" dirty="0"/>
              <a:t> 				(</a:t>
            </a:r>
            <a:r>
              <a:rPr lang="en-US" i="1" dirty="0"/>
              <a:t>wild card string</a:t>
            </a:r>
            <a:r>
              <a:rPr lang="en-US" dirty="0"/>
              <a:t>)</a:t>
            </a:r>
          </a:p>
          <a:p>
            <a:pPr lvl="2"/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 </a:t>
            </a:r>
            <a:r>
              <a:rPr lang="en-US" dirty="0"/>
              <a:t>				(</a:t>
            </a:r>
            <a:r>
              <a:rPr lang="en-US" i="1" dirty="0"/>
              <a:t>wild card character</a:t>
            </a:r>
            <a:r>
              <a:rPr lang="en-US" dirty="0"/>
              <a:t>)</a:t>
            </a:r>
          </a:p>
          <a:p>
            <a:pPr lvl="2"/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[ab] </a:t>
            </a:r>
            <a:r>
              <a:rPr lang="en-US" dirty="0"/>
              <a:t>			(</a:t>
            </a:r>
            <a:r>
              <a:rPr lang="en-US" i="1" dirty="0"/>
              <a:t>a or b</a:t>
            </a:r>
            <a:r>
              <a:rPr lang="en-US" dirty="0"/>
              <a:t>)</a:t>
            </a:r>
          </a:p>
          <a:p>
            <a:pPr lvl="2"/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[^ab]</a:t>
            </a:r>
            <a:r>
              <a:rPr lang="en-US" dirty="0"/>
              <a:t> 			(</a:t>
            </a:r>
            <a:r>
              <a:rPr lang="en-US" i="1" dirty="0"/>
              <a:t>not</a:t>
            </a:r>
            <a:r>
              <a:rPr lang="en-US" dirty="0"/>
              <a:t> (</a:t>
            </a:r>
            <a:r>
              <a:rPr lang="en-US" i="1" dirty="0"/>
              <a:t>a or b</a:t>
            </a:r>
            <a:r>
              <a:rPr lang="en-US" dirty="0"/>
              <a:t>))</a:t>
            </a:r>
          </a:p>
          <a:p>
            <a:pPr lvl="2"/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ls f[23]*.jpg</a:t>
            </a:r>
          </a:p>
          <a:p>
            <a:pPr lvl="1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ls f[^4]*.jpg</a:t>
            </a:r>
          </a:p>
        </p:txBody>
      </p:sp>
    </p:spTree>
    <p:extLst>
      <p:ext uri="{BB962C8B-B14F-4D97-AF65-F5344CB8AC3E}">
        <p14:creationId xmlns:p14="http://schemas.microsoft.com/office/powerpoint/2010/main" val="203372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89443"/>
          </a:xfrm>
        </p:spPr>
        <p:txBody>
          <a:bodyPr>
            <a:normAutofit/>
          </a:bodyPr>
          <a:lstStyle/>
          <a:p>
            <a:r>
              <a:rPr lang="en-US" dirty="0"/>
              <a:t>(curly) Brace expansion:</a:t>
            </a:r>
          </a:p>
          <a:p>
            <a:pPr lvl="2"/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mkdir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~/class/examples/{ex1,ex2}</a:t>
            </a:r>
          </a:p>
          <a:p>
            <a:pPr marL="914400" lvl="2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shorthand for:</a:t>
            </a:r>
          </a:p>
          <a:p>
            <a:pPr lvl="2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mkdir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~/class/examples/ex1 ~/class/examples/ex2</a:t>
            </a:r>
          </a:p>
          <a:p>
            <a:pPr lvl="2"/>
            <a:endParaRPr lang="en-US" sz="2200" dirty="0">
              <a:latin typeface="Monaco"/>
              <a:cs typeface="Monaco"/>
            </a:endParaRPr>
          </a:p>
          <a:p>
            <a:pPr lvl="2"/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 x{1,2,3,4}		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(or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 x{1..4}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 lvl="2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shorthand for:</a:t>
            </a:r>
          </a:p>
          <a:p>
            <a:pPr lvl="2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 x1 x2 x3 x4</a:t>
            </a:r>
          </a:p>
          <a:p>
            <a:pPr lvl="2"/>
            <a:endParaRPr lang="en-US" sz="2200" dirty="0">
              <a:latin typeface="Monaco"/>
              <a:cs typeface="Monac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B75404-E850-1CB4-2B5F-62DDCEB45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14" y="4815068"/>
            <a:ext cx="3273386" cy="154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7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extension renaming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Script (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rmext.sh</a:t>
            </a:r>
            <a:r>
              <a:rPr lang="en-US" dirty="0"/>
              <a:t>):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#!/bin/bash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[[ $# -ne 2 ]]; then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 “usage: ext1 ext2”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exit 1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filename in </a:t>
            </a:r>
            <a:r>
              <a:rPr lang="en-US" sz="22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*.$1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mv "$filename" "</a:t>
            </a:r>
            <a:r>
              <a:rPr lang="en-US" sz="22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${filename%$1}$2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done</a:t>
            </a:r>
          </a:p>
          <a:p>
            <a:pPr marL="0" indent="-5715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exit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0307" y="1481627"/>
            <a:ext cx="7271158" cy="2954655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i="1" dirty="0">
                <a:cs typeface="Monaco"/>
              </a:rPr>
              <a:t>Exercise: </a:t>
            </a:r>
            <a:r>
              <a:rPr lang="en-US" sz="2000" i="1" dirty="0">
                <a:cs typeface="Monaco"/>
              </a:rPr>
              <a:t>create a subdirectory with some .JPG files, rename to .jpg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chmod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744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rmext.sh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mkdir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tmp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cd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tmp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touch f{1..7}.JPG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ls</a:t>
            </a:r>
          </a:p>
          <a:p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f1.JPG f2.JPG f3.JPG f4.JPG f5.JPG f6.JPG f7.JPG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../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rmext.sh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JPG jpg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ls</a:t>
            </a:r>
          </a:p>
          <a:p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f1.jpg f2.jpg f3.jpg f4.jpg f5.jpg f6.jpg f7.jpg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65621" y="5189516"/>
            <a:ext cx="6188179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⇑ delete suffix: 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</a:t>
            </a:r>
            <a:r>
              <a:rPr lang="en-US" sz="16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string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</a:t>
            </a:r>
            <a:r>
              <a:rPr lang="en-US" sz="16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substring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"… " just in case there are spaces in the filenames</a:t>
            </a:r>
          </a:p>
        </p:txBody>
      </p:sp>
    </p:spTree>
    <p:extLst>
      <p:ext uri="{BB962C8B-B14F-4D97-AF65-F5344CB8AC3E}">
        <p14:creationId xmlns:p14="http://schemas.microsoft.com/office/powerpoint/2010/main" val="192008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renaming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</a:t>
            </a:r>
          </a:p>
          <a:p>
            <a:pPr lvl="1"/>
            <a:r>
              <a:rPr lang="en-US" i="1" dirty="0"/>
              <a:t>append a suffix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-1</a:t>
            </a:r>
            <a:r>
              <a:rPr lang="en-US" dirty="0"/>
              <a:t> </a:t>
            </a:r>
            <a:r>
              <a:rPr lang="en-US" i="1" dirty="0"/>
              <a:t>to all jpg files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f in *.jpg; do mv $f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${f/./-1.}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done</a:t>
            </a:r>
          </a:p>
          <a:p>
            <a:endParaRPr lang="en-US" dirty="0">
              <a:cs typeface="Monaco"/>
            </a:endParaRPr>
          </a:p>
          <a:p>
            <a:r>
              <a:rPr lang="en-US" dirty="0">
                <a:cs typeface="Monaco"/>
              </a:rPr>
              <a:t>Levels of quoting: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8404" y="4053305"/>
            <a:ext cx="7851934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Monaco"/>
                <a:cs typeface="Monaco"/>
              </a:rPr>
              <a:t>$ </a:t>
            </a:r>
            <a:r>
              <a:rPr lang="en-US" b="1" dirty="0">
                <a:latin typeface="Monaco"/>
                <a:cs typeface="Monaco"/>
              </a:rPr>
              <a:t>echo text ~/*.txt {</a:t>
            </a:r>
            <a:r>
              <a:rPr lang="en-US" b="1" dirty="0" err="1">
                <a:latin typeface="Monaco"/>
                <a:cs typeface="Monaco"/>
              </a:rPr>
              <a:t>a,b</a:t>
            </a:r>
            <a:r>
              <a:rPr lang="en-US" b="1" dirty="0">
                <a:latin typeface="Monaco"/>
                <a:cs typeface="Monaco"/>
              </a:rPr>
              <a:t>} $(echo foo) $((2+2)) $USER</a:t>
            </a:r>
            <a:endParaRPr lang="en-US" dirty="0">
              <a:latin typeface="Monaco"/>
              <a:cs typeface="Monaco"/>
            </a:endParaRPr>
          </a:p>
          <a:p>
            <a:r>
              <a:rPr lang="en-US" dirty="0">
                <a:solidFill>
                  <a:srgbClr val="17375E"/>
                </a:solidFill>
                <a:latin typeface="Monaco"/>
                <a:cs typeface="Monaco"/>
              </a:rPr>
              <a:t>text /home/me/</a:t>
            </a:r>
            <a:r>
              <a:rPr lang="en-US" dirty="0" err="1">
                <a:solidFill>
                  <a:srgbClr val="17375E"/>
                </a:solidFill>
                <a:latin typeface="Monaco"/>
                <a:cs typeface="Monaco"/>
              </a:rPr>
              <a:t>ls-output.txt</a:t>
            </a:r>
            <a:r>
              <a:rPr lang="en-US" dirty="0">
                <a:solidFill>
                  <a:srgbClr val="17375E"/>
                </a:solidFill>
                <a:latin typeface="Monaco"/>
                <a:cs typeface="Monaco"/>
              </a:rPr>
              <a:t> a b foo 4 me </a:t>
            </a:r>
          </a:p>
          <a:p>
            <a:r>
              <a:rPr lang="en-US" dirty="0">
                <a:latin typeface="Monaco"/>
                <a:cs typeface="Monaco"/>
              </a:rPr>
              <a:t>$ </a:t>
            </a:r>
            <a:r>
              <a:rPr lang="en-US" b="1" dirty="0">
                <a:latin typeface="Monaco"/>
                <a:cs typeface="Monaco"/>
              </a:rPr>
              <a:t>echo "text ~/*.txt {</a:t>
            </a:r>
            <a:r>
              <a:rPr lang="en-US" b="1" dirty="0" err="1">
                <a:latin typeface="Monaco"/>
                <a:cs typeface="Monaco"/>
              </a:rPr>
              <a:t>a,b</a:t>
            </a:r>
            <a:r>
              <a:rPr lang="en-US" b="1" dirty="0">
                <a:latin typeface="Monaco"/>
                <a:cs typeface="Monaco"/>
              </a:rPr>
              <a:t>} $(echo foo) $((2+2)) $USER"</a:t>
            </a:r>
          </a:p>
          <a:p>
            <a:r>
              <a:rPr lang="en-US" dirty="0">
                <a:solidFill>
                  <a:srgbClr val="17375E"/>
                </a:solidFill>
                <a:latin typeface="Monaco"/>
                <a:cs typeface="Monaco"/>
              </a:rPr>
              <a:t>text ~/*.txt {</a:t>
            </a:r>
            <a:r>
              <a:rPr lang="en-US" dirty="0" err="1">
                <a:solidFill>
                  <a:srgbClr val="17375E"/>
                </a:solidFill>
                <a:latin typeface="Monaco"/>
                <a:cs typeface="Monaco"/>
              </a:rPr>
              <a:t>a,b</a:t>
            </a:r>
            <a:r>
              <a:rPr lang="en-US" dirty="0">
                <a:solidFill>
                  <a:srgbClr val="17375E"/>
                </a:solidFill>
                <a:latin typeface="Monaco"/>
                <a:cs typeface="Monaco"/>
              </a:rPr>
              <a:t>} foo 4 me </a:t>
            </a:r>
          </a:p>
          <a:p>
            <a:r>
              <a:rPr lang="en-US" dirty="0">
                <a:latin typeface="Monaco"/>
                <a:cs typeface="Monaco"/>
              </a:rPr>
              <a:t>$ </a:t>
            </a:r>
            <a:r>
              <a:rPr lang="en-US" b="1" dirty="0">
                <a:latin typeface="Monaco"/>
                <a:cs typeface="Monaco"/>
              </a:rPr>
              <a:t>echo 'text ~/*.txt {</a:t>
            </a:r>
            <a:r>
              <a:rPr lang="en-US" b="1" dirty="0" err="1">
                <a:latin typeface="Monaco"/>
                <a:cs typeface="Monaco"/>
              </a:rPr>
              <a:t>a,b</a:t>
            </a:r>
            <a:r>
              <a:rPr lang="en-US" b="1" dirty="0">
                <a:latin typeface="Monaco"/>
                <a:cs typeface="Monaco"/>
              </a:rPr>
              <a:t>} $(echo foo) $((2+2)) $USER'</a:t>
            </a:r>
          </a:p>
          <a:p>
            <a:r>
              <a:rPr lang="en-US" dirty="0">
                <a:solidFill>
                  <a:srgbClr val="17375E"/>
                </a:solidFill>
                <a:latin typeface="Monaco"/>
                <a:cs typeface="Monaco"/>
              </a:rPr>
              <a:t>text ~/*.txt {</a:t>
            </a:r>
            <a:r>
              <a:rPr lang="en-US" dirty="0" err="1">
                <a:solidFill>
                  <a:srgbClr val="17375E"/>
                </a:solidFill>
                <a:latin typeface="Monaco"/>
                <a:cs typeface="Monaco"/>
              </a:rPr>
              <a:t>a,b</a:t>
            </a:r>
            <a:r>
              <a:rPr lang="en-US" dirty="0">
                <a:solidFill>
                  <a:srgbClr val="17375E"/>
                </a:solidFill>
                <a:latin typeface="Monaco"/>
                <a:cs typeface="Monaco"/>
              </a:rPr>
              <a:t>} $(echo foo) $((2+2)) $USER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81831" y="5891705"/>
            <a:ext cx="2572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linuxcommand.org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14130" y="1741551"/>
            <a:ext cx="4507965" cy="6771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Substring substitution: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${string/substring/replacement}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99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1284</Words>
  <Application>Microsoft Macintosh PowerPoint</Application>
  <PresentationFormat>Widescreen</PresentationFormat>
  <Paragraphs>168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Fira Sans</vt:lpstr>
      <vt:lpstr>Menlo</vt:lpstr>
      <vt:lpstr>Monaco</vt:lpstr>
      <vt:lpstr>Wingdings</vt:lpstr>
      <vt:lpstr>Office Theme</vt:lpstr>
      <vt:lpstr>408/508 Computational Techniques for Linguists </vt:lpstr>
      <vt:lpstr>Today's Topics</vt:lpstr>
      <vt:lpstr>Homework 4 review</vt:lpstr>
      <vt:lpstr>Homework 4 review</vt:lpstr>
      <vt:lpstr>Homework 4 review</vt:lpstr>
      <vt:lpstr>Delete Word Suffix</vt:lpstr>
      <vt:lpstr>Delete Word Prefix</vt:lpstr>
      <vt:lpstr>More string manipulation</vt:lpstr>
      <vt:lpstr>loops</vt:lpstr>
      <vt:lpstr>A note on cp (copy)</vt:lpstr>
      <vt:lpstr>loops</vt:lpstr>
      <vt:lpstr>Shell positional parameters</vt:lpstr>
      <vt:lpstr>Positional Parameters</vt:lpstr>
      <vt:lpstr>Expansion: different kinds</vt:lpstr>
      <vt:lpstr>Expansion</vt:lpstr>
      <vt:lpstr>Expansion</vt:lpstr>
      <vt:lpstr>File extension renaming</vt:lpstr>
      <vt:lpstr>File renaming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408/508 Computational Techniques for Linguists </dc:title>
  <dc:creator>sandiway@mac.com</dc:creator>
  <cp:lastModifiedBy>sandiway@mac.com</cp:lastModifiedBy>
  <cp:revision>12</cp:revision>
  <cp:lastPrinted>2026-09-20T23:09:52Z</cp:lastPrinted>
  <dcterms:created xsi:type="dcterms:W3CDTF">2022-10-02T23:41:37Z</dcterms:created>
  <dcterms:modified xsi:type="dcterms:W3CDTF">2026-09-20T23:14:26Z</dcterms:modified>
</cp:coreProperties>
</file>