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35" r:id="rId2"/>
    <p:sldId id="336" r:id="rId3"/>
    <p:sldId id="393" r:id="rId4"/>
    <p:sldId id="394" r:id="rId5"/>
    <p:sldId id="395" r:id="rId6"/>
    <p:sldId id="396" r:id="rId7"/>
    <p:sldId id="397" r:id="rId8"/>
    <p:sldId id="398" r:id="rId9"/>
    <p:sldId id="276" r:id="rId10"/>
    <p:sldId id="282" r:id="rId11"/>
    <p:sldId id="283" r:id="rId12"/>
    <p:sldId id="284" r:id="rId13"/>
    <p:sldId id="285" r:id="rId14"/>
    <p:sldId id="286" r:id="rId15"/>
    <p:sldId id="287" r:id="rId16"/>
    <p:sldId id="289" r:id="rId17"/>
    <p:sldId id="294" r:id="rId18"/>
    <p:sldId id="292" r:id="rId19"/>
    <p:sldId id="267" r:id="rId20"/>
    <p:sldId id="341" r:id="rId21"/>
    <p:sldId id="342" r:id="rId22"/>
    <p:sldId id="343" r:id="rId23"/>
    <p:sldId id="268" r:id="rId24"/>
    <p:sldId id="337" r:id="rId25"/>
    <p:sldId id="339" r:id="rId26"/>
    <p:sldId id="338" r:id="rId27"/>
    <p:sldId id="270" r:id="rId28"/>
    <p:sldId id="340" r:id="rId29"/>
    <p:sldId id="30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6301"/>
  </p:normalViewPr>
  <p:slideViewPr>
    <p:cSldViewPr snapToGrid="0">
      <p:cViewPr varScale="1">
        <p:scale>
          <a:sx n="122" d="100"/>
          <a:sy n="122" d="100"/>
        </p:scale>
        <p:origin x="74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FE00B-284F-7F1A-9A6D-D68939BAB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C73075-C6A4-BB80-07EB-CCA878004D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C2B808-CC8F-B694-624F-E1FFD8641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0429-65C3-3E44-8BF8-A33F92DA272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0542D-D06D-A3C3-9909-BA7B4C7CD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BC0922-59F8-DDC7-F154-EE1B544FC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2F17-8172-AE4C-9918-670B38C7F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007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0684B-C6E0-0F12-A3FF-3ECB7A184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C4AF9-9328-0C82-2B1A-7029A48B7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DE657E-35BD-8E4D-0DF1-75FE41361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0429-65C3-3E44-8BF8-A33F92DA272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F67A3-F162-7499-0EA0-98185E828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98D20-5731-601A-D035-274031235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2F17-8172-AE4C-9918-670B38C7F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047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AB21C-56C0-749B-F3C4-C1B803265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1B1FA-C10F-2F42-DEA3-89E299D7F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C112CE-3985-A300-C414-40DEB98EB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0429-65C3-3E44-8BF8-A33F92DA272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D3957-3362-F4BC-8C95-6CE24D9C7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16A87-312B-6204-1349-525BC89AA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2F17-8172-AE4C-9918-670B38C7F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213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B76BC-8AD1-EFC8-5B56-E0D3067D3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BD9C0-24FE-2A1A-CF9A-35627A25D0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B3EC2B-8325-2B02-A437-78CE49BB7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21EECD-21F9-FEC6-8D3A-C57B6F003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0429-65C3-3E44-8BF8-A33F92DA272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7C21C6-AF02-1DA1-F7D1-C92506A96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EF83B-69F5-B728-32DA-537172177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2F17-8172-AE4C-9918-670B38C7F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552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9C5DC-0F81-D14B-A50C-8B38089C4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DF5C5-80C9-99B2-A22C-0A3AC633B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7F7873-58CC-A574-B10D-841EA064C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D7CE45-D9CE-3505-FEB6-8D92CB0843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E5302B-7B13-31FB-3B6F-C2D5E2815F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C5187E-802B-D7E8-B3BF-879498D82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0429-65C3-3E44-8BF8-A33F92DA272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031BCF-B4EA-82CA-D0C0-6D7710394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6BBFB4-A355-A427-C60F-EBA6DCBCA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2F17-8172-AE4C-9918-670B38C7F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619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46A73-787B-6AFF-423B-49E0DA4D3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B01C10-6C74-90E7-D9C2-1686BD580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0429-65C3-3E44-8BF8-A33F92DA272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581DC-3845-78FF-C592-1BBDD5E9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E02A25-3BF3-0722-A7F5-3D7BD7A0F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2F17-8172-AE4C-9918-670B38C7F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24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9EE1E3-7E0D-271D-B818-0646384A9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0429-65C3-3E44-8BF8-A33F92DA272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C146EF-F83F-5791-4F42-2F7CFB03D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6015FB-CC61-6F7B-0E7C-4E9EE0740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2F17-8172-AE4C-9918-670B38C7F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478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B7A71-491B-59EB-9135-4130BF60F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C7BE1-72AE-95BD-4AEE-0184B8F14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54F6F-E9AA-FC19-6278-E2D77CA037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C1A8B1-4ED2-9320-10AA-F7F75A07F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0429-65C3-3E44-8BF8-A33F92DA272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F4CC8B-D190-7581-1990-5534F81BA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3D98A8-86DF-670E-2284-6337AAAFF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2F17-8172-AE4C-9918-670B38C7F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986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DC331-A119-F27B-B256-3A21B9E34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777693-7409-41D9-B884-2CDF56328F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98457-8D17-E06E-2A10-A9D0FB428B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CE8C23-7674-3DFD-C29C-5C2F48FD7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0429-65C3-3E44-8BF8-A33F92DA272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A6AB3D-36C8-8218-D10B-8C0510D23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4EECED-AB4B-3190-8852-060D34874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2F17-8172-AE4C-9918-670B38C7F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586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C7545-16FF-7D76-0F44-372AEF9A1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F74313-D2E7-26D7-A9F8-4ED8BBEFE6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6BC3C-BA03-9ABF-6B20-7E036DBA0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0429-65C3-3E44-8BF8-A33F92DA272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682C8-F182-AA01-8BE6-10F2BCB12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F3476-C3F7-6103-A40F-F262E5A4D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2F17-8172-AE4C-9918-670B38C7F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745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55993E-F823-DAFE-A7AD-5D67BDA6A3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E734B8-8DA0-16BC-DAD8-D740584E86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68CB72-D615-5E3A-04D8-D7346858A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0429-65C3-3E44-8BF8-A33F92DA272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8EA93-272E-8B13-3512-052432864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FF061-75C4-31DC-361D-AF345AAD7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12F17-8172-AE4C-9918-670B38C7F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846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33F8B7-4B1E-B9B7-C940-1EC3C8ECC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01750C-7679-E9B1-C539-ECE4E9FF92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F085A-2C13-A22D-52BC-10EE704FF4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F0429-65C3-3E44-8BF8-A33F92DA272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A48C5-2281-C129-9AD2-61A539CBA0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66813-6516-809C-F019-E382B198A4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12F17-8172-AE4C-9918-670B38C7F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785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nu.org/software/bash/manual/html_node/Command-Substitution.html#Command-Substitution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gnu.org/software/bash/manual/html_node/Bash-Builtins.html#index-echo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athsisfun.com/numbers/e-eulers-number.html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www.gnu.org/software/bash/manual/bash.html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EDD119B-6BFA-4C3F-90CE-97DAFD604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F8460E-9FE0-EBD9-3850-9E9135D5A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0588" y="965199"/>
            <a:ext cx="6766078" cy="4927601"/>
          </a:xfrm>
        </p:spPr>
        <p:txBody>
          <a:bodyPr anchor="ctr">
            <a:normAutofit/>
          </a:bodyPr>
          <a:lstStyle/>
          <a:p>
            <a:pPr algn="l"/>
            <a:r>
              <a:rPr lang="en-US" sz="4800">
                <a:solidFill>
                  <a:schemeClr val="bg1"/>
                </a:solidFill>
              </a:rPr>
              <a:t>408/508 </a:t>
            </a:r>
            <a:r>
              <a:rPr lang="en-US" sz="4800" i="1">
                <a:solidFill>
                  <a:schemeClr val="bg1"/>
                </a:solidFill>
              </a:rPr>
              <a:t>Computational Techniques for Linguists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4A25506-2625-4D9F-08B9-CD8E1333B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3257" y="965198"/>
            <a:ext cx="2707937" cy="4927602"/>
          </a:xfrm>
        </p:spPr>
        <p:txBody>
          <a:bodyPr anchor="ctr">
            <a:normAutofit/>
          </a:bodyPr>
          <a:lstStyle/>
          <a:p>
            <a:pPr algn="r"/>
            <a:r>
              <a:rPr lang="en-US" sz="2000" dirty="0">
                <a:solidFill>
                  <a:srgbClr val="FFC000"/>
                </a:solidFill>
              </a:rPr>
              <a:t>Lecture 8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1572D0-F0FD-4D84-8F82-DC59140EB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611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736F8-6DB2-673A-8C44-CB04588F3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59682-F3D4-EF9C-7010-686E987DC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re-cap + </a:t>
            </a:r>
            <a:r>
              <a:rPr lang="en-US" b="1" dirty="0"/>
              <a:t>ChatGPT</a:t>
            </a:r>
            <a:r>
              <a:rPr lang="en-US" dirty="0"/>
              <a:t> on the worked example (2cities.txt)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bc</a:t>
            </a:r>
            <a:r>
              <a:rPr lang="en-US" dirty="0"/>
              <a:t> (command)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 note on positional parameters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Homework 4 </a:t>
            </a:r>
          </a:p>
          <a:p>
            <a:pPr lvl="1"/>
            <a:r>
              <a:rPr lang="en-US" sz="2800" dirty="0">
                <a:solidFill>
                  <a:schemeClr val="accent1"/>
                </a:solidFill>
              </a:rPr>
              <a:t>hope everyone is comfortable typing at the Terminal now</a:t>
            </a:r>
          </a:p>
          <a:p>
            <a:pPr lvl="1"/>
            <a:r>
              <a:rPr lang="en-US" sz="2800" i="1" dirty="0"/>
              <a:t>a shell script program for you to write</a:t>
            </a:r>
          </a:p>
        </p:txBody>
      </p:sp>
    </p:spTree>
    <p:extLst>
      <p:ext uri="{BB962C8B-B14F-4D97-AF65-F5344CB8AC3E}">
        <p14:creationId xmlns:p14="http://schemas.microsoft.com/office/powerpoint/2010/main" val="18554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96EAA-C756-77E5-C9C1-A5DEAACFA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Worked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88EB0F-173B-6966-9331-2B87123F3C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5957701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FE4C91-0243-72B7-1A11-A493E2D0C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0556" y="2411522"/>
            <a:ext cx="4697343" cy="318694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71080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F7DEE-766B-1543-778C-E01060A55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Worked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409089-13F2-9EB5-3DF1-2B5C1CCD7B7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79400" y="1825625"/>
            <a:ext cx="4499199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700AFCF-9A56-1E5D-0A73-05B33200A91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901129" y="1825625"/>
            <a:ext cx="3723741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83506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B41BD-2A1C-B3F1-382D-4B4A14546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Worked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1645F-EBF2-2130-D71E-51D242778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9118" cy="4844998"/>
          </a:xfrm>
        </p:spPr>
        <p:txBody>
          <a:bodyPr>
            <a:normAutofit fontScale="55000" lnSpcReduction="20000"/>
          </a:bodyPr>
          <a:lstStyle/>
          <a:p>
            <a:r>
              <a:rPr lang="en-US" sz="3300" dirty="0"/>
              <a:t>Fails!</a:t>
            </a:r>
          </a:p>
          <a:p>
            <a:pPr lvl="1"/>
            <a:r>
              <a:rPr lang="en-US" sz="2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cat </a:t>
            </a:r>
            <a:r>
              <a:rPr lang="en-US" sz="29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2cities.txt</a:t>
            </a:r>
            <a:r>
              <a:rPr lang="en-US" sz="2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| tr '[:</a:t>
            </a:r>
            <a:r>
              <a:rPr lang="en-US" sz="2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punct</a:t>
            </a:r>
            <a:r>
              <a:rPr lang="en-US" sz="2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:]' ' ' | tr ' ' '\n' | sort | </a:t>
            </a:r>
            <a:r>
              <a:rPr lang="en-US" sz="2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uniq</a:t>
            </a:r>
            <a:r>
              <a:rPr lang="en-US" sz="2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-c | sort -</a:t>
            </a:r>
            <a:r>
              <a:rPr lang="en-US" sz="2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rn</a:t>
            </a:r>
            <a:r>
              <a:rPr lang="en-US" sz="2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| tail -n +2 | head -n 20 | awk '{print $2, $1}' | termgraph</a:t>
            </a:r>
          </a:p>
          <a:p>
            <a:r>
              <a:rPr lang="en-US" dirty="0"/>
              <a:t>Error:</a:t>
            </a:r>
          </a:p>
          <a:p>
            <a:pPr marL="457200" lvl="1" indent="0">
              <a:buNone/>
            </a:pPr>
            <a:r>
              <a:rPr lang="en-US" dirty="0"/>
              <a:t>Traceback (most recent call last):</a:t>
            </a:r>
          </a:p>
          <a:p>
            <a:pPr marL="457200" lvl="1" indent="0">
              <a:buNone/>
            </a:pPr>
            <a:r>
              <a:rPr lang="en-US" dirty="0"/>
              <a:t>  File "/Library/Frameworks/</a:t>
            </a:r>
            <a:r>
              <a:rPr lang="en-US" dirty="0" err="1"/>
              <a:t>Python.framework</a:t>
            </a:r>
            <a:r>
              <a:rPr lang="en-US" dirty="0"/>
              <a:t>/Versions/3.14/bin/termgraph", line 6, in &lt;module&gt;</a:t>
            </a:r>
          </a:p>
          <a:p>
            <a:pPr marL="457200" lvl="1" indent="0">
              <a:buNone/>
            </a:pPr>
            <a:r>
              <a:rPr lang="en-US" dirty="0"/>
              <a:t>    </a:t>
            </a:r>
            <a:r>
              <a:rPr lang="en-US" dirty="0" err="1"/>
              <a:t>sys.exit</a:t>
            </a:r>
            <a:r>
              <a:rPr lang="en-US" dirty="0"/>
              <a:t>(main())</a:t>
            </a:r>
          </a:p>
          <a:p>
            <a:pPr marL="457200" lvl="1" indent="0">
              <a:buNone/>
            </a:pPr>
            <a:r>
              <a:rPr lang="en-US" dirty="0"/>
              <a:t>             ~~~~^^</a:t>
            </a:r>
          </a:p>
          <a:p>
            <a:pPr marL="457200" lvl="1" indent="0">
              <a:buNone/>
            </a:pPr>
            <a:r>
              <a:rPr lang="en-US" dirty="0"/>
              <a:t>  File "/Library/Frameworks/</a:t>
            </a:r>
            <a:r>
              <a:rPr lang="en-US" dirty="0" err="1"/>
              <a:t>Python.framework</a:t>
            </a:r>
            <a:r>
              <a:rPr lang="en-US" dirty="0"/>
              <a:t>/Versions/3.14/lib/python3.14/site-packages/termgraph/</a:t>
            </a:r>
            <a:r>
              <a:rPr lang="en-US" dirty="0" err="1"/>
              <a:t>termgraph.py</a:t>
            </a:r>
            <a:r>
              <a:rPr lang="en-US" dirty="0"/>
              <a:t>", line 106, in main</a:t>
            </a:r>
          </a:p>
          <a:p>
            <a:pPr marL="457200" lvl="1" indent="0">
              <a:buNone/>
            </a:pPr>
            <a:r>
              <a:rPr lang="en-US" dirty="0"/>
              <a:t>    </a:t>
            </a:r>
            <a:r>
              <a:rPr lang="en-US" dirty="0" err="1"/>
              <a:t>data_obj</a:t>
            </a:r>
            <a:r>
              <a:rPr lang="en-US" dirty="0"/>
              <a:t> = </a:t>
            </a:r>
            <a:r>
              <a:rPr lang="en-US" dirty="0" err="1"/>
              <a:t>Data.from_file</a:t>
            </a:r>
            <a:r>
              <a:rPr lang="en-US" dirty="0"/>
              <a:t>(</a:t>
            </a:r>
            <a:r>
              <a:rPr lang="en-US" dirty="0" err="1"/>
              <a:t>args</a:t>
            </a:r>
            <a:r>
              <a:rPr lang="en-US" dirty="0"/>
              <a:t>["filename"], </a:t>
            </a:r>
            <a:r>
              <a:rPr lang="en-US" dirty="0" err="1"/>
              <a:t>args</a:t>
            </a:r>
            <a:r>
              <a:rPr lang="en-US" dirty="0"/>
              <a:t>)</a:t>
            </a:r>
          </a:p>
          <a:p>
            <a:pPr marL="457200" lvl="1" indent="0">
              <a:buNone/>
            </a:pPr>
            <a:r>
              <a:rPr lang="en-US" dirty="0"/>
              <a:t>  File "/Library/Frameworks/</a:t>
            </a:r>
            <a:r>
              <a:rPr lang="en-US" dirty="0" err="1"/>
              <a:t>Python.framework</a:t>
            </a:r>
            <a:r>
              <a:rPr lang="en-US" dirty="0"/>
              <a:t>/Versions/3.14/lib/python3.14/site-packages/termgraph/</a:t>
            </a:r>
            <a:r>
              <a:rPr lang="en-US" dirty="0" err="1"/>
              <a:t>data.py</a:t>
            </a:r>
            <a:r>
              <a:rPr lang="en-US" dirty="0"/>
              <a:t>", line 116, in </a:t>
            </a:r>
            <a:r>
              <a:rPr lang="en-US" dirty="0" err="1"/>
              <a:t>from_file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    return </a:t>
            </a:r>
            <a:r>
              <a:rPr lang="en-US" dirty="0" err="1"/>
              <a:t>cls</a:t>
            </a:r>
            <a:r>
              <a:rPr lang="en-US" dirty="0"/>
              <a:t>(data, labels, categories)</a:t>
            </a:r>
          </a:p>
          <a:p>
            <a:pPr marL="457200" lvl="1" indent="0">
              <a:buNone/>
            </a:pPr>
            <a:r>
              <a:rPr lang="en-US" dirty="0"/>
              <a:t>  File "/Library/Frameworks/</a:t>
            </a:r>
            <a:r>
              <a:rPr lang="en-US" dirty="0" err="1"/>
              <a:t>Python.framework</a:t>
            </a:r>
            <a:r>
              <a:rPr lang="en-US" dirty="0"/>
              <a:t>/Versions/3.14/lib/python3.14/site-packages/termgraph/</a:t>
            </a:r>
            <a:r>
              <a:rPr lang="en-US" dirty="0" err="1"/>
              <a:t>data.py</a:t>
            </a:r>
            <a:r>
              <a:rPr lang="en-US" dirty="0"/>
              <a:t>", line 45, in __</a:t>
            </a:r>
            <a:r>
              <a:rPr lang="en-US" dirty="0" err="1"/>
              <a:t>init</a:t>
            </a:r>
            <a:r>
              <a:rPr lang="en-US" dirty="0"/>
              <a:t>__</a:t>
            </a:r>
          </a:p>
          <a:p>
            <a:pPr marL="457200" lvl="1" indent="0">
              <a:buNone/>
            </a:pPr>
            <a:r>
              <a:rPr lang="en-US" dirty="0"/>
              <a:t>    </a:t>
            </a:r>
            <a:r>
              <a:rPr lang="en-US" dirty="0" err="1"/>
              <a:t>self.dims</a:t>
            </a:r>
            <a:r>
              <a:rPr lang="en-US" dirty="0"/>
              <a:t> = self._</a:t>
            </a:r>
            <a:r>
              <a:rPr lang="en-US" dirty="0" err="1"/>
              <a:t>find_dims</a:t>
            </a:r>
            <a:r>
              <a:rPr lang="en-US" dirty="0"/>
              <a:t>(data, labels)</a:t>
            </a:r>
          </a:p>
          <a:p>
            <a:pPr marL="457200" lvl="1" indent="0">
              <a:buNone/>
            </a:pPr>
            <a:r>
              <a:rPr lang="en-US" dirty="0"/>
              <a:t>                ~~~~~~~~~~~~~~~^^^^^^^^^^^^^^</a:t>
            </a:r>
          </a:p>
          <a:p>
            <a:pPr marL="457200" lvl="1" indent="0">
              <a:buNone/>
            </a:pPr>
            <a:r>
              <a:rPr lang="en-US" dirty="0"/>
              <a:t>  File "/Library/Frameworks/</a:t>
            </a:r>
            <a:r>
              <a:rPr lang="en-US" dirty="0" err="1"/>
              <a:t>Python.framework</a:t>
            </a:r>
            <a:r>
              <a:rPr lang="en-US" dirty="0"/>
              <a:t>/Versions/3.14/lib/python3.14/site-packages/termgraph/</a:t>
            </a:r>
            <a:r>
              <a:rPr lang="en-US" dirty="0" err="1"/>
              <a:t>data.py</a:t>
            </a:r>
            <a:r>
              <a:rPr lang="en-US" dirty="0"/>
              <a:t>", line 128, in _</a:t>
            </a:r>
            <a:r>
              <a:rPr lang="en-US" dirty="0" err="1"/>
              <a:t>find_dims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    raise Exception(</a:t>
            </a:r>
          </a:p>
          <a:p>
            <a:pPr marL="457200" lvl="1" indent="0">
              <a:buNone/>
            </a:pPr>
            <a:r>
              <a:rPr lang="en-US" dirty="0"/>
              <a:t>        </a:t>
            </a:r>
            <a:r>
              <a:rPr lang="en-US" dirty="0" err="1"/>
              <a:t>f"The</a:t>
            </a:r>
            <a:r>
              <a:rPr lang="en-US" dirty="0"/>
              <a:t> inner dimensions of the data are different\</a:t>
            </a:r>
            <a:r>
              <a:rPr lang="en-US" dirty="0" err="1"/>
              <a:t>nThe</a:t>
            </a:r>
            <a:r>
              <a:rPr lang="en-US" dirty="0"/>
              <a:t> dimensions of {data[</a:t>
            </a:r>
            <a:r>
              <a:rPr lang="en-US" dirty="0" err="1"/>
              <a:t>i</a:t>
            </a:r>
            <a:r>
              <a:rPr lang="en-US" dirty="0"/>
              <a:t> - 1]} is different than the dimensions of {data[</a:t>
            </a:r>
            <a:r>
              <a:rPr lang="en-US" dirty="0" err="1"/>
              <a:t>i</a:t>
            </a:r>
            <a:r>
              <a:rPr lang="en-US" dirty="0"/>
              <a:t>]}"</a:t>
            </a:r>
          </a:p>
          <a:p>
            <a:pPr marL="457200" lvl="1" indent="0">
              <a:buNone/>
            </a:pPr>
            <a:r>
              <a:rPr lang="en-US" dirty="0"/>
              <a:t>    )</a:t>
            </a:r>
          </a:p>
          <a:p>
            <a:pPr marL="457200" lvl="1" indent="0">
              <a:buNone/>
            </a:pPr>
            <a:r>
              <a:rPr lang="en-US" dirty="0"/>
              <a:t>Exception: The inner dimensions of the data are different</a:t>
            </a:r>
          </a:p>
          <a:p>
            <a:pPr marL="457200" lvl="1" indent="0">
              <a:buNone/>
            </a:pPr>
            <a:r>
              <a:rPr lang="en-US" dirty="0"/>
              <a:t>The dimensions of [] is different than the dimensions of [6769.0]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19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B13F3-C60A-CD41-8E75-20A0D8002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F3550-3026-EE21-3E51-CCDE339AD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Worked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F40D0-D155-903C-EAC5-F2FDA2523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100" dirty="0"/>
              <a:t>Works!</a:t>
            </a:r>
          </a:p>
          <a:p>
            <a:pPr lvl="1"/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cat </a:t>
            </a:r>
            <a:r>
              <a:rPr lang="en-US" sz="26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2cities.txt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| tr '[:</a:t>
            </a:r>
            <a:r>
              <a:rPr lang="en-US" sz="2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punct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:]' ' ' | tr ' ' '\n' | sort | </a:t>
            </a:r>
            <a:r>
              <a:rPr lang="en-US" sz="2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uniq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-c | sort -</a:t>
            </a:r>
            <a:r>
              <a:rPr lang="en-US" sz="2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rn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|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tail -n +3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| head -n 20 | awk '{print $2, $1}' | termgraph</a:t>
            </a:r>
          </a:p>
          <a:p>
            <a:pPr marL="0" indent="0">
              <a:buNone/>
            </a:pPr>
            <a:r>
              <a:rPr lang="en-US" sz="23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26159 </a:t>
            </a:r>
          </a:p>
          <a:p>
            <a:pPr marL="0" indent="0">
              <a:buNone/>
            </a:pPr>
            <a:r>
              <a:rPr lang="en-US" sz="23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8077 </a:t>
            </a:r>
          </a:p>
          <a:p>
            <a:pPr marL="0" indent="0">
              <a:buNone/>
            </a:pPr>
            <a:r>
              <a:rPr lang="en-US" sz="23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6769 the</a:t>
            </a:r>
          </a:p>
          <a:p>
            <a:pPr marL="0" indent="0">
              <a:buNone/>
            </a:pPr>
            <a:r>
              <a:rPr lang="en-US" sz="23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4469 and</a:t>
            </a:r>
          </a:p>
          <a:p>
            <a:pPr marL="0" indent="0">
              <a:buNone/>
            </a:pPr>
            <a:r>
              <a:rPr lang="en-US" sz="23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3748 of</a:t>
            </a:r>
          </a:p>
          <a:p>
            <a:pPr marL="0" indent="0">
              <a:buNone/>
            </a:pPr>
            <a:r>
              <a:rPr lang="en-US" sz="23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3293 to</a:t>
            </a:r>
          </a:p>
          <a:p>
            <a:pPr marL="0" indent="0">
              <a:buNone/>
            </a:pPr>
            <a:r>
              <a:rPr lang="en-US" sz="23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2601 a</a:t>
            </a:r>
          </a:p>
          <a:p>
            <a:pPr marL="0" indent="0">
              <a:buNone/>
            </a:pPr>
            <a:r>
              <a:rPr lang="en-US" sz="23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2340 in</a:t>
            </a:r>
          </a:p>
          <a:p>
            <a:pPr marL="0" indent="0">
              <a:buNone/>
            </a:pPr>
            <a:r>
              <a:rPr lang="en-US" sz="23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1904 I</a:t>
            </a:r>
          </a:p>
          <a:p>
            <a:pPr marL="0" indent="0">
              <a:buNone/>
            </a:pPr>
            <a:r>
              <a:rPr lang="en-US" sz="23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1770 his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260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E01D4-84B6-22CD-82EB-648EE5C11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Worked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70FFA-24B5-74C4-D36E-F5E61A02A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860"/>
          </a:xfrm>
        </p:spPr>
        <p:txBody>
          <a:bodyPr/>
          <a:lstStyle/>
          <a:p>
            <a:r>
              <a:rPr lang="en-US" dirty="0"/>
              <a:t>ChatGPT: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FB91B2-B587-1959-A292-D9BE3B8AD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164" y="2308485"/>
            <a:ext cx="8325255" cy="16326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1B2442-A7E6-EEF0-DFAE-C0668D67A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64" y="4109528"/>
            <a:ext cx="7772400" cy="118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18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D93AF-1E50-3F9C-710F-A6968305C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Worked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89642-C09C-BB72-1FA8-C4B32D3FD0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9790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tr '[: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punct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:]' ' ' &lt; 2cities.txt |</a:t>
            </a:r>
          </a:p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 tr -s '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[:space:]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 '\n' |</a:t>
            </a:r>
          </a:p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 sort |</a:t>
            </a:r>
          </a:p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 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uniq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-c |</a:t>
            </a:r>
          </a:p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 sort -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rn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|</a:t>
            </a:r>
          </a:p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 head -n 20 |</a:t>
            </a:r>
          </a:p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 awk 'NF == 2 {print $2, $1}' |</a:t>
            </a:r>
          </a:p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 termgraph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9D2A3D-E866-4BAB-6321-697ECA3C8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6184" y="764498"/>
            <a:ext cx="6250898" cy="54124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900" dirty="0"/>
              <a:t>the : ▇▇▇▇▇▇▇▇▇▇▇▇▇▇▇▇▇▇▇▇▇▇▇▇▇▇▇▇▇▇▇▇▇▇▇▇▇▇▇▇▇▇▇▇▇▇▇▇▇▇ 7.42 K</a:t>
            </a:r>
          </a:p>
          <a:p>
            <a:pPr marL="0" indent="0">
              <a:buNone/>
            </a:pPr>
            <a:r>
              <a:rPr lang="en-US" sz="900" dirty="0"/>
              <a:t>and : ▇▇▇▇▇▇▇▇▇▇▇▇▇▇▇▇▇▇▇▇▇▇▇▇▇▇▇▇▇▇▇▇ 4.85 K</a:t>
            </a:r>
          </a:p>
          <a:p>
            <a:pPr marL="0" indent="0">
              <a:buNone/>
            </a:pPr>
            <a:r>
              <a:rPr lang="en-US" sz="900" dirty="0"/>
              <a:t>of  : ▇▇▇▇▇▇▇▇▇▇▇▇▇▇▇▇▇▇▇▇▇▇▇▇▇▇ 3.99 K</a:t>
            </a:r>
          </a:p>
          <a:p>
            <a:pPr marL="0" indent="0">
              <a:buNone/>
            </a:pPr>
            <a:r>
              <a:rPr lang="en-US" sz="900" dirty="0"/>
              <a:t>to  : ▇▇▇▇▇▇▇▇▇▇▇▇▇▇▇▇▇▇▇▇▇▇▇ 3.53 K</a:t>
            </a:r>
          </a:p>
          <a:p>
            <a:pPr marL="0" indent="0">
              <a:buNone/>
            </a:pPr>
            <a:r>
              <a:rPr lang="en-US" sz="900" dirty="0"/>
              <a:t>a   : ▇▇▇▇▇▇▇▇▇▇▇▇▇▇▇▇▇▇ 2.81 K</a:t>
            </a:r>
          </a:p>
          <a:p>
            <a:pPr marL="0" indent="0">
              <a:buNone/>
            </a:pPr>
            <a:r>
              <a:rPr lang="en-US" sz="900" dirty="0"/>
              <a:t>in  : ▇▇▇▇▇▇▇▇▇▇▇▇▇▇▇▇ 2.49 K</a:t>
            </a:r>
          </a:p>
          <a:p>
            <a:pPr marL="0" indent="0">
              <a:buNone/>
            </a:pPr>
            <a:r>
              <a:rPr lang="en-US" sz="900" dirty="0"/>
              <a:t>I   : ▇▇▇▇▇▇▇▇▇▇▇▇▇ 1.99 K</a:t>
            </a:r>
          </a:p>
          <a:p>
            <a:pPr marL="0" indent="0">
              <a:buNone/>
            </a:pPr>
            <a:r>
              <a:rPr lang="en-US" sz="900" dirty="0"/>
              <a:t>his : ▇▇▇▇▇▇▇▇▇▇▇▇▇ 1.94 K</a:t>
            </a:r>
          </a:p>
          <a:p>
            <a:pPr marL="0" indent="0">
              <a:buNone/>
            </a:pPr>
            <a:r>
              <a:rPr lang="en-US" sz="900" dirty="0"/>
              <a:t>that: ▇▇▇▇▇▇▇▇▇▇▇▇ 1.83 K</a:t>
            </a:r>
          </a:p>
          <a:p>
            <a:pPr marL="0" indent="0">
              <a:buNone/>
            </a:pPr>
            <a:r>
              <a:rPr lang="en-US" sz="900" dirty="0"/>
              <a:t>was : ▇▇▇▇▇▇▇▇▇▇▇ 1.76 K</a:t>
            </a:r>
          </a:p>
          <a:p>
            <a:pPr marL="0" indent="0">
              <a:buNone/>
            </a:pPr>
            <a:r>
              <a:rPr lang="en-US" sz="900" dirty="0"/>
              <a:t>it  : ▇▇▇▇▇▇▇▇▇▇▇ 1.73 K</a:t>
            </a:r>
          </a:p>
          <a:p>
            <a:pPr marL="0" indent="0">
              <a:buNone/>
            </a:pPr>
            <a:r>
              <a:rPr lang="en-US" sz="900" dirty="0"/>
              <a:t>he  : ▇▇▇▇▇▇▇▇▇ 1.46 K</a:t>
            </a:r>
          </a:p>
          <a:p>
            <a:pPr marL="0" indent="0">
              <a:buNone/>
            </a:pPr>
            <a:r>
              <a:rPr lang="en-US" sz="900" dirty="0"/>
              <a:t>had : ▇▇▇▇▇▇▇▇ 1.30 K</a:t>
            </a:r>
          </a:p>
          <a:p>
            <a:pPr marL="0" indent="0">
              <a:buNone/>
            </a:pPr>
            <a:r>
              <a:rPr lang="en-US" sz="900" dirty="0"/>
              <a:t>with: ▇▇▇▇▇▇▇▇ 1.27 K</a:t>
            </a:r>
          </a:p>
          <a:p>
            <a:pPr marL="0" indent="0">
              <a:buNone/>
            </a:pPr>
            <a:r>
              <a:rPr lang="en-US" sz="900" dirty="0"/>
              <a:t>you : ▇▇▇▇▇▇▇▇ 1.19 K</a:t>
            </a:r>
          </a:p>
          <a:p>
            <a:pPr marL="0" indent="0">
              <a:buNone/>
            </a:pPr>
            <a:r>
              <a:rPr lang="en-US" sz="900" dirty="0"/>
              <a:t>as  : ▇▇▇▇▇▇▇ 1.05 K</a:t>
            </a:r>
          </a:p>
          <a:p>
            <a:pPr marL="0" indent="0">
              <a:buNone/>
            </a:pPr>
            <a:r>
              <a:rPr lang="en-US" sz="900" dirty="0"/>
              <a:t>her : ▇▇▇▇▇▇ 1.01 K</a:t>
            </a:r>
          </a:p>
          <a:p>
            <a:pPr marL="0" indent="0">
              <a:buNone/>
            </a:pPr>
            <a:r>
              <a:rPr lang="en-US" sz="900" dirty="0"/>
              <a:t>at  : ▇▇▇▇▇▇ 985.00</a:t>
            </a:r>
          </a:p>
          <a:p>
            <a:pPr marL="0" indent="0">
              <a:buNone/>
            </a:pPr>
            <a:r>
              <a:rPr lang="en-US" sz="900" dirty="0"/>
              <a:t>him : ▇▇▇▇▇▇ 970.00</a:t>
            </a:r>
          </a:p>
          <a:p>
            <a:pPr marL="0" indent="0">
              <a:buNone/>
            </a:pPr>
            <a:r>
              <a:rPr lang="en-US" sz="900" dirty="0"/>
              <a:t>for : ▇▇▇▇▇▇ 901.00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8A4B33-D30F-648B-D414-DA4F56C3CDA6}"/>
              </a:ext>
            </a:extLst>
          </p:cNvPr>
          <p:cNvSpPr txBox="1"/>
          <p:nvPr/>
        </p:nvSpPr>
        <p:spPr>
          <a:xfrm>
            <a:off x="1558977" y="6071016"/>
            <a:ext cx="9752157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That handles 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spaces, tabs, and newlines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and collapses repeated whitespace.</a:t>
            </a:r>
          </a:p>
        </p:txBody>
      </p:sp>
    </p:spTree>
    <p:extLst>
      <p:ext uri="{BB962C8B-B14F-4D97-AF65-F5344CB8AC3E}">
        <p14:creationId xmlns:p14="http://schemas.microsoft.com/office/powerpoint/2010/main" val="113944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95BBB-4151-A449-A8A6-46B38B2BE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Shell Arithmetic: use command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bc</a:t>
            </a:r>
            <a:r>
              <a:rPr lang="en-US" dirty="0"/>
              <a:t> instead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C9C986D-0781-4945-BA41-B1C6A3DD39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8104" y="2903262"/>
            <a:ext cx="7124700" cy="28829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1A3330-A45B-934B-994E-143BDB9D1956}"/>
              </a:ext>
            </a:extLst>
          </p:cNvPr>
          <p:cNvSpPr txBox="1"/>
          <p:nvPr/>
        </p:nvSpPr>
        <p:spPr>
          <a:xfrm>
            <a:off x="8196131" y="2864541"/>
            <a:ext cx="3842077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man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bc</a:t>
            </a:r>
            <a:r>
              <a:rPr lang="en-US" dirty="0"/>
              <a:t> command brings up this page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bc</a:t>
            </a:r>
            <a:r>
              <a:rPr lang="en-US" dirty="0"/>
              <a:t> runs interactively</a:t>
            </a:r>
          </a:p>
          <a:p>
            <a:r>
              <a:rPr lang="en-US" sz="2000" b="1" dirty="0"/>
              <a:t>Note</a:t>
            </a:r>
            <a:r>
              <a:rPr lang="en-US" sz="20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bc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–l </a:t>
            </a:r>
            <a:r>
              <a:rPr lang="en-US" dirty="0"/>
              <a:t>loads the </a:t>
            </a:r>
            <a:r>
              <a:rPr lang="en-US" dirty="0">
                <a:solidFill>
                  <a:schemeClr val="accent1"/>
                </a:solidFill>
              </a:rPr>
              <a:t>math library</a:t>
            </a:r>
            <a:r>
              <a:rPr lang="en-US" dirty="0"/>
              <a:t> first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3AC50A-C5EF-7C53-C4D1-ABDCA4A7D67E}"/>
              </a:ext>
            </a:extLst>
          </p:cNvPr>
          <p:cNvSpPr txBox="1"/>
          <p:nvPr/>
        </p:nvSpPr>
        <p:spPr>
          <a:xfrm>
            <a:off x="998104" y="1881476"/>
            <a:ext cx="73932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Bash shell arithmetic, e.g.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((z=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x+y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))</a:t>
            </a:r>
            <a:r>
              <a:rPr lang="en-US" sz="2400" dirty="0"/>
              <a:t>,   is </a:t>
            </a:r>
            <a:r>
              <a:rPr lang="en-US" sz="2400" dirty="0">
                <a:solidFill>
                  <a:schemeClr val="accent1"/>
                </a:solidFill>
              </a:rPr>
              <a:t>integer</a:t>
            </a:r>
            <a:r>
              <a:rPr lang="en-US" sz="2400" dirty="0"/>
              <a:t> only.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What if you needed </a:t>
            </a:r>
            <a:r>
              <a:rPr lang="en-US" sz="2400" dirty="0">
                <a:solidFill>
                  <a:schemeClr val="accent1"/>
                </a:solidFill>
              </a:rPr>
              <a:t>floating point </a:t>
            </a:r>
            <a:r>
              <a:rPr lang="en-US" sz="2400" dirty="0"/>
              <a:t>numbers?</a:t>
            </a:r>
          </a:p>
        </p:txBody>
      </p:sp>
    </p:spTree>
    <p:extLst>
      <p:ext uri="{BB962C8B-B14F-4D97-AF65-F5344CB8AC3E}">
        <p14:creationId xmlns:p14="http://schemas.microsoft.com/office/powerpoint/2010/main" val="1067952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2B99D-6049-4942-A9BE-C2804987B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command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bc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02BB1-51FA-F148-A252-D6D10F716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315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we know tan(π/4) = 1, so (</a:t>
            </a:r>
            <a:r>
              <a:rPr lang="en-US" i="1" dirty="0"/>
              <a:t>arctan</a:t>
            </a:r>
            <a:r>
              <a:rPr lang="en-US" dirty="0"/>
              <a:t>) tan</a:t>
            </a:r>
            <a:r>
              <a:rPr lang="en-US" baseline="30000" dirty="0"/>
              <a:t>-1</a:t>
            </a:r>
            <a:r>
              <a:rPr lang="en-US" dirty="0"/>
              <a:t>(1) = π/4		(π/4 in radians = 45°)</a:t>
            </a:r>
          </a:p>
          <a:p>
            <a:pPr lvl="1"/>
            <a:r>
              <a:rPr lang="en-US" dirty="0"/>
              <a:t>function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a(</a:t>
            </a:r>
            <a:r>
              <a:rPr lang="en-US" i="1" dirty="0"/>
              <a:t>radians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  <a:r>
              <a:rPr lang="en-US" dirty="0"/>
              <a:t> computes </a:t>
            </a:r>
            <a:r>
              <a:rPr lang="en-US" dirty="0">
                <a:solidFill>
                  <a:schemeClr val="accent1"/>
                </a:solidFill>
              </a:rPr>
              <a:t>arctan</a:t>
            </a:r>
            <a:r>
              <a:rPr lang="en-US" dirty="0"/>
              <a:t> when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bc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</a:t>
            </a:r>
            <a:r>
              <a:rPr lang="en-US" dirty="0"/>
              <a:t> is used</a:t>
            </a:r>
          </a:p>
          <a:p>
            <a:pPr lvl="1"/>
            <a:r>
              <a:rPr lang="en-US" dirty="0"/>
              <a:t>Control-D (EOF) to exit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bc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96B815-1402-594B-AA9D-5E0F1E4B3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760" y="3069268"/>
            <a:ext cx="7564391" cy="22211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4D813B-E8E1-B353-6A8D-C21A73011B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760" y="5763537"/>
            <a:ext cx="3508537" cy="5751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645478-3310-F70A-5344-CFE9F549B296}"/>
              </a:ext>
            </a:extLst>
          </p:cNvPr>
          <p:cNvSpPr txBox="1"/>
          <p:nvPr/>
        </p:nvSpPr>
        <p:spPr>
          <a:xfrm>
            <a:off x="838199" y="5363427"/>
            <a:ext cx="80955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can use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echo</a:t>
            </a:r>
            <a:r>
              <a:rPr lang="en-US" sz="2000" dirty="0"/>
              <a:t> with an expression and then pipe (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|</a:t>
            </a:r>
            <a:r>
              <a:rPr lang="en-US" sz="2000" dirty="0"/>
              <a:t>) it into </a:t>
            </a:r>
            <a:r>
              <a:rPr lang="en-US" sz="2000" dirty="0" err="1"/>
              <a:t>bc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579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2B99D-6049-4942-A9BE-C2804987B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command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bc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02BB1-51FA-F148-A252-D6D10F716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61672"/>
          </a:xfrm>
        </p:spPr>
        <p:txBody>
          <a:bodyPr/>
          <a:lstStyle/>
          <a:p>
            <a:r>
              <a:rPr lang="en-US" dirty="0"/>
              <a:t>Bash shell trick: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$(</a:t>
            </a:r>
            <a:r>
              <a:rPr lang="en-US" i="1" dirty="0">
                <a:solidFill>
                  <a:schemeClr val="accent1"/>
                </a:solidFill>
              </a:rPr>
              <a:t>command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  <a:r>
              <a:rPr lang="en-US" dirty="0">
                <a:solidFill>
                  <a:srgbClr val="232629"/>
                </a:solidFill>
                <a:latin typeface="-apple-system"/>
              </a:rPr>
              <a:t> is a modern synonym for 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`</a:t>
            </a:r>
            <a:r>
              <a:rPr lang="en-US" i="1" dirty="0">
                <a:solidFill>
                  <a:schemeClr val="accent1"/>
                </a:solidFill>
              </a:rPr>
              <a:t>command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`</a:t>
            </a:r>
            <a:r>
              <a:rPr lang="en-US" dirty="0">
                <a:solidFill>
                  <a:srgbClr val="232629"/>
                </a:solidFill>
                <a:latin typeface="-apple-system"/>
              </a:rPr>
              <a:t> (</a:t>
            </a:r>
            <a:r>
              <a:rPr lang="en-US" dirty="0">
                <a:solidFill>
                  <a:srgbClr val="232629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`</a:t>
            </a:r>
            <a:r>
              <a:rPr lang="en-US" dirty="0">
                <a:solidFill>
                  <a:srgbClr val="232629"/>
                </a:solidFill>
                <a:latin typeface="-apple-system"/>
              </a:rPr>
              <a:t> = </a:t>
            </a:r>
            <a:r>
              <a:rPr lang="en-US" dirty="0">
                <a:solidFill>
                  <a:schemeClr val="accent1"/>
                </a:solidFill>
                <a:latin typeface="-apple-system"/>
              </a:rPr>
              <a:t>backtick</a:t>
            </a:r>
            <a:r>
              <a:rPr lang="en-US" dirty="0">
                <a:solidFill>
                  <a:srgbClr val="232629"/>
                </a:solidFill>
                <a:latin typeface="-apple-system"/>
              </a:rPr>
              <a:t> character, not single quote </a:t>
            </a:r>
            <a:r>
              <a:rPr lang="en-US" dirty="0">
                <a:solidFill>
                  <a:srgbClr val="232629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</a:t>
            </a:r>
            <a:r>
              <a:rPr lang="en-US" dirty="0">
                <a:solidFill>
                  <a:srgbClr val="232629"/>
                </a:solidFill>
                <a:latin typeface="-apple-system"/>
              </a:rPr>
              <a:t>) which stands for </a:t>
            </a:r>
            <a:r>
              <a:rPr lang="en-US" b="1" dirty="0">
                <a:solidFill>
                  <a:srgbClr val="232629"/>
                </a:solidFill>
                <a:latin typeface="-apple-system"/>
              </a:rPr>
              <a:t>command substitution</a:t>
            </a:r>
            <a:r>
              <a:rPr lang="en-US" dirty="0">
                <a:solidFill>
                  <a:srgbClr val="232629"/>
                </a:solidFill>
                <a:latin typeface="-apple-system"/>
              </a:rPr>
              <a:t>; </a:t>
            </a:r>
          </a:p>
          <a:p>
            <a:pPr lvl="1"/>
            <a:r>
              <a:rPr lang="en-US" dirty="0">
                <a:solidFill>
                  <a:srgbClr val="232629"/>
                </a:solidFill>
                <a:latin typeface="-apple-system"/>
              </a:rPr>
              <a:t>it means run </a:t>
            </a:r>
            <a:r>
              <a:rPr lang="en-US" i="1" dirty="0">
                <a:solidFill>
                  <a:schemeClr val="accent1"/>
                </a:solidFill>
              </a:rPr>
              <a:t>command</a:t>
            </a:r>
            <a:r>
              <a:rPr lang="en-US" dirty="0">
                <a:solidFill>
                  <a:srgbClr val="232629"/>
                </a:solidFill>
                <a:latin typeface="-apple-system"/>
              </a:rPr>
              <a:t> and put its output here (</a:t>
            </a:r>
            <a:r>
              <a:rPr lang="en-US" i="1" dirty="0">
                <a:solidFill>
                  <a:srgbClr val="232629"/>
                </a:solidFill>
                <a:latin typeface="-apple-system"/>
              </a:rPr>
              <a:t>see next slide</a:t>
            </a:r>
            <a:r>
              <a:rPr lang="en-US" dirty="0">
                <a:solidFill>
                  <a:srgbClr val="232629"/>
                </a:solidFill>
                <a:latin typeface="-apple-system"/>
              </a:rPr>
              <a:t>). </a:t>
            </a:r>
          </a:p>
          <a:p>
            <a:r>
              <a:rPr lang="en-US" dirty="0"/>
              <a:t>From man </a:t>
            </a:r>
            <a:r>
              <a:rPr lang="en-US" dirty="0" err="1"/>
              <a:t>bc</a:t>
            </a:r>
            <a:r>
              <a:rPr lang="en-US" dirty="0"/>
              <a:t>:</a:t>
            </a:r>
          </a:p>
          <a:p>
            <a:pPr lvl="1"/>
            <a:r>
              <a:rPr lang="en-US" i="1" dirty="0"/>
              <a:t>the following </a:t>
            </a:r>
            <a:r>
              <a:rPr lang="en-US" dirty="0"/>
              <a:t>[</a:t>
            </a:r>
            <a:r>
              <a:rPr lang="en-US" i="1" dirty="0"/>
              <a:t>Terminal command</a:t>
            </a:r>
            <a:r>
              <a:rPr lang="en-US" dirty="0"/>
              <a:t>]</a:t>
            </a:r>
            <a:r>
              <a:rPr lang="en-US" i="1" dirty="0"/>
              <a:t> will assign the value of "pi" to the shell variable </a:t>
            </a:r>
            <a:r>
              <a:rPr lang="en-US" b="1" i="1" dirty="0"/>
              <a:t>pi</a:t>
            </a:r>
            <a:r>
              <a:rPr lang="en-US" i="1" dirty="0"/>
              <a:t>.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03EC7A-0DA9-EFD2-9E6D-6BC388709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190" y="4634217"/>
            <a:ext cx="7533546" cy="101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191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E653C-9C49-F342-B296-1B8F86C01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command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bc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3510AE-B0FE-1344-8E9E-46E5BDFB83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6019" y="2252381"/>
            <a:ext cx="7200900" cy="3276600"/>
          </a:xfr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4F9FA5-FBF8-1A46-8171-C4F8AC40CD74}"/>
              </a:ext>
            </a:extLst>
          </p:cNvPr>
          <p:cNvSpPr txBox="1"/>
          <p:nvPr/>
        </p:nvSpPr>
        <p:spPr>
          <a:xfrm>
            <a:off x="966019" y="1690688"/>
            <a:ext cx="10515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https://www.gnu.org/software/bash/manual/html_node/Command-Substitution.html#Command-Substitution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0DFAA5-178C-7145-AD54-EE291DA56FBF}"/>
              </a:ext>
            </a:extLst>
          </p:cNvPr>
          <p:cNvSpPr/>
          <p:nvPr/>
        </p:nvSpPr>
        <p:spPr>
          <a:xfrm>
            <a:off x="2782661" y="3690626"/>
            <a:ext cx="5904140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pi=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$(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echo "scale=10; 4*a(1)" |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bc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  <a:endParaRPr lang="en-US" dirty="0">
              <a:solidFill>
                <a:srgbClr val="FF000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3BCC2A-A41E-6343-A53F-04BA547CFB58}"/>
              </a:ext>
            </a:extLst>
          </p:cNvPr>
          <p:cNvSpPr/>
          <p:nvPr/>
        </p:nvSpPr>
        <p:spPr>
          <a:xfrm>
            <a:off x="3092245" y="4982646"/>
            <a:ext cx="520527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Menlo" panose="020B0609030804020204" pitchFamily="49" charset="0"/>
              </a:rPr>
              <a:t>pi=</a:t>
            </a:r>
            <a:r>
              <a:rPr lang="en-US" dirty="0">
                <a:solidFill>
                  <a:srgbClr val="FF0000"/>
                </a:solidFill>
                <a:latin typeface="Menlo" panose="020B0609030804020204" pitchFamily="49" charset="0"/>
              </a:rPr>
              <a:t>`</a:t>
            </a:r>
            <a:r>
              <a:rPr lang="en-US" dirty="0">
                <a:solidFill>
                  <a:srgbClr val="000000"/>
                </a:solidFill>
                <a:latin typeface="Menlo" panose="020B0609030804020204" pitchFamily="49" charset="0"/>
              </a:rPr>
              <a:t>echo "scale=10; 4*a(1)" | </a:t>
            </a:r>
            <a:r>
              <a:rPr lang="en-US" dirty="0" err="1">
                <a:solidFill>
                  <a:srgbClr val="000000"/>
                </a:solidFill>
                <a:latin typeface="Menlo" panose="020B0609030804020204" pitchFamily="49" charset="0"/>
              </a:rPr>
              <a:t>bc</a:t>
            </a:r>
            <a:r>
              <a:rPr lang="en-US" dirty="0">
                <a:solidFill>
                  <a:srgbClr val="000000"/>
                </a:solidFill>
                <a:latin typeface="Menlo" panose="020B0609030804020204" pitchFamily="49" charset="0"/>
              </a:rPr>
              <a:t> -l</a:t>
            </a:r>
            <a:r>
              <a:rPr lang="en-US" dirty="0">
                <a:solidFill>
                  <a:srgbClr val="FF0000"/>
                </a:solidFill>
                <a:latin typeface="Menlo" panose="020B0609030804020204" pitchFamily="49" charset="0"/>
              </a:rPr>
              <a:t>`</a:t>
            </a:r>
            <a:endParaRPr lang="en-US" dirty="0">
              <a:solidFill>
                <a:srgbClr val="FF0000"/>
              </a:solidFill>
              <a:effectLst/>
              <a:latin typeface="Menlo" panose="020B0609030804020204" pitchFamily="49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4BDABD-17E2-F674-D241-D2C74A2C14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7555" y="5473232"/>
            <a:ext cx="6076889" cy="78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52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DCE81-7AD5-364C-995E-4D4D295C8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command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070B8-2AF4-B34A-A0B1-B8B159E85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00485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hlinkClick r:id="rId2"/>
              </a:rPr>
              <a:t>https://www.gnu.org/software/bash/manual/html_node/Bash-Builtins.html#index-echo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2DE954-4BA5-4D44-8343-612C74FF0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308" y="2125867"/>
            <a:ext cx="5753100" cy="15748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5A8EBB5-4A42-7E4F-AB1B-0C8F016AE06F}"/>
              </a:ext>
            </a:extLst>
          </p:cNvPr>
          <p:cNvSpPr/>
          <p:nvPr/>
        </p:nvSpPr>
        <p:spPr>
          <a:xfrm>
            <a:off x="997974" y="3933974"/>
            <a:ext cx="785843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/>
              <a:t>              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pi=$(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echo "scale=10; 4*a(1)"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|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bc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-l)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cxnSp>
        <p:nvCxnSpPr>
          <p:cNvPr id="8" name="Elbow Connector 7">
            <a:extLst>
              <a:ext uri="{FF2B5EF4-FFF2-40B4-BE49-F238E27FC236}">
                <a16:creationId xmlns:a16="http://schemas.microsoft.com/office/drawing/2014/main" id="{9B1DFDBF-838B-EE4D-843D-826C122A7F24}"/>
              </a:ext>
            </a:extLst>
          </p:cNvPr>
          <p:cNvCxnSpPr>
            <a:cxnSpLocks/>
            <a:stCxn id="6" idx="2"/>
          </p:cNvCxnSpPr>
          <p:nvPr/>
        </p:nvCxnSpPr>
        <p:spPr>
          <a:xfrm rot="16200000" flipH="1">
            <a:off x="5165266" y="4096007"/>
            <a:ext cx="746735" cy="1222887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5324C0F-49F1-A84E-B1B4-C756664CFDB9}"/>
              </a:ext>
            </a:extLst>
          </p:cNvPr>
          <p:cNvSpPr txBox="1"/>
          <p:nvPr/>
        </p:nvSpPr>
        <p:spPr>
          <a:xfrm>
            <a:off x="6150078" y="4757652"/>
            <a:ext cx="2337620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send string as a file of one line as input to </a:t>
            </a:r>
            <a:r>
              <a:rPr lang="en-US" dirty="0" err="1"/>
              <a:t>bc</a:t>
            </a: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4E8E200-220E-7245-99E9-B3CB44E13E75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6784268" y="4293078"/>
            <a:ext cx="534620" cy="46457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117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72CEE-3237-AB4D-9ECB-034C74C98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command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bc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6426F0-C266-784D-9D5B-A4AF718B08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7731" y="2078473"/>
            <a:ext cx="7753787" cy="107030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FA8F89-95DC-0842-B816-D7A48E4C51FF}"/>
              </a:ext>
            </a:extLst>
          </p:cNvPr>
          <p:cNvSpPr txBox="1"/>
          <p:nvPr/>
        </p:nvSpPr>
        <p:spPr>
          <a:xfrm>
            <a:off x="987731" y="3228719"/>
            <a:ext cx="51535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pi</a:t>
            </a:r>
            <a:r>
              <a:rPr lang="en-US" sz="2800" dirty="0"/>
              <a:t> is a Bash shell variable here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11D647-1939-CB4F-9947-70800BA36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731" y="4219959"/>
            <a:ext cx="7773632" cy="12885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85D2EE8-7AB3-9049-8D26-84E7FCDEF885}"/>
              </a:ext>
            </a:extLst>
          </p:cNvPr>
          <p:cNvSpPr txBox="1"/>
          <p:nvPr/>
        </p:nvSpPr>
        <p:spPr>
          <a:xfrm>
            <a:off x="929148" y="5591508"/>
            <a:ext cx="109144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with re-direction (</a:t>
            </a:r>
            <a:r>
              <a:rPr lang="en-US" sz="2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</a:t>
            </a:r>
            <a:r>
              <a:rPr lang="en-US" sz="2800" dirty="0"/>
              <a:t>) into a file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pi.txt</a:t>
            </a:r>
            <a:r>
              <a:rPr lang="en-US" sz="2800" dirty="0"/>
              <a:t>, spacebar to get out of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more/less</a:t>
            </a:r>
            <a:endParaRPr lang="en-US" sz="28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32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5435-AA2E-F24E-BFFB-42ECEC2C1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command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6941D-F622-DE4A-9ED0-9898867E7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scale</a:t>
            </a:r>
            <a:r>
              <a:rPr lang="en-US" dirty="0"/>
              <a:t> variable in </a:t>
            </a:r>
            <a:r>
              <a:rPr lang="en-US" dirty="0" err="1"/>
              <a:t>bc</a:t>
            </a:r>
            <a:r>
              <a:rPr lang="en-US" dirty="0"/>
              <a:t>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68125E-FED8-E84A-88B7-C969B4D84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181" y="2263262"/>
            <a:ext cx="8291076" cy="148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141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5435-AA2E-F24E-BFFB-42ECEC2C1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command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6941D-F622-DE4A-9ED0-9898867E7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scale = 1000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AFCF6A-5466-E949-8DA5-4D13A3DF0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649" y="1562894"/>
            <a:ext cx="63881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44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E9D5F-F9B4-C34E-A306-5CD62247E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constant </a:t>
            </a:r>
            <a:r>
              <a:rPr lang="en-US" i="1" dirty="0"/>
              <a:t>e</a:t>
            </a:r>
            <a:r>
              <a:rPr lang="en-US" dirty="0"/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35D2AA-179C-514D-9428-890EC2F2AA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5799" y="1836174"/>
            <a:ext cx="7666551" cy="273395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CAA7D6-9EE6-0E44-A44A-D2B2C96DB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799" y="4622800"/>
            <a:ext cx="8826500" cy="17272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471A275-5EA2-F949-80DB-7BD32012238C}"/>
              </a:ext>
            </a:extLst>
          </p:cNvPr>
          <p:cNvSpPr/>
          <p:nvPr/>
        </p:nvSpPr>
        <p:spPr>
          <a:xfrm>
            <a:off x="4471716" y="4715617"/>
            <a:ext cx="5991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https://www.mathsisfun.com/numbers/e-eulers-number.html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A04A58-404C-AD4B-B2D5-16804FEAE4C9}"/>
              </a:ext>
            </a:extLst>
          </p:cNvPr>
          <p:cNvSpPr/>
          <p:nvPr/>
        </p:nvSpPr>
        <p:spPr>
          <a:xfrm>
            <a:off x="8528364" y="5712737"/>
            <a:ext cx="1104523" cy="29876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67078D-8B83-724C-A6EC-AAF8B2A15496}"/>
              </a:ext>
            </a:extLst>
          </p:cNvPr>
          <p:cNvSpPr/>
          <p:nvPr/>
        </p:nvSpPr>
        <p:spPr>
          <a:xfrm>
            <a:off x="7286531" y="2370499"/>
            <a:ext cx="1104523" cy="298764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71F5A7-1C92-1D40-8A12-DE2F3A4E6444}"/>
              </a:ext>
            </a:extLst>
          </p:cNvPr>
          <p:cNvSpPr/>
          <p:nvPr/>
        </p:nvSpPr>
        <p:spPr>
          <a:xfrm>
            <a:off x="7312183" y="3159977"/>
            <a:ext cx="1104523" cy="298764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FB2233-5558-7049-BBC3-0426654B4EA5}"/>
              </a:ext>
            </a:extLst>
          </p:cNvPr>
          <p:cNvSpPr/>
          <p:nvPr/>
        </p:nvSpPr>
        <p:spPr>
          <a:xfrm>
            <a:off x="7312183" y="3989863"/>
            <a:ext cx="1104523" cy="298764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90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0B6DB-475D-7E40-A839-078DEEF79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command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bc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9382A2-E165-2141-8CFE-CC6EE7B1B0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4119" y="1962123"/>
            <a:ext cx="6746271" cy="334537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47AB68-0F4F-1245-A20B-4F0333BEB05A}"/>
              </a:ext>
            </a:extLst>
          </p:cNvPr>
          <p:cNvSpPr txBox="1"/>
          <p:nvPr/>
        </p:nvSpPr>
        <p:spPr>
          <a:xfrm>
            <a:off x="7750390" y="1962123"/>
            <a:ext cx="387670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Output base (</a:t>
            </a:r>
            <a:r>
              <a:rPr lang="en-US" sz="2400" dirty="0" err="1"/>
              <a:t>obase</a:t>
            </a:r>
            <a:r>
              <a:rPr lang="en-US" sz="2400" dirty="0"/>
              <a:t>) variable: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obase</a:t>
            </a:r>
            <a:r>
              <a:rPr lang="en-US" sz="2400" dirty="0"/>
              <a:t>=2	(</a:t>
            </a:r>
            <a:r>
              <a:rPr lang="en-US" sz="2400" i="1" dirty="0"/>
              <a:t>binary</a:t>
            </a:r>
            <a:r>
              <a:rPr lang="en-US" sz="2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obase</a:t>
            </a:r>
            <a:r>
              <a:rPr lang="en-US" sz="2400" dirty="0"/>
              <a:t>=16    (</a:t>
            </a:r>
            <a:r>
              <a:rPr lang="en-US" sz="2400" i="1" dirty="0"/>
              <a:t>hexadecimal</a:t>
            </a:r>
            <a:r>
              <a:rPr lang="en-US" sz="2400" dirty="0"/>
              <a:t>)</a:t>
            </a:r>
          </a:p>
          <a:p>
            <a:r>
              <a:rPr lang="en-US" sz="2400" dirty="0"/>
              <a:t>     0..9,A..F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Recall</a:t>
            </a:r>
            <a:r>
              <a:rPr lang="en-US" sz="2400" dirty="0"/>
              <a:t>: control-D to exit</a:t>
            </a:r>
          </a:p>
        </p:txBody>
      </p:sp>
    </p:spTree>
    <p:extLst>
      <p:ext uri="{BB962C8B-B14F-4D97-AF65-F5344CB8AC3E}">
        <p14:creationId xmlns:p14="http://schemas.microsoft.com/office/powerpoint/2010/main" val="3811457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Positional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5801139" cy="4351338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Inside a Bash shell script, these $ variables have values: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$1</a:t>
            </a:r>
            <a:r>
              <a:rPr lang="en-US" sz="2000" dirty="0"/>
              <a:t>: first parameter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$2</a:t>
            </a:r>
            <a:r>
              <a:rPr lang="en-US" sz="2000" dirty="0"/>
              <a:t>: 2</a:t>
            </a:r>
            <a:r>
              <a:rPr lang="en-US" sz="2000" baseline="30000" dirty="0"/>
              <a:t>nd</a:t>
            </a:r>
            <a:r>
              <a:rPr lang="en-US" sz="2000" dirty="0"/>
              <a:t> parameter and so on…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$#</a:t>
            </a:r>
            <a:r>
              <a:rPr lang="en-US" sz="2000" dirty="0"/>
              <a:t>: # of parameters</a:t>
            </a:r>
          </a:p>
          <a:p>
            <a:pPr lvl="1"/>
            <a:endParaRPr lang="en-US" sz="2000" dirty="0"/>
          </a:p>
          <a:p>
            <a:r>
              <a:rPr lang="en-US" sz="2400" dirty="0"/>
              <a:t>Program on webpage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test.sh</a:t>
            </a:r>
            <a:r>
              <a:rPr lang="en-US" sz="2400" dirty="0"/>
              <a:t>:</a:t>
            </a:r>
          </a:p>
          <a:p>
            <a:pPr marL="57150" indent="0">
              <a:buNone/>
            </a:pPr>
            <a:r>
              <a:rPr lang="en-US" sz="1800" dirty="0">
                <a:latin typeface="Monaco"/>
                <a:cs typeface="Monaco"/>
              </a:rPr>
              <a:t>#!/bin/bash</a:t>
            </a:r>
          </a:p>
          <a:p>
            <a:pPr marL="57150" indent="0">
              <a:buNone/>
            </a:pPr>
            <a:r>
              <a:rPr lang="en-US" sz="1800" dirty="0">
                <a:latin typeface="Monaco"/>
                <a:cs typeface="Monaco"/>
              </a:rPr>
              <a:t>echo "Number of parameters: $#"</a:t>
            </a:r>
          </a:p>
          <a:p>
            <a:pPr marL="57150" indent="0">
              <a:buNone/>
            </a:pPr>
            <a:r>
              <a:rPr lang="en-US" sz="1800" dirty="0">
                <a:latin typeface="Monaco"/>
                <a:cs typeface="Monaco"/>
              </a:rPr>
              <a:t>if [ $# -</a:t>
            </a:r>
            <a:r>
              <a:rPr lang="en-US" sz="1800" dirty="0" err="1">
                <a:latin typeface="Monaco"/>
                <a:cs typeface="Monaco"/>
              </a:rPr>
              <a:t>eq</a:t>
            </a:r>
            <a:r>
              <a:rPr lang="en-US" sz="1800" dirty="0">
                <a:latin typeface="Monaco"/>
                <a:cs typeface="Monaco"/>
              </a:rPr>
              <a:t> 1 ]; then</a:t>
            </a:r>
          </a:p>
          <a:p>
            <a:pPr marL="57150" indent="0">
              <a:buNone/>
            </a:pPr>
            <a:r>
              <a:rPr lang="en-US" sz="1800" dirty="0">
                <a:latin typeface="Monaco"/>
                <a:cs typeface="Monaco"/>
              </a:rPr>
              <a:t>    echo "1st parameter: $1"</a:t>
            </a:r>
          </a:p>
          <a:p>
            <a:pPr marL="57150" indent="0">
              <a:buNone/>
            </a:pPr>
            <a:r>
              <a:rPr lang="en-US" sz="1800" dirty="0">
                <a:latin typeface="Monaco"/>
                <a:cs typeface="Monaco"/>
              </a:rPr>
              <a:t>fi</a:t>
            </a:r>
          </a:p>
          <a:p>
            <a:pPr lvl="1"/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7010400" y="1825625"/>
            <a:ext cx="4191000" cy="3302966"/>
          </a:xfrm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r>
              <a:rPr lang="en-US" dirty="0"/>
              <a:t>Output:</a:t>
            </a:r>
          </a:p>
          <a:p>
            <a:pPr lvl="1"/>
            <a:r>
              <a:rPr lang="en-US" sz="2000" dirty="0">
                <a:latin typeface="Monaco"/>
                <a:cs typeface="Monaco"/>
              </a:rPr>
              <a:t>bash </a:t>
            </a:r>
            <a:r>
              <a:rPr lang="en-US" sz="2000" dirty="0" err="1">
                <a:latin typeface="Monaco"/>
                <a:cs typeface="Monaco"/>
              </a:rPr>
              <a:t>test.sh</a:t>
            </a:r>
            <a:endParaRPr lang="en-US" sz="2000" dirty="0">
              <a:latin typeface="Monaco"/>
              <a:cs typeface="Monaco"/>
            </a:endParaRPr>
          </a:p>
          <a:p>
            <a:pPr marL="457200" lvl="1" indent="0"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Number of parameters: 0</a:t>
            </a:r>
          </a:p>
          <a:p>
            <a:pPr lvl="1"/>
            <a:r>
              <a:rPr lang="en-US" sz="2000" dirty="0">
                <a:latin typeface="Monaco"/>
                <a:cs typeface="Monaco"/>
              </a:rPr>
              <a:t>bash </a:t>
            </a:r>
            <a:r>
              <a:rPr lang="en-US" sz="2000" dirty="0" err="1">
                <a:latin typeface="Monaco"/>
                <a:cs typeface="Monaco"/>
              </a:rPr>
              <a:t>test.sh</a:t>
            </a:r>
            <a:r>
              <a:rPr lang="en-US" sz="2000" dirty="0">
                <a:latin typeface="Monaco"/>
                <a:cs typeface="Monaco"/>
              </a:rPr>
              <a:t> 45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558ED5"/>
                </a:solidFill>
              </a:rPr>
              <a:t>Number of parameters: 1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558ED5"/>
                </a:solidFill>
              </a:rPr>
              <a:t>1st parameter: 45</a:t>
            </a:r>
          </a:p>
          <a:p>
            <a:pPr lvl="1"/>
            <a:r>
              <a:rPr lang="en-US" sz="2000" dirty="0">
                <a:latin typeface="Monaco"/>
                <a:cs typeface="Monaco"/>
              </a:rPr>
              <a:t>bash </a:t>
            </a:r>
            <a:r>
              <a:rPr lang="en-US" sz="2000" dirty="0" err="1">
                <a:latin typeface="Monaco"/>
                <a:cs typeface="Monaco"/>
              </a:rPr>
              <a:t>test.sh</a:t>
            </a:r>
            <a:r>
              <a:rPr lang="en-US" sz="2000" dirty="0">
                <a:latin typeface="Monaco"/>
                <a:cs typeface="Monaco"/>
              </a:rPr>
              <a:t> 45 56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558ED5"/>
                </a:solidFill>
              </a:rPr>
              <a:t>Number of parameters: 2</a:t>
            </a:r>
          </a:p>
        </p:txBody>
      </p:sp>
      <p:sp>
        <p:nvSpPr>
          <p:cNvPr id="5" name="Up Arrow Callout 4">
            <a:extLst>
              <a:ext uri="{FF2B5EF4-FFF2-40B4-BE49-F238E27FC236}">
                <a16:creationId xmlns:a16="http://schemas.microsoft.com/office/drawing/2014/main" id="{637AB9AD-6422-2C7E-2F66-FE65B6900FDF}"/>
              </a:ext>
            </a:extLst>
          </p:cNvPr>
          <p:cNvSpPr/>
          <p:nvPr/>
        </p:nvSpPr>
        <p:spPr>
          <a:xfrm>
            <a:off x="7258565" y="4905631"/>
            <a:ext cx="3694670" cy="1488389"/>
          </a:xfrm>
          <a:prstGeom prst="upArrowCallou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or do</a:t>
            </a:r>
            <a:r>
              <a:rPr lang="en-US" dirty="0"/>
              <a:t>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chmod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u+x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test.sh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algn="ctr"/>
            <a:r>
              <a:rPr lang="en-US" sz="2000" dirty="0"/>
              <a:t>Run using: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test.sh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04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A15C2-7EE5-5C93-6F83-E929EB6A9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If-test</a:t>
            </a:r>
          </a:p>
        </p:txBody>
      </p:sp>
      <p:pic>
        <p:nvPicPr>
          <p:cNvPr id="7" name="Content Placeholder 6" descr="A white background with black and pink text&#10;&#10;Description automatically generated">
            <a:extLst>
              <a:ext uri="{FF2B5EF4-FFF2-40B4-BE49-F238E27FC236}">
                <a16:creationId xmlns:a16="http://schemas.microsoft.com/office/drawing/2014/main" id="{EE47DDD7-445D-FE71-2D58-13FFB9D324D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79557" y="2260687"/>
            <a:ext cx="3721017" cy="1200328"/>
          </a:xfrm>
          <a:ln>
            <a:solidFill>
              <a:schemeClr val="tx1"/>
            </a:solidFill>
          </a:ln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9BD20B-7B3F-BFB1-C0D2-311DB6766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68054" y="1825625"/>
            <a:ext cx="4185745" cy="4351338"/>
          </a:xfrm>
        </p:spPr>
        <p:txBody>
          <a:bodyPr/>
          <a:lstStyle/>
          <a:p>
            <a:r>
              <a:rPr lang="en-US" dirty="0"/>
              <a:t>Spaces around [ and ] are important!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2C2AD0-B69B-7096-23E8-A06EBA89A928}"/>
              </a:ext>
            </a:extLst>
          </p:cNvPr>
          <p:cNvSpPr txBox="1"/>
          <p:nvPr/>
        </p:nvSpPr>
        <p:spPr>
          <a:xfrm>
            <a:off x="979557" y="3667994"/>
            <a:ext cx="6097656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bash test2.sh 1 2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Number of parameters: 2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test2.sh: line 3: </a:t>
            </a:r>
            <a:r>
              <a:rPr lang="en-US" dirty="0">
                <a:solidFill>
                  <a:srgbClr val="FF0000"/>
                </a:solidFill>
                <a:effectLst/>
                <a:latin typeface="Menlo" panose="020B0609030804020204" pitchFamily="49" charset="0"/>
              </a:rPr>
              <a:t>[2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: command not found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FDC23B-6200-D55E-0FFE-257D2A062CCC}"/>
              </a:ext>
            </a:extLst>
          </p:cNvPr>
          <p:cNvSpPr txBox="1"/>
          <p:nvPr/>
        </p:nvSpPr>
        <p:spPr>
          <a:xfrm>
            <a:off x="838200" y="1799022"/>
            <a:ext cx="6097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 on webpage 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test2.sh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4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94588-678C-28CC-58B6-7EB0F731C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If-test</a:t>
            </a:r>
          </a:p>
        </p:txBody>
      </p:sp>
      <p:pic>
        <p:nvPicPr>
          <p:cNvPr id="6" name="Content Placeholder 5" descr="A table of text with words&#10;&#10;Description automatically generated with medium confidence">
            <a:extLst>
              <a:ext uri="{FF2B5EF4-FFF2-40B4-BE49-F238E27FC236}">
                <a16:creationId xmlns:a16="http://schemas.microsoft.com/office/drawing/2014/main" id="{A52F9DF3-1D21-9D76-BE72-D1124617686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73263" y="2233129"/>
            <a:ext cx="4583911" cy="4028523"/>
          </a:xfrm>
          <a:ln>
            <a:solidFill>
              <a:schemeClr val="tx1"/>
            </a:solidFill>
          </a:ln>
        </p:spPr>
      </p:pic>
      <p:pic>
        <p:nvPicPr>
          <p:cNvPr id="8" name="Content Placeholder 7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E626DA8C-A873-7831-C087-81B318F214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34814" y="2233129"/>
            <a:ext cx="6268162" cy="3183697"/>
          </a:xfr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99FEFD8-AED5-208C-1CBF-6D98C8A2AF00}"/>
              </a:ext>
            </a:extLst>
          </p:cNvPr>
          <p:cNvSpPr txBox="1"/>
          <p:nvPr/>
        </p:nvSpPr>
        <p:spPr>
          <a:xfrm>
            <a:off x="3021495" y="1592333"/>
            <a:ext cx="5373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Note the spaces between the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 … ]</a:t>
            </a:r>
            <a:r>
              <a:rPr lang="en-US" sz="2400" dirty="0"/>
              <a:t>  !</a:t>
            </a:r>
          </a:p>
        </p:txBody>
      </p:sp>
    </p:spTree>
    <p:extLst>
      <p:ext uri="{BB962C8B-B14F-4D97-AF65-F5344CB8AC3E}">
        <p14:creationId xmlns:p14="http://schemas.microsoft.com/office/powerpoint/2010/main" val="107986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6377B-0849-D22B-D759-57C9EFA6F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If-test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015A1-730B-D256-4083-A5C58C3E4F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9230591" cy="844839"/>
          </a:xfrm>
        </p:spPr>
        <p:txBody>
          <a:bodyPr>
            <a:normAutofit lnSpcReduction="10000"/>
          </a:bodyPr>
          <a:lstStyle/>
          <a:p>
            <a:r>
              <a:rPr lang="en-US" sz="2000" b="0" i="0" u="none" strike="noStrike" dirty="0">
                <a:solidFill>
                  <a:srgbClr val="232629"/>
                </a:solidFill>
                <a:effectLst/>
                <a:latin typeface="ui-monospace"/>
                <a:hlinkClick r:id="rId2"/>
              </a:rPr>
              <a:t>https://www.gnu.org/software/bash/manual/bash.html</a:t>
            </a:r>
            <a:endParaRPr lang="en-US" sz="2000" b="0" i="0" u="none" strike="noStrike" dirty="0">
              <a:solidFill>
                <a:srgbClr val="232629"/>
              </a:solidFill>
              <a:effectLst/>
              <a:latin typeface="ui-monospace"/>
            </a:endParaRPr>
          </a:p>
          <a:p>
            <a:r>
              <a:rPr lang="en-US" b="0" i="0" u="none" strike="noStrike" dirty="0">
                <a:solidFill>
                  <a:srgbClr val="232629"/>
                </a:solidFill>
                <a:effectLst/>
                <a:latin typeface="ui-monospace"/>
              </a:rPr>
              <a:t>if [[ </a:t>
            </a:r>
            <a:r>
              <a:rPr lang="en-US" b="0" i="1" u="none" strike="noStrike" dirty="0">
                <a:solidFill>
                  <a:srgbClr val="232629"/>
                </a:solidFill>
                <a:effectLst/>
                <a:latin typeface="ui-monospace"/>
              </a:rPr>
              <a:t>condition</a:t>
            </a:r>
            <a:r>
              <a:rPr lang="en-US" b="0" i="0" u="none" strike="noStrike" dirty="0">
                <a:solidFill>
                  <a:srgbClr val="232629"/>
                </a:solidFill>
                <a:effectLst/>
                <a:latin typeface="ui-monospace"/>
              </a:rPr>
              <a:t> ]] (</a:t>
            </a:r>
            <a:r>
              <a:rPr lang="en-US" b="0" i="1" u="none" strike="noStrike" dirty="0">
                <a:solidFill>
                  <a:srgbClr val="232629"/>
                </a:solidFill>
                <a:effectLst/>
                <a:latin typeface="ui-monospace"/>
              </a:rPr>
              <a:t>newer test</a:t>
            </a:r>
            <a:r>
              <a:rPr lang="en-US" b="0" i="0" u="none" strike="noStrike" dirty="0">
                <a:solidFill>
                  <a:srgbClr val="232629"/>
                </a:solidFill>
                <a:effectLst/>
                <a:latin typeface="ui-monospace"/>
              </a:rPr>
              <a:t>: </a:t>
            </a:r>
            <a:r>
              <a:rPr lang="en-US" b="0" i="1" u="none" strike="noStrike" dirty="0">
                <a:solidFill>
                  <a:srgbClr val="232629"/>
                </a:solidFill>
                <a:effectLst/>
                <a:latin typeface="ui-monospace"/>
              </a:rPr>
              <a:t>older test</a:t>
            </a:r>
            <a:r>
              <a:rPr lang="en-US" b="0" i="0" u="none" strike="noStrike" dirty="0">
                <a:solidFill>
                  <a:srgbClr val="232629"/>
                </a:solidFill>
                <a:effectLst/>
                <a:latin typeface="ui-monospace"/>
              </a:rPr>
              <a:t> […] </a:t>
            </a:r>
            <a:r>
              <a:rPr lang="en-US" b="0" i="1" u="none" strike="noStrike" dirty="0">
                <a:solidFill>
                  <a:srgbClr val="232629"/>
                </a:solidFill>
                <a:effectLst/>
                <a:latin typeface="ui-monospace"/>
              </a:rPr>
              <a:t>also</a:t>
            </a:r>
            <a:r>
              <a:rPr lang="en-US" b="0" i="0" u="none" strike="noStrike" dirty="0">
                <a:solidFill>
                  <a:srgbClr val="232629"/>
                </a:solidFill>
                <a:effectLst/>
                <a:latin typeface="ui-monospace"/>
              </a:rPr>
              <a:t> </a:t>
            </a:r>
            <a:r>
              <a:rPr lang="en-US" b="0" i="1" u="none" strike="noStrike" dirty="0">
                <a:solidFill>
                  <a:srgbClr val="232629"/>
                </a:solidFill>
                <a:effectLst/>
                <a:latin typeface="ui-monospace"/>
              </a:rPr>
              <a:t>supported</a:t>
            </a:r>
            <a:r>
              <a:rPr lang="en-US" dirty="0">
                <a:solidFill>
                  <a:srgbClr val="232629"/>
                </a:solidFill>
                <a:latin typeface="ui-monospace"/>
              </a:rPr>
              <a:t>)</a:t>
            </a:r>
            <a:endParaRPr lang="en-US" b="0" i="0" u="none" strike="noStrike" dirty="0">
              <a:solidFill>
                <a:srgbClr val="232629"/>
              </a:solidFill>
              <a:effectLst/>
              <a:latin typeface="ui-monospace"/>
            </a:endParaRPr>
          </a:p>
          <a:p>
            <a:endParaRPr lang="en-US" dirty="0"/>
          </a:p>
        </p:txBody>
      </p:sp>
      <p:pic>
        <p:nvPicPr>
          <p:cNvPr id="6" name="Content Placeholder 5" descr="A screenshot of a text box&#10;&#10;Description automatically generated">
            <a:extLst>
              <a:ext uri="{FF2B5EF4-FFF2-40B4-BE49-F238E27FC236}">
                <a16:creationId xmlns:a16="http://schemas.microsoft.com/office/drawing/2014/main" id="{004C4CA4-2AAD-0FB6-1182-2E677ACC43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133060" y="2798255"/>
            <a:ext cx="6047967" cy="2265928"/>
          </a:xfrm>
          <a:ln>
            <a:solidFill>
              <a:schemeClr val="tx1"/>
            </a:solidFill>
          </a:ln>
        </p:spPr>
      </p:pic>
      <p:sp>
        <p:nvSpPr>
          <p:cNvPr id="7" name="Line Callout 2 6">
            <a:extLst>
              <a:ext uri="{FF2B5EF4-FFF2-40B4-BE49-F238E27FC236}">
                <a16:creationId xmlns:a16="http://schemas.microsoft.com/office/drawing/2014/main" id="{2AD72DCA-0F1F-AF2A-8264-831478FBC0AF}"/>
              </a:ext>
            </a:extLst>
          </p:cNvPr>
          <p:cNvSpPr/>
          <p:nvPr/>
        </p:nvSpPr>
        <p:spPr>
          <a:xfrm>
            <a:off x="1133060" y="5421579"/>
            <a:ext cx="5787483" cy="740230"/>
          </a:xfrm>
          <a:prstGeom prst="borderCallout2">
            <a:avLst>
              <a:gd name="adj1" fmla="val -2852"/>
              <a:gd name="adj2" fmla="val 59674"/>
              <a:gd name="adj3" fmla="val -32555"/>
              <a:gd name="adj4" fmla="val 59481"/>
              <a:gd name="adj5" fmla="val -191729"/>
              <a:gd name="adj6" fmla="val 6791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see previous slide, plus pattern matching, e.g. regex =~</a:t>
            </a:r>
          </a:p>
          <a:p>
            <a:pPr algn="ctr"/>
            <a:r>
              <a:rPr lang="en-US" dirty="0"/>
              <a:t>[[ $# -eq 1 &amp;&amp; $1 -</a:t>
            </a:r>
            <a:r>
              <a:rPr lang="en-US" dirty="0" err="1"/>
              <a:t>lt</a:t>
            </a:r>
            <a:r>
              <a:rPr lang="en-US" dirty="0"/>
              <a:t> 10 ]] vs. [ $# -eq 1 ] &amp;&amp; [ $1 -</a:t>
            </a:r>
            <a:r>
              <a:rPr lang="en-US" dirty="0" err="1"/>
              <a:t>lt</a:t>
            </a:r>
            <a:r>
              <a:rPr lang="en-US" dirty="0"/>
              <a:t> 10 ]</a:t>
            </a:r>
          </a:p>
        </p:txBody>
      </p:sp>
      <p:pic>
        <p:nvPicPr>
          <p:cNvPr id="9" name="Picture 8" descr="A close-up of a text&#10;&#10;Description automatically generated">
            <a:extLst>
              <a:ext uri="{FF2B5EF4-FFF2-40B4-BE49-F238E27FC236}">
                <a16:creationId xmlns:a16="http://schemas.microsoft.com/office/drawing/2014/main" id="{62A70F09-7A69-EFEE-19C6-85944BF67F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5232" y="2798255"/>
            <a:ext cx="3492500" cy="1092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0C790A2-F1EC-1EC5-A9E0-0699D90D5824}"/>
              </a:ext>
            </a:extLst>
          </p:cNvPr>
          <p:cNvSpPr txBox="1"/>
          <p:nvPr/>
        </p:nvSpPr>
        <p:spPr>
          <a:xfrm>
            <a:off x="7654968" y="3934879"/>
            <a:ext cx="3522764" cy="15619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bash test3.sh 1</a:t>
            </a:r>
          </a:p>
          <a:p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Number of parameters: 1</a:t>
            </a:r>
          </a:p>
          <a:p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1st parameter: 1</a:t>
            </a:r>
          </a:p>
          <a:p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bash test3.sh 10</a:t>
            </a:r>
          </a:p>
          <a:p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Number of parameters: 1</a:t>
            </a:r>
          </a:p>
          <a:p>
            <a:r>
              <a:rPr lang="en-US" sz="1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 </a:t>
            </a:r>
          </a:p>
        </p:txBody>
      </p:sp>
    </p:spTree>
    <p:extLst>
      <p:ext uri="{BB962C8B-B14F-4D97-AF65-F5344CB8AC3E}">
        <p14:creationId xmlns:p14="http://schemas.microsoft.com/office/powerpoint/2010/main" val="397519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4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199" y="1825625"/>
            <a:ext cx="10989365" cy="4351338"/>
          </a:xfrm>
        </p:spPr>
        <p:txBody>
          <a:bodyPr>
            <a:normAutofit/>
          </a:bodyPr>
          <a:lstStyle/>
          <a:p>
            <a:r>
              <a:rPr lang="en-US" dirty="0"/>
              <a:t>Let’s write a simple shell-script BMI calculator</a:t>
            </a:r>
          </a:p>
          <a:p>
            <a:pPr lvl="1"/>
            <a:r>
              <a:rPr lang="en-US" dirty="0"/>
              <a:t>solicit input from the terminal (using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read</a:t>
            </a:r>
            <a:r>
              <a:rPr lang="en-US" dirty="0"/>
              <a:t>) or from the command line (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$1 $2</a:t>
            </a:r>
            <a:r>
              <a:rPr lang="en-US" dirty="0"/>
              <a:t>) arguments</a:t>
            </a:r>
          </a:p>
        </p:txBody>
      </p:sp>
      <p:pic>
        <p:nvPicPr>
          <p:cNvPr id="6" name="Picture 5" descr="Screen Shot 2014-09-02 at 11.34.2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888" y="2613910"/>
            <a:ext cx="5639435" cy="36979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Left Arrow Callout 6"/>
          <p:cNvSpPr/>
          <p:nvPr/>
        </p:nvSpPr>
        <p:spPr>
          <a:xfrm>
            <a:off x="6903742" y="3915465"/>
            <a:ext cx="1905000" cy="10160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914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try the metric one first</a:t>
            </a:r>
          </a:p>
        </p:txBody>
      </p:sp>
    </p:spTree>
    <p:extLst>
      <p:ext uri="{BB962C8B-B14F-4D97-AF65-F5344CB8AC3E}">
        <p14:creationId xmlns:p14="http://schemas.microsoft.com/office/powerpoint/2010/main" val="206468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C0E4D-83BB-08DE-1281-1DC7D4FEB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15CB8-6CC3-1755-CF38-241252D7F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can use if-test, </a:t>
            </a:r>
            <a:r>
              <a:rPr lang="en-US" dirty="0" err="1"/>
              <a:t>bc</a:t>
            </a:r>
            <a:r>
              <a:rPr lang="en-US" dirty="0"/>
              <a:t> (</a:t>
            </a:r>
            <a:r>
              <a:rPr lang="en-US" i="1" dirty="0"/>
              <a:t>from this lecture</a:t>
            </a:r>
            <a:r>
              <a:rPr lang="en-US" dirty="0"/>
              <a:t>), and shell scripting to build your program</a:t>
            </a:r>
          </a:p>
          <a:p>
            <a:r>
              <a:rPr lang="en-US" dirty="0"/>
              <a:t>Submit your shell script and screenshots of your runs</a:t>
            </a:r>
          </a:p>
          <a:p>
            <a:r>
              <a:rPr lang="en-US" dirty="0"/>
              <a:t>To get you started, let's play on the command line first:</a:t>
            </a:r>
          </a:p>
          <a:p>
            <a:pPr lvl="1"/>
            <a:r>
              <a:rPr lang="en-US" i="1" dirty="0"/>
              <a:t>your instructor weights 75kg and is 1.72 meters tall</a:t>
            </a:r>
          </a:p>
          <a:p>
            <a:pPr lvl="1"/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((</a:t>
            </a:r>
            <a:r>
              <a:rPr lang="en-US" sz="20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bmi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75 / (1.72 * 1.72)))</a:t>
            </a:r>
            <a:r>
              <a:rPr lang="en-US" dirty="0"/>
              <a:t>	</a:t>
            </a:r>
          </a:p>
          <a:p>
            <a:pPr lvl="1"/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echo $</a:t>
            </a:r>
            <a:r>
              <a:rPr lang="en-US" sz="20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bmi</a:t>
            </a:r>
            <a:endParaRPr lang="en-US" sz="2000" dirty="0">
              <a:solidFill>
                <a:schemeClr val="accent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lvl="1"/>
            <a:r>
              <a:rPr lang="en-US" sz="2800" i="1" dirty="0">
                <a:solidFill>
                  <a:srgbClr val="FF0000"/>
                </a:solidFill>
              </a:rPr>
              <a:t>won't work: why</a:t>
            </a:r>
            <a:r>
              <a:rPr lang="en-US" sz="2800" dirty="0">
                <a:solidFill>
                  <a:srgbClr val="FF0000"/>
                </a:solidFill>
              </a:rPr>
              <a:t>?</a:t>
            </a:r>
          </a:p>
          <a:p>
            <a:pPr lvl="1"/>
            <a:r>
              <a:rPr lang="en-US" i="1" dirty="0"/>
              <a:t>syntax error: invalid arithmetic operator (error token is ".72 * 1.72)")</a:t>
            </a:r>
          </a:p>
        </p:txBody>
      </p:sp>
    </p:spTree>
    <p:extLst>
      <p:ext uri="{BB962C8B-B14F-4D97-AF65-F5344CB8AC3E}">
        <p14:creationId xmlns:p14="http://schemas.microsoft.com/office/powerpoint/2010/main" val="2022811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1C7AE-1C58-1F51-080B-B6EABC72E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D2F6A-9FFD-3F8F-99CC-4D864E66A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approach is to scale height in cm instead of meters to make numbers be whole ones (100cm = 1m):</a:t>
            </a:r>
          </a:p>
          <a:p>
            <a:pPr lvl="1"/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((</a:t>
            </a:r>
            <a:r>
              <a:rPr lang="en-US" sz="20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bmi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75 / (172 * 172)))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</a:t>
            </a:r>
          </a:p>
          <a:p>
            <a:pPr lvl="1"/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echo $</a:t>
            </a:r>
            <a:r>
              <a:rPr lang="en-US" sz="20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bmi</a:t>
            </a:r>
            <a:r>
              <a:rPr lang="en-US" dirty="0"/>
              <a:t>		</a:t>
            </a:r>
          </a:p>
          <a:p>
            <a:pPr lvl="1"/>
            <a:r>
              <a:rPr lang="en-US" sz="2800" i="1" dirty="0"/>
              <a:t>how to scale it properly if we use cm instead of m?</a:t>
            </a:r>
          </a:p>
          <a:p>
            <a:pPr lvl="1"/>
            <a:r>
              <a:rPr lang="en-US" sz="2800" i="1" dirty="0"/>
              <a:t>100 cm in a meter, multiply by what?</a:t>
            </a:r>
          </a:p>
          <a:p>
            <a:pPr lvl="1"/>
            <a:r>
              <a:rPr lang="en-US" sz="2800" i="1" dirty="0"/>
              <a:t>e.g. 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((</a:t>
            </a:r>
            <a:r>
              <a:rPr lang="en-US" sz="20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bmi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75 * 100 * 100 / (172 * 172)))</a:t>
            </a:r>
            <a:endParaRPr lang="en-US" dirty="0">
              <a:solidFill>
                <a:schemeClr val="accent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424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55B43-3C0D-FB77-DB78-0B8835BBE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97A09-FA70-1AEC-C04F-03A3BE2FF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Instead of scaling to integer, we could pipe floating point numbers to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bc</a:t>
            </a:r>
            <a:r>
              <a:rPr lang="en-US" dirty="0"/>
              <a:t> directly:</a:t>
            </a:r>
          </a:p>
          <a:p>
            <a:endParaRPr lang="en-US" dirty="0"/>
          </a:p>
          <a:p>
            <a:r>
              <a:rPr lang="en-US" dirty="0"/>
              <a:t>or use variables: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C22140-B8FF-2F69-B722-437F7095B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455" y="2709862"/>
            <a:ext cx="5970300" cy="5243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132206-A52F-785B-78D6-A2D42CA50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455" y="3747476"/>
            <a:ext cx="7935022" cy="23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77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549565"/>
          </a:xfrm>
        </p:spPr>
        <p:txBody>
          <a:bodyPr>
            <a:normAutofit/>
          </a:bodyPr>
          <a:lstStyle/>
          <a:p>
            <a:r>
              <a:rPr lang="en-US" sz="3200" dirty="0"/>
              <a:t>After you figure out how to do on the command line, put it in a shell script, and try to add the following three embellishments: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accept either command line arguments or read from the terminal if they’re missing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recall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read –p "Enter : "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variablename</a:t>
            </a:r>
            <a:endParaRPr lang="en-US" sz="28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lvl="2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 [ $# -ne </a:t>
            </a:r>
            <a:r>
              <a:rPr lang="en-US" i="1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]; then</a:t>
            </a:r>
            <a:r>
              <a:rPr lang="en-US" sz="2400" dirty="0"/>
              <a:t> </a:t>
            </a:r>
          </a:p>
          <a:p>
            <a:pPr lvl="2"/>
            <a:r>
              <a:rPr lang="en-US" sz="2400" i="1" dirty="0">
                <a:solidFill>
                  <a:srgbClr val="FF0000"/>
                </a:solidFill>
              </a:rPr>
              <a:t>N</a:t>
            </a:r>
            <a:r>
              <a:rPr lang="en-US" sz="2400" dirty="0"/>
              <a:t> = number of command line arguments.</a:t>
            </a:r>
          </a:p>
        </p:txBody>
      </p:sp>
    </p:spTree>
    <p:extLst>
      <p:ext uri="{BB962C8B-B14F-4D97-AF65-F5344CB8AC3E}">
        <p14:creationId xmlns:p14="http://schemas.microsoft.com/office/powerpoint/2010/main" val="20641769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2766253"/>
          </a:xfrm>
        </p:spPr>
        <p:txBody>
          <a:bodyPr>
            <a:normAutofit/>
          </a:bodyPr>
          <a:lstStyle/>
          <a:p>
            <a:pPr marL="971550" lvl="1" indent="-514350">
              <a:buFont typeface="+mj-lt"/>
              <a:buAutoNum type="arabicPeriod" startAt="2"/>
            </a:pPr>
            <a:r>
              <a:rPr lang="en-US" sz="2800" dirty="0"/>
              <a:t>print the weight status message according to the following table:</a:t>
            </a:r>
          </a:p>
          <a:p>
            <a:pPr marL="971550" lvl="1" indent="-514350">
              <a:buFont typeface="+mj-lt"/>
              <a:buAutoNum type="arabicPeriod" startAt="2"/>
            </a:pPr>
            <a:r>
              <a:rPr lang="en-US" sz="2800" dirty="0"/>
              <a:t>modify the calculator to accept input in both metric and traditional units</a:t>
            </a:r>
          </a:p>
          <a:p>
            <a:r>
              <a:rPr lang="en-US" dirty="0"/>
              <a:t>make sure you supply examples of your program working!</a:t>
            </a:r>
          </a:p>
        </p:txBody>
      </p:sp>
      <p:pic>
        <p:nvPicPr>
          <p:cNvPr id="4" name="Picture 3" descr="Screen Shot 2014-09-02 at 11.34.4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919" y="4090086"/>
            <a:ext cx="3523330" cy="22137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E1C05D-A1D1-70B6-7CB3-F1C70FB97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9394" y="3855308"/>
            <a:ext cx="4319186" cy="2448552"/>
          </a:xfrm>
          <a:prstGeom prst="rect">
            <a:avLst/>
          </a:prstGeom>
        </p:spPr>
      </p:pic>
      <p:sp>
        <p:nvSpPr>
          <p:cNvPr id="5" name="Left Arrow Callout 4">
            <a:extLst>
              <a:ext uri="{FF2B5EF4-FFF2-40B4-BE49-F238E27FC236}">
                <a16:creationId xmlns:a16="http://schemas.microsoft.com/office/drawing/2014/main" id="{CFF70966-C104-9C03-69EB-80BED8485FD3}"/>
              </a:ext>
            </a:extLst>
          </p:cNvPr>
          <p:cNvSpPr/>
          <p:nvPr/>
        </p:nvSpPr>
        <p:spPr>
          <a:xfrm>
            <a:off x="9151915" y="3978875"/>
            <a:ext cx="2782331" cy="613002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9915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 command line arguments!</a:t>
            </a:r>
          </a:p>
        </p:txBody>
      </p:sp>
      <p:sp>
        <p:nvSpPr>
          <p:cNvPr id="9" name="Left Arrow Callout 8">
            <a:extLst>
              <a:ext uri="{FF2B5EF4-FFF2-40B4-BE49-F238E27FC236}">
                <a16:creationId xmlns:a16="http://schemas.microsoft.com/office/drawing/2014/main" id="{BED57B89-838E-C30D-A270-0F9BB98C75C3}"/>
              </a:ext>
            </a:extLst>
          </p:cNvPr>
          <p:cNvSpPr/>
          <p:nvPr/>
        </p:nvSpPr>
        <p:spPr>
          <a:xfrm>
            <a:off x="8359318" y="4400347"/>
            <a:ext cx="1774125" cy="326466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991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read -p</a:t>
            </a:r>
          </a:p>
        </p:txBody>
      </p:sp>
      <p:sp>
        <p:nvSpPr>
          <p:cNvPr id="10" name="Left Arrow Callout 9">
            <a:extLst>
              <a:ext uri="{FF2B5EF4-FFF2-40B4-BE49-F238E27FC236}">
                <a16:creationId xmlns:a16="http://schemas.microsoft.com/office/drawing/2014/main" id="{EC9A3EB6-7087-EF4C-8323-41279980708B}"/>
              </a:ext>
            </a:extLst>
          </p:cNvPr>
          <p:cNvSpPr/>
          <p:nvPr/>
        </p:nvSpPr>
        <p:spPr>
          <a:xfrm>
            <a:off x="9840704" y="5167282"/>
            <a:ext cx="2156255" cy="613002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9915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command line arguments!</a:t>
            </a:r>
          </a:p>
        </p:txBody>
      </p:sp>
    </p:spTree>
    <p:extLst>
      <p:ext uri="{BB962C8B-B14F-4D97-AF65-F5344CB8AC3E}">
        <p14:creationId xmlns:p14="http://schemas.microsoft.com/office/powerpoint/2010/main" val="235683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C2AA2-2F33-AA4B-AAA7-5456BEEB2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56952-3370-1443-8CC0-545240AD0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Instructions:</a:t>
            </a:r>
          </a:p>
          <a:p>
            <a:pPr lvl="1"/>
            <a:r>
              <a:rPr lang="en-US" sz="2800" dirty="0"/>
              <a:t>email  </a:t>
            </a:r>
            <a:r>
              <a:rPr lang="en-US" sz="2800" dirty="0" err="1"/>
              <a:t>sandiway@arizona.edu</a:t>
            </a:r>
            <a:endParaRPr lang="en-US" sz="2800" dirty="0"/>
          </a:p>
          <a:p>
            <a:pPr lvl="1"/>
            <a:r>
              <a:rPr lang="en-US" sz="2800" dirty="0"/>
              <a:t>submit everything in one PDF file!</a:t>
            </a:r>
          </a:p>
          <a:p>
            <a:pPr lvl="1"/>
            <a:r>
              <a:rPr lang="en-US" sz="2800" dirty="0"/>
              <a:t>subject of email: 408/508 Homework 4 </a:t>
            </a:r>
            <a:r>
              <a:rPr lang="en-US" sz="2800" i="1" dirty="0">
                <a:solidFill>
                  <a:srgbClr val="FF0000"/>
                </a:solidFill>
              </a:rPr>
              <a:t>your name</a:t>
            </a:r>
          </a:p>
          <a:p>
            <a:pPr lvl="1"/>
            <a:r>
              <a:rPr lang="en-US" sz="2800" dirty="0"/>
              <a:t>cite any discussion or source</a:t>
            </a:r>
          </a:p>
          <a:p>
            <a:pPr lvl="1"/>
            <a:r>
              <a:rPr lang="en-US" sz="2800" dirty="0"/>
              <a:t>due date: next Sunday by midnight</a:t>
            </a:r>
          </a:p>
        </p:txBody>
      </p:sp>
    </p:spTree>
    <p:extLst>
      <p:ext uri="{BB962C8B-B14F-4D97-AF65-F5344CB8AC3E}">
        <p14:creationId xmlns:p14="http://schemas.microsoft.com/office/powerpoint/2010/main" val="3498868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1690</Words>
  <Application>Microsoft Macintosh PowerPoint</Application>
  <PresentationFormat>Widescreen</PresentationFormat>
  <Paragraphs>205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-apple-system</vt:lpstr>
      <vt:lpstr>ui-monospace</vt:lpstr>
      <vt:lpstr>Arial</vt:lpstr>
      <vt:lpstr>Calibri</vt:lpstr>
      <vt:lpstr>Calibri Light</vt:lpstr>
      <vt:lpstr>Menlo</vt:lpstr>
      <vt:lpstr>Monaco</vt:lpstr>
      <vt:lpstr>Office Theme</vt:lpstr>
      <vt:lpstr>408/508 Computational Techniques for Linguists </vt:lpstr>
      <vt:lpstr>Today's Topics</vt:lpstr>
      <vt:lpstr>Worked Example</vt:lpstr>
      <vt:lpstr>Worked Example</vt:lpstr>
      <vt:lpstr>Worked Example</vt:lpstr>
      <vt:lpstr>Worked Example</vt:lpstr>
      <vt:lpstr>Worked Example</vt:lpstr>
      <vt:lpstr>Worked Example</vt:lpstr>
      <vt:lpstr>Shell Arithmetic: use command bc instead</vt:lpstr>
      <vt:lpstr>command bc</vt:lpstr>
      <vt:lpstr>command bc</vt:lpstr>
      <vt:lpstr>command bc</vt:lpstr>
      <vt:lpstr>command bc</vt:lpstr>
      <vt:lpstr>command bc</vt:lpstr>
      <vt:lpstr>command bc</vt:lpstr>
      <vt:lpstr>command bc</vt:lpstr>
      <vt:lpstr>Math constant e </vt:lpstr>
      <vt:lpstr>command bc</vt:lpstr>
      <vt:lpstr>Positional Parameters</vt:lpstr>
      <vt:lpstr>If-test</vt:lpstr>
      <vt:lpstr>If-test</vt:lpstr>
      <vt:lpstr>If-test</vt:lpstr>
      <vt:lpstr>Homework 4</vt:lpstr>
      <vt:lpstr>Homework 4</vt:lpstr>
      <vt:lpstr>Homework 4</vt:lpstr>
      <vt:lpstr>Homework 4</vt:lpstr>
      <vt:lpstr>Homework 4</vt:lpstr>
      <vt:lpstr>Homework 4</vt:lpstr>
      <vt:lpstr>Homework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408/508 Computational Techniques for Linguists </dc:title>
  <dc:creator>sandiway@mac.com</dc:creator>
  <cp:lastModifiedBy>sandiway@mac.com</cp:lastModifiedBy>
  <cp:revision>12</cp:revision>
  <cp:lastPrinted>2022-09-28T20:29:17Z</cp:lastPrinted>
  <dcterms:created xsi:type="dcterms:W3CDTF">2022-09-28T13:10:42Z</dcterms:created>
  <dcterms:modified xsi:type="dcterms:W3CDTF">2026-09-16T00:41:02Z</dcterms:modified>
</cp:coreProperties>
</file>