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5" r:id="rId2"/>
    <p:sldId id="340" r:id="rId3"/>
    <p:sldId id="379" r:id="rId4"/>
    <p:sldId id="257" r:id="rId5"/>
    <p:sldId id="377" r:id="rId6"/>
    <p:sldId id="258" r:id="rId7"/>
    <p:sldId id="260" r:id="rId8"/>
    <p:sldId id="263" r:id="rId9"/>
    <p:sldId id="376" r:id="rId10"/>
    <p:sldId id="261" r:id="rId11"/>
    <p:sldId id="262" r:id="rId12"/>
    <p:sldId id="264" r:id="rId13"/>
    <p:sldId id="384" r:id="rId14"/>
    <p:sldId id="339" r:id="rId15"/>
    <p:sldId id="392" r:id="rId16"/>
    <p:sldId id="343" r:id="rId17"/>
    <p:sldId id="385" r:id="rId18"/>
    <p:sldId id="386" r:id="rId19"/>
    <p:sldId id="387" r:id="rId20"/>
    <p:sldId id="388" r:id="rId21"/>
    <p:sldId id="389" r:id="rId22"/>
    <p:sldId id="390" r:id="rId23"/>
    <p:sldId id="347" r:id="rId24"/>
    <p:sldId id="29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403"/>
    <p:restoredTop sz="96327"/>
  </p:normalViewPr>
  <p:slideViewPr>
    <p:cSldViewPr snapToGrid="0">
      <p:cViewPr varScale="1">
        <p:scale>
          <a:sx n="54" d="100"/>
          <a:sy n="54" d="100"/>
        </p:scale>
        <p:origin x="224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6D094-E1C1-4C8B-C171-425AC3894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742581-6E1D-AFA5-9AC2-D06DBBB824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64D90-C741-E0C2-1D1A-1B556D85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5DD71-44C6-93DB-D038-CA4FC4FA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5191F-A578-26E0-02BB-A5C39B86A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7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D9629-A2AC-5DC1-E33E-28681D8E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98FBB-7D07-70ED-5EE3-BB668C2CD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28367-D65C-2DCF-6CE4-786436BD4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0F8C9-507A-8310-94E8-AAC1D529A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4B65F-B263-32F6-46DA-471140D0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0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749A6-B214-B5D4-34DB-756FC38E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BF3E8-E504-FB44-9B1E-174AD554B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83525-D62B-8F6E-AF41-2CA99036C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BBE65-9FBE-EDF2-2A5D-A29C4BF9F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D7E2D-FE5C-77A5-7FD9-E8934694F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69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FF728-8F3E-66AA-0297-39A66ED9B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DE5A6-ABE6-801C-46B4-073BF71E0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86E34C-BC99-6D82-C823-D48CBCC83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05650F-66DB-19E9-4D43-EE2AFD6D3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3C2A6-8F35-30E5-5566-E603E6349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63603-17C1-FA70-47AD-3F9C70F34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4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AAEBA-4C2C-C035-E056-0D0E9D7D9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71BA5-2B4E-637D-12BD-47E47C855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1FBD2-7BD4-8A63-4220-820B0B4DF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913172-98FF-845F-6BAE-30BAE76C0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36E2B8-E997-0176-3DE6-C91DC90641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D21D9B-1D3B-E34C-E27E-B5B5BA9C8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3147D-BD30-9430-DFB0-D9C2A4F3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139B00-AACD-3455-E399-195E60DD2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07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E4575-06A8-924F-BB4B-E004FC014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FDD05-57A7-5C34-F15B-455328C06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B3F41A-FDF8-A2C1-5868-DC5273666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0CABD3-8E1B-054D-07E8-466BEBA39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3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2B4038-5A1A-6739-582C-56B11548B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D667B6-258C-16D6-3007-D748CA3EB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E15C5-FAFC-53FE-74B5-87CD9B89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34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E716A-9EA2-621E-13FC-6143989FB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D5B74-9853-0202-AA20-E50902ADD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B8FA2-3433-2E07-6030-C0BF463DF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4E65DC-F3B6-46FA-CA01-E206BF2CE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C0A500-9FE6-BDFD-AC2C-BCBE364FD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49A6D-6603-2771-BF8B-39CA347B0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57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7A5D6-07DC-BCF7-3AC7-0ED66264C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FEDFE4-0C57-5FC1-E958-2D5D6A23CA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57549-BD6F-486F-EDC2-7E2FA9A5D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999F5-C89A-57F6-DC92-41660D67B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B1B02-0CC8-E67A-DE2F-B42707DBC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01FFB-9710-597A-10E1-FCC21AC39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4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4FE33-D5A7-9C93-EFEC-2B4282FA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27A9BD-0E9F-03B8-3D2E-AA05DB555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5E79C-D3E5-2AF4-3BAD-F190E386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CF9EA-8376-4252-B22F-81A23169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14BAA-1B74-BFCC-D0EB-EEECD8A81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37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F6D256-AF2B-F7D9-D566-7DECF3F2D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947DF2-138B-2537-AEBF-26305F684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27CCB-37A7-C305-9D3C-CB5869810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2096A-47C5-87FC-CB33-71BB2BC5D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85741-D565-19AD-F4F6-51EB185FA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4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313F82-AB0B-7CDE-1E6C-1F06EE5C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4A861-9F3D-18C7-5A86-E8CDEB183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FBB6A-69DA-CA1E-D56B-4BD10666FA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B1B26-FD0B-B746-922E-A54BC291467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16A95-B4D0-E849-D62B-4F68527FF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BEBBE-8442-3B34-AB1F-740C5A280C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7C3C0-A020-5B4B-81C4-64F6D839D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6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github.com/mkaz/termgraph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7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9D39-F066-C993-54C7-96B348FFD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E5509-4DE0-4361-B774-740428501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Homework 3 review </a:t>
            </a:r>
          </a:p>
          <a:p>
            <a:pPr lvl="1"/>
            <a:r>
              <a:rPr lang="en-US" sz="2800" i="1" dirty="0"/>
              <a:t>Step-by-step Bash shell exercises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sz="3200" dirty="0">
                <a:solidFill>
                  <a:prstClr val="black"/>
                </a:solidFill>
              </a:rPr>
              <a:t>Other things we can 'pipe' (|) into our workflow: 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tail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awk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termgraph</a:t>
            </a:r>
          </a:p>
          <a:p>
            <a:r>
              <a:rPr lang="en-US" dirty="0">
                <a:solidFill>
                  <a:prstClr val="black"/>
                </a:solidFill>
              </a:rPr>
              <a:t>a note on file permissions</a:t>
            </a:r>
          </a:p>
          <a:p>
            <a:pPr lvl="1"/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16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6F522A-0A7F-ED8E-B3AD-2D1204FA5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 Review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C8C396-A54F-8B09-A593-ABBE9A6A25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Relevant bit:</a:t>
            </a: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The </a:t>
            </a:r>
            <a:r>
              <a:rPr lang="en-US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utility displays the number of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lines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words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and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bytes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</a:p>
          <a:p>
            <a:pPr lvl="1"/>
            <a:endParaRPr lang="en-US" dirty="0"/>
          </a:p>
        </p:txBody>
      </p:sp>
      <p:pic>
        <p:nvPicPr>
          <p:cNvPr id="7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DD04DFF6-8582-D55B-1A7E-E9C57FFEA5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77614"/>
            <a:ext cx="5181600" cy="38473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601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EA04D-624F-83E3-A69E-E3B29C335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02654-E026-4745-6A67-1FB7C0323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ling508-26$ file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Unicode text, UTF-8 text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ling508-26$ ls -l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rw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-r--r--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1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sandiway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staff  4616 Sep  8 13:00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ling508-26$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  111     847    4616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marR="0">
              <a:buNone/>
            </a:pP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ling508-26$ </a:t>
            </a:r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wc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</a:rPr>
              <a:t>-w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text.txt</a:t>
            </a:r>
            <a:endParaRPr lang="en-US" sz="20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pPr marL="0" marR="0">
              <a:buNone/>
            </a:pP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     847 </a:t>
            </a:r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text.txt</a:t>
            </a:r>
            <a:endParaRPr lang="en-US" sz="2000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pPr marL="0" indent="0">
              <a:buNone/>
            </a:pP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279E35-1680-EB01-2119-C51C6274D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4915236"/>
            <a:ext cx="6667500" cy="533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4059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719F0-7E84-19F5-9F30-219FAF0FB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0EB92AA-4DDF-D12A-B61E-EC5A0C883A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70427"/>
            <a:ext cx="5181600" cy="40617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4EA336-1B6F-23D5-7584-12F20AD029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930447"/>
            <a:ext cx="5181600" cy="41416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893C13-7056-1CED-5BFC-FF6B58E14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C4B0C83-6158-7F15-993A-9EB1A0997B33}"/>
              </a:ext>
            </a:extLst>
          </p:cNvPr>
          <p:cNvSpPr/>
          <p:nvPr/>
        </p:nvSpPr>
        <p:spPr>
          <a:xfrm>
            <a:off x="838198" y="5742170"/>
            <a:ext cx="792894" cy="1890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EC23173-DAC8-DEB3-FC05-2E7A4018F26B}"/>
              </a:ext>
            </a:extLst>
          </p:cNvPr>
          <p:cNvSpPr/>
          <p:nvPr/>
        </p:nvSpPr>
        <p:spPr>
          <a:xfrm>
            <a:off x="6172200" y="4127159"/>
            <a:ext cx="4569940" cy="1729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0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41E4F56-BC10-ECCB-E06A-DC34E90597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34024"/>
            <a:ext cx="5181600" cy="41345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0E73F9-B9AD-C509-D82C-6676DE116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5B21694-A55B-E27C-A31B-1017ED286CCB}"/>
              </a:ext>
            </a:extLst>
          </p:cNvPr>
          <p:cNvSpPr/>
          <p:nvPr/>
        </p:nvSpPr>
        <p:spPr>
          <a:xfrm>
            <a:off x="838198" y="5742170"/>
            <a:ext cx="792894" cy="1890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2304B82-6D77-1DBF-C3F6-73CC8A18B7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948376"/>
            <a:ext cx="5181600" cy="41058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D0EB90E-F62F-D8EF-D1CB-0E361C48B77C}"/>
              </a:ext>
            </a:extLst>
          </p:cNvPr>
          <p:cNvSpPr txBox="1"/>
          <p:nvPr/>
        </p:nvSpPr>
        <p:spPr>
          <a:xfrm>
            <a:off x="3428999" y="2433420"/>
            <a:ext cx="6419335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  111     </a:t>
            </a:r>
            <a:r>
              <a:rPr lang="en-US" sz="2400" b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847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4616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21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90092-217B-B023-AAB0-907DC1BA6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24398F-901F-6AC1-17A9-62FB11CA8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90486" y="1825625"/>
            <a:ext cx="4063313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  111     847    </a:t>
            </a:r>
            <a:r>
              <a:rPr lang="en-US" b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4616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10609CC-4967-68BD-81A9-391795302D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90272"/>
            <a:ext cx="5181600" cy="42220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09784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2BF8E-BC77-C604-4E00-E4184E0F5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572CCB51-62DB-14E1-8271-6ADE37574BE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55455"/>
            <a:ext cx="5181600" cy="40916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34C34-0928-39B4-9262-A4104CAE42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tr command:</a:t>
            </a:r>
          </a:p>
          <a:p>
            <a:pPr lvl="1"/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 -d '[:</a:t>
            </a:r>
            <a:r>
              <a:rPr kumimoji="0" lang="en-US" sz="20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punct</a:t>
            </a: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:]' 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-d</a:t>
            </a:r>
            <a:r>
              <a:rPr lang="en-US" dirty="0"/>
              <a:t> deletes punctuations, may combine words </a:t>
            </a:r>
            <a:r>
              <a:rPr lang="en-US" dirty="0" err="1"/>
              <a:t>inadvertantly</a:t>
            </a: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09CF7AF-B654-5A9B-BBB6-C4FAD1D82178}"/>
              </a:ext>
            </a:extLst>
          </p:cNvPr>
          <p:cNvSpPr/>
          <p:nvPr/>
        </p:nvSpPr>
        <p:spPr>
          <a:xfrm>
            <a:off x="4535734" y="2482009"/>
            <a:ext cx="814742" cy="1746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F120868-A401-526C-A43A-FC1411D21984}"/>
              </a:ext>
            </a:extLst>
          </p:cNvPr>
          <p:cNvSpPr/>
          <p:nvPr/>
        </p:nvSpPr>
        <p:spPr>
          <a:xfrm>
            <a:off x="838200" y="3109507"/>
            <a:ext cx="867032" cy="2021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24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9D67C-74E1-E8AC-DCEE-DB08CC760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B3BC8-C57E-4F59-C815-3E34FDE7C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E2B6D-30A1-E6AA-FE5F-8092ECDCA1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tr command: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 '[: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punct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:]' ' '</a:t>
            </a:r>
            <a:r>
              <a:rPr lang="en-US" dirty="0"/>
              <a:t> replaces punctuation with a space character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F6AFA60-F3F6-DCF0-9084-B2A1A0DBD0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45599"/>
            <a:ext cx="5181600" cy="41113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22326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344B0-9E96-73BF-B2C3-1C2B4B3C6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852DD-C6C6-4A60-3573-E323330D2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1923"/>
            <a:ext cx="10515600" cy="3755039"/>
          </a:xfrm>
        </p:spPr>
        <p:txBody>
          <a:bodyPr numCol="5"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247 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29 of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24 you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22 to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20 a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17 the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17 I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17 and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15 that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12 is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11 them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11 it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11 in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11 his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11 he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11 for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11 be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10 my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10 </a:t>
            </a:r>
            <a:r>
              <a:rPr lang="en-US" sz="1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Mr</a:t>
            </a:r>
            <a:endParaRPr lang="en-US" sz="1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9 will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9 not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8 was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8 so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8 dear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8 as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8 are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7 You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7 no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7 must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7 have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6 she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6 But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6 Bennet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visit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such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see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or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one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me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know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her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5 has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with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wife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twenty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single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on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may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man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how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him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go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girls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do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daughters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can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by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4 Bingley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  3 your</a:t>
            </a:r>
          </a:p>
          <a:p>
            <a:pPr marL="0" indent="0">
              <a:buNone/>
            </a:pP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247172-0F9A-033B-EC59-FBFBD49B1BD4}"/>
              </a:ext>
            </a:extLst>
          </p:cNvPr>
          <p:cNvSpPr txBox="1"/>
          <p:nvPr/>
        </p:nvSpPr>
        <p:spPr>
          <a:xfrm>
            <a:off x="713603" y="1871639"/>
            <a:ext cx="11606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cat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text.txt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tr '[: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punct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:]' ' ' | tr ' ' '\n' | </a:t>
            </a:r>
            <a:r>
              <a:rPr lang="en-US" sz="18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sort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-c | </a:t>
            </a:r>
            <a:r>
              <a:rPr lang="en-US" sz="18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sort -</a:t>
            </a:r>
            <a:r>
              <a:rPr lang="en-US" sz="1800" dirty="0" err="1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endParaRPr lang="en-US" sz="1800" dirty="0">
              <a:solidFill>
                <a:schemeClr val="accent2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26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C1B77-A4EA-68FB-B2E7-19AC6B010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7AAA553-C886-BCE6-9BD7-A2A54C5726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4"/>
            <a:ext cx="7810092" cy="4351337"/>
          </a:xfrm>
          <a:ln>
            <a:solidFill>
              <a:schemeClr val="tx1"/>
            </a:solidFill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70B00C-78E6-399C-BAE9-7FCAE4C41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46292" y="1825625"/>
            <a:ext cx="2407508" cy="4351338"/>
          </a:xfrm>
        </p:spPr>
        <p:txBody>
          <a:bodyPr/>
          <a:lstStyle/>
          <a:p>
            <a:r>
              <a:rPr lang="en-US" dirty="0"/>
              <a:t>See adjacency requirement for </a:t>
            </a:r>
            <a:r>
              <a:rPr lang="en-US" b="1" dirty="0"/>
              <a:t>repeating lines</a:t>
            </a:r>
            <a:r>
              <a:rPr lang="en-US" dirty="0"/>
              <a:t>!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8A81FAE-76BB-C81B-116F-647F189EC1F8}"/>
              </a:ext>
            </a:extLst>
          </p:cNvPr>
          <p:cNvSpPr/>
          <p:nvPr/>
        </p:nvSpPr>
        <p:spPr>
          <a:xfrm>
            <a:off x="2312774" y="4695569"/>
            <a:ext cx="4668793" cy="29656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8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DD4A17-335A-0189-DDDA-5837F6C49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3: Exercise 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60889A-DB12-E90A-E8FE-41412EF59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0786" y="1825625"/>
            <a:ext cx="5510428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22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C8B7-473B-0B62-FD0D-86B36859D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step beyond Homework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FBFCB-8DD7-9DCC-ADAB-EF3E1C3DB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Let's graph our homework result!</a:t>
            </a:r>
          </a:p>
          <a:p>
            <a:r>
              <a:rPr lang="en-US" dirty="0"/>
              <a:t>There's something called </a:t>
            </a:r>
            <a:r>
              <a:rPr lang="en-US" sz="2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termgraph</a:t>
            </a:r>
            <a:r>
              <a:rPr lang="en-US" dirty="0"/>
              <a:t> (written in Python) but you can use it on the command line</a:t>
            </a:r>
          </a:p>
          <a:p>
            <a:r>
              <a:rPr lang="en-US" dirty="0"/>
              <a:t>Assume you have python3 already installed</a:t>
            </a:r>
          </a:p>
          <a:p>
            <a:r>
              <a:rPr lang="en-US" dirty="0"/>
              <a:t>Check whether it's already installed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which termgraph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/Users/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sandiway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/opt/anaconda3/bin/termgraph</a:t>
            </a:r>
          </a:p>
          <a:p>
            <a:r>
              <a:rPr lang="en-US" dirty="0"/>
              <a:t>if not: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pip3 install termgraph</a:t>
            </a:r>
          </a:p>
        </p:txBody>
      </p:sp>
    </p:spTree>
    <p:extLst>
      <p:ext uri="{BB962C8B-B14F-4D97-AF65-F5344CB8AC3E}">
        <p14:creationId xmlns:p14="http://schemas.microsoft.com/office/powerpoint/2010/main" val="156316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F62CA-68BF-5CC7-CC07-7403150C2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termgraph install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7B84F-3482-0358-D9F2-419E43FD9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which termgraph	</a:t>
            </a:r>
            <a:r>
              <a:rPr lang="en-US" sz="3000" dirty="0">
                <a:solidFill>
                  <a:srgbClr val="000000"/>
                </a:solidFill>
                <a:effectLst/>
              </a:rPr>
              <a:t>(</a:t>
            </a:r>
            <a:r>
              <a:rPr lang="en-US" sz="3000" i="1" dirty="0">
                <a:solidFill>
                  <a:srgbClr val="000000"/>
                </a:solidFill>
                <a:effectLst/>
              </a:rPr>
              <a:t>no response means can't find the command</a:t>
            </a:r>
            <a:r>
              <a:rPr lang="en-US" sz="3000" dirty="0">
                <a:solidFill>
                  <a:srgbClr val="000000"/>
                </a:solidFill>
                <a:effectLst/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pip3 install termgraph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Collecting termgraph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  Downloading termgraph-0.7.6-py3-none-any.whl.metadata (8.1 kB)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Collecting </a:t>
            </a:r>
            <a:r>
              <a:rPr lang="en-US" sz="2100" dirty="0" err="1">
                <a:solidFill>
                  <a:schemeClr val="accent1"/>
                </a:solidFill>
                <a:latin typeface="Menlo" panose="020B0609030804020204" pitchFamily="49" charset="0"/>
              </a:rPr>
              <a:t>colorama</a:t>
            </a: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&gt;=0.4.6 (from termgraph)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  Using cached colorama-0.4.6-py2.py3-none-any.whl.metadata (17 kB)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Downloading termgraph-0.7.6-py3-none-any.whl (18 kB)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Using cached colorama-0.4.6-py2.py3-none-any.whl (25 kB)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Installing collected packages: </a:t>
            </a:r>
            <a:r>
              <a:rPr lang="en-US" sz="2100" dirty="0" err="1">
                <a:solidFill>
                  <a:schemeClr val="accent1"/>
                </a:solidFill>
                <a:latin typeface="Menlo" panose="020B0609030804020204" pitchFamily="49" charset="0"/>
              </a:rPr>
              <a:t>colorama</a:t>
            </a: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, termgraph</a:t>
            </a:r>
          </a:p>
          <a:p>
            <a:pPr marL="0" indent="0">
              <a:buNone/>
            </a:pPr>
            <a:r>
              <a:rPr lang="en-US" sz="2100" dirty="0">
                <a:solidFill>
                  <a:schemeClr val="accent1"/>
                </a:solidFill>
                <a:latin typeface="Menlo" panose="020B0609030804020204" pitchFamily="49" charset="0"/>
              </a:rPr>
              <a:t>Successfully installed colorama-0.4.6 termgraph-0.7.6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which termgraph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300" dirty="0">
                <a:solidFill>
                  <a:schemeClr val="accent1"/>
                </a:solidFill>
                <a:latin typeface="Menlo" panose="020B0609030804020204" pitchFamily="49" charset="0"/>
              </a:rPr>
              <a:t>/Library/Frameworks/</a:t>
            </a:r>
            <a:r>
              <a:rPr lang="en-US" sz="2300" dirty="0" err="1">
                <a:solidFill>
                  <a:schemeClr val="accent1"/>
                </a:solidFill>
                <a:latin typeface="Menlo" panose="020B0609030804020204" pitchFamily="49" charset="0"/>
              </a:rPr>
              <a:t>Python.framework</a:t>
            </a:r>
            <a:r>
              <a:rPr lang="en-US" sz="2300" dirty="0">
                <a:solidFill>
                  <a:schemeClr val="accent1"/>
                </a:solidFill>
                <a:latin typeface="Menlo" panose="020B0609030804020204" pitchFamily="49" charset="0"/>
              </a:rPr>
              <a:t>/Versions/3.14/bin/termgraph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300" dirty="0">
                <a:solidFill>
                  <a:schemeClr val="accent2">
                    <a:lumMod val="75000"/>
                  </a:schemeClr>
                </a:solidFill>
                <a:effectLst/>
                <a:latin typeface="Menlo" panose="020B0609030804020204" pitchFamily="49" charset="0"/>
              </a:rPr>
              <a:t>/opt/miniconda3/bin/termgraph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95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69901-C3AD-0D21-8A70-D81726B8D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termgraph install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1DD44-0AB3-E437-559D-300023054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may place the executable in a directory that's not in your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PATH</a:t>
            </a:r>
            <a:r>
              <a:rPr lang="en-US" dirty="0"/>
              <a:t>.</a:t>
            </a:r>
          </a:p>
          <a:p>
            <a:r>
              <a:rPr lang="en-US" dirty="0"/>
              <a:t>If so:</a:t>
            </a:r>
          </a:p>
          <a:p>
            <a:pPr marL="457200" lvl="1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export PATH=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/home/</a:t>
            </a:r>
            <a:r>
              <a:rPr lang="en-US" sz="2000" dirty="0" err="1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yourname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/.login/bin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:$PATH</a:t>
            </a:r>
          </a:p>
          <a:p>
            <a:pPr lvl="1"/>
            <a:r>
              <a:rPr lang="en-US" dirty="0"/>
              <a:t>will prepend 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/home/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yourname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/.login/bin</a:t>
            </a:r>
            <a:r>
              <a:rPr lang="en-US" dirty="0"/>
              <a:t> to your PATH</a:t>
            </a:r>
          </a:p>
          <a:p>
            <a:r>
              <a:rPr lang="en-US" dirty="0"/>
              <a:t>To make the change permanent, you can add this line to your startup file, either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bashrc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/>
              <a:t>or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bash_profile</a:t>
            </a:r>
            <a:r>
              <a:rPr lang="en-US" dirty="0"/>
              <a:t> or .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zprofile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/>
              <a:t>(for </a:t>
            </a:r>
            <a:r>
              <a:rPr lang="en-US" dirty="0" err="1"/>
              <a:t>zsh</a:t>
            </a:r>
            <a:r>
              <a:rPr lang="en-US" dirty="0"/>
              <a:t> users) in your home directory (</a:t>
            </a:r>
            <a:r>
              <a:rPr lang="en-US" i="1" dirty="0"/>
              <a:t>depending on which one exists</a:t>
            </a:r>
            <a:r>
              <a:rPr lang="en-US" dirty="0"/>
              <a:t>)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cd</a:t>
            </a:r>
            <a:r>
              <a:rPr lang="en-US" dirty="0"/>
              <a:t>				(</a:t>
            </a:r>
            <a:r>
              <a:rPr lang="en-US" i="1" dirty="0" err="1"/>
              <a:t>goto</a:t>
            </a:r>
            <a:r>
              <a:rPr lang="en-US" i="1" dirty="0"/>
              <a:t> home</a:t>
            </a:r>
            <a:r>
              <a:rPr lang="en-US" dirty="0"/>
              <a:t>)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nano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your_starup_file</a:t>
            </a:r>
            <a:r>
              <a:rPr lang="en-US" dirty="0"/>
              <a:t>	(</a:t>
            </a:r>
            <a:r>
              <a:rPr lang="en-US" i="1" dirty="0"/>
              <a:t>save change and exit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66507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66F9-95EE-CEA2-AF70-DD716E0EB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termgraph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1C7CB-B311-11C4-5887-8707DA1A5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207843" cy="1139997"/>
          </a:xfrm>
        </p:spPr>
        <p:txBody>
          <a:bodyPr/>
          <a:lstStyle/>
          <a:p>
            <a:r>
              <a:rPr lang="en-US" dirty="0"/>
              <a:t>Google termgraph</a:t>
            </a:r>
          </a:p>
          <a:p>
            <a:pPr lvl="1"/>
            <a:r>
              <a:rPr lang="en-US" dirty="0">
                <a:hlinkClick r:id="rId2"/>
              </a:rPr>
              <a:t>https://github.com/mkaz/termgraph</a:t>
            </a:r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7C18D04-8044-BE24-74A8-0F135C809D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303637" y="2803995"/>
            <a:ext cx="4940605" cy="28924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F437D8-305D-0ED0-597A-1C38CE24C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679" y="1850339"/>
            <a:ext cx="4839827" cy="384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41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DA17CC-FE5B-0EC5-2BAB-2674790505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37491" y="2685229"/>
            <a:ext cx="7278711" cy="3673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EB5F13-1978-CE46-8EF8-CBBC8E03E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termgraph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19529-A779-1A98-E572-B1D36FD0E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1016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cat </a:t>
            </a:r>
            <a:r>
              <a:rPr lang="en-US" sz="2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text.txt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tr '[:</a:t>
            </a:r>
            <a:r>
              <a:rPr lang="en-US" sz="2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punct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:]' ' ' | tr ' ' '\n' | sort | </a:t>
            </a:r>
            <a:r>
              <a:rPr lang="en-US" sz="2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uniq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-c | sort -</a:t>
            </a:r>
            <a:r>
              <a:rPr lang="en-US" sz="2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rn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sz="220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tail -n +2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sz="220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awk '{print $2, $1}'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sz="220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termgraph</a:t>
            </a:r>
          </a:p>
        </p:txBody>
      </p:sp>
      <p:sp>
        <p:nvSpPr>
          <p:cNvPr id="8" name="Line Callout 1 7">
            <a:extLst>
              <a:ext uri="{FF2B5EF4-FFF2-40B4-BE49-F238E27FC236}">
                <a16:creationId xmlns:a16="http://schemas.microsoft.com/office/drawing/2014/main" id="{81F3C265-E73E-2B6B-F061-BD34B7560791}"/>
              </a:ext>
            </a:extLst>
          </p:cNvPr>
          <p:cNvSpPr/>
          <p:nvPr/>
        </p:nvSpPr>
        <p:spPr>
          <a:xfrm>
            <a:off x="8316202" y="3925565"/>
            <a:ext cx="2246244" cy="1192696"/>
          </a:xfrm>
          <a:prstGeom prst="borderCallout1">
            <a:avLst>
              <a:gd name="adj1" fmla="val 18750"/>
              <a:gd name="adj2" fmla="val -8333"/>
              <a:gd name="adj3" fmla="val -833"/>
              <a:gd name="adj4" fmla="val -98193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ASCII graphics!</a:t>
            </a:r>
          </a:p>
        </p:txBody>
      </p:sp>
    </p:spTree>
    <p:extLst>
      <p:ext uri="{BB962C8B-B14F-4D97-AF65-F5344CB8AC3E}">
        <p14:creationId xmlns:p14="http://schemas.microsoft.com/office/powerpoint/2010/main" val="408481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9411B-B753-713A-47C2-E43D5D715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tail –n +2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7FABBE-68F9-237D-F69F-873F5283A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NAME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tail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– display the last part of a file</a:t>
            </a:r>
            <a:b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SYNOPSIS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tail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[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[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-q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[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-b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[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file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...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DESCRIPTION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The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tail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utility displays the contents of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file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or, by default, its standard input,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to the standard output.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 Numbers having a leading plus (‘+’) sign are relative to the beginning of the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input, for example, “-c +2” starts the display at the second byte of the input.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Numbers having a leading minus (‘-’) sign or no explicit sign are relative to the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end of the input, for example, “-n 2” displays the last two lines of the input.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--lines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    The location is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lines.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286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9B381-A073-29A1-2DC1-D7EE111A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tail –n +2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AC62E-27E1-C8A0-B2C1-D23FC2685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08635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cat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text.txt</a:t>
            </a:r>
            <a:r>
              <a:rPr lang="en-US" sz="1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tr '[:</a:t>
            </a:r>
            <a:r>
              <a:rPr lang="en-US" sz="18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punct</a:t>
            </a:r>
            <a:r>
              <a:rPr lang="en-US" sz="1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:]' ' ' | tr ' ' '\n' | sort | </a:t>
            </a:r>
            <a:r>
              <a:rPr lang="en-US" sz="18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uniq</a:t>
            </a:r>
            <a:r>
              <a:rPr lang="en-US" sz="1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-c | sort -</a:t>
            </a:r>
            <a:r>
              <a:rPr lang="en-US" sz="18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rn</a:t>
            </a:r>
            <a:endParaRPr lang="en-US" sz="18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 221 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56 the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26 and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22 of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20 a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19 it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18 was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15 she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15 in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14 her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12 to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11 one</a:t>
            </a:r>
          </a:p>
        </p:txBody>
      </p:sp>
      <p:sp>
        <p:nvSpPr>
          <p:cNvPr id="4" name="Left Arrow Callout 3">
            <a:extLst>
              <a:ext uri="{FF2B5EF4-FFF2-40B4-BE49-F238E27FC236}">
                <a16:creationId xmlns:a16="http://schemas.microsoft.com/office/drawing/2014/main" id="{0A67F3DF-D956-C0FE-75D6-42E423D7CA3E}"/>
              </a:ext>
            </a:extLst>
          </p:cNvPr>
          <p:cNvSpPr/>
          <p:nvPr/>
        </p:nvSpPr>
        <p:spPr>
          <a:xfrm>
            <a:off x="2410105" y="2289223"/>
            <a:ext cx="1838739" cy="695739"/>
          </a:xfrm>
          <a:prstGeom prst="left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+2</a:t>
            </a:r>
          </a:p>
        </p:txBody>
      </p:sp>
    </p:spTree>
    <p:extLst>
      <p:ext uri="{BB962C8B-B14F-4D97-AF65-F5344CB8AC3E}">
        <p14:creationId xmlns:p14="http://schemas.microsoft.com/office/powerpoint/2010/main" val="1446357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3F02F-A3CE-B4C0-B334-4535C89A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awk '{print $2, $1}'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81C3C-6295-F509-02FD-BDB4F9613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NAME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awk - pattern-directed scanning and processing language</a:t>
            </a:r>
            <a:b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SYNOPSIS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awk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[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] [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-v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var=value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] [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'prog'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progfile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] [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file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...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]</a:t>
            </a:r>
            <a:b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DESCRIPTION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Awk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scans each input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file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for lines that match any of a set of patterns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specified literally in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prog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or in one or more files specified as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-f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progfile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With each pattern there can be an associated action that will be performed when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a line of a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file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matches the pattern.  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      A pattern-action statement has the form: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pattern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action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}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A missing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{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u="sng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action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means print the line; </a:t>
            </a:r>
            <a:r>
              <a:rPr lang="en-US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a missing pattern always matches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      The </a:t>
            </a:r>
            <a:r>
              <a:rPr lang="en-US" b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statement prints its arguments on the standard output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      { print $2, $1 }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Print first two fields in opposite order.</a:t>
            </a:r>
          </a:p>
        </p:txBody>
      </p:sp>
    </p:spTree>
    <p:extLst>
      <p:ext uri="{BB962C8B-B14F-4D97-AF65-F5344CB8AC3E}">
        <p14:creationId xmlns:p14="http://schemas.microsoft.com/office/powerpoint/2010/main" val="279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9B381-A073-29A1-2DC1-D7EE111A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tail –n +2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AC62E-27E1-C8A0-B2C1-D23FC2685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08635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cat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text.txt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tr '[: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punct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:]' ' ' | tr ' ' '\n' | sort |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uniq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-c | sort –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rn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| awk '{print $2, $1}' </a:t>
            </a:r>
            <a:r>
              <a:rPr lang="en-US" sz="2000" dirty="0">
                <a:effectLst/>
                <a:latin typeface="Menlo" panose="020B0609030804020204" pitchFamily="49" charset="0"/>
              </a:rPr>
              <a:t>| termgraph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  <a:latin typeface="Menlo" panose="020B0609030804020204" pitchFamily="49" charset="0"/>
              </a:rPr>
              <a:t> 221 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56 the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26 and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22 of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20 a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19 it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18 was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15 she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15 in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14 her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12 to</a:t>
            </a:r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Menlo" panose="020B0609030804020204" pitchFamily="49" charset="0"/>
              </a:rPr>
              <a:t>  11 one</a:t>
            </a:r>
          </a:p>
        </p:txBody>
      </p:sp>
      <p:sp>
        <p:nvSpPr>
          <p:cNvPr id="4" name="Left Arrow Callout 3">
            <a:extLst>
              <a:ext uri="{FF2B5EF4-FFF2-40B4-BE49-F238E27FC236}">
                <a16:creationId xmlns:a16="http://schemas.microsoft.com/office/drawing/2014/main" id="{0A67F3DF-D956-C0FE-75D6-42E423D7CA3E}"/>
              </a:ext>
            </a:extLst>
          </p:cNvPr>
          <p:cNvSpPr/>
          <p:nvPr/>
        </p:nvSpPr>
        <p:spPr>
          <a:xfrm>
            <a:off x="2274818" y="2428640"/>
            <a:ext cx="1838739" cy="695739"/>
          </a:xfrm>
          <a:prstGeom prst="left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81863B-DE6E-2AB3-1CD4-206225379F96}"/>
              </a:ext>
            </a:extLst>
          </p:cNvPr>
          <p:cNvSpPr txBox="1"/>
          <p:nvPr/>
        </p:nvSpPr>
        <p:spPr>
          <a:xfrm>
            <a:off x="4792731" y="2597848"/>
            <a:ext cx="2606537" cy="37805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56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and 26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of 22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 20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it 19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was 18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she 15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 15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her 14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 12</a:t>
            </a:r>
          </a:p>
          <a:p>
            <a:pPr>
              <a:spcBef>
                <a:spcPts val="5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one 11</a:t>
            </a:r>
          </a:p>
        </p:txBody>
      </p:sp>
      <p:sp>
        <p:nvSpPr>
          <p:cNvPr id="9" name="Left Arrow Callout 8">
            <a:extLst>
              <a:ext uri="{FF2B5EF4-FFF2-40B4-BE49-F238E27FC236}">
                <a16:creationId xmlns:a16="http://schemas.microsoft.com/office/drawing/2014/main" id="{7F2779BE-3ED7-F536-AB9D-F32A83A49956}"/>
              </a:ext>
            </a:extLst>
          </p:cNvPr>
          <p:cNvSpPr/>
          <p:nvPr/>
        </p:nvSpPr>
        <p:spPr>
          <a:xfrm>
            <a:off x="6392516" y="2462911"/>
            <a:ext cx="4709492" cy="69573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31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awk '{print $2, $1}'</a:t>
            </a:r>
          </a:p>
        </p:txBody>
      </p:sp>
    </p:spTree>
    <p:extLst>
      <p:ext uri="{BB962C8B-B14F-4D97-AF65-F5344CB8AC3E}">
        <p14:creationId xmlns:p14="http://schemas.microsoft.com/office/powerpoint/2010/main" val="182311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6385-AF60-6685-B875-123F81A66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i="1" dirty="0"/>
              <a:t>Pride and Prejudice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F72F189-9A79-331C-2AFE-0DB960FDAF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4542" y="1825625"/>
            <a:ext cx="5148915" cy="4351338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31F9201-2A03-B3FF-A2D0-94198F8CAC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88545" y="1825625"/>
            <a:ext cx="5522465" cy="4351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700460-EA1F-A130-AAFB-619F0D7F3D54}"/>
              </a:ext>
            </a:extLst>
          </p:cNvPr>
          <p:cNvSpPr txBox="1"/>
          <p:nvPr/>
        </p:nvSpPr>
        <p:spPr>
          <a:xfrm>
            <a:off x="6019800" y="1167468"/>
            <a:ext cx="6098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truncated vs. full corpus</a:t>
            </a:r>
          </a:p>
        </p:txBody>
      </p:sp>
    </p:spTree>
    <p:extLst>
      <p:ext uri="{BB962C8B-B14F-4D97-AF65-F5344CB8AC3E}">
        <p14:creationId xmlns:p14="http://schemas.microsoft.com/office/powerpoint/2010/main" val="2168754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01145-827A-888B-8A3F-BB76034EB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spirit of Unix (Linux)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4EEE16-D734-C5C3-3EF6-573D221F6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24719"/>
            <a:ext cx="8872330" cy="2845236"/>
          </a:xfr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1D2B9C-E6C4-161E-2C2E-7CF698A35822}"/>
              </a:ext>
            </a:extLst>
          </p:cNvPr>
          <p:cNvSpPr txBox="1"/>
          <p:nvPr/>
        </p:nvSpPr>
        <p:spPr>
          <a:xfrm>
            <a:off x="9912626" y="2424719"/>
            <a:ext cx="1274708" cy="30469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</a:t>
            </a:r>
          </a:p>
        </p:txBody>
      </p:sp>
    </p:spTree>
    <p:extLst>
      <p:ext uri="{BB962C8B-B14F-4D97-AF65-F5344CB8AC3E}">
        <p14:creationId xmlns:p14="http://schemas.microsoft.com/office/powerpoint/2010/main" val="39324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72D8-18E9-1944-8F4E-CF8E45680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shell scripts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580553-AD09-8F47-8F63-13CDF1E5B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8861" y="1752150"/>
            <a:ext cx="7255350" cy="2479590"/>
          </a:xfr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DDF2C3-6EA7-254D-ACCE-D12B18682896}"/>
              </a:ext>
            </a:extLst>
          </p:cNvPr>
          <p:cNvSpPr txBox="1"/>
          <p:nvPr/>
        </p:nvSpPr>
        <p:spPr>
          <a:xfrm>
            <a:off x="1818861" y="4293202"/>
            <a:ext cx="7688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Command: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chmod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permissions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filename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permissions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e.g. </a:t>
            </a:r>
            <a:r>
              <a:rPr lang="en-US" sz="2400" dirty="0" err="1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u+x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(</a:t>
            </a:r>
            <a:r>
              <a:rPr lang="en-US" sz="2400" i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user add execute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) or a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number</a:t>
            </a:r>
            <a:endParaRPr lang="en-US" sz="2000" dirty="0">
              <a:solidFill>
                <a:srgbClr val="FF0000"/>
              </a:solidFill>
              <a:latin typeface="Calibri" panose="020F0502020204030204" pitchFamily="34" charset="0"/>
              <a:ea typeface="Menlo" panose="020B0609030804020204" pitchFamily="49" charset="0"/>
              <a:cs typeface="Calibri" panose="020F0502020204030204" pitchFamily="34" charset="0"/>
            </a:endParaRPr>
          </a:p>
          <a:p>
            <a:r>
              <a:rPr lang="en-US" sz="2400" dirty="0"/>
              <a:t>Recall everything is binary: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110 = 6, 100 = 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644 = 110100100 (</a:t>
            </a:r>
            <a:r>
              <a:rPr lang="en-US" sz="2000" i="1" dirty="0"/>
              <a:t>3 groups of binary</a:t>
            </a:r>
            <a:r>
              <a:rPr lang="en-US" sz="20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4272F5-B3BD-C646-86F2-F67D0D81FF00}"/>
              </a:ext>
            </a:extLst>
          </p:cNvPr>
          <p:cNvSpPr txBox="1"/>
          <p:nvPr/>
        </p:nvSpPr>
        <p:spPr>
          <a:xfrm>
            <a:off x="4431790" y="3244645"/>
            <a:ext cx="3145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  <a:p>
            <a:r>
              <a:rPr lang="en-US" sz="20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8F45FE-1BB9-F749-9C91-464D25C98CE9}"/>
              </a:ext>
            </a:extLst>
          </p:cNvPr>
          <p:cNvSpPr txBox="1"/>
          <p:nvPr/>
        </p:nvSpPr>
        <p:spPr>
          <a:xfrm>
            <a:off x="6457568" y="3244644"/>
            <a:ext cx="3145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  <a:p>
            <a:r>
              <a:rPr lang="en-US" sz="2000" dirty="0">
                <a:solidFill>
                  <a:srgbClr val="FF0000"/>
                </a:solidFill>
              </a:rPr>
              <a:t>0</a:t>
            </a:r>
          </a:p>
          <a:p>
            <a:r>
              <a:rPr lang="en-US" sz="20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BD5DE6-83AD-AD4F-A212-072A163FE669}"/>
              </a:ext>
            </a:extLst>
          </p:cNvPr>
          <p:cNvSpPr txBox="1"/>
          <p:nvPr/>
        </p:nvSpPr>
        <p:spPr>
          <a:xfrm>
            <a:off x="8593626" y="3244644"/>
            <a:ext cx="3145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1</a:t>
            </a:r>
          </a:p>
          <a:p>
            <a:r>
              <a:rPr lang="en-US" sz="2000" dirty="0">
                <a:solidFill>
                  <a:srgbClr val="FF0000"/>
                </a:solidFill>
              </a:rPr>
              <a:t>0</a:t>
            </a:r>
          </a:p>
          <a:p>
            <a:r>
              <a:rPr lang="en-US" sz="20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" name="Left Arrow Callout 2">
            <a:extLst>
              <a:ext uri="{FF2B5EF4-FFF2-40B4-BE49-F238E27FC236}">
                <a16:creationId xmlns:a16="http://schemas.microsoft.com/office/drawing/2014/main" id="{FC2B3B10-0184-70B4-BD15-85DB35F4CE46}"/>
              </a:ext>
            </a:extLst>
          </p:cNvPr>
          <p:cNvSpPr/>
          <p:nvPr/>
        </p:nvSpPr>
        <p:spPr>
          <a:xfrm>
            <a:off x="6386222" y="1620366"/>
            <a:ext cx="1525325" cy="646043"/>
          </a:xfrm>
          <a:prstGeom prst="leftArrow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number (binary)</a:t>
            </a:r>
          </a:p>
        </p:txBody>
      </p:sp>
    </p:spTree>
    <p:extLst>
      <p:ext uri="{BB962C8B-B14F-4D97-AF65-F5344CB8AC3E}">
        <p14:creationId xmlns:p14="http://schemas.microsoft.com/office/powerpoint/2010/main" val="423006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1371</Words>
  <Application>Microsoft Macintosh PowerPoint</Application>
  <PresentationFormat>Widescreen</PresentationFormat>
  <Paragraphs>240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Menlo</vt:lpstr>
      <vt:lpstr>Office Theme</vt:lpstr>
      <vt:lpstr>408/508 Computational Techniques for Linguists </vt:lpstr>
      <vt:lpstr>Today's Topics</vt:lpstr>
      <vt:lpstr>Homework 3: Exercise 1 Review</vt:lpstr>
      <vt:lpstr>Homework 3: Exercise 1</vt:lpstr>
      <vt:lpstr>Homework 3: Exercise 1</vt:lpstr>
      <vt:lpstr>Homework 3: Exercise 1</vt:lpstr>
      <vt:lpstr>Homework 3: Exercise 1</vt:lpstr>
      <vt:lpstr>Homework 3: Exercise 2</vt:lpstr>
      <vt:lpstr>Homework 3: Exercise 2</vt:lpstr>
      <vt:lpstr>Homework 3: Exercise 2</vt:lpstr>
      <vt:lpstr>Homework 3: Exercise 2</vt:lpstr>
      <vt:lpstr>Homework 3: Exercise 2</vt:lpstr>
      <vt:lpstr>A step beyond Homework 3</vt:lpstr>
      <vt:lpstr>termgraph install</vt:lpstr>
      <vt:lpstr>termgraph install</vt:lpstr>
      <vt:lpstr>termgraph</vt:lpstr>
      <vt:lpstr>termgraph</vt:lpstr>
      <vt:lpstr>tail –n +2</vt:lpstr>
      <vt:lpstr>tail –n +2</vt:lpstr>
      <vt:lpstr>awk '{print $2, $1}' </vt:lpstr>
      <vt:lpstr>tail –n +2</vt:lpstr>
      <vt:lpstr>Pride and Prejudice</vt:lpstr>
      <vt:lpstr>The spirit of Unix (Linux)</vt:lpstr>
      <vt:lpstr>Running shell scripts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408/508 Computational Techniques for Linguists </dc:title>
  <dc:creator>sandiway@mac.com</dc:creator>
  <cp:lastModifiedBy>sandiway@mac.com</cp:lastModifiedBy>
  <cp:revision>14</cp:revision>
  <dcterms:created xsi:type="dcterms:W3CDTF">2023-09-09T23:29:35Z</dcterms:created>
  <dcterms:modified xsi:type="dcterms:W3CDTF">2026-09-16T00:38:31Z</dcterms:modified>
</cp:coreProperties>
</file>