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5" r:id="rId2"/>
    <p:sldId id="340" r:id="rId3"/>
    <p:sldId id="393" r:id="rId4"/>
    <p:sldId id="376" r:id="rId5"/>
    <p:sldId id="275" r:id="rId6"/>
    <p:sldId id="283" r:id="rId7"/>
    <p:sldId id="266" r:id="rId8"/>
    <p:sldId id="284" r:id="rId9"/>
    <p:sldId id="265" r:id="rId10"/>
    <p:sldId id="285" r:id="rId11"/>
    <p:sldId id="286" r:id="rId12"/>
    <p:sldId id="377" r:id="rId13"/>
    <p:sldId id="378" r:id="rId14"/>
    <p:sldId id="379" r:id="rId15"/>
    <p:sldId id="257" r:id="rId16"/>
    <p:sldId id="392" r:id="rId17"/>
    <p:sldId id="391" r:id="rId18"/>
    <p:sldId id="341" r:id="rId19"/>
    <p:sldId id="258" r:id="rId20"/>
    <p:sldId id="343" r:id="rId21"/>
    <p:sldId id="259" r:id="rId22"/>
    <p:sldId id="347" r:id="rId23"/>
    <p:sldId id="262" r:id="rId24"/>
    <p:sldId id="263" r:id="rId25"/>
    <p:sldId id="37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8"/>
    <p:restoredTop sz="96327"/>
  </p:normalViewPr>
  <p:slideViewPr>
    <p:cSldViewPr snapToGrid="0">
      <p:cViewPr varScale="1">
        <p:scale>
          <a:sx n="127" d="100"/>
          <a:sy n="127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E20E-99CF-D14B-EBCD-90B72F847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11A9C3-AE4C-D634-9647-7243E6AAE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6B763-51B6-A56A-D164-BA93E0E8A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18F23-2A52-E746-A0F8-C8786C30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562DC-4150-860D-C08B-9F6047D38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9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3ACB-4B37-56BE-AC1C-8808EBE0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06706-9BBE-93EF-2358-6F7A76CA7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3D2CC-F840-D038-C719-BDEBD9D0E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1EEC3-BB9A-F231-4A2D-B962C8A03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16437-BFD5-DB35-C030-B5BEDFCC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4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ECE3-6D14-17A9-5165-229213D5A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CDBBF-4C2C-DFDA-7AFE-D6D69A027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98339-7765-74F9-B485-F709857A3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24C45-188D-B840-2232-2C2538BF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E4B2F-06D2-E2D1-AD3C-CB747FE57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49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CF2A-3F7C-E731-D386-5EE0A0A6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12B31-C258-B12D-60C5-3C05B06787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CD3FE-9077-A1EC-BE13-5718CB623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1B572-6B3F-DCFC-10BA-5A6D5B9A7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5C604E-3B2E-0973-5F1E-F2A25326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33B09-839D-1954-BBFA-6E655DB45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34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18ED9-D27D-3953-AF73-EA4CE8058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3708C-E351-EA61-36EE-CE607E54F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D0FBE-D136-ED4E-B9DD-6198E89E7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8DE359-2B80-617F-95BB-409F3F959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1F5641-F5F7-D284-E515-4C5862F3E9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AE3700-C926-5CB0-0BB8-60645A619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524E95-387D-D4EA-2EE2-769B755BF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8316D0-DA2A-EBAB-ADA5-A09D3D2D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7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DE7C9-E071-416A-B745-32969B88A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19387F-FA65-199F-2F01-F9FBA0F0D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112923-220D-6C4E-B46A-4C1E58750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9BB278-9D35-1E10-3A69-69AFF2BD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53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F7BC4B-69D9-B7FA-A744-39BBA6783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1925D-9FAC-5DFC-B05F-11812F62E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D67F7-F814-291C-B978-7DBB0B383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4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6845D-FC41-456A-5F0B-562D4FEF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23019-3EC6-7F86-CC79-9458E1834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F9B1B-41F3-03AC-4A4D-4B50B6D6E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39F0F-7E33-296C-DA36-21BF5668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A1838-DE70-6852-8FEF-F39341383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84F9E-8D5C-D73A-F944-194F0F8FB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60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63940-891C-EA13-8B86-D25A87623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F96F7B-B5D2-64A5-AEAD-32EB259490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63B16-659F-311A-B1CC-2F453D130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4E987-C3E8-1BAB-DB5B-18A31532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613F5-5602-E6EB-22E7-E1B6A62A4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84FBEF-A572-86BC-A41E-3395AEC9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4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BB27-D041-3890-7407-D671E2C62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B6063E-2CD5-B0C9-7A84-128CC998E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71002-587F-CC81-9710-CCCB4CAB0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66827-C5B1-83A4-C66E-8C9C89755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ADEFB-7CC1-1F29-C8A7-F3276D738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4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B9EADE-CF11-D45B-0711-4D7EFDA3EA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60EE17-EBA7-D1BB-7633-0890FE048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49365-346A-C975-33E0-5855946D5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DDA10-786C-030D-31C2-66D0CB199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6DA7A-1E87-F054-E39C-0BE00EDCB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58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D6A534-1D8A-E8FB-EA89-ECA6F19BF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A521C-5226-328D-3615-83218E5F0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B285A-5497-E5C1-8081-834E165DF3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D196A-7DF0-6242-B8BE-CB0AB85D171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5F831-89D7-9272-6581-7341C4903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94876-0E99-3C32-2C88-2470ED21B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F129-F7D9-2548-A4A3-6BB999D59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3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linfo.org/cat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tldp.org/LDP/abs/html/testconstructs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sandiway@arizona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6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9D39-F066-C993-54C7-96B348FFD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E5509-4DE0-4361-B774-740428501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prstClr val="black"/>
                </a:solidFill>
              </a:rPr>
              <a:t>the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</a:t>
            </a:r>
            <a:r>
              <a:rPr lang="en-US" sz="3600" dirty="0"/>
              <a:t> (</a:t>
            </a:r>
            <a:r>
              <a:rPr lang="en-US" sz="3600" i="1" dirty="0"/>
              <a:t>concatenate &amp; print</a:t>
            </a:r>
            <a:r>
              <a:rPr lang="en-US" sz="3600" dirty="0"/>
              <a:t>) command</a:t>
            </a:r>
          </a:p>
          <a:p>
            <a:r>
              <a:rPr lang="en-US" sz="3600" b="1" dirty="0"/>
              <a:t>Shell scripting</a:t>
            </a:r>
          </a:p>
          <a:p>
            <a:pPr lvl="1"/>
            <a:r>
              <a:rPr lang="en-US" sz="3200" i="1" dirty="0"/>
              <a:t>writing a program using an editor and running it</a:t>
            </a:r>
            <a:r>
              <a:rPr lang="en-US" sz="3200" dirty="0"/>
              <a:t>!</a:t>
            </a:r>
          </a:p>
          <a:p>
            <a:r>
              <a:rPr lang="en-US" sz="3600" dirty="0"/>
              <a:t>Homework 3 (</a:t>
            </a:r>
            <a:r>
              <a:rPr lang="en-US" sz="3600" dirty="0">
                <a:solidFill>
                  <a:srgbClr val="FF0000"/>
                </a:solidFill>
              </a:rPr>
              <a:t>due Sunday midnight</a:t>
            </a:r>
            <a:r>
              <a:rPr lang="en-US" sz="3600" dirty="0"/>
              <a:t>)</a:t>
            </a:r>
          </a:p>
          <a:p>
            <a:pPr lvl="1"/>
            <a:r>
              <a:rPr lang="en-US" sz="3200" i="1" dirty="0"/>
              <a:t>Step-by-step Bash shell exercises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16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124DD7-1C33-F854-2F0A-DFBB027B4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6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28949F-F862-7B5A-2E52-145A45B4C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Recall the ASR 33 Teletype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I mentioned?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17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28B81-2F5A-3740-57C3-DA035E285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Monaco"/>
                <a:cs typeface="Monaco"/>
              </a:rPr>
              <a:t>cat</a:t>
            </a:r>
            <a:r>
              <a:rPr lang="en-US" sz="4000" dirty="0"/>
              <a:t> </a:t>
            </a:r>
            <a:r>
              <a:rPr lang="en-US" dirty="0"/>
              <a:t>command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FD6BC-A315-B339-00AF-62C619936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88975"/>
          </a:xfrm>
        </p:spPr>
        <p:txBody>
          <a:bodyPr/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http://www.linfo.org/cat.html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742E89-8212-7E43-D905-EDB4D8662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172" y="2427695"/>
            <a:ext cx="8798352" cy="10013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02E43F-632A-7FA8-6F4F-D38F0A9AA8D1}"/>
              </a:ext>
            </a:extLst>
          </p:cNvPr>
          <p:cNvSpPr txBox="1">
            <a:spLocks/>
          </p:cNvSpPr>
          <p:nvPr/>
        </p:nvSpPr>
        <p:spPr>
          <a:xfrm>
            <a:off x="838200" y="3793762"/>
            <a:ext cx="10515600" cy="1836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Let's use </a:t>
            </a:r>
            <a:r>
              <a:rPr lang="en-US" sz="24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nano</a:t>
            </a:r>
            <a:r>
              <a:rPr lang="en-US" dirty="0"/>
              <a:t> (text editor to create three files from scratch)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	-</a:t>
            </a:r>
            <a:r>
              <a:rPr lang="en-US" sz="2000" i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put more than one </a:t>
            </a:r>
            <a:r>
              <a:rPr lang="en-US" sz="2000" i="1" dirty="0" err="1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screenfull</a:t>
            </a:r>
            <a:r>
              <a:rPr lang="en-US" sz="2000" i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of text in this one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file2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5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Monaco"/>
                <a:cs typeface="Monaco"/>
              </a:rPr>
              <a:t>cat</a:t>
            </a:r>
            <a:r>
              <a:rPr lang="en-US" sz="4000" dirty="0"/>
              <a:t> </a:t>
            </a:r>
            <a:r>
              <a:rPr lang="en-US" dirty="0"/>
              <a:t>command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880035" cy="4923046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An exercise: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sz="2600" dirty="0"/>
              <a:t>		(print contents of file1)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</a:t>
            </a: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more</a:t>
            </a:r>
            <a:r>
              <a:rPr lang="en-US" sz="2600" dirty="0"/>
              <a:t>		(‘|’ = pipe output to pagination command </a:t>
            </a: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more</a:t>
            </a:r>
            <a:r>
              <a:rPr lang="en-US" sz="2600" dirty="0"/>
              <a:t> or </a:t>
            </a: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less</a:t>
            </a:r>
            <a:r>
              <a:rPr lang="en-US" sz="2600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more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600" dirty="0"/>
              <a:t>			(nowadays aliased to </a:t>
            </a: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less</a:t>
            </a:r>
            <a:r>
              <a:rPr lang="en-US" sz="2600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less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	</a:t>
            </a:r>
            <a:r>
              <a:rPr lang="en-US" sz="2600" dirty="0"/>
              <a:t>		(stops at screen bottom, </a:t>
            </a:r>
            <a:r>
              <a:rPr lang="en-US" sz="2600" i="1" dirty="0"/>
              <a:t>space</a:t>
            </a:r>
            <a:r>
              <a:rPr lang="en-US" sz="2600" dirty="0"/>
              <a:t> or </a:t>
            </a:r>
            <a:r>
              <a:rPr lang="en-US" sz="2600" i="1" dirty="0"/>
              <a:t>f</a:t>
            </a:r>
            <a:r>
              <a:rPr lang="en-US" sz="2600" dirty="0"/>
              <a:t> to show more, </a:t>
            </a:r>
            <a:r>
              <a:rPr lang="en-US" sz="2600" i="1" dirty="0"/>
              <a:t>b</a:t>
            </a:r>
            <a:r>
              <a:rPr lang="en-US" sz="2600" dirty="0"/>
              <a:t> up)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&gt;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sz="2600" dirty="0"/>
              <a:t>		(create file1, input from terminal until </a:t>
            </a:r>
            <a:r>
              <a:rPr lang="en-US" sz="2600" b="1" dirty="0"/>
              <a:t>Control-D </a:t>
            </a:r>
            <a:r>
              <a:rPr lang="en-US" sz="2600" dirty="0">
                <a:solidFill>
                  <a:srgbClr val="FF0000"/>
                </a:solidFill>
              </a:rPr>
              <a:t>EOF</a:t>
            </a:r>
            <a:r>
              <a:rPr lang="en-US" sz="2600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</a:t>
            </a:r>
            <a:r>
              <a:rPr lang="en-US" sz="2600" dirty="0">
                <a:solidFill>
                  <a:prstClr val="black"/>
                </a:solidFill>
              </a:rPr>
              <a:t>				(</a:t>
            </a:r>
            <a:r>
              <a:rPr lang="en-US" sz="2600" dirty="0">
                <a:solidFill>
                  <a:srgbClr val="FF0000"/>
                </a:solidFill>
              </a:rPr>
              <a:t>weird!</a:t>
            </a:r>
            <a:r>
              <a:rPr lang="en-US" sz="2600" dirty="0">
                <a:solidFill>
                  <a:prstClr val="black"/>
                </a:solidFill>
              </a:rPr>
              <a:t> input from terminal goes to terminal)</a:t>
            </a:r>
            <a:endParaRPr lang="en-US" sz="2600" dirty="0"/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&gt;&gt;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r>
              <a:rPr lang="en-US" sz="2600" dirty="0"/>
              <a:t>		(append input from terminal to file file1)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&gt;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file2</a:t>
            </a:r>
            <a:r>
              <a:rPr lang="en-US" sz="2600" dirty="0"/>
              <a:t>		(file copy)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file2</a:t>
            </a:r>
            <a:r>
              <a:rPr lang="en-US" sz="2600" i="1" dirty="0"/>
              <a:t>		</a:t>
            </a:r>
            <a:r>
              <a:rPr lang="en-US" sz="2600" dirty="0"/>
              <a:t>– </a:t>
            </a:r>
            <a:r>
              <a:rPr lang="en-US" sz="2600" i="1" dirty="0"/>
              <a:t>easier	</a:t>
            </a:r>
            <a:r>
              <a:rPr lang="en-US" sz="2600" dirty="0"/>
              <a:t>(</a:t>
            </a: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</a:t>
            </a:r>
            <a:r>
              <a:rPr lang="en-US" sz="2600" dirty="0"/>
              <a:t> = copy)</a:t>
            </a:r>
            <a:endParaRPr lang="en-US" sz="2600" i="1" dirty="0"/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file1 file2 file3</a:t>
            </a:r>
            <a:r>
              <a:rPr lang="en-US" sz="2600" dirty="0"/>
              <a:t> 	(prints </a:t>
            </a: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file[1-3]</a:t>
            </a:r>
            <a:r>
              <a:rPr lang="en-US" sz="2600" dirty="0"/>
              <a:t> in order)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file[1-3] 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file4</a:t>
            </a:r>
            <a:r>
              <a:rPr lang="en-US" sz="2600" dirty="0"/>
              <a:t>	(prints all 3 files to </a:t>
            </a: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file4</a:t>
            </a:r>
            <a:r>
              <a:rPr lang="en-US" sz="2600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file[1-3] 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| </a:t>
            </a:r>
            <a:r>
              <a:rPr lang="en-US" sz="2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sort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&gt;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file4</a:t>
            </a:r>
            <a:r>
              <a:rPr lang="en-US" sz="2600" dirty="0"/>
              <a:t> (3 files sorted by ASCII to </a:t>
            </a: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file4</a:t>
            </a:r>
            <a:r>
              <a:rPr lang="en-US" sz="2600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–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file5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&gt;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file6</a:t>
            </a:r>
            <a:r>
              <a:rPr lang="en-US" sz="2600" dirty="0"/>
              <a:t>	(‘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</a:t>
            </a:r>
            <a:r>
              <a:rPr lang="en-US" sz="2600" dirty="0"/>
              <a:t>’ = input from terminal)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file7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 &gt; </a:t>
            </a:r>
            <a:r>
              <a:rPr lang="en-US" sz="2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file8</a:t>
            </a:r>
          </a:p>
        </p:txBody>
      </p:sp>
    </p:spTree>
    <p:extLst>
      <p:ext uri="{BB962C8B-B14F-4D97-AF65-F5344CB8AC3E}">
        <p14:creationId xmlns:p14="http://schemas.microsoft.com/office/powerpoint/2010/main" val="39169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DD9D5-13E8-DC99-9696-D061BD3FE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program</a:t>
            </a:r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E91BB558-0574-B772-3292-A91A04C001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0087" y="2366344"/>
            <a:ext cx="5181600" cy="3857115"/>
          </a:xfrm>
          <a:ln>
            <a:solidFill>
              <a:schemeClr val="tx1"/>
            </a:solidFill>
          </a:ln>
        </p:spPr>
      </p:pic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C6312C3E-BAD0-45FC-9325-C98F63CDA5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49938" y="2366344"/>
            <a:ext cx="5181600" cy="2462330"/>
          </a:xfr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A5894D-8BC1-D79F-BE79-583D37C3BF5C}"/>
              </a:ext>
            </a:extLst>
          </p:cNvPr>
          <p:cNvSpPr txBox="1"/>
          <p:nvPr/>
        </p:nvSpPr>
        <p:spPr>
          <a:xfrm>
            <a:off x="5849938" y="4926294"/>
            <a:ext cx="5921604" cy="13849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~$</a:t>
            </a: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for ((</a:t>
            </a:r>
            <a:r>
              <a:rPr lang="en-US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=1; </a:t>
            </a:r>
            <a:r>
              <a:rPr lang="en-US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&lt;=10; </a:t>
            </a:r>
            <a:r>
              <a:rPr lang="en-US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=i+2)); do echo "$</a:t>
            </a:r>
            <a:r>
              <a:rPr lang="en-US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by 2"; done</a:t>
            </a:r>
          </a:p>
          <a:p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 by 2</a:t>
            </a:r>
          </a:p>
          <a:p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 by 2</a:t>
            </a:r>
          </a:p>
          <a:p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5 by 2</a:t>
            </a:r>
          </a:p>
          <a:p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7 by 2</a:t>
            </a:r>
          </a:p>
          <a:p>
            <a:r>
              <a:rPr lang="en-US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9 by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6C1CEF-3035-3966-D717-1D5FF548E348}"/>
              </a:ext>
            </a:extLst>
          </p:cNvPr>
          <p:cNvSpPr txBox="1"/>
          <p:nvPr/>
        </p:nvSpPr>
        <p:spPr>
          <a:xfrm>
            <a:off x="10826428" y="5854127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macOS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F26412-CA6D-BF2B-7EC6-0A5F727AF8E3}"/>
              </a:ext>
            </a:extLst>
          </p:cNvPr>
          <p:cNvSpPr txBox="1"/>
          <p:nvPr/>
        </p:nvSpPr>
        <p:spPr>
          <a:xfrm>
            <a:off x="2813701" y="1603559"/>
            <a:ext cx="6261651" cy="769441"/>
          </a:xfrm>
          <a:prstGeom prst="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{1..10..2} means range from 1 to 10 incrementing by 2</a:t>
            </a:r>
          </a:p>
          <a:p>
            <a:r>
              <a:rPr lang="en-US" sz="2000" dirty="0"/>
              <a:t>; (semicolon) </a:t>
            </a:r>
            <a:r>
              <a:rPr lang="en-US" sz="2400" dirty="0"/>
              <a:t>or</a:t>
            </a:r>
            <a:r>
              <a:rPr lang="en-US" sz="2000" dirty="0"/>
              <a:t> newline terminates/separates statements</a:t>
            </a:r>
          </a:p>
        </p:txBody>
      </p:sp>
      <p:sp>
        <p:nvSpPr>
          <p:cNvPr id="14" name="Left Arrow Callout 13">
            <a:extLst>
              <a:ext uri="{FF2B5EF4-FFF2-40B4-BE49-F238E27FC236}">
                <a16:creationId xmlns:a16="http://schemas.microsoft.com/office/drawing/2014/main" id="{9F7B703B-C6D4-FFB9-78FB-4BB7C2059BE2}"/>
              </a:ext>
            </a:extLst>
          </p:cNvPr>
          <p:cNvSpPr/>
          <p:nvPr/>
        </p:nvSpPr>
        <p:spPr>
          <a:xfrm>
            <a:off x="3941805" y="3748195"/>
            <a:ext cx="1769882" cy="862994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6804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echo means print</a:t>
            </a:r>
          </a:p>
        </p:txBody>
      </p:sp>
      <p:sp>
        <p:nvSpPr>
          <p:cNvPr id="3" name="Left Arrow Callout 2">
            <a:extLst>
              <a:ext uri="{FF2B5EF4-FFF2-40B4-BE49-F238E27FC236}">
                <a16:creationId xmlns:a16="http://schemas.microsoft.com/office/drawing/2014/main" id="{5CB6E6D9-20EE-B6AD-CB94-A84A8C1E1723}"/>
              </a:ext>
            </a:extLst>
          </p:cNvPr>
          <p:cNvSpPr/>
          <p:nvPr/>
        </p:nvSpPr>
        <p:spPr>
          <a:xfrm>
            <a:off x="10267406" y="3775166"/>
            <a:ext cx="1504136" cy="836023"/>
          </a:xfrm>
          <a:prstGeom prst="leftArrow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in macOS</a:t>
            </a:r>
          </a:p>
        </p:txBody>
      </p:sp>
    </p:spTree>
    <p:extLst>
      <p:ext uri="{BB962C8B-B14F-4D97-AF65-F5344CB8AC3E}">
        <p14:creationId xmlns:p14="http://schemas.microsoft.com/office/powerpoint/2010/main" val="399107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a terminal:</a:t>
            </a:r>
          </a:p>
          <a:p>
            <a:pPr lvl="1"/>
            <a:r>
              <a:rPr lang="en-US" dirty="0">
                <a:latin typeface="Monaco"/>
                <a:cs typeface="Monaco"/>
              </a:rPr>
              <a:t>read –p "Name: " name</a:t>
            </a:r>
          </a:p>
          <a:p>
            <a:pPr lvl="1"/>
            <a:r>
              <a:rPr lang="en-US" dirty="0">
                <a:latin typeface="Monaco"/>
                <a:cs typeface="Monaco"/>
              </a:rPr>
              <a:t>read –p "Enter X and Y: " x y</a:t>
            </a:r>
          </a:p>
          <a:p>
            <a:pPr lvl="1"/>
            <a:r>
              <a:rPr lang="en-US" dirty="0">
                <a:latin typeface="Monaco"/>
                <a:cs typeface="Monaco"/>
              </a:rPr>
              <a:t>echo $x </a:t>
            </a:r>
          </a:p>
          <a:p>
            <a:pPr lvl="1"/>
            <a:r>
              <a:rPr lang="en-US" dirty="0">
                <a:latin typeface="Monaco"/>
                <a:cs typeface="Monaco"/>
              </a:rPr>
              <a:t>echo $y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554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28B3B-877A-339A-641C-79C60FC5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5367F-65E7-7F97-8FC7-BA1391E9A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009811" cy="503237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Use nano to create a new file named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script.sh</a:t>
            </a:r>
            <a:r>
              <a:rPr lang="en-US" dirty="0"/>
              <a:t> (convention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sh</a:t>
            </a:r>
            <a:r>
              <a:rPr lang="en-US" dirty="0"/>
              <a:t> for script filetype):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nano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script.sh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Enter: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Run it!				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./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script.sh</a:t>
            </a:r>
            <a:r>
              <a:rPr lang="en-US" dirty="0"/>
              <a:t> means run the script in file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script.sh</a:t>
            </a:r>
            <a:r>
              <a:rPr lang="en-US" dirty="0"/>
              <a:t> in the current directory (.)</a:t>
            </a:r>
          </a:p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chmod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u+x</a:t>
            </a:r>
            <a:r>
              <a:rPr lang="en-US" dirty="0"/>
              <a:t> </a:t>
            </a:r>
            <a:r>
              <a:rPr lang="en-US" i="1" dirty="0"/>
              <a:t>filename</a:t>
            </a:r>
            <a:r>
              <a:rPr lang="en-US" dirty="0"/>
              <a:t> means add (+) execute (x) permission for user (u) to </a:t>
            </a:r>
            <a:r>
              <a:rPr lang="en-US" i="1" dirty="0"/>
              <a:t>filename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4D14921-EB34-1B4E-449C-E6CB462BF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069" y="4341811"/>
            <a:ext cx="3162300" cy="1574800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7BF4A6E-11C7-A430-5761-ADD74E2C0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069" y="2520907"/>
            <a:ext cx="5524500" cy="1765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close up of a computer screen&#10;&#10;AI-generated content may be incorrect.">
            <a:extLst>
              <a:ext uri="{FF2B5EF4-FFF2-40B4-BE49-F238E27FC236}">
                <a16:creationId xmlns:a16="http://schemas.microsoft.com/office/drawing/2014/main" id="{2E3FCBCB-47D4-379F-DD5E-C3B0817A8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6086" y="4341811"/>
            <a:ext cx="5357714" cy="9914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Down Arrow Callout 5">
            <a:extLst>
              <a:ext uri="{FF2B5EF4-FFF2-40B4-BE49-F238E27FC236}">
                <a16:creationId xmlns:a16="http://schemas.microsoft.com/office/drawing/2014/main" id="{FDE34DD3-6BAA-035B-07A7-6570D42001A8}"/>
              </a:ext>
            </a:extLst>
          </p:cNvPr>
          <p:cNvSpPr/>
          <p:nvPr/>
        </p:nvSpPr>
        <p:spPr>
          <a:xfrm>
            <a:off x="8674943" y="3294744"/>
            <a:ext cx="2350108" cy="991463"/>
          </a:xfrm>
          <a:prstGeom prst="downArrow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Without</a:t>
            </a:r>
            <a:r>
              <a:rPr lang="en-US" dirty="0"/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chmod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3477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operators: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if-then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Format:</a:t>
            </a:r>
          </a:p>
          <a:p>
            <a:pPr marL="457200" lvl="1" indent="0">
              <a:buNone/>
            </a:pPr>
            <a:r>
              <a:rPr lang="en-US" dirty="0"/>
              <a:t>if</a:t>
            </a:r>
            <a:r>
              <a:rPr lang="en-US" dirty="0">
                <a:solidFill>
                  <a:schemeClr val="accent2"/>
                </a:solidFill>
              </a:rPr>
              <a:t> [</a:t>
            </a:r>
            <a:r>
              <a:rPr lang="en-US" dirty="0"/>
              <a:t> $x </a:t>
            </a:r>
            <a:r>
              <a:rPr lang="en-US" dirty="0">
                <a:solidFill>
                  <a:schemeClr val="accent2"/>
                </a:solidFill>
              </a:rPr>
              <a:t>OP</a:t>
            </a:r>
            <a:r>
              <a:rPr lang="en-US" dirty="0"/>
              <a:t> $y </a:t>
            </a:r>
            <a:r>
              <a:rPr lang="en-US" dirty="0">
                <a:solidFill>
                  <a:schemeClr val="accent2"/>
                </a:solidFill>
              </a:rPr>
              <a:t>]</a:t>
            </a:r>
            <a:r>
              <a:rPr lang="en-US" dirty="0"/>
              <a:t>; then</a:t>
            </a:r>
          </a:p>
          <a:p>
            <a:pPr marL="457200" lvl="1" indent="0">
              <a:buNone/>
            </a:pPr>
            <a:r>
              <a:rPr lang="en-US" dirty="0"/>
              <a:t> …</a:t>
            </a:r>
          </a:p>
          <a:p>
            <a:pPr marL="457200" lvl="1" indent="0">
              <a:buNone/>
            </a:pPr>
            <a:r>
              <a:rPr lang="en-US" dirty="0"/>
              <a:t>(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else/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elif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…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dirty="0"/>
              <a:t>fi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[</a:t>
            </a:r>
            <a:r>
              <a:rPr lang="en-US" dirty="0"/>
              <a:t> …. </a:t>
            </a:r>
            <a:r>
              <a:rPr lang="en-US" dirty="0">
                <a:solidFill>
                  <a:schemeClr val="accent2"/>
                </a:solidFill>
              </a:rPr>
              <a:t>]</a:t>
            </a:r>
            <a:r>
              <a:rPr lang="en-US" dirty="0"/>
              <a:t> is known as </a:t>
            </a:r>
            <a:r>
              <a:rPr lang="en-US" i="1" dirty="0"/>
              <a:t>test </a:t>
            </a:r>
            <a:r>
              <a:rPr lang="en-US" dirty="0"/>
              <a:t>(</a:t>
            </a:r>
            <a:r>
              <a:rPr lang="en-US" i="1" dirty="0"/>
              <a:t>need spaces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OP</a:t>
            </a:r>
            <a:r>
              <a:rPr lang="en-US" dirty="0"/>
              <a:t> (numeric):</a:t>
            </a:r>
          </a:p>
          <a:p>
            <a:pPr lvl="2"/>
            <a:r>
              <a:rPr lang="en-US" dirty="0"/>
              <a:t>-</a:t>
            </a:r>
            <a:r>
              <a:rPr lang="en-US" dirty="0" err="1"/>
              <a:t>eq</a:t>
            </a:r>
            <a:r>
              <a:rPr lang="en-US" dirty="0"/>
              <a:t>	</a:t>
            </a:r>
            <a:r>
              <a:rPr lang="en-US" i="1" dirty="0"/>
              <a:t>equals</a:t>
            </a:r>
          </a:p>
          <a:p>
            <a:pPr lvl="2"/>
            <a:r>
              <a:rPr lang="en-US" dirty="0"/>
              <a:t>-ne 	</a:t>
            </a:r>
            <a:r>
              <a:rPr lang="en-US" i="1" dirty="0"/>
              <a:t>not equals</a:t>
            </a:r>
          </a:p>
          <a:p>
            <a:pPr lvl="2"/>
            <a:r>
              <a:rPr lang="en-US" dirty="0"/>
              <a:t>-</a:t>
            </a:r>
            <a:r>
              <a:rPr lang="en-US" dirty="0" err="1"/>
              <a:t>gt</a:t>
            </a:r>
            <a:r>
              <a:rPr lang="en-US" dirty="0"/>
              <a:t> 	</a:t>
            </a:r>
            <a:r>
              <a:rPr lang="en-US" i="1" dirty="0"/>
              <a:t>greater than</a:t>
            </a:r>
          </a:p>
          <a:p>
            <a:pPr lvl="2"/>
            <a:r>
              <a:rPr lang="en-US" dirty="0"/>
              <a:t>-</a:t>
            </a:r>
            <a:r>
              <a:rPr lang="en-US" dirty="0" err="1"/>
              <a:t>ge</a:t>
            </a:r>
            <a:r>
              <a:rPr lang="en-US" dirty="0"/>
              <a:t> 	</a:t>
            </a:r>
            <a:r>
              <a:rPr lang="en-US" i="1" dirty="0"/>
              <a:t>greater than or equals</a:t>
            </a:r>
          </a:p>
          <a:p>
            <a:pPr lvl="2"/>
            <a:r>
              <a:rPr lang="en-US" dirty="0"/>
              <a:t>-</a:t>
            </a:r>
            <a:r>
              <a:rPr lang="en-US" dirty="0" err="1"/>
              <a:t>lt</a:t>
            </a:r>
            <a:r>
              <a:rPr lang="en-US" dirty="0"/>
              <a:t>	</a:t>
            </a:r>
            <a:r>
              <a:rPr lang="en-US" i="1" dirty="0"/>
              <a:t>less than</a:t>
            </a:r>
          </a:p>
          <a:p>
            <a:pPr lvl="2"/>
            <a:r>
              <a:rPr lang="en-US" dirty="0"/>
              <a:t>-le	</a:t>
            </a:r>
            <a:r>
              <a:rPr lang="en-US" i="1" dirty="0"/>
              <a:t>less than or equals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387597" y="3057841"/>
            <a:ext cx="5143500" cy="3119122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dirty="0"/>
              <a:t>Examples:</a:t>
            </a:r>
          </a:p>
          <a:p>
            <a:pPr lvl="1"/>
            <a:r>
              <a:rPr lang="en-US" sz="2200" dirty="0">
                <a:latin typeface="Monaco"/>
                <a:cs typeface="Monaco"/>
              </a:rPr>
              <a:t>echo $x $</a:t>
            </a:r>
            <a:r>
              <a:rPr lang="en-US" sz="2200" dirty="0" err="1">
                <a:latin typeface="Monaco"/>
                <a:cs typeface="Monaco"/>
              </a:rPr>
              <a:t>i</a:t>
            </a:r>
            <a:endParaRPr lang="en-US" sz="2200" dirty="0">
              <a:latin typeface="Monaco"/>
              <a:cs typeface="Monaco"/>
            </a:endParaRPr>
          </a:p>
          <a:p>
            <a:pPr marL="457200" lvl="1" indent="0">
              <a:buNone/>
            </a:pPr>
            <a:r>
              <a:rPr lang="en-US" dirty="0"/>
              <a:t>2 5</a:t>
            </a:r>
          </a:p>
          <a:p>
            <a:pPr lvl="1"/>
            <a:r>
              <a:rPr lang="en-US" sz="2200" dirty="0">
                <a:latin typeface="Monaco"/>
                <a:cs typeface="Monaco"/>
              </a:rPr>
              <a:t>test $x -le $</a:t>
            </a:r>
            <a:r>
              <a:rPr lang="en-US" sz="2200" dirty="0" err="1">
                <a:latin typeface="Monaco"/>
                <a:cs typeface="Monaco"/>
              </a:rPr>
              <a:t>i</a:t>
            </a:r>
            <a:endParaRPr lang="en-US" sz="2200" dirty="0">
              <a:latin typeface="Monaco"/>
              <a:cs typeface="Monaco"/>
            </a:endParaRPr>
          </a:p>
          <a:p>
            <a:pPr lvl="1"/>
            <a:r>
              <a:rPr lang="en-US" sz="2200" dirty="0">
                <a:latin typeface="Monaco"/>
                <a:cs typeface="Monaco"/>
              </a:rPr>
              <a:t>echo $?</a:t>
            </a:r>
            <a:r>
              <a:rPr lang="en-US" dirty="0"/>
              <a:t>	(</a:t>
            </a:r>
            <a:r>
              <a:rPr lang="en-US" i="1" dirty="0"/>
              <a:t>exit status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dirty="0"/>
              <a:t>0</a:t>
            </a:r>
          </a:p>
          <a:p>
            <a:pPr lvl="1"/>
            <a:endParaRPr lang="en-US" dirty="0"/>
          </a:p>
          <a:p>
            <a:pPr lvl="1"/>
            <a:r>
              <a:rPr lang="fr-FR" sz="2200" dirty="0">
                <a:latin typeface="Monaco"/>
                <a:cs typeface="Monaco"/>
              </a:rPr>
              <a:t>test $x -le $i -a $i -</a:t>
            </a:r>
            <a:r>
              <a:rPr lang="fr-FR" sz="2200" dirty="0" err="1">
                <a:latin typeface="Monaco"/>
                <a:cs typeface="Monaco"/>
              </a:rPr>
              <a:t>lt</a:t>
            </a:r>
            <a:r>
              <a:rPr lang="fr-FR" sz="2200" dirty="0">
                <a:latin typeface="Monaco"/>
                <a:cs typeface="Monaco"/>
              </a:rPr>
              <a:t> $x</a:t>
            </a:r>
          </a:p>
          <a:p>
            <a:pPr lvl="1"/>
            <a:r>
              <a:rPr lang="en-US" sz="2200" dirty="0">
                <a:latin typeface="Monaco"/>
                <a:cs typeface="Monaco"/>
              </a:rPr>
              <a:t>echo $?</a:t>
            </a:r>
          </a:p>
          <a:p>
            <a:pPr marL="457200" lvl="1" indent="0">
              <a:buNone/>
            </a:pPr>
            <a:r>
              <a:rPr lang="en-US" dirty="0"/>
              <a:t>1</a:t>
            </a:r>
          </a:p>
          <a:p>
            <a:endParaRPr lang="en-US" dirty="0"/>
          </a:p>
        </p:txBody>
      </p:sp>
      <p:pic>
        <p:nvPicPr>
          <p:cNvPr id="6" name="Picture 5" descr="A close up of words&#10;&#10;AI-generated content may be incorrect.">
            <a:extLst>
              <a:ext uri="{FF2B5EF4-FFF2-40B4-BE49-F238E27FC236}">
                <a16:creationId xmlns:a16="http://schemas.microsoft.com/office/drawing/2014/main" id="{598E3386-D5B0-B1B0-6F00-0E517350A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467" y="1816597"/>
            <a:ext cx="5382260" cy="111533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2D08096-5F02-78B0-38FD-FAD7B79224EA}"/>
              </a:ext>
            </a:extLst>
          </p:cNvPr>
          <p:cNvCxnSpPr/>
          <p:nvPr/>
        </p:nvCxnSpPr>
        <p:spPr>
          <a:xfrm flipH="1">
            <a:off x="2272937" y="2931932"/>
            <a:ext cx="1423530" cy="62116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70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C56D6-A98F-4F35-3CCA-105C79C16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script 2</a:t>
            </a:r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6099C762-A996-666F-7D88-D21C47064E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69012" y="2302137"/>
            <a:ext cx="2763280" cy="3640512"/>
          </a:xfrm>
          <a:ln>
            <a:solidFill>
              <a:schemeClr val="tx1"/>
            </a:solidFill>
          </a:ln>
        </p:spPr>
      </p:pic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136C1218-9C36-7254-EF34-C56B1AAC5D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11833" y="2463627"/>
            <a:ext cx="6606231" cy="3109690"/>
          </a:xfr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3BE031-5D6B-886A-D4D3-F3F82C20F8C1}"/>
              </a:ext>
            </a:extLst>
          </p:cNvPr>
          <p:cNvSpPr txBox="1"/>
          <p:nvPr/>
        </p:nvSpPr>
        <p:spPr>
          <a:xfrm>
            <a:off x="1091182" y="1951861"/>
            <a:ext cx="6967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using the same approach as in the first shell script …</a:t>
            </a: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086B8778-BF5D-8FE2-78FD-AD628B6F6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948" y="5757983"/>
            <a:ext cx="3955363" cy="8133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1BA0F4-C2AB-A502-D60E-1C97C828AC48}"/>
              </a:ext>
            </a:extLst>
          </p:cNvPr>
          <p:cNvSpPr txBox="1"/>
          <p:nvPr/>
        </p:nvSpPr>
        <p:spPr>
          <a:xfrm>
            <a:off x="910356" y="5757983"/>
            <a:ext cx="3455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Beware of execute permissions!</a:t>
            </a:r>
          </a:p>
        </p:txBody>
      </p:sp>
    </p:spTree>
    <p:extLst>
      <p:ext uri="{BB962C8B-B14F-4D97-AF65-F5344CB8AC3E}">
        <p14:creationId xmlns:p14="http://schemas.microsoft.com/office/powerpoint/2010/main" val="7354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7F217-C7FD-C7CD-24B5-F0D34A81B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script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6A02A-8C21-4D67-19B4-A26EDB600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8573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Compare these two files:</a:t>
            </a:r>
          </a:p>
          <a:p>
            <a:r>
              <a:rPr lang="en-US" dirty="0"/>
              <a:t>newlines sometimes matter</a:t>
            </a:r>
          </a:p>
          <a:p>
            <a:r>
              <a:rPr lang="en-US" dirty="0"/>
              <a:t>; separator must be used in some cases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condition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then </a:t>
            </a:r>
          </a:p>
          <a:p>
            <a:pPr marL="457200" lvl="1" indent="0">
              <a:buNone/>
            </a:pPr>
            <a:r>
              <a:rPr lang="en-US" dirty="0"/>
              <a:t>vs.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condition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then</a:t>
            </a:r>
          </a:p>
          <a:p>
            <a:pPr marL="457200" lvl="1" indent="0">
              <a:buNone/>
            </a:pPr>
            <a:r>
              <a:rPr lang="en-US" dirty="0"/>
              <a:t>see also</a:t>
            </a:r>
            <a:r>
              <a:rPr lang="en-US" dirty="0">
                <a:solidFill>
                  <a:srgbClr val="FF0000"/>
                </a:solidFill>
              </a:rPr>
              <a:t> ;</a:t>
            </a:r>
            <a:r>
              <a:rPr lang="en-US" dirty="0"/>
              <a:t> fi</a:t>
            </a:r>
          </a:p>
        </p:txBody>
      </p:sp>
      <p:pic>
        <p:nvPicPr>
          <p:cNvPr id="10" name="Content Placeholder 9" descr="Text&#10;&#10;Description automatically generated">
            <a:extLst>
              <a:ext uri="{FF2B5EF4-FFF2-40B4-BE49-F238E27FC236}">
                <a16:creationId xmlns:a16="http://schemas.microsoft.com/office/drawing/2014/main" id="{AC5D3BC7-24E0-368B-9B02-3BE54A4490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97239" y="1371600"/>
            <a:ext cx="7001299" cy="2057399"/>
          </a:xfrm>
          <a:ln>
            <a:solidFill>
              <a:schemeClr val="tx1"/>
            </a:solidFill>
          </a:ln>
        </p:spPr>
      </p:pic>
      <p:pic>
        <p:nvPicPr>
          <p:cNvPr id="11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54788E01-DAC8-F138-7BE3-5936CD53B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239" y="3483885"/>
            <a:ext cx="6392304" cy="30089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87329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2EDD-C365-E0A8-32F2-4F7AE248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value: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if-then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7C2FE-D976-811C-2AD5-BB1F85E42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https://tldp.org/LDP/abs/html/testconstructs.html</a:t>
            </a:r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0F4483D-3173-F443-BE0B-0028A3C5E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29396"/>
              </p:ext>
            </p:extLst>
          </p:nvPr>
        </p:nvGraphicFramePr>
        <p:xfrm>
          <a:off x="1259477" y="2858294"/>
          <a:ext cx="9464040" cy="1188720"/>
        </p:xfrm>
        <a:graphic>
          <a:graphicData uri="http://schemas.openxmlformats.org/drawingml/2006/table">
            <a:tbl>
              <a:tblPr/>
              <a:tblGrid>
                <a:gridCol w="9464040">
                  <a:extLst>
                    <a:ext uri="{9D8B030D-6E8A-4147-A177-3AD203B41FA5}">
                      <a16:colId xmlns:a16="http://schemas.microsoft.com/office/drawing/2014/main" val="7817792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if </a:t>
                      </a:r>
                      <a:r>
                        <a:rPr lang="en-US" dirty="0" err="1">
                          <a:solidFill>
                            <a:schemeClr val="accent2"/>
                          </a:solidFill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cmp</a:t>
                      </a:r>
                      <a:r>
                        <a:rPr lang="en-US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a b &amp;&gt; /dev/null  </a:t>
                      </a:r>
                      <a:r>
                        <a:rPr lang="en-US" i="1" dirty="0">
                          <a:solidFill>
                            <a:schemeClr val="accent1"/>
                          </a:solidFill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# &amp;&gt; /dev/null means suppress output</a:t>
                      </a:r>
                    </a:p>
                    <a:p>
                      <a:pPr>
                        <a:buNone/>
                      </a:pPr>
                      <a:r>
                        <a:rPr lang="en-US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then echo "Files a and b are identical."</a:t>
                      </a:r>
                    </a:p>
                    <a:p>
                      <a:pPr>
                        <a:buNone/>
                      </a:pPr>
                      <a:r>
                        <a:rPr lang="en-US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else echo "Files a and b differ."</a:t>
                      </a:r>
                    </a:p>
                    <a:p>
                      <a:pPr>
                        <a:buNone/>
                      </a:pPr>
                      <a:r>
                        <a:rPr lang="en-US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fi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5740"/>
                  </a:ext>
                </a:extLst>
              </a:tr>
            </a:tbl>
          </a:graphicData>
        </a:graphic>
      </p:graphicFrame>
      <p:pic>
        <p:nvPicPr>
          <p:cNvPr id="7" name="Picture 6" descr="A screenshot of a chat&#10;&#10;AI-generated content may be incorrect.">
            <a:extLst>
              <a:ext uri="{FF2B5EF4-FFF2-40B4-BE49-F238E27FC236}">
                <a16:creationId xmlns:a16="http://schemas.microsoft.com/office/drawing/2014/main" id="{6733C445-343A-A863-2BAB-E50F4CF90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463" y="3797773"/>
            <a:ext cx="5793196" cy="23791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ight Arrow Callout 7">
            <a:extLst>
              <a:ext uri="{FF2B5EF4-FFF2-40B4-BE49-F238E27FC236}">
                <a16:creationId xmlns:a16="http://schemas.microsoft.com/office/drawing/2014/main" id="{AF6CDE72-5D7F-1F69-D5AD-5D3CF1A9F517}"/>
              </a:ext>
            </a:extLst>
          </p:cNvPr>
          <p:cNvSpPr/>
          <p:nvPr/>
        </p:nvSpPr>
        <p:spPr>
          <a:xfrm>
            <a:off x="156754" y="4402183"/>
            <a:ext cx="5088709" cy="155448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738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16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cmp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file1 file2</a:t>
            </a:r>
          </a:p>
          <a:p>
            <a:r>
              <a:rPr lang="en-US" sz="16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 file2 differ: char 1, line 1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16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cmp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file1 file2 </a:t>
            </a:r>
            <a:r>
              <a:rPr lang="en-US" sz="16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&amp;&gt;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/dev/null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echo $?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7025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2EF8C-6B5E-1ABC-5F28-FFF268260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value: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if-then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D5CC1-16C5-F3A9-AC18-B6DAA4C78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755778" cy="16033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# The very useful "if-grep" construct: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</a:t>
            </a:r>
            <a:r>
              <a:rPr lang="en-US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grep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-q Bash file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then echo "File contains at least one occurrence of Bash."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</a:t>
            </a:r>
          </a:p>
        </p:txBody>
      </p:sp>
      <p:pic>
        <p:nvPicPr>
          <p:cNvPr id="5" name="Picture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586736E1-BC9D-7D57-D3C0-ABA6020F6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005" y="2899954"/>
            <a:ext cx="5102876" cy="38134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0285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42A45-A36C-4327-53EC-AF1DF3ADA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D3E48-2150-8232-CEF0-E3CB18262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value: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if-then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BC9E2-32FE-AC30-3D54-1BF41791E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684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word=Linux</a:t>
            </a:r>
          </a:p>
          <a:p>
            <a:pPr marL="0" indent="0">
              <a:buNone/>
            </a:pP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letter_sequence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inu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</a:t>
            </a:r>
            <a:r>
              <a:rPr lang="en-US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"$word" | </a:t>
            </a:r>
            <a:r>
              <a:rPr lang="en-US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grep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-q "$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letter_sequence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# "-q" suppresses output.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then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echo "$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letter_sequence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found in $word"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else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echo "$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letter_sequence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not found in $word"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</a:t>
            </a:r>
          </a:p>
        </p:txBody>
      </p:sp>
    </p:spTree>
    <p:extLst>
      <p:ext uri="{BB962C8B-B14F-4D97-AF65-F5344CB8AC3E}">
        <p14:creationId xmlns:p14="http://schemas.microsoft.com/office/powerpoint/2010/main" val="2846051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07FD2-2D39-ADC8-F15B-5AFE2384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17E2-6030-8AA1-3802-901767F083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260724" cy="139564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Download file 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dirty="0"/>
              <a:t> from the course website</a:t>
            </a:r>
          </a:p>
          <a:p>
            <a:pPr lvl="1"/>
            <a:r>
              <a:rPr lang="en-US" dirty="0"/>
              <a:t>You can use the browser (copy) and save the file as </a:t>
            </a:r>
            <a:r>
              <a:rPr lang="en-US" b="1" dirty="0"/>
              <a:t>plain text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82FAB14-C648-4B35-7772-6DB0F13961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17395" y="2805436"/>
            <a:ext cx="5181600" cy="33965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612C17-2283-51B0-BBD7-BED4A3662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391" y="2805437"/>
            <a:ext cx="4861728" cy="33965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0B3639-0401-2CD4-FF50-28FC9AE44D96}"/>
              </a:ext>
            </a:extLst>
          </p:cNvPr>
          <p:cNvSpPr txBox="1"/>
          <p:nvPr/>
        </p:nvSpPr>
        <p:spPr>
          <a:xfrm>
            <a:off x="1017395" y="6201987"/>
            <a:ext cx="242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Default encoding: Safari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8967BC-5E14-F96A-0D27-F0C6C014B734}"/>
              </a:ext>
            </a:extLst>
          </p:cNvPr>
          <p:cNvSpPr txBox="1"/>
          <p:nvPr/>
        </p:nvSpPr>
        <p:spPr>
          <a:xfrm>
            <a:off x="6416391" y="6231829"/>
            <a:ext cx="1275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utf-8: Safari</a:t>
            </a:r>
          </a:p>
        </p:txBody>
      </p:sp>
    </p:spTree>
    <p:extLst>
      <p:ext uri="{BB962C8B-B14F-4D97-AF65-F5344CB8AC3E}">
        <p14:creationId xmlns:p14="http://schemas.microsoft.com/office/powerpoint/2010/main" val="3769266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F55E3-9034-CBA5-6AC6-FF59B5F3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3AD570-FE79-8A6E-72CE-3400BA8A7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45089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/>
              <a:t>Check to see the file exists in your directory in the </a:t>
            </a:r>
            <a:r>
              <a:rPr lang="en-US" b="1" dirty="0"/>
              <a:t>Terminal</a:t>
            </a:r>
          </a:p>
          <a:p>
            <a:endParaRPr lang="en-US" dirty="0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1C531B20-3E0F-83F0-9017-D4DA10540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91" y="2576179"/>
            <a:ext cx="9856596" cy="2967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2DE3660-7867-F1C8-4A1B-9889959A435A}"/>
              </a:ext>
            </a:extLst>
          </p:cNvPr>
          <p:cNvSpPr/>
          <p:nvPr/>
        </p:nvSpPr>
        <p:spPr>
          <a:xfrm>
            <a:off x="5472052" y="3356205"/>
            <a:ext cx="704335" cy="4695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ne Callout 1 (Border and Accent Bar) 7">
            <a:extLst>
              <a:ext uri="{FF2B5EF4-FFF2-40B4-BE49-F238E27FC236}">
                <a16:creationId xmlns:a16="http://schemas.microsoft.com/office/drawing/2014/main" id="{8123FA4D-D1D2-C80A-1789-82689890EB04}"/>
              </a:ext>
            </a:extLst>
          </p:cNvPr>
          <p:cNvSpPr/>
          <p:nvPr/>
        </p:nvSpPr>
        <p:spPr>
          <a:xfrm>
            <a:off x="7562652" y="3825761"/>
            <a:ext cx="2496065" cy="587333"/>
          </a:xfrm>
          <a:prstGeom prst="accentBorderCallout1">
            <a:avLst>
              <a:gd name="adj1" fmla="val 18750"/>
              <a:gd name="adj2" fmla="val -8333"/>
              <a:gd name="adj3" fmla="val -4428"/>
              <a:gd name="adj4" fmla="val -5791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4616 bytes in size</a:t>
            </a:r>
          </a:p>
        </p:txBody>
      </p:sp>
    </p:spTree>
    <p:extLst>
      <p:ext uri="{BB962C8B-B14F-4D97-AF65-F5344CB8AC3E}">
        <p14:creationId xmlns:p14="http://schemas.microsoft.com/office/powerpoint/2010/main" val="424309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60D707-FF9A-1733-F4C3-D6A29490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Note</a:t>
            </a:r>
            <a:r>
              <a:rPr lang="en-US" dirty="0"/>
              <a:t>: Windows file access from Ubuntu</a:t>
            </a:r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BA2370B0-6E1F-6D64-5694-175E31183C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4400" y="2950605"/>
            <a:ext cx="5181600" cy="3226358"/>
          </a:xfrm>
          <a:ln>
            <a:solidFill>
              <a:schemeClr val="tx1"/>
            </a:solidFill>
          </a:ln>
        </p:spPr>
      </p:pic>
      <p:pic>
        <p:nvPicPr>
          <p:cNvPr id="10" name="Content Placeholder 9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21CA61CC-9375-600D-F786-DA7D1BA8C2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88018" y="1825625"/>
            <a:ext cx="4949964" cy="435133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CD42A4-BFAF-8D74-6CE0-8F905A3D1BBD}"/>
              </a:ext>
            </a:extLst>
          </p:cNvPr>
          <p:cNvSpPr txBox="1"/>
          <p:nvPr/>
        </p:nvSpPr>
        <p:spPr>
          <a:xfrm>
            <a:off x="914400" y="1825625"/>
            <a:ext cx="494996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Lecture 4: </a:t>
            </a:r>
            <a:r>
              <a:rPr lang="en-US" sz="2000" dirty="0"/>
              <a:t>can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</a:t>
            </a:r>
            <a:r>
              <a:rPr lang="en-US" sz="2000" dirty="0"/>
              <a:t> (copy)</a:t>
            </a:r>
          </a:p>
          <a:p>
            <a:r>
              <a:rPr lang="en-US" dirty="0"/>
              <a:t>can access your Windows C: drive </a:t>
            </a:r>
          </a:p>
          <a:p>
            <a:r>
              <a:rPr lang="en-US" dirty="0"/>
              <a:t>(from within Ubuntu) via directory 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mnt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/c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768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69216FA-293F-4DFA-AF49-122081674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7814528" cy="6858000"/>
          </a:xfrm>
          <a:custGeom>
            <a:avLst/>
            <a:gdLst>
              <a:gd name="connsiteX0" fmla="*/ 7814528 w 7814528"/>
              <a:gd name="connsiteY0" fmla="*/ 0 h 6858000"/>
              <a:gd name="connsiteX1" fmla="*/ 4918634 w 7814528"/>
              <a:gd name="connsiteY1" fmla="*/ 0 h 6858000"/>
              <a:gd name="connsiteX2" fmla="*/ 3846377 w 7814528"/>
              <a:gd name="connsiteY2" fmla="*/ 0 h 6858000"/>
              <a:gd name="connsiteX3" fmla="*/ 1560224 w 7814528"/>
              <a:gd name="connsiteY3" fmla="*/ 0 h 6858000"/>
              <a:gd name="connsiteX4" fmla="*/ 1545811 w 7814528"/>
              <a:gd name="connsiteY4" fmla="*/ 52964 h 6858000"/>
              <a:gd name="connsiteX5" fmla="*/ 1507504 w 7814528"/>
              <a:gd name="connsiteY5" fmla="*/ 89121 h 6858000"/>
              <a:gd name="connsiteX6" fmla="*/ 1509331 w 7814528"/>
              <a:gd name="connsiteY6" fmla="*/ 143623 h 6858000"/>
              <a:gd name="connsiteX7" fmla="*/ 1476497 w 7814528"/>
              <a:gd name="connsiteY7" fmla="*/ 182099 h 6858000"/>
              <a:gd name="connsiteX8" fmla="*/ 1448939 w 7814528"/>
              <a:gd name="connsiteY8" fmla="*/ 236597 h 6858000"/>
              <a:gd name="connsiteX9" fmla="*/ 1420047 w 7814528"/>
              <a:gd name="connsiteY9" fmla="*/ 334926 h 6858000"/>
              <a:gd name="connsiteX10" fmla="*/ 1379508 w 7814528"/>
              <a:gd name="connsiteY10" fmla="*/ 455615 h 6858000"/>
              <a:gd name="connsiteX11" fmla="*/ 1387994 w 7814528"/>
              <a:gd name="connsiteY11" fmla="*/ 515581 h 6858000"/>
              <a:gd name="connsiteX12" fmla="*/ 1369494 w 7814528"/>
              <a:gd name="connsiteY12" fmla="*/ 600848 h 6858000"/>
              <a:gd name="connsiteX13" fmla="*/ 1385058 w 7814528"/>
              <a:gd name="connsiteY13" fmla="*/ 712462 h 6858000"/>
              <a:gd name="connsiteX14" fmla="*/ 1312535 w 7814528"/>
              <a:gd name="connsiteY14" fmla="*/ 779617 h 6858000"/>
              <a:gd name="connsiteX15" fmla="*/ 1327355 w 7814528"/>
              <a:gd name="connsiteY15" fmla="*/ 890133 h 6858000"/>
              <a:gd name="connsiteX16" fmla="*/ 1366472 w 7814528"/>
              <a:gd name="connsiteY16" fmla="*/ 950605 h 6858000"/>
              <a:gd name="connsiteX17" fmla="*/ 1386886 w 7814528"/>
              <a:gd name="connsiteY17" fmla="*/ 1051638 h 6858000"/>
              <a:gd name="connsiteX18" fmla="*/ 1370890 w 7814528"/>
              <a:gd name="connsiteY18" fmla="*/ 1102487 h 6858000"/>
              <a:gd name="connsiteX19" fmla="*/ 1341022 w 7814528"/>
              <a:gd name="connsiteY19" fmla="*/ 1164961 h 6858000"/>
              <a:gd name="connsiteX20" fmla="*/ 1342836 w 7814528"/>
              <a:gd name="connsiteY20" fmla="*/ 1249089 h 6858000"/>
              <a:gd name="connsiteX21" fmla="*/ 1306738 w 7814528"/>
              <a:gd name="connsiteY21" fmla="*/ 1345177 h 6858000"/>
              <a:gd name="connsiteX22" fmla="*/ 1300572 w 7814528"/>
              <a:gd name="connsiteY22" fmla="*/ 1349556 h 6858000"/>
              <a:gd name="connsiteX23" fmla="*/ 1299545 w 7814528"/>
              <a:gd name="connsiteY23" fmla="*/ 1357170 h 6858000"/>
              <a:gd name="connsiteX24" fmla="*/ 1303870 w 7814528"/>
              <a:gd name="connsiteY24" fmla="*/ 1361656 h 6858000"/>
              <a:gd name="connsiteX25" fmla="*/ 1291699 w 7814528"/>
              <a:gd name="connsiteY25" fmla="*/ 1421105 h 6858000"/>
              <a:gd name="connsiteX26" fmla="*/ 1268505 w 7814528"/>
              <a:gd name="connsiteY26" fmla="*/ 1489998 h 6858000"/>
              <a:gd name="connsiteX27" fmla="*/ 1273852 w 7814528"/>
              <a:gd name="connsiteY27" fmla="*/ 1558391 h 6858000"/>
              <a:gd name="connsiteX28" fmla="*/ 1269886 w 7814528"/>
              <a:gd name="connsiteY28" fmla="*/ 1634781 h 6858000"/>
              <a:gd name="connsiteX29" fmla="*/ 1267725 w 7814528"/>
              <a:gd name="connsiteY29" fmla="*/ 1680343 h 6858000"/>
              <a:gd name="connsiteX30" fmla="*/ 1245845 w 7814528"/>
              <a:gd name="connsiteY30" fmla="*/ 1810891 h 6858000"/>
              <a:gd name="connsiteX31" fmla="*/ 1197494 w 7814528"/>
              <a:gd name="connsiteY31" fmla="*/ 1985855 h 6858000"/>
              <a:gd name="connsiteX32" fmla="*/ 1180450 w 7814528"/>
              <a:gd name="connsiteY32" fmla="*/ 2025741 h 6858000"/>
              <a:gd name="connsiteX33" fmla="*/ 1180389 w 7814528"/>
              <a:gd name="connsiteY33" fmla="*/ 2031780 h 6858000"/>
              <a:gd name="connsiteX34" fmla="*/ 1173755 w 7814528"/>
              <a:gd name="connsiteY34" fmla="*/ 2064932 h 6858000"/>
              <a:gd name="connsiteX35" fmla="*/ 1178518 w 7814528"/>
              <a:gd name="connsiteY35" fmla="*/ 2118139 h 6858000"/>
              <a:gd name="connsiteX36" fmla="*/ 1185141 w 7814528"/>
              <a:gd name="connsiteY36" fmla="*/ 2154737 h 6858000"/>
              <a:gd name="connsiteX37" fmla="*/ 1185020 w 7814528"/>
              <a:gd name="connsiteY37" fmla="*/ 2259305 h 6858000"/>
              <a:gd name="connsiteX38" fmla="*/ 1178049 w 7814528"/>
              <a:gd name="connsiteY38" fmla="*/ 2517573 h 6858000"/>
              <a:gd name="connsiteX39" fmla="*/ 1179496 w 7814528"/>
              <a:gd name="connsiteY39" fmla="*/ 2636046 h 6858000"/>
              <a:gd name="connsiteX40" fmla="*/ 1192574 w 7814528"/>
              <a:gd name="connsiteY40" fmla="*/ 2780324 h 6858000"/>
              <a:gd name="connsiteX41" fmla="*/ 1158036 w 7814528"/>
              <a:gd name="connsiteY41" fmla="*/ 3022588 h 6858000"/>
              <a:gd name="connsiteX42" fmla="*/ 1150044 w 7814528"/>
              <a:gd name="connsiteY42" fmla="*/ 3399727 h 6858000"/>
              <a:gd name="connsiteX43" fmla="*/ 1150150 w 7814528"/>
              <a:gd name="connsiteY43" fmla="*/ 3673177 h 6858000"/>
              <a:gd name="connsiteX44" fmla="*/ 1151174 w 7814528"/>
              <a:gd name="connsiteY44" fmla="*/ 3675779 h 6858000"/>
              <a:gd name="connsiteX45" fmla="*/ 1149664 w 7814528"/>
              <a:gd name="connsiteY45" fmla="*/ 3703595 h 6858000"/>
              <a:gd name="connsiteX46" fmla="*/ 1132881 w 7814528"/>
              <a:gd name="connsiteY46" fmla="*/ 3833633 h 6858000"/>
              <a:gd name="connsiteX47" fmla="*/ 1134815 w 7814528"/>
              <a:gd name="connsiteY47" fmla="*/ 3841018 h 6858000"/>
              <a:gd name="connsiteX48" fmla="*/ 1120250 w 7814528"/>
              <a:gd name="connsiteY48" fmla="*/ 3887430 h 6858000"/>
              <a:gd name="connsiteX49" fmla="*/ 1102131 w 7814528"/>
              <a:gd name="connsiteY49" fmla="*/ 4004432 h 6858000"/>
              <a:gd name="connsiteX50" fmla="*/ 1023613 w 7814528"/>
              <a:gd name="connsiteY50" fmla="*/ 4326337 h 6858000"/>
              <a:gd name="connsiteX51" fmla="*/ 978637 w 7814528"/>
              <a:gd name="connsiteY51" fmla="*/ 4400454 h 6858000"/>
              <a:gd name="connsiteX52" fmla="*/ 965082 w 7814528"/>
              <a:gd name="connsiteY52" fmla="*/ 4458968 h 6858000"/>
              <a:gd name="connsiteX53" fmla="*/ 920188 w 7814528"/>
              <a:gd name="connsiteY53" fmla="*/ 4639226 h 6858000"/>
              <a:gd name="connsiteX54" fmla="*/ 742368 w 7814528"/>
              <a:gd name="connsiteY54" fmla="*/ 4844222 h 6858000"/>
              <a:gd name="connsiteX55" fmla="*/ 607456 w 7814528"/>
              <a:gd name="connsiteY55" fmla="*/ 4966224 h 6858000"/>
              <a:gd name="connsiteX56" fmla="*/ 508178 w 7814528"/>
              <a:gd name="connsiteY56" fmla="*/ 5187685 h 6858000"/>
              <a:gd name="connsiteX57" fmla="*/ 534294 w 7814528"/>
              <a:gd name="connsiteY57" fmla="*/ 5284615 h 6858000"/>
              <a:gd name="connsiteX58" fmla="*/ 447707 w 7814528"/>
              <a:gd name="connsiteY58" fmla="*/ 5395474 h 6858000"/>
              <a:gd name="connsiteX59" fmla="*/ 387935 w 7814528"/>
              <a:gd name="connsiteY59" fmla="*/ 5513206 h 6858000"/>
              <a:gd name="connsiteX60" fmla="*/ 292998 w 7814528"/>
              <a:gd name="connsiteY60" fmla="*/ 5606846 h 6858000"/>
              <a:gd name="connsiteX61" fmla="*/ 312720 w 7814528"/>
              <a:gd name="connsiteY61" fmla="*/ 5718432 h 6858000"/>
              <a:gd name="connsiteX62" fmla="*/ 303403 w 7814528"/>
              <a:gd name="connsiteY62" fmla="*/ 5763866 h 6858000"/>
              <a:gd name="connsiteX63" fmla="*/ 274115 w 7814528"/>
              <a:gd name="connsiteY63" fmla="*/ 5897456 h 6858000"/>
              <a:gd name="connsiteX64" fmla="*/ 267877 w 7814528"/>
              <a:gd name="connsiteY64" fmla="*/ 5939124 h 6858000"/>
              <a:gd name="connsiteX65" fmla="*/ 258663 w 7814528"/>
              <a:gd name="connsiteY65" fmla="*/ 6050242 h 6858000"/>
              <a:gd name="connsiteX66" fmla="*/ 283914 w 7814528"/>
              <a:gd name="connsiteY66" fmla="*/ 6117636 h 6858000"/>
              <a:gd name="connsiteX67" fmla="*/ 322438 w 7814528"/>
              <a:gd name="connsiteY67" fmla="*/ 6227890 h 6858000"/>
              <a:gd name="connsiteX68" fmla="*/ 311534 w 7814528"/>
              <a:gd name="connsiteY68" fmla="*/ 6270812 h 6858000"/>
              <a:gd name="connsiteX69" fmla="*/ 280671 w 7814528"/>
              <a:gd name="connsiteY69" fmla="*/ 6223342 h 6858000"/>
              <a:gd name="connsiteX70" fmla="*/ 280789 w 7814528"/>
              <a:gd name="connsiteY70" fmla="*/ 6292076 h 6858000"/>
              <a:gd name="connsiteX71" fmla="*/ 278411 w 7814528"/>
              <a:gd name="connsiteY71" fmla="*/ 6346762 h 6858000"/>
              <a:gd name="connsiteX72" fmla="*/ 196833 w 7814528"/>
              <a:gd name="connsiteY72" fmla="*/ 6404216 h 6858000"/>
              <a:gd name="connsiteX73" fmla="*/ 186183 w 7814528"/>
              <a:gd name="connsiteY73" fmla="*/ 6460270 h 6858000"/>
              <a:gd name="connsiteX74" fmla="*/ 134005 w 7814528"/>
              <a:gd name="connsiteY74" fmla="*/ 6493382 h 6858000"/>
              <a:gd name="connsiteX75" fmla="*/ 131368 w 7814528"/>
              <a:gd name="connsiteY75" fmla="*/ 6500603 h 6858000"/>
              <a:gd name="connsiteX76" fmla="*/ 134632 w 7814528"/>
              <a:gd name="connsiteY76" fmla="*/ 6505906 h 6858000"/>
              <a:gd name="connsiteX77" fmla="*/ 109997 w 7814528"/>
              <a:gd name="connsiteY77" fmla="*/ 6561395 h 6858000"/>
              <a:gd name="connsiteX78" fmla="*/ 97687 w 7814528"/>
              <a:gd name="connsiteY78" fmla="*/ 6623770 h 6858000"/>
              <a:gd name="connsiteX79" fmla="*/ 53082 w 7814528"/>
              <a:gd name="connsiteY79" fmla="*/ 6696748 h 6858000"/>
              <a:gd name="connsiteX80" fmla="*/ 42878 w 7814528"/>
              <a:gd name="connsiteY80" fmla="*/ 6765511 h 6858000"/>
              <a:gd name="connsiteX81" fmla="*/ 30999 w 7814528"/>
              <a:gd name="connsiteY81" fmla="*/ 6809563 h 6858000"/>
              <a:gd name="connsiteX82" fmla="*/ 154 w 7814528"/>
              <a:gd name="connsiteY82" fmla="*/ 6857440 h 6858000"/>
              <a:gd name="connsiteX83" fmla="*/ 0 w 7814528"/>
              <a:gd name="connsiteY83" fmla="*/ 6858000 h 6858000"/>
              <a:gd name="connsiteX84" fmla="*/ 3846377 w 7814528"/>
              <a:gd name="connsiteY84" fmla="*/ 6858000 h 6858000"/>
              <a:gd name="connsiteX85" fmla="*/ 4918634 w 7814528"/>
              <a:gd name="connsiteY85" fmla="*/ 6858000 h 6858000"/>
              <a:gd name="connsiteX86" fmla="*/ 7814528 w 7814528"/>
              <a:gd name="connsiteY8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814528" h="6858000">
                <a:moveTo>
                  <a:pt x="7814528" y="0"/>
                </a:moveTo>
                <a:lnTo>
                  <a:pt x="4918634" y="0"/>
                </a:lnTo>
                <a:lnTo>
                  <a:pt x="3846377" y="0"/>
                </a:lnTo>
                <a:lnTo>
                  <a:pt x="1560224" y="0"/>
                </a:lnTo>
                <a:lnTo>
                  <a:pt x="1545811" y="52964"/>
                </a:lnTo>
                <a:cubicBezTo>
                  <a:pt x="1528410" y="78177"/>
                  <a:pt x="1517810" y="67775"/>
                  <a:pt x="1507504" y="89121"/>
                </a:cubicBezTo>
                <a:cubicBezTo>
                  <a:pt x="1508113" y="107288"/>
                  <a:pt x="1508722" y="125456"/>
                  <a:pt x="1509331" y="143623"/>
                </a:cubicBezTo>
                <a:cubicBezTo>
                  <a:pt x="1506516" y="157505"/>
                  <a:pt x="1450948" y="154163"/>
                  <a:pt x="1476497" y="182099"/>
                </a:cubicBezTo>
                <a:cubicBezTo>
                  <a:pt x="1477289" y="203409"/>
                  <a:pt x="1453597" y="215198"/>
                  <a:pt x="1448939" y="236597"/>
                </a:cubicBezTo>
                <a:cubicBezTo>
                  <a:pt x="1404813" y="323811"/>
                  <a:pt x="1432514" y="275061"/>
                  <a:pt x="1420047" y="334926"/>
                </a:cubicBezTo>
                <a:cubicBezTo>
                  <a:pt x="1410313" y="400073"/>
                  <a:pt x="1422800" y="355936"/>
                  <a:pt x="1379508" y="455615"/>
                </a:cubicBezTo>
                <a:cubicBezTo>
                  <a:pt x="1385931" y="489229"/>
                  <a:pt x="1380690" y="490382"/>
                  <a:pt x="1387994" y="515581"/>
                </a:cubicBezTo>
                <a:cubicBezTo>
                  <a:pt x="1405790" y="523813"/>
                  <a:pt x="1354208" y="591261"/>
                  <a:pt x="1369494" y="600848"/>
                </a:cubicBezTo>
                <a:cubicBezTo>
                  <a:pt x="1369503" y="646426"/>
                  <a:pt x="1385049" y="666884"/>
                  <a:pt x="1385058" y="712462"/>
                </a:cubicBezTo>
                <a:cubicBezTo>
                  <a:pt x="1371578" y="737413"/>
                  <a:pt x="1301411" y="773001"/>
                  <a:pt x="1312535" y="779617"/>
                </a:cubicBezTo>
                <a:cubicBezTo>
                  <a:pt x="1306880" y="822322"/>
                  <a:pt x="1322795" y="848662"/>
                  <a:pt x="1327355" y="890133"/>
                </a:cubicBezTo>
                <a:cubicBezTo>
                  <a:pt x="1310340" y="948105"/>
                  <a:pt x="1361739" y="906205"/>
                  <a:pt x="1366472" y="950605"/>
                </a:cubicBezTo>
                <a:lnTo>
                  <a:pt x="1386886" y="1051638"/>
                </a:lnTo>
                <a:lnTo>
                  <a:pt x="1370890" y="1102487"/>
                </a:lnTo>
                <a:lnTo>
                  <a:pt x="1341022" y="1164961"/>
                </a:lnTo>
                <a:cubicBezTo>
                  <a:pt x="1325635" y="1231008"/>
                  <a:pt x="1335585" y="1221954"/>
                  <a:pt x="1342836" y="1249089"/>
                </a:cubicBezTo>
                <a:cubicBezTo>
                  <a:pt x="1331059" y="1279763"/>
                  <a:pt x="1300805" y="1310433"/>
                  <a:pt x="1306738" y="1345177"/>
                </a:cubicBezTo>
                <a:cubicBezTo>
                  <a:pt x="1303557" y="1343687"/>
                  <a:pt x="1301735" y="1345624"/>
                  <a:pt x="1300572" y="1349556"/>
                </a:cubicBezTo>
                <a:lnTo>
                  <a:pt x="1299545" y="1357170"/>
                </a:lnTo>
                <a:lnTo>
                  <a:pt x="1303870" y="1361656"/>
                </a:lnTo>
                <a:cubicBezTo>
                  <a:pt x="1318344" y="1380369"/>
                  <a:pt x="1296755" y="1386887"/>
                  <a:pt x="1291699" y="1421105"/>
                </a:cubicBezTo>
                <a:cubicBezTo>
                  <a:pt x="1288206" y="1437353"/>
                  <a:pt x="1272286" y="1493313"/>
                  <a:pt x="1268505" y="1489998"/>
                </a:cubicBezTo>
                <a:lnTo>
                  <a:pt x="1273852" y="1558391"/>
                </a:lnTo>
                <a:cubicBezTo>
                  <a:pt x="1249752" y="1600697"/>
                  <a:pt x="1278105" y="1594593"/>
                  <a:pt x="1269886" y="1634781"/>
                </a:cubicBezTo>
                <a:cubicBezTo>
                  <a:pt x="1260574" y="1657385"/>
                  <a:pt x="1258711" y="1670409"/>
                  <a:pt x="1267725" y="1680343"/>
                </a:cubicBezTo>
                <a:cubicBezTo>
                  <a:pt x="1222526" y="1786031"/>
                  <a:pt x="1264454" y="1728006"/>
                  <a:pt x="1245845" y="1810891"/>
                </a:cubicBezTo>
                <a:cubicBezTo>
                  <a:pt x="1231459" y="1866045"/>
                  <a:pt x="1220375" y="1923519"/>
                  <a:pt x="1197494" y="1985855"/>
                </a:cubicBezTo>
                <a:lnTo>
                  <a:pt x="1180450" y="2025741"/>
                </a:lnTo>
                <a:lnTo>
                  <a:pt x="1180389" y="2031780"/>
                </a:lnTo>
                <a:cubicBezTo>
                  <a:pt x="1179373" y="2043912"/>
                  <a:pt x="1177313" y="2055306"/>
                  <a:pt x="1173755" y="2064932"/>
                </a:cubicBezTo>
                <a:cubicBezTo>
                  <a:pt x="1187987" y="2054984"/>
                  <a:pt x="1167308" y="2109329"/>
                  <a:pt x="1178518" y="2118139"/>
                </a:cubicBezTo>
                <a:cubicBezTo>
                  <a:pt x="1187958" y="2122956"/>
                  <a:pt x="1183883" y="2140566"/>
                  <a:pt x="1185141" y="2154737"/>
                </a:cubicBezTo>
                <a:cubicBezTo>
                  <a:pt x="1193612" y="2166165"/>
                  <a:pt x="1190732" y="2235860"/>
                  <a:pt x="1185020" y="2259305"/>
                </a:cubicBezTo>
                <a:lnTo>
                  <a:pt x="1178049" y="2517573"/>
                </a:lnTo>
                <a:cubicBezTo>
                  <a:pt x="1177128" y="2580363"/>
                  <a:pt x="1171628" y="2600315"/>
                  <a:pt x="1179496" y="2636046"/>
                </a:cubicBezTo>
                <a:cubicBezTo>
                  <a:pt x="1184616" y="2688494"/>
                  <a:pt x="1163332" y="2741828"/>
                  <a:pt x="1192574" y="2780324"/>
                </a:cubicBezTo>
                <a:cubicBezTo>
                  <a:pt x="1179558" y="2884035"/>
                  <a:pt x="1185698" y="2922794"/>
                  <a:pt x="1158036" y="3022588"/>
                </a:cubicBezTo>
                <a:cubicBezTo>
                  <a:pt x="1152947" y="3137700"/>
                  <a:pt x="1151991" y="3299532"/>
                  <a:pt x="1150044" y="3399727"/>
                </a:cubicBezTo>
                <a:cubicBezTo>
                  <a:pt x="1150079" y="3490877"/>
                  <a:pt x="1150115" y="3582027"/>
                  <a:pt x="1150150" y="3673177"/>
                </a:cubicBezTo>
                <a:lnTo>
                  <a:pt x="1151174" y="3675779"/>
                </a:lnTo>
                <a:cubicBezTo>
                  <a:pt x="1153016" y="3688315"/>
                  <a:pt x="1151974" y="3696849"/>
                  <a:pt x="1149664" y="3703595"/>
                </a:cubicBezTo>
                <a:lnTo>
                  <a:pt x="1132881" y="3833633"/>
                </a:lnTo>
                <a:lnTo>
                  <a:pt x="1134815" y="3841018"/>
                </a:lnTo>
                <a:lnTo>
                  <a:pt x="1120250" y="3887430"/>
                </a:lnTo>
                <a:cubicBezTo>
                  <a:pt x="1105791" y="3928762"/>
                  <a:pt x="1111561" y="3966554"/>
                  <a:pt x="1102131" y="4004432"/>
                </a:cubicBezTo>
                <a:cubicBezTo>
                  <a:pt x="1064064" y="4136055"/>
                  <a:pt x="1040701" y="4260393"/>
                  <a:pt x="1023613" y="4326337"/>
                </a:cubicBezTo>
                <a:cubicBezTo>
                  <a:pt x="1011608" y="4366877"/>
                  <a:pt x="986978" y="4380936"/>
                  <a:pt x="978637" y="4400454"/>
                </a:cubicBezTo>
                <a:cubicBezTo>
                  <a:pt x="973638" y="4417006"/>
                  <a:pt x="948720" y="4442947"/>
                  <a:pt x="965082" y="4458968"/>
                </a:cubicBezTo>
                <a:cubicBezTo>
                  <a:pt x="925918" y="4546524"/>
                  <a:pt x="944438" y="4565414"/>
                  <a:pt x="920188" y="4639226"/>
                </a:cubicBezTo>
                <a:lnTo>
                  <a:pt x="742368" y="4844222"/>
                </a:lnTo>
                <a:lnTo>
                  <a:pt x="607456" y="4966224"/>
                </a:lnTo>
                <a:cubicBezTo>
                  <a:pt x="552467" y="5030691"/>
                  <a:pt x="542133" y="5141843"/>
                  <a:pt x="508178" y="5187685"/>
                </a:cubicBezTo>
                <a:lnTo>
                  <a:pt x="534294" y="5284615"/>
                </a:lnTo>
                <a:lnTo>
                  <a:pt x="447707" y="5395474"/>
                </a:lnTo>
                <a:cubicBezTo>
                  <a:pt x="437363" y="5431641"/>
                  <a:pt x="402113" y="5463532"/>
                  <a:pt x="387935" y="5513206"/>
                </a:cubicBezTo>
                <a:cubicBezTo>
                  <a:pt x="364458" y="5574781"/>
                  <a:pt x="356661" y="5518667"/>
                  <a:pt x="292998" y="5606846"/>
                </a:cubicBezTo>
                <a:cubicBezTo>
                  <a:pt x="292067" y="5641050"/>
                  <a:pt x="310984" y="5692261"/>
                  <a:pt x="312720" y="5718432"/>
                </a:cubicBezTo>
                <a:cubicBezTo>
                  <a:pt x="328340" y="5730258"/>
                  <a:pt x="290524" y="5751252"/>
                  <a:pt x="303403" y="5763866"/>
                </a:cubicBezTo>
                <a:lnTo>
                  <a:pt x="274115" y="5897456"/>
                </a:lnTo>
                <a:cubicBezTo>
                  <a:pt x="255595" y="5918965"/>
                  <a:pt x="258427" y="5930296"/>
                  <a:pt x="267877" y="5939124"/>
                </a:cubicBezTo>
                <a:cubicBezTo>
                  <a:pt x="253196" y="5979642"/>
                  <a:pt x="263098" y="6008758"/>
                  <a:pt x="258663" y="6050242"/>
                </a:cubicBezTo>
                <a:cubicBezTo>
                  <a:pt x="229611" y="6103262"/>
                  <a:pt x="288809" y="6073252"/>
                  <a:pt x="283914" y="6117636"/>
                </a:cubicBezTo>
                <a:lnTo>
                  <a:pt x="322438" y="6227890"/>
                </a:lnTo>
                <a:lnTo>
                  <a:pt x="311534" y="6270812"/>
                </a:lnTo>
                <a:lnTo>
                  <a:pt x="280671" y="6223342"/>
                </a:lnTo>
                <a:lnTo>
                  <a:pt x="280789" y="6292076"/>
                </a:lnTo>
                <a:lnTo>
                  <a:pt x="278411" y="6346762"/>
                </a:lnTo>
                <a:cubicBezTo>
                  <a:pt x="249219" y="6408016"/>
                  <a:pt x="195566" y="6376164"/>
                  <a:pt x="196833" y="6404216"/>
                </a:cubicBezTo>
                <a:cubicBezTo>
                  <a:pt x="178751" y="6431680"/>
                  <a:pt x="187838" y="6425066"/>
                  <a:pt x="186183" y="6460270"/>
                </a:cubicBezTo>
                <a:cubicBezTo>
                  <a:pt x="183397" y="6458140"/>
                  <a:pt x="135985" y="6489789"/>
                  <a:pt x="134005" y="6493382"/>
                </a:cubicBezTo>
                <a:lnTo>
                  <a:pt x="131368" y="6500603"/>
                </a:lnTo>
                <a:lnTo>
                  <a:pt x="134632" y="6505906"/>
                </a:lnTo>
                <a:cubicBezTo>
                  <a:pt x="144760" y="6527264"/>
                  <a:pt x="122272" y="6529041"/>
                  <a:pt x="109997" y="6561395"/>
                </a:cubicBezTo>
                <a:cubicBezTo>
                  <a:pt x="103101" y="6576527"/>
                  <a:pt x="100671" y="6627814"/>
                  <a:pt x="97687" y="6623770"/>
                </a:cubicBezTo>
                <a:lnTo>
                  <a:pt x="53082" y="6696748"/>
                </a:lnTo>
                <a:cubicBezTo>
                  <a:pt x="20465" y="6732956"/>
                  <a:pt x="59523" y="6727996"/>
                  <a:pt x="42878" y="6765511"/>
                </a:cubicBezTo>
                <a:cubicBezTo>
                  <a:pt x="28934" y="6785613"/>
                  <a:pt x="24323" y="6797941"/>
                  <a:pt x="30999" y="6809563"/>
                </a:cubicBezTo>
                <a:cubicBezTo>
                  <a:pt x="14295" y="6832974"/>
                  <a:pt x="5105" y="6847546"/>
                  <a:pt x="154" y="6857440"/>
                </a:cubicBezTo>
                <a:lnTo>
                  <a:pt x="0" y="6858000"/>
                </a:lnTo>
                <a:lnTo>
                  <a:pt x="3846377" y="6858000"/>
                </a:lnTo>
                <a:lnTo>
                  <a:pt x="4918634" y="6858000"/>
                </a:lnTo>
                <a:lnTo>
                  <a:pt x="7814528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AAC8D4-E5BC-542D-39DC-87699F9BB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Homework 3: Exercise 1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EBAE06-347D-53F4-F99C-23000E403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5201" y="4121253"/>
            <a:ext cx="4030212" cy="113684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algn="ctr">
              <a:buNone/>
            </a:pPr>
            <a:r>
              <a:rPr lang="en-US" sz="2000" kern="12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 useful command. </a:t>
            </a:r>
          </a:p>
          <a:p>
            <a:pPr marL="0" indent="0" algn="ctr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Do </a:t>
            </a:r>
            <a:r>
              <a:rPr lang="en-US" sz="2000" kern="12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man</a:t>
            </a:r>
            <a:r>
              <a:rPr lang="en-US" sz="2000" kern="1200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see the manual page (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manpage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85504CF-B07B-45CD-B2B9-77F91DFDF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5522" y="578738"/>
            <a:ext cx="6596369" cy="5615588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C6F0F1BD-D7E0-40DE-8DBF-8152D3191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159" y="255475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BDBD0973-F800-11AA-4266-989FEF854A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74899" y="1138155"/>
            <a:ext cx="6129502" cy="45511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1783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AC8D4-E5BC-542D-39DC-87699F9BB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EBAE06-347D-53F4-F99C-23000E403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/>
              <a:t>Try 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dirty="0"/>
              <a:t>. What does it report?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Try </a:t>
            </a:r>
            <a:r>
              <a:rPr lang="en-US" sz="24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dirty="0"/>
              <a:t>. Find out from the </a:t>
            </a:r>
            <a:r>
              <a:rPr lang="en-US" dirty="0" err="1"/>
              <a:t>manpage</a:t>
            </a:r>
            <a:r>
              <a:rPr lang="en-US" dirty="0"/>
              <a:t> what the three numbers reported mean. Screenshot it.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What's the </a:t>
            </a:r>
            <a:r>
              <a:rPr lang="en-US" b="1" dirty="0" err="1"/>
              <a:t>wc</a:t>
            </a:r>
            <a:r>
              <a:rPr lang="en-US" b="1" dirty="0"/>
              <a:t> option</a:t>
            </a:r>
            <a:r>
              <a:rPr lang="en-US" dirty="0"/>
              <a:t> that prints the number of words only? Try it.</a:t>
            </a:r>
          </a:p>
        </p:txBody>
      </p:sp>
    </p:spTree>
    <p:extLst>
      <p:ext uri="{BB962C8B-B14F-4D97-AF65-F5344CB8AC3E}">
        <p14:creationId xmlns:p14="http://schemas.microsoft.com/office/powerpoint/2010/main" val="3370732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AC8D4-E5BC-542D-39DC-87699F9BB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EBAE06-347D-53F4-F99C-23000E403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nano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. 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Type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Control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-G</a:t>
            </a:r>
            <a:r>
              <a:rPr lang="en-US" dirty="0"/>
              <a:t> in the text editor to see the help text. </a:t>
            </a:r>
          </a:p>
          <a:p>
            <a:pPr lvl="1"/>
            <a:r>
              <a:rPr lang="en-US" dirty="0"/>
              <a:t>You can type </a:t>
            </a:r>
            <a:r>
              <a:rPr lang="en-US" sz="18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Control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-X</a:t>
            </a:r>
            <a:r>
              <a:rPr lang="en-US" dirty="0"/>
              <a:t> or </a:t>
            </a:r>
            <a:r>
              <a:rPr lang="en-US" sz="18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Control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-G</a:t>
            </a:r>
            <a:r>
              <a:rPr lang="en-US" dirty="0"/>
              <a:t> to go back to displaying the contents of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dirty="0"/>
          </a:p>
          <a:p>
            <a:pPr lvl="1"/>
            <a:r>
              <a:rPr lang="en-US" dirty="0"/>
              <a:t>Ubuntu:</a:t>
            </a:r>
          </a:p>
          <a:p>
            <a:pPr lvl="2"/>
            <a:r>
              <a:rPr lang="en-US" dirty="0"/>
              <a:t>Scroll down and see if you can find the command for counting number of words, lines and characters.</a:t>
            </a:r>
          </a:p>
          <a:p>
            <a:pPr lvl="2"/>
            <a:r>
              <a:rPr lang="en-US" dirty="0"/>
              <a:t>What is that command and how do you type it? What is reported? </a:t>
            </a:r>
          </a:p>
          <a:p>
            <a:pPr lvl="2"/>
            <a:r>
              <a:rPr lang="en-US" dirty="0"/>
              <a:t>Screenshot its output for 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macOS: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nano</a:t>
            </a:r>
            <a:r>
              <a:rPr lang="en-US" dirty="0"/>
              <a:t> is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pico</a:t>
            </a:r>
            <a:r>
              <a:rPr lang="en-US" dirty="0"/>
              <a:t> unfortunately:</a:t>
            </a:r>
          </a:p>
          <a:p>
            <a:pPr lvl="2"/>
            <a:r>
              <a:rPr lang="en-US" dirty="0"/>
              <a:t>The counting command is not directly available</a:t>
            </a:r>
          </a:p>
          <a:p>
            <a:pPr lvl="2"/>
            <a:r>
              <a:rPr lang="en-US" dirty="0"/>
              <a:t>Use 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Control-C</a:t>
            </a:r>
            <a:r>
              <a:rPr lang="en-US" dirty="0"/>
              <a:t> to see the line number at your cursor position.</a:t>
            </a:r>
          </a:p>
          <a:p>
            <a:pPr lvl="2"/>
            <a:r>
              <a:rPr lang="en-US" dirty="0"/>
              <a:t>Screenshot the relevant output for 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In either case, c</a:t>
            </a:r>
            <a:r>
              <a:rPr lang="en-US" sz="2400" dirty="0"/>
              <a:t>ompare your answer with that obtained in 5.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145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FBD7D-8BA4-DF6F-6CB2-E695846D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225F1-15A6-6774-0390-4FF222760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Let's use the Terminal to make a frequency list of the words in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First, look at the </a:t>
            </a:r>
            <a:r>
              <a:rPr lang="en-US" dirty="0" err="1"/>
              <a:t>manpage</a:t>
            </a:r>
            <a:r>
              <a:rPr lang="en-US" dirty="0"/>
              <a:t> for command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tr</a:t>
            </a:r>
            <a:r>
              <a:rPr lang="en-US" dirty="0"/>
              <a:t>.</a:t>
            </a:r>
          </a:p>
          <a:p>
            <a:r>
              <a:rPr lang="en-US" dirty="0"/>
              <a:t>Next, let's replace all the punctuation characters by spaces.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Observe the output of both commands below. See any difference?</a:t>
            </a:r>
          </a:p>
          <a:p>
            <a:pPr marL="0" indent="0">
              <a:buNone/>
            </a:pPr>
            <a:r>
              <a:rPr lang="en-US" dirty="0"/>
              <a:t>	Which command do we want?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tr '[: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punct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:]' ' '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tr -d '[: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punct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:]'</a:t>
            </a:r>
          </a:p>
          <a:p>
            <a:r>
              <a:rPr lang="en-US" b="1" dirty="0"/>
              <a:t>Note 1</a:t>
            </a:r>
            <a:r>
              <a:rPr lang="en-US" dirty="0"/>
              <a:t>: pipe ('</a:t>
            </a:r>
            <a:r>
              <a:rPr lang="en-US" dirty="0">
                <a:solidFill>
                  <a:schemeClr val="accent1"/>
                </a:solidFill>
              </a:rPr>
              <a:t>|</a:t>
            </a:r>
            <a:r>
              <a:rPr lang="en-US" dirty="0"/>
              <a:t>') sends the output of the </a:t>
            </a:r>
            <a:r>
              <a:rPr lang="en-US" dirty="0">
                <a:solidFill>
                  <a:schemeClr val="accent1"/>
                </a:solidFill>
              </a:rPr>
              <a:t>cat</a:t>
            </a:r>
            <a:r>
              <a:rPr lang="en-US" dirty="0"/>
              <a:t> command as input to the next command </a:t>
            </a:r>
            <a:r>
              <a:rPr lang="en-US" dirty="0">
                <a:solidFill>
                  <a:schemeClr val="accent1"/>
                </a:solidFill>
              </a:rPr>
              <a:t>tr</a:t>
            </a:r>
            <a:r>
              <a:rPr lang="en-US" dirty="0"/>
              <a:t>.</a:t>
            </a:r>
          </a:p>
        </p:txBody>
      </p:sp>
      <p:sp>
        <p:nvSpPr>
          <p:cNvPr id="4" name="Line Callout 1 3">
            <a:extLst>
              <a:ext uri="{FF2B5EF4-FFF2-40B4-BE49-F238E27FC236}">
                <a16:creationId xmlns:a16="http://schemas.microsoft.com/office/drawing/2014/main" id="{B456A4EE-E573-D6AA-9FE0-E93BCBA38C28}"/>
              </a:ext>
            </a:extLst>
          </p:cNvPr>
          <p:cNvSpPr/>
          <p:nvPr/>
        </p:nvSpPr>
        <p:spPr>
          <a:xfrm>
            <a:off x="7040173" y="4001294"/>
            <a:ext cx="2397210" cy="420129"/>
          </a:xfrm>
          <a:prstGeom prst="borderCallout1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note: a </a:t>
            </a:r>
            <a:r>
              <a:rPr lang="en-US" i="1" dirty="0"/>
              <a:t>space</a:t>
            </a:r>
            <a:r>
              <a:rPr lang="en-US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359914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2835-2322-E27E-9EA9-16127D842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451DE-C498-3A54-9E27-333E4C0CF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Note 2</a:t>
            </a:r>
            <a:r>
              <a:rPr lang="en-US" dirty="0"/>
              <a:t>: we can redirect ('</a:t>
            </a:r>
            <a:r>
              <a:rPr lang="en-US" dirty="0">
                <a:solidFill>
                  <a:schemeClr val="accent1"/>
                </a:solidFill>
              </a:rPr>
              <a:t>&gt;</a:t>
            </a:r>
            <a:r>
              <a:rPr lang="en-US" dirty="0"/>
              <a:t>') the output of the above command into a file, e.g.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text2.txt</a:t>
            </a:r>
            <a:r>
              <a:rPr lang="en-US" dirty="0"/>
              <a:t>, as follows:</a:t>
            </a:r>
          </a:p>
          <a:p>
            <a:pPr lvl="1"/>
            <a:r>
              <a:rPr lang="en-US" sz="2000" i="1" dirty="0">
                <a:solidFill>
                  <a:srgbClr val="4472C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command</a:t>
            </a:r>
            <a:r>
              <a:rPr lang="en-US" sz="2000" dirty="0">
                <a:solidFill>
                  <a:srgbClr val="4472C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&gt; text2.txt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Next, we can put each word on a separate line using: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 ' ' '\n'</a:t>
            </a:r>
          </a:p>
          <a:p>
            <a:r>
              <a:rPr lang="en-US" b="1" dirty="0"/>
              <a:t>Note 3</a:t>
            </a:r>
            <a:r>
              <a:rPr lang="en-US" dirty="0"/>
              <a:t>: \n stands for a newline character.</a:t>
            </a:r>
            <a:endParaRPr lang="en-US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Combine the previous two steps (1 &amp; 2) together. </a:t>
            </a:r>
          </a:p>
          <a:p>
            <a:r>
              <a:rPr lang="en-US" b="1" dirty="0"/>
              <a:t>Note 4</a:t>
            </a:r>
            <a:r>
              <a:rPr lang="en-US" dirty="0"/>
              <a:t>: you can use 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text2.txt</a:t>
            </a:r>
            <a:r>
              <a:rPr lang="en-US" dirty="0"/>
              <a:t> (</a:t>
            </a:r>
            <a:r>
              <a:rPr lang="en-US" i="1" dirty="0"/>
              <a:t>if you saved the output</a:t>
            </a:r>
            <a:r>
              <a:rPr lang="en-US" dirty="0"/>
              <a:t>), or just chain the command onto the end, i.e. do:</a:t>
            </a:r>
          </a:p>
          <a:p>
            <a:pPr lvl="1"/>
            <a:r>
              <a:rPr lang="en-US" sz="2000" i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commands-so-far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tr ' ' '\n'</a:t>
            </a:r>
          </a:p>
          <a:p>
            <a:endParaRPr lang="en-US" dirty="0"/>
          </a:p>
        </p:txBody>
      </p:sp>
      <p:sp>
        <p:nvSpPr>
          <p:cNvPr id="4" name="Line Callout 1 3">
            <a:extLst>
              <a:ext uri="{FF2B5EF4-FFF2-40B4-BE49-F238E27FC236}">
                <a16:creationId xmlns:a16="http://schemas.microsoft.com/office/drawing/2014/main" id="{DEC7094A-D71F-766D-F3F0-BDA34069C364}"/>
              </a:ext>
            </a:extLst>
          </p:cNvPr>
          <p:cNvSpPr/>
          <p:nvPr/>
        </p:nvSpPr>
        <p:spPr>
          <a:xfrm>
            <a:off x="3918149" y="3474367"/>
            <a:ext cx="2397210" cy="420129"/>
          </a:xfrm>
          <a:prstGeom prst="borderCallout1">
            <a:avLst>
              <a:gd name="adj1" fmla="val 96481"/>
              <a:gd name="adj2" fmla="val -5608"/>
              <a:gd name="adj3" fmla="val 59643"/>
              <a:gd name="adj4" fmla="val -5577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note: a </a:t>
            </a:r>
            <a:r>
              <a:rPr lang="en-US" i="1" dirty="0"/>
              <a:t>space</a:t>
            </a:r>
            <a:r>
              <a:rPr lang="en-US" dirty="0"/>
              <a:t> here</a:t>
            </a:r>
          </a:p>
        </p:txBody>
      </p:sp>
    </p:spTree>
    <p:extLst>
      <p:ext uri="{BB962C8B-B14F-4D97-AF65-F5344CB8AC3E}">
        <p14:creationId xmlns:p14="http://schemas.microsoft.com/office/powerpoint/2010/main" val="357336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A0FEB-BED7-1176-6871-010E20528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EDDE0-F737-3841-28DE-D39DCE052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Next, look at the </a:t>
            </a:r>
            <a:r>
              <a:rPr lang="en-US" dirty="0" err="1"/>
              <a:t>manpage</a:t>
            </a:r>
            <a:r>
              <a:rPr lang="en-US" dirty="0"/>
              <a:t> for command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Let's make a table of the frequency counts for each word using: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sort | 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-c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by running the above command on the output of Step 3 above.</a:t>
            </a:r>
          </a:p>
          <a:p>
            <a:pPr lvl="1"/>
            <a:r>
              <a:rPr lang="en-US" b="1" dirty="0"/>
              <a:t>Note 5</a:t>
            </a:r>
            <a:r>
              <a:rPr lang="en-US" dirty="0"/>
              <a:t>: you can chain this command as mentioned earlier, or save the output of step 4 into another file, e.g. 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text3.txt</a:t>
            </a:r>
            <a:r>
              <a:rPr lang="en-US" dirty="0"/>
              <a:t>. Example:</a:t>
            </a:r>
          </a:p>
          <a:p>
            <a:pPr lvl="1"/>
            <a:r>
              <a:rPr lang="en-US" sz="2000" i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command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</a:t>
            </a:r>
            <a:r>
              <a:rPr lang="en-US" sz="2000" dirty="0">
                <a:solidFill>
                  <a:srgbClr val="4472C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sort | </a:t>
            </a:r>
            <a:r>
              <a:rPr lang="en-US" sz="2000" dirty="0" err="1">
                <a:solidFill>
                  <a:srgbClr val="4472C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r>
              <a:rPr lang="en-US" sz="2000" dirty="0">
                <a:solidFill>
                  <a:srgbClr val="4472C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-c</a:t>
            </a:r>
            <a:endParaRPr lang="en-US" sz="2000" dirty="0">
              <a:solidFill>
                <a:prstClr val="black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Why do we sort first? Read the </a:t>
            </a:r>
            <a:r>
              <a:rPr lang="en-US" sz="24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/>
              <a:t>manpage</a:t>
            </a:r>
            <a:r>
              <a:rPr lang="en-US" dirty="0"/>
              <a:t> to find out.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01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A0FEB-BED7-1176-6871-010E20528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EDDE0-F737-3841-28DE-D39DCE052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/>
              <a:t>Let's put the results in sorted order of frequency (</a:t>
            </a:r>
            <a:r>
              <a:rPr lang="en-US" i="1" dirty="0"/>
              <a:t>descending</a:t>
            </a:r>
            <a:r>
              <a:rPr lang="en-US" dirty="0"/>
              <a:t>) by appending another command: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sort –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endParaRPr lang="en-US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to our list of commands so far (step 4 above).</a:t>
            </a:r>
          </a:p>
          <a:p>
            <a:r>
              <a:rPr lang="en-US" dirty="0"/>
              <a:t>Be sure to chain it using the pipe ('</a:t>
            </a:r>
            <a:r>
              <a:rPr lang="en-US" dirty="0">
                <a:solidFill>
                  <a:schemeClr val="accent1"/>
                </a:solidFill>
              </a:rPr>
              <a:t>|</a:t>
            </a:r>
            <a:r>
              <a:rPr lang="en-US" dirty="0"/>
              <a:t>').</a:t>
            </a:r>
          </a:p>
          <a:p>
            <a:pPr lvl="1"/>
            <a:r>
              <a:rPr lang="en-US" dirty="0"/>
              <a:t>consult the 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sort</a:t>
            </a:r>
            <a:r>
              <a:rPr lang="en-US" dirty="0"/>
              <a:t> </a:t>
            </a:r>
            <a:r>
              <a:rPr lang="en-US" dirty="0" err="1"/>
              <a:t>manpage</a:t>
            </a:r>
            <a:r>
              <a:rPr lang="en-US" dirty="0"/>
              <a:t> to find out what the options 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–r</a:t>
            </a:r>
            <a:r>
              <a:rPr lang="en-US" dirty="0"/>
              <a:t> and 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–n</a:t>
            </a:r>
            <a:r>
              <a:rPr lang="en-US" dirty="0"/>
              <a:t> above do.</a:t>
            </a:r>
          </a:p>
          <a:p>
            <a:r>
              <a:rPr lang="en-US" dirty="0"/>
              <a:t>Show your output.</a:t>
            </a:r>
          </a:p>
        </p:txBody>
      </p:sp>
    </p:spTree>
    <p:extLst>
      <p:ext uri="{BB962C8B-B14F-4D97-AF65-F5344CB8AC3E}">
        <p14:creationId xmlns:p14="http://schemas.microsoft.com/office/powerpoint/2010/main" val="598844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99D0C-79E7-E2F4-9922-CC2D242E6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1CB3E-5D38-06CF-E396-A2FE7E71F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 to </a:t>
            </a:r>
            <a:r>
              <a:rPr lang="en-US" dirty="0">
                <a:hlinkClick r:id="rId2"/>
              </a:rPr>
              <a:t>sandiway@arizona.edu</a:t>
            </a:r>
            <a:endParaRPr lang="en-US" dirty="0"/>
          </a:p>
          <a:p>
            <a:r>
              <a:rPr lang="en-US" dirty="0"/>
              <a:t>By Sunday midnight (</a:t>
            </a:r>
            <a:r>
              <a:rPr lang="en-US" i="1" dirty="0"/>
              <a:t>will be graded on Monday</a:t>
            </a:r>
            <a:r>
              <a:rPr lang="en-US" dirty="0"/>
              <a:t>)</a:t>
            </a:r>
          </a:p>
          <a:p>
            <a:r>
              <a:rPr lang="en-US" dirty="0"/>
              <a:t>SUBJECT: 408/508 Homework 3: </a:t>
            </a:r>
            <a:r>
              <a:rPr lang="en-US" i="1" dirty="0"/>
              <a:t>YOUR NAME</a:t>
            </a:r>
          </a:p>
          <a:p>
            <a:r>
              <a:rPr lang="en-US" b="1" dirty="0"/>
              <a:t>ONE</a:t>
            </a:r>
            <a:r>
              <a:rPr lang="en-US" dirty="0"/>
              <a:t> PDF file please</a:t>
            </a:r>
          </a:p>
          <a:p>
            <a:pPr lvl="1"/>
            <a:r>
              <a:rPr lang="en-US" dirty="0"/>
              <a:t>screenshots should be inside, </a:t>
            </a:r>
          </a:p>
          <a:p>
            <a:pPr lvl="1"/>
            <a:r>
              <a:rPr lang="en-US" dirty="0"/>
              <a:t>not as a bunch separate attachments</a:t>
            </a:r>
          </a:p>
          <a:p>
            <a:r>
              <a:rPr lang="en-US" dirty="0"/>
              <a:t>do not submit Word .docx or .doc files</a:t>
            </a:r>
          </a:p>
          <a:p>
            <a:r>
              <a:rPr lang="en-US" dirty="0"/>
              <a:t>do not submit a link to your PDF file, submit the actual file</a:t>
            </a:r>
          </a:p>
        </p:txBody>
      </p:sp>
    </p:spTree>
    <p:extLst>
      <p:ext uri="{BB962C8B-B14F-4D97-AF65-F5344CB8AC3E}">
        <p14:creationId xmlns:p14="http://schemas.microsoft.com/office/powerpoint/2010/main" val="2416131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1576</Words>
  <Application>Microsoft Macintosh PowerPoint</Application>
  <PresentationFormat>Widescreen</PresentationFormat>
  <Paragraphs>202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Menlo</vt:lpstr>
      <vt:lpstr>Monaco</vt:lpstr>
      <vt:lpstr>Office Theme</vt:lpstr>
      <vt:lpstr>408/508 Computational Techniques for Linguists </vt:lpstr>
      <vt:lpstr>Today's Topics</vt:lpstr>
      <vt:lpstr>Recall the ASR 33 Teletype I mentioned?</vt:lpstr>
      <vt:lpstr>cat command</vt:lpstr>
      <vt:lpstr>cat command</vt:lpstr>
      <vt:lpstr>Shell program</vt:lpstr>
      <vt:lpstr>Input</vt:lpstr>
      <vt:lpstr>Shell script</vt:lpstr>
      <vt:lpstr>Comparison operators: if-then</vt:lpstr>
      <vt:lpstr>Shell script 2</vt:lpstr>
      <vt:lpstr>Shell script 2</vt:lpstr>
      <vt:lpstr>exit value: if-then</vt:lpstr>
      <vt:lpstr>exit value: if-then</vt:lpstr>
      <vt:lpstr>exit value: if-then</vt:lpstr>
      <vt:lpstr>Homework 3: Exercise 1</vt:lpstr>
      <vt:lpstr>Homework 3: Exercise 1</vt:lpstr>
      <vt:lpstr>Note: Windows file access from Ubuntu</vt:lpstr>
      <vt:lpstr>Homework 3: Exercise 1</vt:lpstr>
      <vt:lpstr>Homework 3: Exercise 1</vt:lpstr>
      <vt:lpstr>Homework 3: Exercise 1</vt:lpstr>
      <vt:lpstr>Homework 3: Exercise 2</vt:lpstr>
      <vt:lpstr>Homework 3: Exercise 2</vt:lpstr>
      <vt:lpstr>Homework 3: Exercise 2</vt:lpstr>
      <vt:lpstr>Homework 3: Exercise 2</vt:lpstr>
      <vt:lpstr>Instructions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408/508 Computational Techniques for Linguists </dc:title>
  <dc:creator>sandiway@mac.com</dc:creator>
  <cp:lastModifiedBy>sandiway@mac.com</cp:lastModifiedBy>
  <cp:revision>18</cp:revision>
  <cp:lastPrinted>2026-09-08T23:51:40Z</cp:lastPrinted>
  <dcterms:created xsi:type="dcterms:W3CDTF">2023-08-30T21:30:49Z</dcterms:created>
  <dcterms:modified xsi:type="dcterms:W3CDTF">2026-09-09T19:15:37Z</dcterms:modified>
</cp:coreProperties>
</file>