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335" r:id="rId3"/>
    <p:sldId id="347" r:id="rId4"/>
    <p:sldId id="340" r:id="rId5"/>
    <p:sldId id="262" r:id="rId6"/>
    <p:sldId id="341" r:id="rId7"/>
    <p:sldId id="342" r:id="rId8"/>
    <p:sldId id="343" r:id="rId9"/>
    <p:sldId id="344" r:id="rId10"/>
    <p:sldId id="279" r:id="rId11"/>
    <p:sldId id="274" r:id="rId12"/>
    <p:sldId id="273" r:id="rId13"/>
    <p:sldId id="264" r:id="rId14"/>
    <p:sldId id="345" r:id="rId15"/>
    <p:sldId id="346" r:id="rId16"/>
    <p:sldId id="280" r:id="rId17"/>
    <p:sldId id="281" r:id="rId18"/>
    <p:sldId id="282" r:id="rId19"/>
    <p:sldId id="28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99"/>
    <p:restoredTop sz="97030"/>
  </p:normalViewPr>
  <p:slideViewPr>
    <p:cSldViewPr snapToGrid="0" snapToObjects="1">
      <p:cViewPr varScale="1">
        <p:scale>
          <a:sx n="116" d="100"/>
          <a:sy n="116" d="100"/>
        </p:scale>
        <p:origin x="224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D1C5E-DDA0-9D45-A736-EF43C5EFBE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E4FBD-53F1-D541-B92C-D3B97CAE7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8CAF1-C59E-7B43-B2B8-66D4BE0D6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C1CD8-3DC5-4E4B-A0EF-A9951588B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504DF-50C0-C240-99B1-00AB90266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8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A4623-3B90-6E43-BF4D-15F968F76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0EC09F-E0C5-6E44-B282-CCF40C158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53521-ADD8-E840-AE4E-22983EE16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09657-DA86-7F4F-BA38-CF0AD3755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6F484-A916-6D42-BE1F-36D2347FF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0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1D365C-E2AA-6D4F-96D2-3E94CA9283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46482-04BE-234C-98EF-D7657EF5E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FDC97-AB09-454F-A8BF-F2E439E2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05D8A-4D1C-BE4F-B3C7-CD77D1774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5AC6A-6A0E-1D4C-9065-06138A8A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35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2EB4-07CF-A199-125F-4957A66BE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BC6A9-1218-C39A-E732-B883D854F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2F89F-E2AC-A3F2-A5EF-AEFAD0CF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4BC4C-CBBD-E735-789F-B5F76A30B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CA946-EAF3-47BE-441C-5F7A450B8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24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8D233-6848-340F-B236-2DD79AB6C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9F457-0228-AAD1-1605-25E8D302E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8543D-7D3E-A97E-39DE-13C03D2FC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2AF54-9C93-1991-69F0-065C9C63C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8908E-297C-F4BD-86C7-1500024CD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33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7A8EC-B991-EEC0-5AB8-EBD6174FA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5D1AA-F9EF-4BCE-17B9-DFF646BE4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AB6AF-9DE4-C5BE-DCDF-FEE779995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7A2FC-C5CB-CCDF-4415-3C02D8BA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AC114-6AED-895E-6513-0053E880F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785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92B12-4CC7-8D1A-8049-F5E842779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7AEF1-0F7A-E096-F1E0-CFB11A6F3B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8A426-102F-CBBF-08B2-13B196D2E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2A950-C3DD-B02E-D6C9-44A576FFE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00171-E175-99CA-36BB-6898C16D6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9234B-7C99-FED2-F5FC-94962868E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11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B9289-9782-4F44-BC55-F94B42D8D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D9FB3-977E-A451-C6A0-1E8775157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F4B829-4D3B-2F11-6BAB-4B061B666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9D31D0-C0FC-E534-67DD-855FA513BF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9291E-4CA4-617D-7267-B156283E0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AD9205-F79F-6BC8-2906-2DEC06E2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8881F7-78C0-D5A3-FCFB-CB9404C17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5F45CF-DD07-D4D8-1A15-BC4048151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88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E2BC9-362E-6106-F499-E50237AF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73BDE2-3C48-BAD8-77E3-1423A06D1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CBA04F-3970-C274-AA1B-45D1DA05A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575188-4722-8BA3-AAD7-DDB3311DB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342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EBA481-9FCB-3515-FDDA-7B23A018D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D4573-DE61-A282-7402-2FC431841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C5A84-7850-69A6-B59B-C2A29E3A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35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450F4-97CC-915A-FAD6-B3ACFF3A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68BA0-E9F3-F561-AA6C-0083BE6AA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88EA6-26E6-938A-BAB5-0C7C28BF1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DAC0E-6A5A-5019-9E0A-D8DFAEDD0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C29EB-DE8B-447B-FD1F-1B50229CC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4D3B52-717C-AE83-E14A-9A03F35D7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44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D124-804B-F749-A7F9-BBFA6725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D6975-6118-4F42-BB77-03834CC10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B0B40-3E2D-3247-8457-6139D20E9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2E314-96E9-4E4E-8CC7-B97B041EF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E1271-D903-7E42-9DEE-089EC545E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595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6C632-7524-BACA-9A88-A381C78C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FA832-6680-0563-24D1-7BA285CDB8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A0BBA-41EB-0EA3-C896-29BAD1841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945E2-F632-32D4-CC3C-101BCCF8E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78278-695B-E729-02F1-52DF1298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ECB80-A670-65B6-BBF9-401A120BB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043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26D54-1013-370B-1C03-CA4263BF4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E5873-3250-E87B-F06D-92D9DE168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C0BD2-CF18-D93C-97C4-5C1AA3591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2A445-BB48-356C-8076-50F7E9A2F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54B0D-C6B2-7E0C-853F-15A16036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03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02B94D-C763-DE6A-7BC8-7CD801F905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492B83-3F32-28F6-16A5-0671DF1184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540F0-4B3C-6908-45D8-C41AB2C22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32EB4-2425-CEFB-E129-B65A3E8B0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94883-3BAA-17F2-48D7-90DF142FE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79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58EC9-86ED-CD48-811E-648F3B583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8EB60-F977-3F42-B423-0F1607EE1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FFFF0-BA71-274B-AA5B-DF21B667C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94D8A-A315-2540-89D5-3EAD20F5D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D9524-F9D1-624B-9FA4-40C3C49A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8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1F17F-DB53-A34A-8905-E8762C3D4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3CD74-2543-AD4C-9249-3283DD4C9D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EE50D-9A19-3147-B2AA-6F3741550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5A8A3-8E72-6744-A3F5-7A9A5FB63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5FEEB-C601-FF48-B0BB-7796F76AE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68B5C-5CDB-244F-8C4E-B6F1460D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1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786EB-0D4A-6A4F-8323-E44E17CF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3D39C-425C-A446-9E62-2231D5D86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EF4940-0BC8-A04F-9B84-AE8D47B68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88112F-9F23-EE4B-B621-AA7A0800A1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1130F-C7B4-8341-8DDD-75E58050DC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4DD161-A7E2-504F-944F-386D7D496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0FA0F1-A017-3948-9F04-BD7788871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20F540-5532-FE44-9A1E-39B6649D0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18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0253F-CF76-A145-BE41-C5E68EED6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5FF1B4-4221-0F4A-9B72-8F25016FC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14E35-8E79-5D4A-A8EA-000DDAB92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DCA382-3E6B-A049-9F10-D288C0087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50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781478-4180-7745-89E3-E2F5A7AE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D80A59-C404-AB42-862A-C8B7CED86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3EF838-E329-5B48-B5CE-B779E738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10439-C451-9444-A877-AEBC7104D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1C32E-F2D6-B04B-8EFA-74E52700E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2603A-B6FA-1F4D-90D3-4540327B8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7DF173-EE23-9044-8129-6C4CFDB4C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B2D5A4-033D-8849-A026-681EFD531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FE7819-0307-EE45-AD5B-87E16838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E2119-03A5-6247-B6D6-C1BF46EB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151C5F-BCC8-C240-9A14-FBDED0BA67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CF3D38-49A1-C348-83D9-B7FC10C66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C5D7AD-FAE6-EB4B-BC05-773E926CA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1ED16-9D8D-0F4F-85E5-63129A4F6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AFF2B8-681E-E84A-B765-4AE10761C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6A4E0-2327-5B43-AFD9-548DDEDC9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1468C-849A-A04D-855B-60D2216D2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E1211-22C6-3748-89F7-40D4ACEF2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2164A-A27A-E643-AE41-096F57FCF9FD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7255D-7D83-7E45-95BA-C5C776BDB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04BA6-FCA0-6645-9E37-13E0034B6A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5303B-0E85-B545-86D5-54E246EE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61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3061F8-5BA2-BC19-0B42-CBC1DFA10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00D4A-72A9-B002-85FD-DCE21EE81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D24CF-47C9-283C-3F57-4D7B429050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2F0A3-018E-0844-BCCC-E39C99BC4A60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4E5D8-0259-7689-1FF8-D06B612D7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0EC6D-9820-7E70-3753-9FA635D9B3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FC798-0D48-A844-94D3-DF75635E7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2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learn.microsoft.com/en-us/windows/wsl/instal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djg@pdp8online.co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DD119B-6BFA-4C3F-90CE-97DAFD604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F8460E-9FE0-EBD9-3850-9E9135D5A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588" y="965199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4800">
                <a:solidFill>
                  <a:schemeClr val="bg1"/>
                </a:solidFill>
              </a:rPr>
              <a:t>408/508 </a:t>
            </a:r>
            <a:r>
              <a:rPr lang="en-US" sz="4800" i="1">
                <a:solidFill>
                  <a:schemeClr val="bg1"/>
                </a:solidFill>
              </a:rPr>
              <a:t>Computational Techniques for Linguists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4A25506-2625-4D9F-08B9-CD8E1333B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965198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rgbClr val="FFC000"/>
                </a:solidFill>
              </a:rPr>
              <a:t>Lecture 5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1572D0-F0FD-4D84-8F82-DC59140EB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611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bash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simple commands:</a:t>
            </a:r>
          </a:p>
          <a:p>
            <a:pPr lvl="1"/>
            <a:r>
              <a:rPr lang="en-US" b="1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pwd</a:t>
            </a:r>
            <a:r>
              <a:rPr lang="en-US" dirty="0"/>
              <a:t>				print working directory</a:t>
            </a:r>
          </a:p>
          <a:p>
            <a:pPr lvl="1"/>
            <a:r>
              <a:rPr lang="en-US" b="1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ls</a:t>
            </a:r>
            <a:r>
              <a:rPr lang="en-US" dirty="0"/>
              <a:t>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</a:t>
            </a:r>
            <a:r>
              <a:rPr lang="en-US" b="1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ls</a:t>
            </a:r>
            <a:r>
              <a:rPr lang="en-US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-a</a:t>
            </a:r>
            <a:r>
              <a:rPr lang="en-US" dirty="0"/>
              <a:t>) 			list current directory </a:t>
            </a:r>
          </a:p>
          <a:p>
            <a:pPr marL="457200" lvl="1" indent="0">
              <a:buNone/>
            </a:pPr>
            <a:r>
              <a:rPr lang="en-US" dirty="0"/>
              <a:t>					(</a:t>
            </a:r>
            <a:r>
              <a:rPr lang="en-US" b="1" dirty="0"/>
              <a:t>-a </a:t>
            </a:r>
            <a:r>
              <a:rPr lang="en-US" dirty="0"/>
              <a:t>option: show . (dot) files too)</a:t>
            </a:r>
          </a:p>
          <a:p>
            <a:pPr lvl="1"/>
            <a:r>
              <a:rPr lang="en-US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cd</a:t>
            </a:r>
            <a:r>
              <a:rPr lang="en-US" dirty="0"/>
              <a:t>				change directory</a:t>
            </a:r>
          </a:p>
          <a:p>
            <a:pPr lvl="1"/>
            <a:r>
              <a:rPr lang="en-US" b="1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mkdir</a:t>
            </a:r>
            <a:r>
              <a:rPr lang="en-US" dirty="0"/>
              <a:t> 				create a new directory</a:t>
            </a:r>
          </a:p>
          <a:p>
            <a:pPr lvl="1"/>
            <a:r>
              <a:rPr lang="en-US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which</a:t>
            </a:r>
            <a:r>
              <a:rPr lang="en-US" dirty="0"/>
              <a:t> </a:t>
            </a:r>
            <a:r>
              <a:rPr lang="en-US" i="1" dirty="0"/>
              <a:t>name</a:t>
            </a:r>
            <a:r>
              <a:rPr lang="en-US" dirty="0"/>
              <a:t>			prints the directory where command </a:t>
            </a:r>
          </a:p>
          <a:p>
            <a:pPr marL="457200" lvl="1" indent="0">
              <a:buNone/>
            </a:pPr>
            <a:r>
              <a:rPr lang="en-US" i="1" dirty="0"/>
              <a:t>					name</a:t>
            </a:r>
            <a:r>
              <a:rPr lang="en-US" dirty="0"/>
              <a:t> is located, or nothing if it can’t be </a:t>
            </a:r>
          </a:p>
          <a:p>
            <a:pPr marL="457200" lvl="1" indent="0">
              <a:buNone/>
            </a:pPr>
            <a:r>
              <a:rPr lang="en-US" dirty="0"/>
              <a:t>					found in the PATH</a:t>
            </a:r>
          </a:p>
          <a:p>
            <a:pPr lvl="1"/>
            <a:r>
              <a:rPr lang="en-US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man</a:t>
            </a:r>
            <a:r>
              <a:rPr lang="en-US" dirty="0"/>
              <a:t> </a:t>
            </a:r>
            <a:r>
              <a:rPr lang="en-US" i="1" dirty="0"/>
              <a:t>name</a:t>
            </a:r>
            <a:r>
              <a:rPr lang="en-US" dirty="0"/>
              <a:t>			display manual page for command </a:t>
            </a:r>
            <a:r>
              <a:rPr lang="en-US" i="1" dirty="0"/>
              <a:t>name</a:t>
            </a:r>
            <a:endParaRPr lang="en-US" dirty="0"/>
          </a:p>
          <a:p>
            <a:pPr lvl="1"/>
            <a:r>
              <a:rPr lang="en-US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echo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US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$SHELL </a:t>
            </a:r>
            <a:r>
              <a:rPr lang="en-US" dirty="0"/>
              <a:t>			prints the shell ($ prefixes a variable)</a:t>
            </a:r>
          </a:p>
          <a:p>
            <a:pPr lvl="1"/>
            <a:r>
              <a:rPr lang="en-US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echo $PATH</a:t>
            </a:r>
            <a:r>
              <a:rPr lang="en-US" dirty="0"/>
              <a:t>			shows the directories where the shell will </a:t>
            </a:r>
          </a:p>
          <a:p>
            <a:pPr marL="457200" lvl="1" indent="0">
              <a:buNone/>
            </a:pPr>
            <a:r>
              <a:rPr lang="en-US" dirty="0"/>
              <a:t>					look for commands</a:t>
            </a:r>
          </a:p>
        </p:txBody>
      </p:sp>
    </p:spTree>
    <p:extLst>
      <p:ext uri="{BB962C8B-B14F-4D97-AF65-F5344CB8AC3E}">
        <p14:creationId xmlns:p14="http://schemas.microsoft.com/office/powerpoint/2010/main" val="339474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bash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218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dirty="0"/>
              <a:t>Directory shortcuts (abbreviations):</a:t>
            </a:r>
          </a:p>
          <a:p>
            <a:r>
              <a:rPr lang="en-US" dirty="0"/>
              <a:t>your home directory: 	</a:t>
            </a:r>
            <a:r>
              <a:rPr lang="en-US" b="1" dirty="0"/>
              <a:t>~</a:t>
            </a:r>
          </a:p>
          <a:p>
            <a:r>
              <a:rPr lang="en-US" dirty="0"/>
              <a:t>current directory: 	</a:t>
            </a:r>
            <a:r>
              <a:rPr lang="en-US" b="1" dirty="0"/>
              <a:t>.</a:t>
            </a:r>
          </a:p>
          <a:p>
            <a:r>
              <a:rPr lang="en-US" dirty="0"/>
              <a:t>parent directory:	</a:t>
            </a:r>
            <a:r>
              <a:rPr lang="en-US" b="1" dirty="0"/>
              <a:t>..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cd ..		</a:t>
            </a:r>
            <a:r>
              <a:rPr lang="en-US" dirty="0"/>
              <a:t>		(go to parent directory)</a:t>
            </a:r>
          </a:p>
          <a:p>
            <a:pPr lvl="1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mkdir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~/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tmp</a:t>
            </a:r>
            <a:r>
              <a:rPr lang="en-US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	</a:t>
            </a:r>
            <a:r>
              <a:rPr lang="en-US" b="1" dirty="0"/>
              <a:t>	</a:t>
            </a:r>
            <a:r>
              <a:rPr lang="en-US" dirty="0"/>
              <a:t>	(create a new directory called </a:t>
            </a:r>
            <a:r>
              <a:rPr lang="en-US" dirty="0" err="1"/>
              <a:t>tmp</a:t>
            </a:r>
            <a:r>
              <a:rPr lang="en-US" dirty="0"/>
              <a:t> in your home directory)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touch 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tmp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	</a:t>
            </a:r>
            <a:r>
              <a:rPr lang="en-US" dirty="0"/>
              <a:t>		(create a new file </a:t>
            </a:r>
            <a:r>
              <a:rPr lang="en-US" dirty="0" err="1"/>
              <a:t>tmp</a:t>
            </a:r>
            <a:r>
              <a:rPr lang="en-US" dirty="0"/>
              <a:t> in the current directory if </a:t>
            </a:r>
            <a:r>
              <a:rPr lang="en-US" dirty="0" err="1"/>
              <a:t>tmp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					doesn’t already exist, or update the timestamp)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ls -l 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tmp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	</a:t>
            </a:r>
            <a:r>
              <a:rPr lang="en-US" dirty="0"/>
              <a:t>		(list attributes of file </a:t>
            </a:r>
            <a:r>
              <a:rPr lang="en-US" dirty="0" err="1"/>
              <a:t>tmp</a:t>
            </a:r>
            <a:r>
              <a:rPr lang="en-US" dirty="0"/>
              <a:t> in long format)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sz="33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-</a:t>
            </a:r>
            <a:r>
              <a:rPr lang="en-US" sz="33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rw</a:t>
            </a:r>
            <a:r>
              <a:rPr lang="en-US" sz="33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-r--r--  1 </a:t>
            </a:r>
            <a:r>
              <a:rPr lang="en-US" sz="33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sandiway</a:t>
            </a:r>
            <a:r>
              <a:rPr lang="en-US" sz="33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 staff  0 Sep  4 09:26 </a:t>
            </a:r>
            <a:r>
              <a:rPr lang="en-US" sz="33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tmp</a:t>
            </a:r>
            <a:endParaRPr lang="en-US" sz="33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6679" y="5390162"/>
            <a:ext cx="1465854" cy="14157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permissions</a:t>
            </a:r>
          </a:p>
          <a:p>
            <a:r>
              <a:rPr lang="en-US" dirty="0"/>
              <a:t>user group all</a:t>
            </a:r>
          </a:p>
          <a:p>
            <a:r>
              <a:rPr lang="en-US" sz="1600" dirty="0"/>
              <a:t>r  = read</a:t>
            </a:r>
          </a:p>
          <a:p>
            <a:r>
              <a:rPr lang="en-US" sz="1600" dirty="0"/>
              <a:t>w = write</a:t>
            </a:r>
          </a:p>
          <a:p>
            <a:r>
              <a:rPr lang="en-US" sz="1600" dirty="0"/>
              <a:t>x = execute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31878" y="5405550"/>
            <a:ext cx="78800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owner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27051" y="5405550"/>
            <a:ext cx="73807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group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6894" y="5390162"/>
            <a:ext cx="83286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size</a:t>
            </a:r>
          </a:p>
          <a:p>
            <a:r>
              <a:rPr lang="en-US" dirty="0"/>
              <a:t>(bytes)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50370" y="5405550"/>
            <a:ext cx="102335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date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modified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10876" y="5390162"/>
            <a:ext cx="100576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filename</a:t>
            </a:r>
          </a:p>
        </p:txBody>
      </p:sp>
    </p:spTree>
    <p:extLst>
      <p:ext uri="{BB962C8B-B14F-4D97-AF65-F5344CB8AC3E}">
        <p14:creationId xmlns:p14="http://schemas.microsoft.com/office/powerpoint/2010/main" val="170655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Arithmetic (very primitive -&gt; less rigid)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at the shell prompt: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expr 1 + 3</a:t>
            </a:r>
            <a:r>
              <a:rPr lang="en-US" dirty="0"/>
              <a:t>			(Need spaces cf. </a:t>
            </a:r>
            <a:r>
              <a:rPr lang="en-US" dirty="0">
                <a:solidFill>
                  <a:srgbClr val="FF0000"/>
                </a:solidFill>
              </a:rPr>
              <a:t>expr 1+3</a:t>
            </a:r>
            <a:r>
              <a:rPr lang="en-US" dirty="0"/>
              <a:t>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expr 2 '*' 2</a:t>
            </a:r>
            <a:r>
              <a:rPr lang="en-US" dirty="0"/>
              <a:t>			(cf. </a:t>
            </a:r>
            <a:r>
              <a:rPr lang="en-US" dirty="0">
                <a:solidFill>
                  <a:srgbClr val="FF0000"/>
                </a:solidFill>
              </a:rPr>
              <a:t>expr 2 * 2</a:t>
            </a:r>
            <a:r>
              <a:rPr lang="en-US" dirty="0"/>
              <a:t>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echo `expr 7 + 3`</a:t>
            </a:r>
          </a:p>
        </p:txBody>
      </p:sp>
      <p:pic>
        <p:nvPicPr>
          <p:cNvPr id="3" name="Picture 2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C3CBF432-E725-E0D0-EA60-4FB3936BB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1836"/>
          <a:stretch/>
        </p:blipFill>
        <p:spPr>
          <a:xfrm>
            <a:off x="570673" y="3138617"/>
            <a:ext cx="11050653" cy="3267761"/>
          </a:xfrm>
          <a:prstGeom prst="rect">
            <a:avLst/>
          </a:prstGeom>
        </p:spPr>
      </p:pic>
      <p:sp>
        <p:nvSpPr>
          <p:cNvPr id="4" name="Left Arrow Callout 3">
            <a:extLst>
              <a:ext uri="{FF2B5EF4-FFF2-40B4-BE49-F238E27FC236}">
                <a16:creationId xmlns:a16="http://schemas.microsoft.com/office/drawing/2014/main" id="{45071D6B-9814-D2B7-6E78-6A3C433EAB3A}"/>
              </a:ext>
            </a:extLst>
          </p:cNvPr>
          <p:cNvSpPr/>
          <p:nvPr/>
        </p:nvSpPr>
        <p:spPr>
          <a:xfrm>
            <a:off x="7611761" y="5288694"/>
            <a:ext cx="3742039" cy="642551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804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* is a file wildcard character</a:t>
            </a:r>
          </a:p>
        </p:txBody>
      </p:sp>
    </p:spTree>
    <p:extLst>
      <p:ext uri="{BB962C8B-B14F-4D97-AF65-F5344CB8AC3E}">
        <p14:creationId xmlns:p14="http://schemas.microsoft.com/office/powerpoint/2010/main" val="273864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Arithmetic (very primitive -&gt; less rigid)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 the shell prompt: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=2 	</a:t>
            </a:r>
            <a:r>
              <a:rPr lang="en-US" dirty="0"/>
              <a:t>			(NO SPACES! cf.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= 2</a:t>
            </a:r>
            <a:r>
              <a:rPr lang="en-US" dirty="0"/>
              <a:t>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expr $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+ 1</a:t>
            </a:r>
            <a:endParaRPr lang="en-US" dirty="0"/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let x=1+3</a:t>
            </a:r>
            <a:r>
              <a:rPr lang="en-US" dirty="0"/>
              <a:t>			(cf. let </a:t>
            </a:r>
            <a:r>
              <a:rPr lang="en-US" dirty="0">
                <a:solidFill>
                  <a:srgbClr val="FF0000"/>
                </a:solidFill>
              </a:rPr>
              <a:t>x=1 + 3</a:t>
            </a:r>
            <a:r>
              <a:rPr lang="en-US" dirty="0"/>
              <a:t>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echo $x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let 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=$i+1</a:t>
            </a:r>
            <a:r>
              <a:rPr lang="en-US" dirty="0"/>
              <a:t>		(also ok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let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=i+1</a:t>
            </a:r>
            <a:r>
              <a:rPr lang="en-US" dirty="0"/>
              <a:t>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echo $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462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73C15-859E-F9CF-2AF8-B884CC9B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Arithmetic (very primitive -&gt; less rigid)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46F7A-DD7A-B4D4-451F-CCE78ECAB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 the shell prompt ((…)) – easier to use, less rigid syntax:</a:t>
            </a:r>
          </a:p>
          <a:p>
            <a:pPr marL="914400" lvl="1" indent="-457200">
              <a:buFont typeface="+mj-lt"/>
              <a:buAutoNum type="arabicPeriod" startAt="10"/>
            </a:pP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=$((1+3))</a:t>
            </a:r>
            <a:r>
              <a:rPr lang="en-US" dirty="0"/>
              <a:t>			(set variable </a:t>
            </a:r>
            <a:r>
              <a:rPr lang="en-US" dirty="0" err="1"/>
              <a:t>i</a:t>
            </a:r>
            <a:r>
              <a:rPr lang="en-US" dirty="0"/>
              <a:t> to value of expr 1 + 3)</a:t>
            </a:r>
          </a:p>
          <a:p>
            <a:pPr marL="914400" lvl="1" indent="-457200">
              <a:buFont typeface="+mj-lt"/>
              <a:buAutoNum type="arabicPeriod" startAt="10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((x = 1+ 3))</a:t>
            </a:r>
            <a:r>
              <a:rPr lang="en-US" dirty="0"/>
              <a:t>			(spaces not significant)</a:t>
            </a:r>
          </a:p>
          <a:p>
            <a:pPr marL="914400" lvl="1" indent="-457200">
              <a:buFont typeface="+mj-lt"/>
              <a:buAutoNum type="arabicPeriod" startAt="10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echo $x</a:t>
            </a:r>
          </a:p>
          <a:p>
            <a:pPr marL="914400" lvl="1" indent="-457200">
              <a:buFont typeface="+mj-lt"/>
              <a:buAutoNum type="arabicPeriod" startAt="10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echo $((1+3))</a:t>
            </a:r>
          </a:p>
          <a:p>
            <a:pPr marL="914400" lvl="1" indent="-457200">
              <a:buFont typeface="+mj-lt"/>
              <a:buAutoNum type="arabicPeriod" startAt="10"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((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=i+1)) </a:t>
            </a:r>
            <a:r>
              <a:rPr lang="en-US" dirty="0"/>
              <a:t>			(also ok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let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=$i+1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994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1333A-A504-8A18-2AAA-82421316D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</a:t>
            </a:r>
          </a:p>
        </p:txBody>
      </p:sp>
      <p:pic>
        <p:nvPicPr>
          <p:cNvPr id="9" name="Content Placeholder 8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12361E50-EC75-3F83-121A-E811475A3D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4468" y="2353405"/>
            <a:ext cx="6543063" cy="4351338"/>
          </a:xfr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C23533-EF3D-ABA9-4E8C-34F94437C58F}"/>
              </a:ext>
            </a:extLst>
          </p:cNvPr>
          <p:cNvSpPr txBox="1"/>
          <p:nvPr/>
        </p:nvSpPr>
        <p:spPr>
          <a:xfrm>
            <a:off x="1202635" y="1799293"/>
            <a:ext cx="9306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nano ~/.</a:t>
            </a:r>
            <a:r>
              <a:rPr lang="en-US" sz="2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bashrc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(</a:t>
            </a:r>
            <a:r>
              <a:rPr lang="en-US" sz="2800" i="1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run the nano text editor on the startup file</a:t>
            </a:r>
            <a:r>
              <a:rPr lang="en-US" sz="28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</a:t>
            </a:r>
            <a:endParaRPr lang="en-US" sz="2400" dirty="0">
              <a:latin typeface="Calibri" panose="020F0502020204030204" pitchFamily="34" charset="0"/>
              <a:ea typeface="Menlo" panose="020B0609030804020204" pitchFamily="49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42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12EB9-09BB-DB21-040A-3D6D4364C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</a:t>
            </a:r>
          </a:p>
        </p:txBody>
      </p:sp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553C9CC1-0DAD-EEF4-ABA9-A19D84750E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83654"/>
            <a:ext cx="5181600" cy="3435279"/>
          </a:xfrm>
          <a:ln>
            <a:solidFill>
              <a:schemeClr val="tx1"/>
            </a:solidFill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E468B1-0ADE-7B03-8544-8DEC84F6B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3653"/>
            <a:ext cx="5616146" cy="389330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let's insert a line </a:t>
            </a:r>
            <a:r>
              <a:rPr lang="en-US" sz="22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PS1='\w\$ '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1"/>
            <a:r>
              <a:rPr lang="en-US" dirty="0"/>
              <a:t>PS1 is the variable holding the prompt string</a:t>
            </a:r>
          </a:p>
          <a:p>
            <a:pPr lvl="1"/>
            <a:r>
              <a:rPr lang="en-US" dirty="0"/>
              <a:t>'\w\$ ' is a single-quoted string</a:t>
            </a:r>
          </a:p>
          <a:p>
            <a:pPr lvl="1"/>
            <a:r>
              <a:rPr lang="en-US" dirty="0"/>
              <a:t>\w means print working directory</a:t>
            </a:r>
          </a:p>
          <a:p>
            <a:pPr lvl="1"/>
            <a:r>
              <a:rPr lang="en-US" dirty="0"/>
              <a:t>\$ means print $</a:t>
            </a:r>
          </a:p>
          <a:p>
            <a:r>
              <a:rPr lang="en-US" dirty="0"/>
              <a:t>Then Control-O RETURN (to write out the change)</a:t>
            </a:r>
          </a:p>
          <a:p>
            <a:r>
              <a:rPr lang="en-US" dirty="0"/>
              <a:t>Then Control-X to Exit Nano</a:t>
            </a:r>
          </a:p>
          <a:p>
            <a:r>
              <a:rPr lang="en-US" dirty="0"/>
              <a:t>Then close the Terminal and restart 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4EB0F1-22F6-510A-C5E9-83BFCC39B799}"/>
              </a:ext>
            </a:extLst>
          </p:cNvPr>
          <p:cNvSpPr txBox="1"/>
          <p:nvPr/>
        </p:nvSpPr>
        <p:spPr>
          <a:xfrm>
            <a:off x="838200" y="1835794"/>
            <a:ext cx="4320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scroll down (arrow keys) until you see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PS1=</a:t>
            </a:r>
          </a:p>
        </p:txBody>
      </p:sp>
      <p:sp>
        <p:nvSpPr>
          <p:cNvPr id="8" name="Right Arrow Callout 7">
            <a:extLst>
              <a:ext uri="{FF2B5EF4-FFF2-40B4-BE49-F238E27FC236}">
                <a16:creationId xmlns:a16="http://schemas.microsoft.com/office/drawing/2014/main" id="{A3298ED2-9084-C061-0907-3DC9B64627D5}"/>
              </a:ext>
            </a:extLst>
          </p:cNvPr>
          <p:cNvSpPr/>
          <p:nvPr/>
        </p:nvSpPr>
        <p:spPr>
          <a:xfrm>
            <a:off x="230660" y="4461595"/>
            <a:ext cx="1062681" cy="593124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here!</a:t>
            </a:r>
          </a:p>
        </p:txBody>
      </p:sp>
    </p:spTree>
    <p:extLst>
      <p:ext uri="{BB962C8B-B14F-4D97-AF65-F5344CB8AC3E}">
        <p14:creationId xmlns:p14="http://schemas.microsoft.com/office/powerpoint/2010/main" val="2210862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B4528-E538-4E6E-45F7-C3019851D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</a:t>
            </a:r>
          </a:p>
        </p:txBody>
      </p:sp>
      <p:pic>
        <p:nvPicPr>
          <p:cNvPr id="6" name="Content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FE2E685-7AE2-43A6-7ACD-21188117D1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86841"/>
            <a:ext cx="5181600" cy="3428906"/>
          </a:xfrm>
          <a:ln>
            <a:solidFill>
              <a:schemeClr val="tx1"/>
            </a:solidFill>
          </a:ln>
        </p:spPr>
      </p:pic>
      <p:pic>
        <p:nvPicPr>
          <p:cNvPr id="9" name="Content Placeholder 8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E18AC82-B17B-0060-B9D9-F284C7A2C7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294153"/>
            <a:ext cx="5181600" cy="3414281"/>
          </a:xfr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190C535-65C8-BF1B-DEE0-7B495843B8F9}"/>
              </a:ext>
            </a:extLst>
          </p:cNvPr>
          <p:cNvSpPr/>
          <p:nvPr/>
        </p:nvSpPr>
        <p:spPr>
          <a:xfrm>
            <a:off x="1202635" y="3677478"/>
            <a:ext cx="1351722" cy="29817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5AA116-B154-6DD4-E586-9E6D6C4C7749}"/>
              </a:ext>
            </a:extLst>
          </p:cNvPr>
          <p:cNvSpPr txBox="1"/>
          <p:nvPr/>
        </p:nvSpPr>
        <p:spPr>
          <a:xfrm>
            <a:off x="7315200" y="1848970"/>
            <a:ext cx="3044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~$</a:t>
            </a:r>
            <a:r>
              <a:rPr lang="en-US" dirty="0"/>
              <a:t> is a nice and short prompt!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9F08AE-72B2-CC69-BEDF-34FF5872AB4D}"/>
              </a:ext>
            </a:extLst>
          </p:cNvPr>
          <p:cNvSpPr txBox="1"/>
          <p:nvPr/>
        </p:nvSpPr>
        <p:spPr>
          <a:xfrm>
            <a:off x="838200" y="1804098"/>
            <a:ext cx="5810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modified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~/.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bashrc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US" dirty="0"/>
              <a:t>file (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~</a:t>
            </a:r>
            <a:r>
              <a:rPr lang="en-US" dirty="0"/>
              <a:t> means your home directory)</a:t>
            </a:r>
          </a:p>
        </p:txBody>
      </p:sp>
    </p:spTree>
    <p:extLst>
      <p:ext uri="{BB962C8B-B14F-4D97-AF65-F5344CB8AC3E}">
        <p14:creationId xmlns:p14="http://schemas.microsoft.com/office/powerpoint/2010/main" val="682005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DD9D5-13E8-DC99-9696-D061BD3FE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program</a:t>
            </a:r>
          </a:p>
        </p:txBody>
      </p:sp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E91BB558-0574-B772-3292-A91A04C0016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0087" y="2366344"/>
            <a:ext cx="5181600" cy="3857115"/>
          </a:xfrm>
          <a:ln>
            <a:solidFill>
              <a:schemeClr val="tx1"/>
            </a:solidFill>
          </a:ln>
        </p:spPr>
      </p:pic>
      <p:pic>
        <p:nvPicPr>
          <p:cNvPr id="9" name="Content Placeholder 8" descr="Text&#10;&#10;Description automatically generated">
            <a:extLst>
              <a:ext uri="{FF2B5EF4-FFF2-40B4-BE49-F238E27FC236}">
                <a16:creationId xmlns:a16="http://schemas.microsoft.com/office/drawing/2014/main" id="{C6312C3E-BAD0-45FC-9325-C98F63CDA5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49938" y="2366344"/>
            <a:ext cx="5181600" cy="2462330"/>
          </a:xfr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A5894D-8BC1-D79F-BE79-583D37C3BF5C}"/>
              </a:ext>
            </a:extLst>
          </p:cNvPr>
          <p:cNvSpPr txBox="1"/>
          <p:nvPr/>
        </p:nvSpPr>
        <p:spPr>
          <a:xfrm>
            <a:off x="5849938" y="4926294"/>
            <a:ext cx="5921604" cy="13849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~$ for ((</a:t>
            </a:r>
            <a:r>
              <a:rPr lang="en-US" sz="14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=1; </a:t>
            </a:r>
            <a:r>
              <a:rPr lang="en-US" sz="14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&lt;=10; </a:t>
            </a:r>
            <a:r>
              <a:rPr lang="en-US" sz="14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=i+2)); do echo "$</a:t>
            </a:r>
            <a:r>
              <a:rPr lang="en-US" sz="14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by 2"; done</a:t>
            </a:r>
          </a:p>
          <a:p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1 by 2</a:t>
            </a:r>
          </a:p>
          <a:p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3 by 2</a:t>
            </a:r>
          </a:p>
          <a:p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5 by 2</a:t>
            </a:r>
          </a:p>
          <a:p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7 by 2</a:t>
            </a:r>
          </a:p>
          <a:p>
            <a:r>
              <a:rPr lang="en-US" sz="1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9 by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6C1CEF-3035-3966-D717-1D5FF548E348}"/>
              </a:ext>
            </a:extLst>
          </p:cNvPr>
          <p:cNvSpPr txBox="1"/>
          <p:nvPr/>
        </p:nvSpPr>
        <p:spPr>
          <a:xfrm>
            <a:off x="10826428" y="5854127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macOS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F26412-CA6D-BF2B-7EC6-0A5F727AF8E3}"/>
              </a:ext>
            </a:extLst>
          </p:cNvPr>
          <p:cNvSpPr txBox="1"/>
          <p:nvPr/>
        </p:nvSpPr>
        <p:spPr>
          <a:xfrm>
            <a:off x="2813701" y="1603559"/>
            <a:ext cx="6261651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{1..10..2} means range from 1 to 10 incrementing by 2</a:t>
            </a:r>
          </a:p>
          <a:p>
            <a:r>
              <a:rPr lang="en-US" sz="2000" dirty="0"/>
              <a:t>; (semicolon) </a:t>
            </a:r>
            <a:r>
              <a:rPr lang="en-US" sz="2400" dirty="0"/>
              <a:t>or</a:t>
            </a:r>
            <a:r>
              <a:rPr lang="en-US" sz="2000" dirty="0"/>
              <a:t> newline terminates/separates statements</a:t>
            </a:r>
          </a:p>
        </p:txBody>
      </p:sp>
      <p:sp>
        <p:nvSpPr>
          <p:cNvPr id="14" name="Left Arrow Callout 13">
            <a:extLst>
              <a:ext uri="{FF2B5EF4-FFF2-40B4-BE49-F238E27FC236}">
                <a16:creationId xmlns:a16="http://schemas.microsoft.com/office/drawing/2014/main" id="{9F7B703B-C6D4-FFB9-78FB-4BB7C2059BE2}"/>
              </a:ext>
            </a:extLst>
          </p:cNvPr>
          <p:cNvSpPr/>
          <p:nvPr/>
        </p:nvSpPr>
        <p:spPr>
          <a:xfrm>
            <a:off x="3941805" y="3325947"/>
            <a:ext cx="1769882" cy="86299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804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echo means print</a:t>
            </a:r>
          </a:p>
        </p:txBody>
      </p:sp>
    </p:spTree>
    <p:extLst>
      <p:ext uri="{BB962C8B-B14F-4D97-AF65-F5344CB8AC3E}">
        <p14:creationId xmlns:p14="http://schemas.microsoft.com/office/powerpoint/2010/main" val="3991072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49ACC0-F247-F04B-B06F-24B5CD8F0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3" y="2672210"/>
            <a:ext cx="3919337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71500" indent="-571500">
              <a:buClr>
                <a:schemeClr val="accent2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Install </a:t>
            </a:r>
            <a:r>
              <a:rPr lang="en-US" sz="4000" dirty="0">
                <a:solidFill>
                  <a:srgbClr val="FFFFFF"/>
                </a:solidFill>
              </a:rPr>
              <a:t>WSL2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1800" dirty="0">
                <a:solidFill>
                  <a:schemeClr val="bg1">
                    <a:lumMod val="85000"/>
                  </a:schemeClr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https://learn.microsoft.com/en-us/windows/wsl/install</a:t>
            </a:r>
            <a:br>
              <a:rPr lang="en-US" sz="1800" dirty="0">
                <a:solidFill>
                  <a:srgbClr val="FFFFFF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</a:b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 err="1">
                <a:solidFill>
                  <a:srgbClr val="FFFFFF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wsl</a:t>
            </a:r>
            <a:br>
              <a:rPr lang="en-US" sz="1800" kern="1200" dirty="0">
                <a:solidFill>
                  <a:srgbClr val="FFFFFF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</a:br>
            <a:r>
              <a:rPr lang="en-US" sz="1800" kern="1200" dirty="0" err="1">
                <a:solidFill>
                  <a:srgbClr val="FFFFFF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wsl.exe</a:t>
            </a:r>
            <a:r>
              <a:rPr lang="en-US" sz="1800" kern="1200" dirty="0">
                <a:solidFill>
                  <a:srgbClr val="FFFFFF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--install ubuntu</a:t>
            </a:r>
          </a:p>
        </p:txBody>
      </p:sp>
      <p:pic>
        <p:nvPicPr>
          <p:cNvPr id="5" name="Content Placeholder 4" descr="A person taking a selfie&#10;&#10;AI-generated content may be incorrect.">
            <a:extLst>
              <a:ext uri="{FF2B5EF4-FFF2-40B4-BE49-F238E27FC236}">
                <a16:creationId xmlns:a16="http://schemas.microsoft.com/office/drawing/2014/main" id="{AFCB6052-C5FB-82B4-6499-3C47B8D37F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50449" y="574766"/>
            <a:ext cx="7984900" cy="566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1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9D39-F066-C993-54C7-96B348FFD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E5509-4DE0-4361-B774-740428501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Terminal commands in Ubuntu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162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bash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9607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Terminal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runs a </a:t>
            </a:r>
            <a:r>
              <a:rPr lang="en-US" b="1" dirty="0">
                <a:solidFill>
                  <a:schemeClr val="accent1"/>
                </a:solidFill>
              </a:rPr>
              <a:t>shell</a:t>
            </a:r>
            <a:r>
              <a:rPr lang="en-US" dirty="0"/>
              <a:t>: typically </a:t>
            </a:r>
            <a:r>
              <a:rPr lang="en-US" b="1" dirty="0"/>
              <a:t>bash </a:t>
            </a:r>
            <a:r>
              <a:rPr lang="en-US" dirty="0"/>
              <a:t>(</a:t>
            </a:r>
            <a:r>
              <a:rPr lang="en-US" i="1" dirty="0"/>
              <a:t>or a lightweight clone of</a:t>
            </a:r>
            <a:r>
              <a:rPr lang="en-US" dirty="0"/>
              <a:t> </a:t>
            </a:r>
            <a:r>
              <a:rPr lang="en-US" b="1" dirty="0"/>
              <a:t>bash</a:t>
            </a:r>
            <a:r>
              <a:rPr lang="en-US" dirty="0"/>
              <a:t>, e.g. </a:t>
            </a:r>
            <a:r>
              <a:rPr lang="en-US" b="1" dirty="0" err="1"/>
              <a:t>zsh</a:t>
            </a:r>
            <a:r>
              <a:rPr lang="en-US" dirty="0"/>
              <a:t> on macOS)</a:t>
            </a:r>
            <a:endParaRPr lang="en-US" b="1" dirty="0"/>
          </a:p>
          <a:p>
            <a:pPr lvl="1"/>
            <a:r>
              <a:rPr lang="en-US" dirty="0"/>
              <a:t>enter commands: </a:t>
            </a:r>
          </a:p>
          <a:p>
            <a:pPr lvl="2"/>
            <a:r>
              <a:rPr lang="en-US" sz="2400" dirty="0"/>
              <a:t>some are built-in to the shell (</a:t>
            </a:r>
            <a:r>
              <a:rPr lang="en-US" sz="2400" i="1" dirty="0"/>
              <a:t>programming language</a:t>
            </a:r>
            <a:r>
              <a:rPr lang="en-US" sz="2400" dirty="0"/>
              <a:t>)</a:t>
            </a:r>
          </a:p>
          <a:p>
            <a:pPr lvl="2"/>
            <a:r>
              <a:rPr lang="en-US" sz="2400" dirty="0"/>
              <a:t>others are executable files in specified directories (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$PATH</a:t>
            </a:r>
            <a:r>
              <a:rPr lang="en-US" sz="2400" dirty="0"/>
              <a:t>)</a:t>
            </a:r>
          </a:p>
          <a:p>
            <a:pPr lvl="2"/>
            <a:r>
              <a:rPr lang="en-US" sz="2400" dirty="0"/>
              <a:t>still others will require package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apt-get install</a:t>
            </a:r>
            <a:r>
              <a:rPr lang="en-US" sz="2400" dirty="0"/>
              <a:t> or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apt install</a:t>
            </a:r>
            <a:endParaRPr lang="en-US" sz="24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2"/>
            <a:r>
              <a:rPr lang="en-US" sz="2400" b="1" dirty="0"/>
              <a:t>Example</a:t>
            </a:r>
            <a:r>
              <a:rPr lang="en-US" sz="2400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0652" y="1459855"/>
            <a:ext cx="5265993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i="1" dirty="0"/>
              <a:t>bash</a:t>
            </a:r>
            <a:r>
              <a:rPr lang="en-US" sz="2400" i="1" dirty="0"/>
              <a:t> contains a programming language!</a:t>
            </a:r>
          </a:p>
        </p:txBody>
      </p:sp>
      <p:pic>
        <p:nvPicPr>
          <p:cNvPr id="6" name="Picture 5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2EB0C4F3-0B73-0FC0-4F75-4CE6703E70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7" t="3301" r="3206" b="63031"/>
          <a:stretch/>
        </p:blipFill>
        <p:spPr>
          <a:xfrm>
            <a:off x="3311167" y="4232481"/>
            <a:ext cx="7275444" cy="2027582"/>
          </a:xfrm>
          <a:prstGeom prst="rect">
            <a:avLst/>
          </a:prstGeom>
        </p:spPr>
      </p:pic>
      <p:sp>
        <p:nvSpPr>
          <p:cNvPr id="8" name="Right Arrow Callout 7">
            <a:extLst>
              <a:ext uri="{FF2B5EF4-FFF2-40B4-BE49-F238E27FC236}">
                <a16:creationId xmlns:a16="http://schemas.microsoft.com/office/drawing/2014/main" id="{EA1FFEF1-D574-4484-B846-2B60086A0F0B}"/>
              </a:ext>
            </a:extLst>
          </p:cNvPr>
          <p:cNvSpPr/>
          <p:nvPr/>
        </p:nvSpPr>
        <p:spPr>
          <a:xfrm>
            <a:off x="963827" y="5696465"/>
            <a:ext cx="2211859" cy="56359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06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Type Control-D to exit</a:t>
            </a:r>
          </a:p>
        </p:txBody>
      </p:sp>
    </p:spTree>
    <p:extLst>
      <p:ext uri="{BB962C8B-B14F-4D97-AF65-F5344CB8AC3E}">
        <p14:creationId xmlns:p14="http://schemas.microsoft.com/office/powerpoint/2010/main" val="107884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4D7B-1FB4-0505-531E-0586E52D0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bash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FE8D81-8781-3AF9-0E38-E54344131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5373" y="1825625"/>
            <a:ext cx="7288427" cy="4351338"/>
          </a:xfrm>
        </p:spPr>
        <p:txBody>
          <a:bodyPr/>
          <a:lstStyle/>
          <a:p>
            <a:r>
              <a:rPr lang="en-US" dirty="0"/>
              <a:t>What is Control-D?</a:t>
            </a:r>
          </a:p>
          <a:p>
            <a:pPr lvl="1"/>
            <a:r>
              <a:rPr lang="en-US" i="1" dirty="0"/>
              <a:t>why does it quit</a:t>
            </a:r>
            <a:r>
              <a:rPr lang="en-US" dirty="0"/>
              <a:t>?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7DBC34FD-A9AF-6406-BEE8-D88F86DE63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0611" r="65620"/>
          <a:stretch/>
        </p:blipFill>
        <p:spPr>
          <a:xfrm>
            <a:off x="838199" y="1747217"/>
            <a:ext cx="2656333" cy="45917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list of characters with text&#10;&#10;Description automatically generated with medium confidence">
            <a:extLst>
              <a:ext uri="{FF2B5EF4-FFF2-40B4-BE49-F238E27FC236}">
                <a16:creationId xmlns:a16="http://schemas.microsoft.com/office/drawing/2014/main" id="{1B804BCB-917B-85D1-EF3C-2E07E5533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927" y="2790225"/>
            <a:ext cx="2950480" cy="285681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2A25F6B-FF4C-F548-9FF2-5C3079F98D3C}"/>
              </a:ext>
            </a:extLst>
          </p:cNvPr>
          <p:cNvCxnSpPr/>
          <p:nvPr/>
        </p:nvCxnSpPr>
        <p:spPr>
          <a:xfrm>
            <a:off x="3620530" y="2582562"/>
            <a:ext cx="810397" cy="2236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03EEB5D-D905-CF35-9145-23D3AA8C2AE1}"/>
              </a:ext>
            </a:extLst>
          </p:cNvPr>
          <p:cNvSpPr/>
          <p:nvPr/>
        </p:nvSpPr>
        <p:spPr>
          <a:xfrm>
            <a:off x="838199" y="2409568"/>
            <a:ext cx="2881185" cy="1729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4A98477-6F34-BA51-7814-426192928218}"/>
              </a:ext>
            </a:extLst>
          </p:cNvPr>
          <p:cNvSpPr/>
          <p:nvPr/>
        </p:nvSpPr>
        <p:spPr>
          <a:xfrm>
            <a:off x="4430927" y="5424616"/>
            <a:ext cx="2950480" cy="22242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Callout 13">
            <a:extLst>
              <a:ext uri="{FF2B5EF4-FFF2-40B4-BE49-F238E27FC236}">
                <a16:creationId xmlns:a16="http://schemas.microsoft.com/office/drawing/2014/main" id="{2241C145-0990-F19F-AA40-77D777689712}"/>
              </a:ext>
            </a:extLst>
          </p:cNvPr>
          <p:cNvSpPr/>
          <p:nvPr/>
        </p:nvSpPr>
        <p:spPr>
          <a:xfrm>
            <a:off x="7500551" y="4782064"/>
            <a:ext cx="3323968" cy="1507525"/>
          </a:xfrm>
          <a:prstGeom prst="leftArrowCallou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/>
              <a:t>Well, let's ring the bell!</a:t>
            </a:r>
          </a:p>
        </p:txBody>
      </p:sp>
    </p:spTree>
    <p:extLst>
      <p:ext uri="{BB962C8B-B14F-4D97-AF65-F5344CB8AC3E}">
        <p14:creationId xmlns:p14="http://schemas.microsoft.com/office/powerpoint/2010/main" val="12675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08A2D-4371-C4A7-38B5-90697DF5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bash</a:t>
            </a:r>
          </a:p>
        </p:txBody>
      </p:sp>
      <p:pic>
        <p:nvPicPr>
          <p:cNvPr id="10" name="Content Placeholder 9" descr="A machine with many parts&#10;&#10;Description automatically generated">
            <a:extLst>
              <a:ext uri="{FF2B5EF4-FFF2-40B4-BE49-F238E27FC236}">
                <a16:creationId xmlns:a16="http://schemas.microsoft.com/office/drawing/2014/main" id="{F60B4F42-5B76-9A31-9C29-E2C40BE55E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02610" y="1043010"/>
            <a:ext cx="7177281" cy="479572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111FC1-DDD1-21AF-337A-D5CEB59D8B54}"/>
              </a:ext>
            </a:extLst>
          </p:cNvPr>
          <p:cNvSpPr txBox="1"/>
          <p:nvPr/>
        </p:nvSpPr>
        <p:spPr>
          <a:xfrm>
            <a:off x="838200" y="6123543"/>
            <a:ext cx="2671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sng" dirty="0">
                <a:solidFill>
                  <a:srgbClr val="BE9F22"/>
                </a:solidFill>
                <a:effectLst/>
                <a:latin typeface="Lucida Console" panose="020B0609040504020204" pitchFamily="49" charset="0"/>
                <a:hlinkClick r:id="rId3"/>
              </a:rPr>
              <a:t>pdp8online.com</a:t>
            </a:r>
            <a:r>
              <a:rPr lang="en-US" b="0" i="0" u="none" strike="noStrike" dirty="0">
                <a:solidFill>
                  <a:srgbClr val="DAE7ED"/>
                </a:solidFill>
                <a:effectLst/>
                <a:latin typeface="Lucida Console" panose="020B0609040504020204" pitchFamily="49" charset="0"/>
              </a:rPr>
              <a:t> 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519929-8B4D-1579-06E3-7C4B4A64AA59}"/>
              </a:ext>
            </a:extLst>
          </p:cNvPr>
          <p:cNvSpPr txBox="1"/>
          <p:nvPr/>
        </p:nvSpPr>
        <p:spPr>
          <a:xfrm>
            <a:off x="951470" y="2057680"/>
            <a:ext cx="123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Teletype</a:t>
            </a:r>
          </a:p>
          <a:p>
            <a:r>
              <a:rPr lang="en-US" sz="2000" b="1" dirty="0"/>
              <a:t>ASR 33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9FA99E-9B2E-E63D-D674-A7B523BD12CD}"/>
              </a:ext>
            </a:extLst>
          </p:cNvPr>
          <p:cNvSpPr txBox="1"/>
          <p:nvPr/>
        </p:nvSpPr>
        <p:spPr>
          <a:xfrm>
            <a:off x="951470" y="4263081"/>
            <a:ext cx="1361270" cy="163121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/>
              <a:t>1974 price:</a:t>
            </a:r>
          </a:p>
          <a:p>
            <a:r>
              <a:rPr lang="en-US" sz="2000" dirty="0"/>
              <a:t>$755 to </a:t>
            </a:r>
          </a:p>
          <a:p>
            <a:r>
              <a:rPr lang="en-US" sz="2000" dirty="0"/>
              <a:t>$1220</a:t>
            </a:r>
          </a:p>
          <a:p>
            <a:r>
              <a:rPr lang="en-US" sz="2000" b="1" dirty="0"/>
              <a:t>Today:</a:t>
            </a:r>
          </a:p>
          <a:p>
            <a:r>
              <a:rPr lang="en-US" sz="2000" dirty="0"/>
              <a:t>$7550</a:t>
            </a:r>
          </a:p>
        </p:txBody>
      </p:sp>
      <p:pic>
        <p:nvPicPr>
          <p:cNvPr id="6" name="Content Placeholder 5" descr="A close-up of a typewriter&#10;&#10;Description automatically generated">
            <a:extLst>
              <a:ext uri="{FF2B5EF4-FFF2-40B4-BE49-F238E27FC236}">
                <a16:creationId xmlns:a16="http://schemas.microsoft.com/office/drawing/2014/main" id="{54F37399-2267-DC83-5396-7E3F7059F3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357751" y="1487401"/>
            <a:ext cx="2825645" cy="4351338"/>
          </a:xfr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5EFE464C-9124-AC18-DBA7-79A694EEB666}"/>
              </a:ext>
            </a:extLst>
          </p:cNvPr>
          <p:cNvSpPr/>
          <p:nvPr/>
        </p:nvSpPr>
        <p:spPr>
          <a:xfrm>
            <a:off x="4275439" y="1149178"/>
            <a:ext cx="2360140" cy="676447"/>
          </a:xfrm>
          <a:prstGeom prst="wedgeRoundRectCallout">
            <a:avLst>
              <a:gd name="adj1" fmla="val 126844"/>
              <a:gd name="adj2" fmla="val 267131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 real bell!</a:t>
            </a:r>
          </a:p>
        </p:txBody>
      </p:sp>
    </p:spTree>
    <p:extLst>
      <p:ext uri="{BB962C8B-B14F-4D97-AF65-F5344CB8AC3E}">
        <p14:creationId xmlns:p14="http://schemas.microsoft.com/office/powerpoint/2010/main" val="359680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 descr="A close-up of a typewriter&#10;&#10;Description automatically generated">
            <a:extLst>
              <a:ext uri="{FF2B5EF4-FFF2-40B4-BE49-F238E27FC236}">
                <a16:creationId xmlns:a16="http://schemas.microsoft.com/office/drawing/2014/main" id="{F024F01C-823E-6881-0C79-1736694604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63763" y="2141537"/>
            <a:ext cx="2825645" cy="435133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C1FE06-6276-038B-5DA4-D685097E2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bash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61FBB-B6DB-A73D-6EA5-12B8872162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49434" y="1690687"/>
            <a:ext cx="7465541" cy="608375"/>
          </a:xfrm>
        </p:spPr>
        <p:txBody>
          <a:bodyPr>
            <a:normAutofit/>
          </a:bodyPr>
          <a:lstStyle/>
          <a:p>
            <a:r>
              <a:rPr lang="en-US" sz="3200" dirty="0"/>
              <a:t>BTW: </a:t>
            </a:r>
            <a:r>
              <a:rPr lang="en-US" sz="2800" dirty="0"/>
              <a:t>1974 price: $1220 Today: $7550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BA4780-BD82-403B-75B0-CE706D1EA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686" y="2749676"/>
            <a:ext cx="7772400" cy="3292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C881A3-7BBD-0D03-7871-657F4E59259B}"/>
              </a:ext>
            </a:extLst>
          </p:cNvPr>
          <p:cNvSpPr txBox="1"/>
          <p:nvPr/>
        </p:nvSpPr>
        <p:spPr>
          <a:xfrm>
            <a:off x="4197426" y="3171137"/>
            <a:ext cx="11788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$3700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757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192F4-F0E3-5F0C-EDF8-FC5BB15EE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bash</a:t>
            </a:r>
          </a:p>
        </p:txBody>
      </p:sp>
      <p:pic>
        <p:nvPicPr>
          <p:cNvPr id="6" name="Content Placeholder 5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125D7B1F-7CD4-C64F-BD3C-E608C6DF36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9217"/>
          <a:stretch/>
        </p:blipFill>
        <p:spPr>
          <a:xfrm>
            <a:off x="2124583" y="1417850"/>
            <a:ext cx="8881947" cy="4871265"/>
          </a:xfrm>
        </p:spPr>
      </p:pic>
      <p:sp>
        <p:nvSpPr>
          <p:cNvPr id="8" name="Right Arrow Callout 7">
            <a:extLst>
              <a:ext uri="{FF2B5EF4-FFF2-40B4-BE49-F238E27FC236}">
                <a16:creationId xmlns:a16="http://schemas.microsoft.com/office/drawing/2014/main" id="{CF40E612-A088-68E0-A984-4A327712F233}"/>
              </a:ext>
            </a:extLst>
          </p:cNvPr>
          <p:cNvSpPr/>
          <p:nvPr/>
        </p:nvSpPr>
        <p:spPr>
          <a:xfrm>
            <a:off x="184962" y="3371828"/>
            <a:ext cx="2211859" cy="42091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06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Control-D to exit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FA2E9125-93B3-B2A7-15D2-F8B0630FCAE9}"/>
              </a:ext>
            </a:extLst>
          </p:cNvPr>
          <p:cNvSpPr/>
          <p:nvPr/>
        </p:nvSpPr>
        <p:spPr>
          <a:xfrm>
            <a:off x="506627" y="3619744"/>
            <a:ext cx="1845916" cy="42091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061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bc</a:t>
            </a:r>
            <a:r>
              <a:rPr lang="en-US" dirty="0"/>
              <a:t> calculator</a:t>
            </a:r>
          </a:p>
        </p:txBody>
      </p:sp>
      <p:sp>
        <p:nvSpPr>
          <p:cNvPr id="9" name="Right Arrow Callout 8">
            <a:extLst>
              <a:ext uri="{FF2B5EF4-FFF2-40B4-BE49-F238E27FC236}">
                <a16:creationId xmlns:a16="http://schemas.microsoft.com/office/drawing/2014/main" id="{05A57DCE-827A-611C-D52E-19DBC0FC028C}"/>
              </a:ext>
            </a:extLst>
          </p:cNvPr>
          <p:cNvSpPr/>
          <p:nvPr/>
        </p:nvSpPr>
        <p:spPr>
          <a:xfrm>
            <a:off x="506627" y="5251185"/>
            <a:ext cx="1845916" cy="54424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061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class shell variable</a:t>
            </a:r>
          </a:p>
        </p:txBody>
      </p:sp>
      <p:sp>
        <p:nvSpPr>
          <p:cNvPr id="10" name="Left Arrow Callout 9">
            <a:extLst>
              <a:ext uri="{FF2B5EF4-FFF2-40B4-BE49-F238E27FC236}">
                <a16:creationId xmlns:a16="http://schemas.microsoft.com/office/drawing/2014/main" id="{5B1C456E-85B9-945A-929F-46A9E8B87A65}"/>
              </a:ext>
            </a:extLst>
          </p:cNvPr>
          <p:cNvSpPr/>
          <p:nvPr/>
        </p:nvSpPr>
        <p:spPr>
          <a:xfrm>
            <a:off x="7895968" y="5251185"/>
            <a:ext cx="2434281" cy="964134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echo </a:t>
            </a:r>
            <a:r>
              <a:rPr lang="en-US" i="1" dirty="0"/>
              <a:t>string</a:t>
            </a:r>
          </a:p>
        </p:txBody>
      </p:sp>
    </p:spTree>
    <p:extLst>
      <p:ext uri="{BB962C8B-B14F-4D97-AF65-F5344CB8AC3E}">
        <p14:creationId xmlns:p14="http://schemas.microsoft.com/office/powerpoint/2010/main" val="24179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bash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04472"/>
          </a:xfrm>
        </p:spPr>
        <p:txBody>
          <a:bodyPr>
            <a:noAutofit/>
          </a:bodyPr>
          <a:lstStyle/>
          <a:p>
            <a:r>
              <a:rPr lang="en-US" sz="3200" b="1" dirty="0"/>
              <a:t>Terminal</a:t>
            </a:r>
            <a:r>
              <a:rPr lang="en-US" sz="3200" dirty="0"/>
              <a:t>:</a:t>
            </a:r>
          </a:p>
          <a:p>
            <a:pPr lvl="1"/>
            <a:r>
              <a:rPr lang="en-US" sz="2800" dirty="0"/>
              <a:t>there's a (</a:t>
            </a:r>
            <a:r>
              <a:rPr lang="en-US" sz="2800" i="1" dirty="0">
                <a:solidFill>
                  <a:srgbClr val="FF0000"/>
                </a:solidFill>
              </a:rPr>
              <a:t>customizable</a:t>
            </a:r>
            <a:r>
              <a:rPr lang="en-US" sz="2800" dirty="0"/>
              <a:t>) prompt</a:t>
            </a:r>
          </a:p>
          <a:p>
            <a:pPr lvl="1"/>
            <a:r>
              <a:rPr lang="en-US" sz="2800" dirty="0"/>
              <a:t>command history is editable (</a:t>
            </a:r>
            <a:r>
              <a:rPr lang="en-US" sz="2800" i="1" dirty="0"/>
              <a:t>up-arrow for previous command </a:t>
            </a:r>
            <a:r>
              <a:rPr lang="en-US" sz="2800" dirty="0"/>
              <a:t>…)</a:t>
            </a:r>
          </a:p>
          <a:p>
            <a:pPr lvl="1"/>
            <a:r>
              <a:rPr lang="en-US" sz="2800" dirty="0"/>
              <a:t>pre-defined environment variables: </a:t>
            </a:r>
            <a:r>
              <a:rPr lang="en-US" sz="2800" b="1" dirty="0" err="1"/>
              <a:t>env</a:t>
            </a:r>
            <a:endParaRPr lang="en-US" sz="2800" b="1" dirty="0"/>
          </a:p>
          <a:p>
            <a:pPr lvl="1"/>
            <a:r>
              <a:rPr lang="en-US" sz="2800" dirty="0"/>
              <a:t>lots of packages are pre-loaded: </a:t>
            </a:r>
            <a:r>
              <a:rPr lang="en-US" sz="2800" b="1" dirty="0"/>
              <a:t>python</a:t>
            </a:r>
            <a:r>
              <a:rPr lang="en-US" sz="2800" dirty="0"/>
              <a:t>, </a:t>
            </a:r>
            <a:r>
              <a:rPr lang="en-US" sz="2800" b="1" dirty="0" err="1"/>
              <a:t>perl</a:t>
            </a:r>
            <a:r>
              <a:rPr lang="en-US" sz="2800" dirty="0"/>
              <a:t>, etc.</a:t>
            </a:r>
          </a:p>
          <a:p>
            <a:pPr lvl="1"/>
            <a:r>
              <a:rPr lang="en-US" sz="2800" b="1" dirty="0" err="1"/>
              <a:t>dpkg</a:t>
            </a:r>
            <a:r>
              <a:rPr lang="en-US" sz="2800" dirty="0"/>
              <a:t> (package manager for </a:t>
            </a:r>
            <a:r>
              <a:rPr lang="en-US" sz="2800" dirty="0" err="1"/>
              <a:t>Debian</a:t>
            </a:r>
            <a:r>
              <a:rPr lang="en-US" sz="2800" dirty="0"/>
              <a:t>)</a:t>
            </a:r>
          </a:p>
          <a:p>
            <a:pPr lvl="1"/>
            <a:r>
              <a:rPr lang="en-US" sz="2800" b="1" dirty="0"/>
              <a:t>man</a:t>
            </a:r>
            <a:r>
              <a:rPr lang="en-US" sz="2800" dirty="0"/>
              <a:t> </a:t>
            </a:r>
            <a:r>
              <a:rPr lang="en-US" sz="2800" i="1" dirty="0">
                <a:solidFill>
                  <a:schemeClr val="bg2">
                    <a:lumMod val="50000"/>
                  </a:schemeClr>
                </a:solidFill>
              </a:rPr>
              <a:t>command-name </a:t>
            </a:r>
            <a:r>
              <a:rPr lang="en-US" sz="2800" dirty="0"/>
              <a:t>(brings up manual page)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14794" y="4535054"/>
            <a:ext cx="2170531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dpkg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–l</a:t>
            </a:r>
            <a:r>
              <a:rPr lang="en-US" sz="2400" dirty="0"/>
              <a:t>  (list)</a:t>
            </a:r>
          </a:p>
        </p:txBody>
      </p:sp>
    </p:spTree>
    <p:extLst>
      <p:ext uri="{BB962C8B-B14F-4D97-AF65-F5344CB8AC3E}">
        <p14:creationId xmlns:p14="http://schemas.microsoft.com/office/powerpoint/2010/main" val="223826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919</Words>
  <Application>Microsoft Macintosh PowerPoint</Application>
  <PresentationFormat>Widescreen</PresentationFormat>
  <Paragraphs>134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Lucida Console</vt:lpstr>
      <vt:lpstr>Menlo</vt:lpstr>
      <vt:lpstr>Office Theme</vt:lpstr>
      <vt:lpstr>1_Office Theme</vt:lpstr>
      <vt:lpstr>408/508 Computational Techniques for Linguists </vt:lpstr>
      <vt:lpstr>Install WSL2 https://learn.microsoft.com/en-us/windows/wsl/install  wsl wsl.exe --install ubuntu</vt:lpstr>
      <vt:lpstr>Today's Topics</vt:lpstr>
      <vt:lpstr>Ubuntu: bash</vt:lpstr>
      <vt:lpstr>Ubuntu: bash</vt:lpstr>
      <vt:lpstr>Ubuntu: bash</vt:lpstr>
      <vt:lpstr>Ubuntu: bash</vt:lpstr>
      <vt:lpstr>Ubuntu: bash</vt:lpstr>
      <vt:lpstr>Ubuntu: bash</vt:lpstr>
      <vt:lpstr>Ubuntu: bash</vt:lpstr>
      <vt:lpstr>Ubuntu: bash</vt:lpstr>
      <vt:lpstr>Shell Arithmetic (very primitive -&gt; less rigid)</vt:lpstr>
      <vt:lpstr>Shell Arithmetic (very primitive -&gt; less rigid)</vt:lpstr>
      <vt:lpstr>Shell Arithmetic (very primitive -&gt; less rigid)</vt:lpstr>
      <vt:lpstr>Ubuntu</vt:lpstr>
      <vt:lpstr>Ubuntu</vt:lpstr>
      <vt:lpstr>Ubuntu</vt:lpstr>
      <vt:lpstr>Shell program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 408/508: Programming for Linguists </dc:title>
  <dc:creator>Microsoft Office User</dc:creator>
  <cp:lastModifiedBy>sandiway@mac.com</cp:lastModifiedBy>
  <cp:revision>22</cp:revision>
  <cp:lastPrinted>2023-08-30T22:02:59Z</cp:lastPrinted>
  <dcterms:created xsi:type="dcterms:W3CDTF">2020-09-08T05:20:44Z</dcterms:created>
  <dcterms:modified xsi:type="dcterms:W3CDTF">2026-09-08T03:43:09Z</dcterms:modified>
</cp:coreProperties>
</file>