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35" r:id="rId3"/>
    <p:sldId id="336" r:id="rId4"/>
    <p:sldId id="380" r:id="rId5"/>
    <p:sldId id="381" r:id="rId6"/>
    <p:sldId id="382" r:id="rId7"/>
    <p:sldId id="345" r:id="rId8"/>
    <p:sldId id="346" r:id="rId9"/>
    <p:sldId id="347" r:id="rId10"/>
    <p:sldId id="348" r:id="rId11"/>
    <p:sldId id="264" r:id="rId12"/>
    <p:sldId id="349" r:id="rId13"/>
    <p:sldId id="344" r:id="rId14"/>
    <p:sldId id="265" r:id="rId15"/>
    <p:sldId id="340" r:id="rId16"/>
    <p:sldId id="341" r:id="rId17"/>
    <p:sldId id="259" r:id="rId18"/>
    <p:sldId id="342" r:id="rId19"/>
    <p:sldId id="343" r:id="rId20"/>
    <p:sldId id="283" r:id="rId21"/>
    <p:sldId id="331" r:id="rId22"/>
    <p:sldId id="332" r:id="rId23"/>
    <p:sldId id="333" r:id="rId24"/>
    <p:sldId id="334" r:id="rId25"/>
    <p:sldId id="35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14"/>
    <p:restoredTop sz="94658"/>
  </p:normalViewPr>
  <p:slideViewPr>
    <p:cSldViewPr snapToGrid="0">
      <p:cViewPr varScale="1">
        <p:scale>
          <a:sx n="120" d="100"/>
          <a:sy n="120" d="100"/>
        </p:scale>
        <p:origin x="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46916-E703-2B7A-7A1E-B363E069F2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A3D21-E207-DFD0-1399-D92AAADB6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A150C-19A9-0B8C-B834-92607B06A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1CCB8-2089-7AB1-E1A2-27672A9D2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B11A9-E5CF-1CDB-1B1B-A2A68BAB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1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AC878-1216-5F65-1669-AE90731E9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936862-440B-6B0D-61A0-9DC700181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1F18F-A8B8-C978-4A85-5F1606BD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6B53B-6DDD-5538-45E9-2516BCE49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893AC-AF20-6F5A-A557-13A4054D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7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C63D0-6232-1EA6-010B-91DEF7963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B893F6-36C7-91B2-8626-C0ADB7FAD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DBEBC-F4B9-4366-C36C-38CA7384C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1037F-AF44-A163-624A-BEE6BDFEB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D5A74-BB6D-CE35-B083-9F27B568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0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FEE01-DB86-87A3-4BE6-6ED657313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C3BE4E-CF51-228E-B62F-57729E799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EA03-3531-3BAD-94AE-8AC13D38D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C692D-4A0F-0A26-ADBE-916311B3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19A04-602B-BF3B-B15D-66DAC1FD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33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D8DD7-3A80-9544-D6CD-6D7510D0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5850B-501F-8929-3915-6686EC2A0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3AF63-B126-E974-F1ED-7A13EA6FE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0F660-CC0F-8461-C9D3-2FDDB24C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67743-1292-C5E1-F4A4-989EC44D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85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E889A-F65C-92CB-A355-CD54C10E3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D1FFB-F144-E25B-92FF-79D520F3E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12AE7-24A7-E46B-7DD0-4D6E01055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E8EFA-DF9B-B4B6-3F81-8321ADC14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2128-59EA-18AB-7808-12134C37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6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12004-007F-467B-92C4-88640DE2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D8727-FFF3-DE22-C5C9-14FBB9B07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0FD90D-778F-943F-C20B-63C86BB8E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4903E-5C59-B099-CE47-5ACFD8154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0BB0B-D4E6-A20F-A6E3-D3D31C552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30BAF-F900-88A8-7A4D-E3BC35992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43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7828B-9C07-DB08-B805-FBED17F51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973D6-B434-F0A2-B710-FAAC9B3DA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7EEE-D194-2D1D-1582-AD84DEE00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D67DDB-9CD3-0715-20C3-E06E546F6D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D95A62-1635-C745-67FE-5202E8CC0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D45DC9-040F-5717-72F4-1366FA36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925553-3B9F-4D67-8B3C-BE1C8EF7C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F235FD-106A-F3DD-DAB9-648447023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18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22A7-0E4D-81D5-320F-F4586A1A8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854EB-A77D-9413-22D1-18354ECC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084E4-105A-927B-37B9-2FE44717E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7B6DAC-CB6C-AC25-BAE7-0FFDEA5D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35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CF30A1-6311-0611-6AB6-4800A4431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51BFC2-4ACE-AA74-5D18-E773047DE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73954-AEB6-C96D-1BD7-35722EFE7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59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A284B-F36D-804A-D12B-B2DE1B74B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2A79D-DA27-7FF0-D728-79CD5002C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C2334-EE64-93CE-E0CA-2F6AAB23F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80956-E55A-402A-BC7D-3B0DFA20F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D7C18-0002-C817-C2E5-E130A1361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887D7-6923-82DB-6C7F-0CAE80DD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2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8AE8-F62C-DBED-D131-37F6F7BD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C12CA-FC50-5733-6C46-A248E276E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986BB-35E3-72B5-1F19-2D055211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C1628-9478-0CC5-52AC-82346D7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00442-FE92-5021-963E-10664A84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99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A0683-591D-EB5A-6677-33EB5B54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BAF79-E97B-7764-BB0F-52A25A2C7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51554-EA5F-E2E5-1F0D-82975C6C4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3CC08-76CC-14E9-ED62-652712F15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37602-DF77-6501-64CB-932009817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494AD-B926-7026-4A83-F8FC0090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61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7FF96-7A61-ACE0-88F0-E0E82AAD9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1CC65-EBB2-2E7E-218B-9C378A6C6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87B20-9643-6BFF-C8F4-8CAA67C9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AEBAA-AF81-9D80-0A9F-E78F4F3AC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D57FB-D60D-5DA3-E033-F8E0D2322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25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5F8F92-1A98-69B4-0801-728F19E658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77945-E86A-FC9B-E78B-1803D248F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B677E-26D2-2B47-84D6-41144EB9A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72046-FE2E-C3F9-9FF4-81C76C2A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79388-AA2A-1E08-547A-50911F435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6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5C9BA-2083-7F01-0092-BEE90E2D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2F7C4-E8F2-BA40-A7BF-B22307C2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0DE8C-75CF-B22B-E4B3-480082709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5426C-721B-944B-0029-6961B07D0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85B91-99B6-2912-BC90-3D61F9FC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2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4D664-3536-226C-98BF-0DCC4C68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9E31C-E5FC-7D2D-B28C-831AE9E1A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1A62-E87C-433C-D1ED-3C743595A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CB9EB-6623-9931-21B9-CD3078B65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6DC9E-8641-A87D-DBE0-E5331664A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A0A9D-85E9-29B5-F4ED-C19BEA1F0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D21-B913-BEEC-3A04-D90962E3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A4265-0096-4617-092C-9291BA9A2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F1111-889B-0C1A-F076-E73360D70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C040B-77F8-ADDB-FC16-43EA594A4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C02EA-D2DC-9683-48BA-C6C81F618D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B53AD1-90DC-248E-0382-2E8EEC150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3F8158-F8BD-A784-956D-7AA197C1D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A5C009-1156-C757-B0D3-23D19A11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0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8BD3-57BD-3C30-2818-DB8B55959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B18809-E83B-9A33-E95E-5386BE5E5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64CFE-4E2C-C722-C2D1-22C3FE02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E9F60-4A9D-BD82-7BB9-C62EBEE8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01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6093F5-0C1A-480F-EA85-7E8DDD66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8CE909-2241-5D4B-03CD-4AD04823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571EA-2731-F87F-58C4-0F04149C2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4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5B895-3B84-AB1E-91BC-BBD0770CD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D3B1F-2444-3243-C34A-3B90FFB9D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45B54-1BA8-7DDF-E1F1-214B242B5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3847D-A96B-0B5B-58F9-2BF9D442E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78A29-EC0E-D293-754F-40A8E5BA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8B14DE-1079-9AF5-5C80-0B302AD2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1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C3A35-3D97-C090-0087-C087AFCD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60810A-B5AA-CB59-E235-269E3ADBB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6A409-61CC-285E-5930-242F2A597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7970A-C910-5050-E5F6-A534A017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4B204-CA49-D7D3-F0B7-68AD9600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7B8F0-522A-6885-089F-936C67D5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1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8B8C4D-D595-976E-3115-5BCA8642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4ECFE-845B-DE35-A299-0CE96CECC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C2740-CCB7-001B-82D3-35B7CFB83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35F14F-4761-5345-B25A-6AFB20A558FD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B0C78-5AD1-3912-B523-91F4D2FEC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C1B76-58B5-168A-E249-FF14EEB80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4BBD5F-F45F-9444-82A4-C4B59512F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0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67B3D7-11CC-3324-B4A6-B1D3710EE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A12E0-367D-4E1E-FE90-2EC156BB4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A038F-EE8B-9904-3E73-8FFA7CD6E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EC56-B6C4-C944-A2BF-C0993A79C436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47414-6008-2B98-B29C-70909B56F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471A1-AACD-AFA8-EB20-57A0EC5D1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8F2BE-7EBB-6C4A-8F9C-4BBF2A16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2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b.iu.edu/d/aepu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-archive.mozilla.org/projects/intl/UniversalCharsetDetection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ocs.microsoft.com/en-us/windows/ws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learn.microsoft.com/en-us/windows/wsl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buntu.com/tutorials/install-ubuntu-desktop#1-overview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uggingface.co/AngelSlim/Hy4-preview-GGU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F8460E-9FE0-EBD9-3850-9E9135D5A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408/508 </a:t>
            </a:r>
            <a:r>
              <a:rPr lang="en-US" sz="4800" i="1">
                <a:solidFill>
                  <a:schemeClr val="bg1"/>
                </a:solidFill>
              </a:rPr>
              <a:t>Computational Techniques for Linguists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A25506-2625-4D9F-08B9-CD8E1333B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>
                <a:solidFill>
                  <a:srgbClr val="FFC000"/>
                </a:solidFill>
              </a:rPr>
              <a:t>Lecture 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61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615272"/>
            <a:ext cx="8229600" cy="19955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あ Hiragana letter A: UTF-8: E38182	</a:t>
            </a:r>
          </a:p>
          <a:p>
            <a:pPr lvl="1"/>
            <a:r>
              <a:rPr lang="en-US" dirty="0"/>
              <a:t>Byte 1: E = </a:t>
            </a:r>
            <a:r>
              <a:rPr lang="en-US" dirty="0">
                <a:solidFill>
                  <a:srgbClr val="FF0000"/>
                </a:solidFill>
              </a:rPr>
              <a:t>1110</a:t>
            </a:r>
            <a:r>
              <a:rPr lang="en-US" dirty="0"/>
              <a:t>, 3 = 0011</a:t>
            </a:r>
          </a:p>
          <a:p>
            <a:pPr lvl="1"/>
            <a:r>
              <a:rPr lang="en-US" dirty="0"/>
              <a:t>Byte 2: 8 =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00, 1 = 0001</a:t>
            </a:r>
          </a:p>
          <a:p>
            <a:pPr lvl="1"/>
            <a:r>
              <a:rPr lang="en-US" dirty="0"/>
              <a:t>Byte 3: 8 =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00, 2 = 0010</a:t>
            </a:r>
          </a:p>
          <a:p>
            <a:pPr lvl="1"/>
            <a:r>
              <a:rPr lang="en-US" dirty="0"/>
              <a:t>い Hiragana letter I: UTF-8: E38184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Screen Shot 2014-08-19 at 1.04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417638"/>
            <a:ext cx="6112873" cy="20904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094073" y="4076032"/>
            <a:ext cx="2348272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Shift-JIS (Hex): </a:t>
            </a:r>
          </a:p>
          <a:p>
            <a:r>
              <a:rPr lang="ja-JP" altLang="en-US" sz="2800" b="1" dirty="0"/>
              <a:t>あ</a:t>
            </a:r>
            <a:r>
              <a:rPr lang="en-US" altLang="ja-JP" sz="2800" b="1" dirty="0"/>
              <a:t>: </a:t>
            </a:r>
            <a:r>
              <a:rPr lang="en-US" sz="2800" b="1" dirty="0"/>
              <a:t>82A0</a:t>
            </a:r>
          </a:p>
          <a:p>
            <a:r>
              <a:rPr lang="ja-JP" altLang="en-US" sz="2800" b="1" dirty="0"/>
              <a:t>い</a:t>
            </a:r>
            <a:r>
              <a:rPr lang="en-US" altLang="ja-JP" sz="2800" b="1" dirty="0"/>
              <a:t>: </a:t>
            </a:r>
            <a:r>
              <a:rPr lang="en-US" sz="2800" b="1" dirty="0"/>
              <a:t>82A2</a:t>
            </a:r>
          </a:p>
        </p:txBody>
      </p:sp>
    </p:spTree>
    <p:extLst>
      <p:ext uri="{BB962C8B-B14F-4D97-AF65-F5344CB8AC3E}">
        <p14:creationId xmlns:p14="http://schemas.microsoft.com/office/powerpoint/2010/main" val="336628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FB47B-CDAA-88C5-5671-55FF2A1C6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5" name="Content Placeholder 4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B5CEF199-A17E-5B09-CA4C-FBE6470AD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945" y="1791321"/>
            <a:ext cx="7434109" cy="1767423"/>
          </a:xfr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090EE1-E9F9-EB72-E1FA-3312B6D61912}"/>
              </a:ext>
            </a:extLst>
          </p:cNvPr>
          <p:cNvSpPr txBox="1"/>
          <p:nvPr/>
        </p:nvSpPr>
        <p:spPr>
          <a:xfrm>
            <a:off x="2378945" y="3659377"/>
            <a:ext cx="60980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あ</a:t>
            </a:r>
            <a:r>
              <a:rPr lang="en-US" sz="2800" dirty="0"/>
              <a:t> Hiragana letter A: UTF-8: E3 81 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い</a:t>
            </a:r>
            <a:r>
              <a:rPr lang="en-US" sz="2800" dirty="0"/>
              <a:t> Hiragana letter I: UTF-8: E3 81 84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104CBA-18ED-0269-6C08-B7D50B6580BF}"/>
              </a:ext>
            </a:extLst>
          </p:cNvPr>
          <p:cNvSpPr txBox="1"/>
          <p:nvPr/>
        </p:nvSpPr>
        <p:spPr>
          <a:xfrm>
            <a:off x="2378945" y="5601845"/>
            <a:ext cx="7021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Latin-1 character set (8 bits)	</a:t>
            </a:r>
            <a:r>
              <a:rPr lang="en-US" sz="2400" dirty="0">
                <a:hlinkClick r:id="rId3"/>
              </a:rPr>
              <a:t>https://kb.iu.edu/d/aepu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072DB6-A8F2-D303-A898-BF0AB2447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403" y="4992245"/>
            <a:ext cx="1968500" cy="609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Left Arrow Callout 12">
            <a:extLst>
              <a:ext uri="{FF2B5EF4-FFF2-40B4-BE49-F238E27FC236}">
                <a16:creationId xmlns:a16="http://schemas.microsoft.com/office/drawing/2014/main" id="{4857A1B2-7C14-8E10-09BB-40AE7CDCBCD0}"/>
              </a:ext>
            </a:extLst>
          </p:cNvPr>
          <p:cNvSpPr/>
          <p:nvPr/>
        </p:nvSpPr>
        <p:spPr>
          <a:xfrm>
            <a:off x="4779120" y="2716117"/>
            <a:ext cx="4621427" cy="76789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78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No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&lt;meta charset="UTF-8"&gt;</a:t>
            </a:r>
          </a:p>
        </p:txBody>
      </p:sp>
    </p:spTree>
    <p:extLst>
      <p:ext uri="{BB962C8B-B14F-4D97-AF65-F5344CB8AC3E}">
        <p14:creationId xmlns:p14="http://schemas.microsoft.com/office/powerpoint/2010/main" val="212981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0604-EA2E-BD52-438D-49B7D6D98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4" name="Content Placeholder 3" descr="Screen Shot 2014-08-19 at 1.33.13 PM.png">
            <a:extLst>
              <a:ext uri="{FF2B5EF4-FFF2-40B4-BE49-F238E27FC236}">
                <a16:creationId xmlns:a16="http://schemas.microsoft.com/office/drawing/2014/main" id="{637CF0F7-EABA-7B37-58E3-087D13397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2" y="2508422"/>
            <a:ext cx="10449668" cy="144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8352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How can you tell what encoding your file is using?</a:t>
            </a:r>
          </a:p>
          <a:p>
            <a:r>
              <a:rPr lang="en-US" dirty="0"/>
              <a:t>Detecting UTF-8</a:t>
            </a:r>
          </a:p>
          <a:p>
            <a:pPr lvl="1"/>
            <a:r>
              <a:rPr lang="en-US" dirty="0"/>
              <a:t>Microsoft: </a:t>
            </a:r>
          </a:p>
          <a:p>
            <a:pPr lvl="2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three bytes in the file is EF BB BF </a:t>
            </a:r>
          </a:p>
          <a:p>
            <a:pPr lvl="2"/>
            <a:r>
              <a:rPr lang="en-US" dirty="0"/>
              <a:t>(</a:t>
            </a:r>
            <a:r>
              <a:rPr lang="en-US" i="1" dirty="0"/>
              <a:t>not all software understands this; not everybody uses 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HTML:</a:t>
            </a:r>
          </a:p>
          <a:p>
            <a:pPr lvl="2"/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&lt;</a:t>
            </a:r>
            <a:r>
              <a:rPr lang="en-US" sz="1800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meta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http-</a:t>
            </a:r>
            <a:r>
              <a:rPr lang="en-US" sz="18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equiv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="Content-Type" content="text/</a:t>
            </a:r>
            <a:r>
              <a:rPr lang="en-US" sz="18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html;charset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=UTF-8"&gt;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2"/>
            <a:r>
              <a:rPr lang="en-US" dirty="0"/>
              <a:t>(</a:t>
            </a:r>
            <a:r>
              <a:rPr lang="en-US" i="1" dirty="0"/>
              <a:t>not always present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Analyze the file:</a:t>
            </a:r>
          </a:p>
          <a:p>
            <a:pPr lvl="2"/>
            <a:r>
              <a:rPr lang="en-US" dirty="0"/>
              <a:t>Find non-valid UTF-8 sequences: if found, not UTF-8…</a:t>
            </a:r>
          </a:p>
          <a:p>
            <a:pPr lvl="2"/>
            <a:r>
              <a:rPr lang="en-US" dirty="0"/>
              <a:t>Interesting paper: </a:t>
            </a:r>
          </a:p>
          <a:p>
            <a:pPr lvl="3"/>
            <a:r>
              <a:rPr lang="en-US" dirty="0">
                <a:hlinkClick r:id="rId2"/>
              </a:rPr>
              <a:t>http://www-archive.mozilla.org/projects/intl/UniversalCharsetDetection.html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23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1B177-87E3-37FC-CC1D-A2136EB4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WSL2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A8A2-FE5E-0937-B96F-51E44BD59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Windows Subsystem for Linux</a:t>
            </a:r>
          </a:p>
          <a:p>
            <a:pPr lvl="1"/>
            <a:r>
              <a:rPr lang="en-US" dirty="0">
                <a:hlinkClick r:id="rId2"/>
              </a:rPr>
              <a:t>https://docs.microsoft.com/en-us/windows/wsl/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2CCB2C-75A2-ECB7-E166-7494A02E91B5}"/>
              </a:ext>
            </a:extLst>
          </p:cNvPr>
          <p:cNvSpPr txBox="1">
            <a:spLocks/>
          </p:cNvSpPr>
          <p:nvPr/>
        </p:nvSpPr>
        <p:spPr>
          <a:xfrm>
            <a:off x="3881500" y="1551994"/>
            <a:ext cx="10515600" cy="998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FB7CB-1CC0-96F6-2A7D-891FB3D70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000" y="2724314"/>
            <a:ext cx="4429000" cy="36266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427E8-F67D-5D3E-F3ED-673BA8D5D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724314"/>
            <a:ext cx="50546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37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5192-1FF0-A7BB-567B-CF895453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WSL2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A139F-0E5E-FBD8-09A6-7A6CDDAF3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67740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Consider installing WSL2 (Windows Subsystem for Linux 2)</a:t>
            </a:r>
          </a:p>
          <a:p>
            <a:pPr lvl="1"/>
            <a:r>
              <a:rPr lang="en-US" sz="2000" dirty="0">
                <a:hlinkClick r:id="rId2"/>
              </a:rPr>
              <a:t>https://learn.microsoft.com/en-us/windows/wsl/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Why?</a:t>
            </a:r>
          </a:p>
          <a:p>
            <a:pPr lvl="1"/>
            <a:r>
              <a:rPr lang="en-US" dirty="0"/>
              <a:t>gives you a Bash shell (</a:t>
            </a:r>
            <a:r>
              <a:rPr lang="en-US" i="1" dirty="0"/>
              <a:t>with quoting consistent with the lecture slides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(</a:t>
            </a:r>
            <a:r>
              <a:rPr lang="en-US" i="1" dirty="0"/>
              <a:t>simultaneously</a:t>
            </a:r>
            <a:r>
              <a:rPr lang="en-US" dirty="0"/>
              <a:t>) use Linux under Windows 10/11 (not dual-booting)</a:t>
            </a:r>
          </a:p>
          <a:p>
            <a:pPr lvl="1"/>
            <a:r>
              <a:rPr lang="en-US" dirty="0"/>
              <a:t>can access your Windows C: drive from Ubuntu via directory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mnt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/c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endParaRPr lang="en-US" dirty="0"/>
          </a:p>
        </p:txBody>
      </p:sp>
      <p:pic>
        <p:nvPicPr>
          <p:cNvPr id="6" name="Content Placeholder 5" descr="A close-up of a computer&#10;&#10;Description automatically generated">
            <a:extLst>
              <a:ext uri="{FF2B5EF4-FFF2-40B4-BE49-F238E27FC236}">
                <a16:creationId xmlns:a16="http://schemas.microsoft.com/office/drawing/2014/main" id="{7046BD1D-A2F3-E971-C5BE-86D10F32A8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60973" y="2350787"/>
            <a:ext cx="4392827" cy="142302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390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78C4D-DFE9-E544-A091-DD211891B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WSL2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BBBD1D-0655-AE41-9BBC-379964009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4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installed Ubuntu</a:t>
            </a:r>
          </a:p>
        </p:txBody>
      </p:sp>
      <p:pic>
        <p:nvPicPr>
          <p:cNvPr id="6" name="Content Placeholder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D645A62-5DE0-554C-83A7-0BB0B30177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54296" y="1016424"/>
            <a:ext cx="7214616" cy="47977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876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34A591E2-F518-2A90-5596-48D76E7FD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4A3400-1B62-38F3-A720-B607AE2D8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WSL2</a:t>
            </a:r>
          </a:p>
        </p:txBody>
      </p:sp>
    </p:spTree>
    <p:extLst>
      <p:ext uri="{BB962C8B-B14F-4D97-AF65-F5344CB8AC3E}">
        <p14:creationId xmlns:p14="http://schemas.microsoft.com/office/powerpoint/2010/main" val="1863455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 descr="Text&#10;&#10;Description automatically generated">
            <a:extLst>
              <a:ext uri="{FF2B5EF4-FFF2-40B4-BE49-F238E27FC236}">
                <a16:creationId xmlns:a16="http://schemas.microsoft.com/office/drawing/2014/main" id="{D7088CED-01C5-58A7-9EDE-145787084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83FF69-AE7B-438F-8FC0-21899FAA1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WSL2</a:t>
            </a:r>
          </a:p>
        </p:txBody>
      </p:sp>
    </p:spTree>
    <p:extLst>
      <p:ext uri="{BB962C8B-B14F-4D97-AF65-F5344CB8AC3E}">
        <p14:creationId xmlns:p14="http://schemas.microsoft.com/office/powerpoint/2010/main" val="2994458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0825-6477-E24C-B50E-767EA318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 Text Editor: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nano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6194E14-1D69-4846-8126-5F75F9102B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199" y="1825625"/>
            <a:ext cx="7375179" cy="451138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E21C3E-F2D2-3F47-AAEB-2ACC9B6F2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13377" y="1825625"/>
            <a:ext cx="3758883" cy="4351338"/>
          </a:xfrm>
        </p:spPr>
        <p:txBody>
          <a:bodyPr/>
          <a:lstStyle/>
          <a:p>
            <a:r>
              <a:rPr lang="en-US" b="1" dirty="0"/>
              <a:t>Text editor</a:t>
            </a:r>
            <a:r>
              <a:rPr lang="en-US" dirty="0"/>
              <a:t> (built in)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nano</a:t>
            </a:r>
            <a:r>
              <a:rPr lang="en-US" dirty="0"/>
              <a:t> is a decent one for (use inside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Terminal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You might prefer it, but I can't stand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vi</a:t>
            </a:r>
          </a:p>
          <a:p>
            <a:pPr lvl="1"/>
            <a:r>
              <a:rPr lang="en-US" dirty="0"/>
              <a:t>can install others via </a:t>
            </a:r>
          </a:p>
          <a:p>
            <a:pPr lvl="2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apt-get install </a:t>
            </a:r>
          </a:p>
          <a:p>
            <a:pPr marL="457200" lvl="1" indent="0">
              <a:buNone/>
            </a:pPr>
            <a:r>
              <a:rPr lang="en-US" dirty="0"/>
              <a:t>or </a:t>
            </a:r>
          </a:p>
          <a:p>
            <a:pPr lvl="2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install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071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E0A48-B8E1-013E-FEBD-761DC701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127B3-63A6-1422-06C4-3E12684FA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Homework 1 Review</a:t>
            </a:r>
          </a:p>
          <a:p>
            <a:r>
              <a:rPr lang="en-US" sz="3200" dirty="0"/>
              <a:t>Finish up with HTML and character encoding</a:t>
            </a:r>
          </a:p>
          <a:p>
            <a:r>
              <a:rPr lang="en-US" sz="3200" dirty="0"/>
              <a:t>We're </a:t>
            </a:r>
            <a:r>
              <a:rPr lang="en-US" sz="3200" dirty="0" err="1"/>
              <a:t>gonna</a:t>
            </a:r>
            <a:r>
              <a:rPr lang="en-US" sz="3200" dirty="0"/>
              <a:t> need the </a:t>
            </a:r>
            <a:r>
              <a:rPr lang="en-US" sz="3200" b="1" dirty="0"/>
              <a:t>Terminal</a:t>
            </a:r>
          </a:p>
          <a:p>
            <a:pPr lvl="1"/>
            <a:r>
              <a:rPr lang="en-US" sz="2800" dirty="0"/>
              <a:t>but we don't want our mistakes to kill the machine</a:t>
            </a:r>
          </a:p>
          <a:p>
            <a:pPr lvl="1"/>
            <a:r>
              <a:rPr lang="en-US" sz="2800" dirty="0"/>
              <a:t>can run stuff inside a guest </a:t>
            </a:r>
            <a:r>
              <a:rPr lang="en-US" sz="2800" b="1" dirty="0"/>
              <a:t>Operating System</a:t>
            </a:r>
            <a:r>
              <a:rPr lang="en-US" sz="2800" dirty="0"/>
              <a:t>, or be very careful</a:t>
            </a:r>
          </a:p>
          <a:p>
            <a:pPr lvl="2"/>
            <a:r>
              <a:rPr lang="en-US" sz="2400" dirty="0"/>
              <a:t>Example: </a:t>
            </a:r>
            <a:r>
              <a:rPr lang="en-US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rm -rf *</a:t>
            </a:r>
            <a:endParaRPr lang="en-US" sz="2400" dirty="0">
              <a:solidFill>
                <a:srgbClr val="FF0000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3200" dirty="0"/>
              <a:t>Homework 2: </a:t>
            </a:r>
          </a:p>
          <a:p>
            <a:pPr lvl="1"/>
            <a:r>
              <a:rPr lang="en-US" sz="2800" dirty="0"/>
              <a:t>for Windows 11 users, install </a:t>
            </a:r>
            <a:r>
              <a:rPr lang="en-US" sz="2800" dirty="0">
                <a:solidFill>
                  <a:schemeClr val="accent1"/>
                </a:solidFill>
              </a:rPr>
              <a:t>Microsoft WSL</a:t>
            </a:r>
          </a:p>
          <a:p>
            <a:pPr lvl="1"/>
            <a:r>
              <a:rPr lang="en-US" sz="2800" dirty="0"/>
              <a:t>for Apple Silicon users, use existing </a:t>
            </a:r>
            <a:r>
              <a:rPr lang="en-US" sz="2800" b="1" dirty="0"/>
              <a:t>Terminal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for Linux users, do nothing</a:t>
            </a:r>
          </a:p>
        </p:txBody>
      </p:sp>
    </p:spTree>
    <p:extLst>
      <p:ext uri="{BB962C8B-B14F-4D97-AF65-F5344CB8AC3E}">
        <p14:creationId xmlns:p14="http://schemas.microsoft.com/office/powerpoint/2010/main" val="39060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6FBA-605B-58E0-93BE-6FAAE433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python3 is already installed!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F01336-7F14-274C-F41E-428F47D2F44B}"/>
              </a:ext>
            </a:extLst>
          </p:cNvPr>
          <p:cNvSpPr txBox="1"/>
          <p:nvPr/>
        </p:nvSpPr>
        <p:spPr>
          <a:xfrm>
            <a:off x="7747688" y="1927654"/>
            <a:ext cx="39677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which python</a:t>
            </a:r>
          </a:p>
          <a:p>
            <a:r>
              <a:rPr lang="en-US" dirty="0"/>
              <a:t>returns nothing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apt install python</a:t>
            </a:r>
          </a:p>
          <a:p>
            <a:r>
              <a:rPr lang="en-US" dirty="0"/>
              <a:t>doesn't work: 1) not </a:t>
            </a:r>
            <a:r>
              <a:rPr lang="en-US" dirty="0" err="1"/>
              <a:t>adminstrator</a:t>
            </a:r>
            <a:r>
              <a:rPr lang="en-US" dirty="0"/>
              <a:t>, and 2) there's no such package!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install python3</a:t>
            </a:r>
          </a:p>
          <a:p>
            <a:r>
              <a:rPr lang="en-US" dirty="0"/>
              <a:t>if it says it's already there, then</a:t>
            </a:r>
          </a:p>
          <a:p>
            <a:r>
              <a:rPr lang="en-US" dirty="0"/>
              <a:t>[</a:t>
            </a:r>
            <a:r>
              <a:rPr lang="en-US" dirty="0" err="1"/>
              <a:t>sudo</a:t>
            </a:r>
            <a:r>
              <a:rPr lang="en-US" dirty="0"/>
              <a:t> may ask you for your password]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python3</a:t>
            </a:r>
          </a:p>
          <a:p>
            <a:r>
              <a:rPr lang="en-US" dirty="0"/>
              <a:t>places you in the interpreter at the prompt &gt;&gt;&gt;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&lt;Control&gt;-D</a:t>
            </a:r>
          </a:p>
          <a:p>
            <a:r>
              <a:rPr lang="en-US" dirty="0"/>
              <a:t>quits Python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F1C496A-DE84-3B19-B809-43A41E7B3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961" y="1701341"/>
            <a:ext cx="6522661" cy="4967460"/>
          </a:xfrm>
        </p:spPr>
      </p:pic>
    </p:spTree>
    <p:extLst>
      <p:ext uri="{BB962C8B-B14F-4D97-AF65-F5344CB8AC3E}">
        <p14:creationId xmlns:p14="http://schemas.microsoft.com/office/powerpoint/2010/main" val="43546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7D4F9-BFBE-006F-882D-43991FBFE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Ubuntu: python3 is already installed!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D761B3C2-DF4C-E29D-5810-99A1D878C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6500" y="1861344"/>
            <a:ext cx="9779000" cy="4279900"/>
          </a:xfrm>
        </p:spPr>
      </p:pic>
    </p:spTree>
    <p:extLst>
      <p:ext uri="{BB962C8B-B14F-4D97-AF65-F5344CB8AC3E}">
        <p14:creationId xmlns:p14="http://schemas.microsoft.com/office/powerpoint/2010/main" val="2808969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E9F09-2D7D-FBD1-326C-6CAA2DDD2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Ubuntu up to date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E3A00C5-7318-D659-AB5A-747D5BA0BE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07142"/>
            <a:ext cx="5181600" cy="3188304"/>
          </a:xfrm>
          <a:ln>
            <a:solidFill>
              <a:schemeClr val="tx1"/>
            </a:solidFill>
          </a:ln>
        </p:spPr>
      </p:pic>
      <p:pic>
        <p:nvPicPr>
          <p:cNvPr id="10" name="Content Placeholder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D967B0E-7744-A746-F0C8-528A0C2900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407142"/>
            <a:ext cx="5181600" cy="3501374"/>
          </a:xfr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7D7233-DE79-62A6-A8C4-8D9C84B8D130}"/>
              </a:ext>
            </a:extLst>
          </p:cNvPr>
          <p:cNvSpPr txBox="1"/>
          <p:nvPr/>
        </p:nvSpPr>
        <p:spPr>
          <a:xfrm>
            <a:off x="2750006" y="1864249"/>
            <a:ext cx="75802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https://ubuntu.com/tutorials/install-ubuntu-desktop#1-overview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37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63FD4-B3A9-82EE-5ECB-222CB94E1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Ubuntu up to date</a:t>
            </a:r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BDECC71-E4F3-0783-7620-3CE55D676C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58785"/>
            <a:ext cx="5181600" cy="3485017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Text&#10;&#10;Description automatically generated">
            <a:extLst>
              <a:ext uri="{FF2B5EF4-FFF2-40B4-BE49-F238E27FC236}">
                <a16:creationId xmlns:a16="http://schemas.microsoft.com/office/drawing/2014/main" id="{520C3217-67F8-EF7A-BA27-05CC2CF95D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60642"/>
            <a:ext cx="5181600" cy="3481303"/>
          </a:xfr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C0FE1B-3225-D023-3F43-ABC85B96D0C0}"/>
              </a:ext>
            </a:extLst>
          </p:cNvPr>
          <p:cNvSpPr txBox="1"/>
          <p:nvPr/>
        </p:nvSpPr>
        <p:spPr>
          <a:xfrm>
            <a:off x="838200" y="1790070"/>
            <a:ext cx="256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update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51CC55-5777-DE6D-2844-E262C0DC7854}"/>
              </a:ext>
            </a:extLst>
          </p:cNvPr>
          <p:cNvSpPr txBox="1"/>
          <p:nvPr/>
        </p:nvSpPr>
        <p:spPr>
          <a:xfrm>
            <a:off x="6172200" y="1790070"/>
            <a:ext cx="2704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upgrade</a:t>
            </a:r>
          </a:p>
        </p:txBody>
      </p:sp>
    </p:spTree>
    <p:extLst>
      <p:ext uri="{BB962C8B-B14F-4D97-AF65-F5344CB8AC3E}">
        <p14:creationId xmlns:p14="http://schemas.microsoft.com/office/powerpoint/2010/main" val="3391370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73F28-D6BC-F2D8-8507-947DF689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Ubuntu tidbits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C1D5-CC1E-E0A2-7D3A-BB8BFC1B94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081585" cy="4351338"/>
          </a:xfrm>
        </p:spPr>
        <p:txBody>
          <a:bodyPr>
            <a:normAutofit/>
          </a:bodyPr>
          <a:lstStyle/>
          <a:p>
            <a:r>
              <a:rPr lang="en-US" dirty="0"/>
              <a:t>Latest version (LTS = Long Term support)</a:t>
            </a:r>
          </a:p>
          <a:p>
            <a:pPr lvl="1"/>
            <a:r>
              <a:rPr lang="en-US" sz="2800" i="1" dirty="0"/>
              <a:t>Ubuntu 24.04 LTS Noble Numbat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lsb_release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-a</a:t>
            </a:r>
            <a:endParaRPr lang="en-US" i="1" dirty="0"/>
          </a:p>
          <a:p>
            <a:r>
              <a:rPr lang="en-US" sz="3200" dirty="0"/>
              <a:t>Tk graphics with Python 3 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install python3-tk</a:t>
            </a:r>
          </a:p>
          <a:p>
            <a:r>
              <a:rPr lang="en-US" dirty="0"/>
              <a:t>Python's Package Manager PIP</a:t>
            </a:r>
          </a:p>
          <a:p>
            <a:pPr lvl="1"/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sudo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apt install python3-pip</a:t>
            </a:r>
          </a:p>
          <a:p>
            <a:pPr lvl="1"/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pip3 --version</a:t>
            </a:r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49A2C2-F9EA-5A6B-8C91-D9E163B339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3160" y="1825625"/>
            <a:ext cx="4176371" cy="435133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509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1F485-1419-524E-802D-779DA71C9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Homework 1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89396-84DE-2543-8B36-D81C32469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9056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2,147,483,659 is a prime number.</a:t>
            </a:r>
          </a:p>
          <a:p>
            <a:r>
              <a:rPr lang="en-US" dirty="0"/>
              <a:t>Does the 32 bit binary integer representation have enough bits to represent this prime? Explain.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B4C49A-A1CC-BD4B-A11B-B85A7B9DA35C}"/>
              </a:ext>
            </a:extLst>
          </p:cNvPr>
          <p:cNvGraphicFramePr>
            <a:graphicFrameLocks noGrp="1"/>
          </p:cNvGraphicFramePr>
          <p:nvPr/>
        </p:nvGraphicFramePr>
        <p:xfrm>
          <a:off x="1247870" y="2959618"/>
          <a:ext cx="8035936" cy="70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2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29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28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</a:t>
                      </a:r>
                      <a:r>
                        <a:rPr lang="en-US" sz="1600" baseline="30000"/>
                        <a:t>6</a:t>
                      </a: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A2D01B-4AC9-FD4D-88E3-F710C3DE3890}"/>
              </a:ext>
            </a:extLst>
          </p:cNvPr>
          <p:cNvGraphicFramePr>
            <a:graphicFrameLocks noGrp="1"/>
          </p:cNvGraphicFramePr>
          <p:nvPr/>
        </p:nvGraphicFramePr>
        <p:xfrm>
          <a:off x="2124170" y="3903569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byte 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19E9640-7A19-73FB-99D1-563788FDBDA0}"/>
              </a:ext>
            </a:extLst>
          </p:cNvPr>
          <p:cNvSpPr txBox="1"/>
          <p:nvPr/>
        </p:nvSpPr>
        <p:spPr>
          <a:xfrm>
            <a:off x="1247870" y="4461550"/>
            <a:ext cx="520527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~$ python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&gt;&gt;&gt; 2_147_483_659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2147483659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&gt;&gt;&gt; bin(2_147_483_659)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  <a:r>
              <a:rPr lang="en-US" dirty="0">
                <a:solidFill>
                  <a:srgbClr val="FF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0b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10000000000000000000000000001011'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&gt;&gt;&gt;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len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(bin(2_147_483_659))</a:t>
            </a:r>
          </a:p>
          <a:p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34</a:t>
            </a:r>
          </a:p>
        </p:txBody>
      </p:sp>
      <p:sp>
        <p:nvSpPr>
          <p:cNvPr id="7" name="Left Arrow Callout 6">
            <a:extLst>
              <a:ext uri="{FF2B5EF4-FFF2-40B4-BE49-F238E27FC236}">
                <a16:creationId xmlns:a16="http://schemas.microsoft.com/office/drawing/2014/main" id="{F5F1CDFC-7163-0678-379C-3308AE6FF487}"/>
              </a:ext>
            </a:extLst>
          </p:cNvPr>
          <p:cNvSpPr/>
          <p:nvPr/>
        </p:nvSpPr>
        <p:spPr>
          <a:xfrm>
            <a:off x="6453141" y="5221969"/>
            <a:ext cx="4272524" cy="99905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64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only as an unsigned number</a:t>
            </a:r>
          </a:p>
          <a:p>
            <a:pPr algn="ctr"/>
            <a:r>
              <a:rPr lang="en-US" sz="2000" dirty="0"/>
              <a:t>NOT using 2's complement</a:t>
            </a:r>
          </a:p>
        </p:txBody>
      </p:sp>
    </p:spTree>
    <p:extLst>
      <p:ext uri="{BB962C8B-B14F-4D97-AF65-F5344CB8AC3E}">
        <p14:creationId xmlns:p14="http://schemas.microsoft.com/office/powerpoint/2010/main" val="121787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B029-1984-DEC0-BF0A-7F1A7EE0D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Homework 1 Review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867C39-6634-04EE-C4F4-1669CED15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73545"/>
            <a:ext cx="10248900" cy="190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621E5D-0B62-7DFD-10FA-2806B3544DB7}"/>
              </a:ext>
            </a:extLst>
          </p:cNvPr>
          <p:cNvSpPr txBox="1"/>
          <p:nvPr/>
        </p:nvSpPr>
        <p:spPr>
          <a:xfrm>
            <a:off x="838200" y="1892118"/>
            <a:ext cx="6449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docs.python.org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/3/library/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functions.html#len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00119B-05BF-17BF-899F-B1FBC223B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563677"/>
            <a:ext cx="10253112" cy="10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7B4CF-8DC7-6D8E-22EA-EF0BD9AC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LLMs smaller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BBFFE3-F07C-DF9E-AC28-1B21FD7602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3331" y="1924493"/>
            <a:ext cx="4252470" cy="4252470"/>
          </a:xfrm>
          <a:ln>
            <a:solidFill>
              <a:schemeClr val="tx1"/>
            </a:solidFill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842673-4DE7-5F9F-857A-38AEB32FC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9683" y="1825625"/>
            <a:ext cx="6049926" cy="4351338"/>
          </a:xfrm>
        </p:spPr>
        <p:txBody>
          <a:bodyPr/>
          <a:lstStyle/>
          <a:p>
            <a:r>
              <a:rPr lang="en-US" sz="2000" dirty="0">
                <a:hlinkClick r:id="rId3"/>
              </a:rPr>
              <a:t>https://huggingface.co/AngelSlim/Hy4-preview-GGUF</a:t>
            </a:r>
            <a:endParaRPr lang="en-US" sz="2000" dirty="0"/>
          </a:p>
          <a:p>
            <a:r>
              <a:rPr lang="en-US" sz="2400" b="1" dirty="0"/>
              <a:t>Idea</a:t>
            </a:r>
            <a:r>
              <a:rPr lang="en-US" sz="2400" dirty="0"/>
              <a:t>: </a:t>
            </a:r>
            <a:r>
              <a:rPr lang="en-US" sz="2000" dirty="0"/>
              <a:t>reduce # of bits "needed" per floating number</a:t>
            </a:r>
          </a:p>
          <a:p>
            <a:r>
              <a:rPr lang="en-US" sz="2400" b="1" dirty="0"/>
              <a:t>(V)RAM</a:t>
            </a:r>
            <a:r>
              <a:rPr lang="en-US" sz="2400" dirty="0"/>
              <a:t> needed:</a:t>
            </a:r>
          </a:p>
          <a:p>
            <a:pPr lvl="1"/>
            <a:r>
              <a:rPr lang="en-US" sz="2000" dirty="0"/>
              <a:t>1,500GB –&gt; 200GB</a:t>
            </a:r>
          </a:p>
          <a:p>
            <a:r>
              <a:rPr lang="en-US" sz="2400" dirty="0"/>
              <a:t>Performance on benchmarks:</a:t>
            </a:r>
          </a:p>
          <a:p>
            <a:pPr lvl="1"/>
            <a:r>
              <a:rPr lang="en-US" sz="2000" dirty="0"/>
              <a:t>- </a:t>
            </a:r>
            <a:r>
              <a:rPr lang="en-US" sz="2000" b="1" dirty="0"/>
              <a:t>MCP Atlas</a:t>
            </a:r>
            <a:r>
              <a:rPr lang="en-US" sz="2000" dirty="0"/>
              <a:t> 83.7 to 83.2 (AI agents)</a:t>
            </a:r>
          </a:p>
          <a:p>
            <a:pPr lvl="1"/>
            <a:r>
              <a:rPr lang="en-US" sz="2000" dirty="0"/>
              <a:t>- </a:t>
            </a:r>
            <a:r>
              <a:rPr lang="en-US" sz="2000" b="1" dirty="0"/>
              <a:t>SWE-Bench</a:t>
            </a:r>
            <a:r>
              <a:rPr lang="en-US" sz="2000" dirty="0"/>
              <a:t> Multi 82.9 to 81.3 (Coding)</a:t>
            </a:r>
          </a:p>
          <a:p>
            <a:pPr lvl="1"/>
            <a:r>
              <a:rPr lang="en-US" sz="2000" dirty="0"/>
              <a:t>- </a:t>
            </a:r>
            <a:r>
              <a:rPr lang="en-US" sz="2000" b="1" dirty="0"/>
              <a:t>MRCR </a:t>
            </a:r>
            <a:r>
              <a:rPr lang="en-US" sz="2000" dirty="0"/>
              <a:t>81.3 to 81.1(Coreference retrieval task)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932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C1BE8-D738-25AC-36BF-3319FAF3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14130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Introduction: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A87AE-8D9D-306C-1984-495B522E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2089598"/>
            <a:ext cx="3760123" cy="155932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your browser, which runs </a:t>
            </a:r>
            <a:r>
              <a:rPr lang="en-US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HTML5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UTF-8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 the default character encoding</a:t>
            </a:r>
          </a:p>
        </p:txBody>
      </p:sp>
      <p:pic>
        <p:nvPicPr>
          <p:cNvPr id="5" name="Picture 4" descr="A close-up of a list of latin letters&#10;&#10;Description automatically generated">
            <a:extLst>
              <a:ext uri="{FF2B5EF4-FFF2-40B4-BE49-F238E27FC236}">
                <a16:creationId xmlns:a16="http://schemas.microsoft.com/office/drawing/2014/main" id="{4E829B75-9CF4-C55C-1529-1D82ADB28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94" y="3686307"/>
            <a:ext cx="5811877" cy="2135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760755-7ECA-DD35-3535-FC95FE05E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890" y="1682749"/>
            <a:ext cx="4922148" cy="41394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F1B7149-61A8-AD0C-38B1-A6BF2CF68CB2}"/>
              </a:ext>
            </a:extLst>
          </p:cNvPr>
          <p:cNvSpPr/>
          <p:nvPr/>
        </p:nvSpPr>
        <p:spPr>
          <a:xfrm>
            <a:off x="9873049" y="5474043"/>
            <a:ext cx="308919" cy="348127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3261A1-4255-5E54-EFC7-6F63FF31BB62}"/>
              </a:ext>
            </a:extLst>
          </p:cNvPr>
          <p:cNvSpPr/>
          <p:nvPr/>
        </p:nvSpPr>
        <p:spPr>
          <a:xfrm>
            <a:off x="1927654" y="4621427"/>
            <a:ext cx="469557" cy="2594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6B0B4FE7-2DE3-7DE1-323D-FB2D4EE71236}"/>
              </a:ext>
            </a:extLst>
          </p:cNvPr>
          <p:cNvCxnSpPr>
            <a:stCxn id="8" idx="2"/>
            <a:endCxn id="7" idx="3"/>
          </p:cNvCxnSpPr>
          <p:nvPr/>
        </p:nvCxnSpPr>
        <p:spPr>
          <a:xfrm rot="16200000" flipH="1">
            <a:off x="5595227" y="1448125"/>
            <a:ext cx="890269" cy="7755856"/>
          </a:xfrm>
          <a:prstGeom prst="curvedConnector3">
            <a:avLst>
              <a:gd name="adj1" fmla="val 131404"/>
            </a:avLst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10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7B220-74E9-D829-AE07-7DFACED5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5" name="Content Placeholder 4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6F7272C5-C0D5-950A-9C84-BA95B3A0FE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0653" y="2723867"/>
            <a:ext cx="5181600" cy="1270000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511DDE64-303F-5F35-AE6D-3611E793AC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499366" y="4072904"/>
            <a:ext cx="5989938" cy="2216615"/>
          </a:xfrm>
          <a:ln>
            <a:solidFill>
              <a:schemeClr val="tx1"/>
            </a:solidFill>
          </a:ln>
        </p:spPr>
      </p:pic>
      <p:pic>
        <p:nvPicPr>
          <p:cNvPr id="9" name="Picture 8" descr="A close-up of a list of latin letters&#10;&#10;Description automatically generated">
            <a:extLst>
              <a:ext uri="{FF2B5EF4-FFF2-40B4-BE49-F238E27FC236}">
                <a16:creationId xmlns:a16="http://schemas.microsoft.com/office/drawing/2014/main" id="{F30A4466-4D58-EB43-26FD-213BEB6A9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08" b="38084"/>
          <a:stretch/>
        </p:blipFill>
        <p:spPr>
          <a:xfrm>
            <a:off x="1840816" y="1822029"/>
            <a:ext cx="9307038" cy="732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0E8D11-CD5A-BA73-C7E0-31A5B7D0B16E}"/>
              </a:ext>
            </a:extLst>
          </p:cNvPr>
          <p:cNvSpPr txBox="1"/>
          <p:nvPr/>
        </p:nvSpPr>
        <p:spPr>
          <a:xfrm>
            <a:off x="838200" y="4072904"/>
            <a:ext cx="2444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pokemon.html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4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E8CA-9BA3-A5C7-8913-9978D5992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C47073B4-4DB7-175F-6D10-EBA285A914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43414" y="1671211"/>
            <a:ext cx="5181600" cy="1714500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E43CC634-15AA-922C-5664-D75D89EDC9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09422" y="3870856"/>
            <a:ext cx="7243570" cy="2881420"/>
          </a:xfr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AA64ED-17EA-566A-8EC2-F1C0AFD4B726}"/>
              </a:ext>
            </a:extLst>
          </p:cNvPr>
          <p:cNvSpPr txBox="1"/>
          <p:nvPr/>
        </p:nvSpPr>
        <p:spPr>
          <a:xfrm>
            <a:off x="2909422" y="3385711"/>
            <a:ext cx="6373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line 7: </a:t>
            </a:r>
            <a:r>
              <a:rPr lang="en-US" sz="2400" dirty="0" err="1"/>
              <a:t>é</a:t>
            </a:r>
            <a:r>
              <a:rPr lang="en-US" sz="2400" dirty="0"/>
              <a:t> typed on my mac keyboard using OPT-e 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C1895-0729-1402-D674-989A96808714}"/>
              </a:ext>
            </a:extLst>
          </p:cNvPr>
          <p:cNvSpPr txBox="1"/>
          <p:nvPr/>
        </p:nvSpPr>
        <p:spPr>
          <a:xfrm>
            <a:off x="325060" y="5080734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pokemon2.html</a:t>
            </a:r>
          </a:p>
        </p:txBody>
      </p:sp>
    </p:spTree>
    <p:extLst>
      <p:ext uri="{BB962C8B-B14F-4D97-AF65-F5344CB8AC3E}">
        <p14:creationId xmlns:p14="http://schemas.microsoft.com/office/powerpoint/2010/main" val="1312958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CD86A-A592-D52F-5194-C7EFE556B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6" name="Content Placeholder 5" descr="A screenshot of a phone&#10;&#10;Description automatically generated">
            <a:extLst>
              <a:ext uri="{FF2B5EF4-FFF2-40B4-BE49-F238E27FC236}">
                <a16:creationId xmlns:a16="http://schemas.microsoft.com/office/drawing/2014/main" id="{D564EFFB-DCA7-2F0E-7A45-06845276F9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178540"/>
            <a:ext cx="5181600" cy="1645508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6078CE84-5927-487F-1584-FB4C4A2EAB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32550" y="2959894"/>
            <a:ext cx="4660900" cy="2082800"/>
          </a:xfr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EF3C10-EFE2-A3B1-0B84-B9449C45FE53}"/>
              </a:ext>
            </a:extLst>
          </p:cNvPr>
          <p:cNvSpPr txBox="1"/>
          <p:nvPr/>
        </p:nvSpPr>
        <p:spPr>
          <a:xfrm>
            <a:off x="7318984" y="2498229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pokemon3.html</a:t>
            </a:r>
          </a:p>
        </p:txBody>
      </p:sp>
    </p:spTree>
    <p:extLst>
      <p:ext uri="{BB962C8B-B14F-4D97-AF65-F5344CB8AC3E}">
        <p14:creationId xmlns:p14="http://schemas.microsoft.com/office/powerpoint/2010/main" val="2811123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796</Words>
  <Application>Microsoft Macintosh PowerPoint</Application>
  <PresentationFormat>Widescreen</PresentationFormat>
  <Paragraphs>149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Calibri Light</vt:lpstr>
      <vt:lpstr>Menlo</vt:lpstr>
      <vt:lpstr>Office Theme</vt:lpstr>
      <vt:lpstr>1_Office Theme</vt:lpstr>
      <vt:lpstr>408/508 Computational Techniques for Linguists </vt:lpstr>
      <vt:lpstr>Today's Topics</vt:lpstr>
      <vt:lpstr>Quick Homework 1 Review</vt:lpstr>
      <vt:lpstr>Quick Homework 1 Review</vt:lpstr>
      <vt:lpstr>Making LLMs smaller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WSL2</vt:lpstr>
      <vt:lpstr>WSL2</vt:lpstr>
      <vt:lpstr>WSL2</vt:lpstr>
      <vt:lpstr>WSL2</vt:lpstr>
      <vt:lpstr>WSL2</vt:lpstr>
      <vt:lpstr>Ubuntu Text Editor: nano</vt:lpstr>
      <vt:lpstr>Ubuntu: python3 is already installed!</vt:lpstr>
      <vt:lpstr>Ubuntu: python3 is already installed!</vt:lpstr>
      <vt:lpstr>Keep Ubuntu up to date</vt:lpstr>
      <vt:lpstr>Keep Ubuntu up to date</vt:lpstr>
      <vt:lpstr>Ubuntu tidbits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sandiway@mac.com</dc:creator>
  <cp:lastModifiedBy>sandiway@mac.com</cp:lastModifiedBy>
  <cp:revision>4</cp:revision>
  <dcterms:created xsi:type="dcterms:W3CDTF">2026-09-02T00:04:18Z</dcterms:created>
  <dcterms:modified xsi:type="dcterms:W3CDTF">2026-09-03T14:52:33Z</dcterms:modified>
</cp:coreProperties>
</file>