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335" r:id="rId2"/>
    <p:sldId id="354" r:id="rId3"/>
    <p:sldId id="286" r:id="rId4"/>
    <p:sldId id="287" r:id="rId5"/>
    <p:sldId id="288" r:id="rId6"/>
    <p:sldId id="289" r:id="rId7"/>
    <p:sldId id="290" r:id="rId8"/>
    <p:sldId id="355" r:id="rId9"/>
    <p:sldId id="356" r:id="rId10"/>
    <p:sldId id="282" r:id="rId11"/>
    <p:sldId id="283" r:id="rId12"/>
    <p:sldId id="284" r:id="rId13"/>
    <p:sldId id="379" r:id="rId14"/>
    <p:sldId id="338" r:id="rId15"/>
    <p:sldId id="350" r:id="rId16"/>
    <p:sldId id="351" r:id="rId17"/>
    <p:sldId id="352" r:id="rId18"/>
    <p:sldId id="381" r:id="rId19"/>
    <p:sldId id="380" r:id="rId20"/>
    <p:sldId id="375" r:id="rId21"/>
    <p:sldId id="343" r:id="rId22"/>
    <p:sldId id="279" r:id="rId23"/>
    <p:sldId id="353" r:id="rId24"/>
    <p:sldId id="280" r:id="rId25"/>
    <p:sldId id="281" r:id="rId26"/>
    <p:sldId id="260" r:id="rId27"/>
    <p:sldId id="342" r:id="rId28"/>
    <p:sldId id="261" r:id="rId29"/>
    <p:sldId id="262" r:id="rId30"/>
    <p:sldId id="263" r:id="rId31"/>
    <p:sldId id="345" r:id="rId32"/>
    <p:sldId id="346" r:id="rId33"/>
    <p:sldId id="347" r:id="rId34"/>
    <p:sldId id="348" r:id="rId35"/>
    <p:sldId id="264" r:id="rId36"/>
    <p:sldId id="349" r:id="rId37"/>
    <p:sldId id="344" r:id="rId38"/>
    <p:sldId id="26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04" d="100"/>
          <a:sy n="104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0058F-C187-F940-BF21-33A9D48A9B71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70AF97-BA20-5F48-AB8E-C7D19C0716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3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B2BDD-D757-244D-8EC0-77E2C4F23D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6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B2BDD-D757-244D-8EC0-77E2C4F23D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96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CA1A7-3D85-EE28-8F71-891210F56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0C5C7-B54B-649A-EB6C-88195948E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CAD8D-4118-2D20-85D4-9216A2058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6364A-6134-DBED-245D-CC0D5592B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802B4-5D19-E4B2-EB97-13EFA7A04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3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299C6-1DFC-5051-446A-3891F406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56529D-2FE8-C769-47D3-7DB00E6386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F151D-4386-AC9D-0F1C-7A2FC21C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433AE-9335-CEF3-7D87-40867D5A5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CE926-6F5A-9C10-3DF5-CDC448ECE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31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DBDDED-4080-B44F-8866-D8B7E1A98B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A10DA0-D9C8-A260-3EC8-28DB77D2C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9DC27-B4C8-5512-B6DD-6C36C2EED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3E6075-7822-1975-7968-84EE1F298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01A39-D2B0-9C5A-B1BC-4B56E3D1B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67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F49A0-7A00-F41C-B1DD-33D103F50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15440-5493-6BD7-5373-D2836CC07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3F373-56B0-63CB-3C9C-9DC1E7609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57E49-1B41-65A1-A48D-597F37E8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18E0-32D4-3D35-4841-2F9A8E1A0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62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8E258-F5C6-43FD-C100-61AFE823D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8E2AE-4959-FEF2-0D58-EF908F25E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35987-1371-F095-1443-79173C432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EE068-364D-5C17-39A2-1E6D89478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3DCFA-C643-CF76-C470-0794D26B3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88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670E1-5C43-8A6E-8127-AA1A241EB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939B2-4A22-3735-91AF-CE91E15BFD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DC4D7-0F5A-1BB6-990B-1551E68B0D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7F34DA-80D5-AFFE-630F-A5B92422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2A7F35-27AA-8239-61B5-F0AF08568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CD7B2F-B71B-C837-F454-1BDDA14F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57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D6B34-1672-D754-CAF2-B9F8F93F2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972D88-261E-5BC7-BAE5-A29D4EB8F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2E2BE-D6A5-67E2-65D9-7962D39F6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47D23B-9189-C3C2-AA34-72B7968EF6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55FACF-4CC0-476B-E9E1-4E55A2E878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D91A48-50F0-FADE-411E-B91E1C95A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AA226B-83BD-96B6-C8AF-1E926A95A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C189F0-BADD-150B-961D-930D4D28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C1A33-C4F2-D492-93D2-5F2EE06C0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AF6F47-C4EB-23D8-CDF8-B2A1F53D6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1C80FC-F4A8-DE88-1914-F30F9EF3F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CCA761-C54C-3FF8-6185-615B3FA19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18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1C1E37-A9EB-0F53-8C33-44ACF226E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FDDD6F-69C5-0EDB-15E9-F60DA815B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F41D2B-51E3-B39A-BCF7-4DA9DAF5E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83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9600D-0615-66E5-6606-6F0A3FD10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D65D9-D00C-0487-7499-F3EC6A103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D5D48-E1F5-55D5-AE59-6E4EDD9D9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974D18-8A2F-B81B-7B36-5F5CA9429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8E3578-2351-8B1F-AEBF-DA4CEEA92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AF8A5-F58A-C9B1-2275-B64A10706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44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254DB-EEA3-F8D6-42C1-8E415B346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1531DC-9A6E-E828-A1BC-37EC6963A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615AB9-F685-FCC0-0691-52107045F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8476E9-C769-7085-DCF5-C3537A49C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8D3B04-E6BF-3A8A-2331-5EDA86130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CAF0B-CA36-F547-00BC-72D8E74E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952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B6EF38-050E-1D48-C223-CA361C2F7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CCEE0-B0BF-04C7-C2CA-FC4D7FD923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7AC6D-95C0-B019-1D77-2750D2C849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00383-5C9F-614A-AA55-F19A7DA9951E}" type="datetimeFigureOut">
              <a:rPr lang="en-US" smtClean="0"/>
              <a:t>8/31/26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04A18-5F67-10A5-8BD0-FA1BD4739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423F-AACA-697A-C77A-821B625D79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987D9-0EEB-A344-870C-9E830085D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042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sandiway@arizona.ed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home.unicode.org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unicode.org/versions/Unicode13.0.0/UnicodeStandard-13.0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kb.iu.edu/d/aepu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-archive.mozilla.org/projects/intl/UniversalCharsetDetection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DD119B-6BFA-4C3F-90CE-97DAFD604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F8460E-9FE0-EBD9-3850-9E9135D5A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0588" y="965199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4800">
                <a:solidFill>
                  <a:schemeClr val="bg1"/>
                </a:solidFill>
              </a:rPr>
              <a:t>408/508 </a:t>
            </a:r>
            <a:r>
              <a:rPr lang="en-US" sz="4800" i="1">
                <a:solidFill>
                  <a:schemeClr val="bg1"/>
                </a:solidFill>
              </a:rPr>
              <a:t>Computational Techniques for Linguists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4A25506-2625-4D9F-08B9-CD8E1333B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965198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rgbClr val="FFC000"/>
                </a:solidFill>
              </a:rPr>
              <a:t>Lecture 3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1572D0-F0FD-4D84-8F82-DC59140EB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611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the speed of light:</a:t>
            </a:r>
          </a:p>
          <a:p>
            <a:pPr marL="742950" lvl="2" indent="-342900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How much memory would you need to encode </a:t>
            </a:r>
            <a:r>
              <a:rPr lang="en-US" i="1" dirty="0"/>
              <a:t>c</a:t>
            </a:r>
            <a:r>
              <a:rPr lang="en-US" dirty="0"/>
              <a:t> using BCD notation as an integer?</a:t>
            </a:r>
          </a:p>
          <a:p>
            <a:pPr lvl="1"/>
            <a:r>
              <a:rPr lang="en-US" dirty="0"/>
              <a:t>9 digits</a:t>
            </a:r>
          </a:p>
          <a:p>
            <a:pPr lvl="1"/>
            <a:r>
              <a:rPr lang="en-US" dirty="0"/>
              <a:t>each digit requires 4 bits (a nibble)</a:t>
            </a:r>
          </a:p>
          <a:p>
            <a:pPr lvl="1"/>
            <a:r>
              <a:rPr lang="en-US" dirty="0"/>
              <a:t>BCD notation includes a sign nibble</a:t>
            </a:r>
          </a:p>
          <a:p>
            <a:pPr lvl="1"/>
            <a:r>
              <a:rPr lang="en-US" dirty="0"/>
              <a:t>total is 5 bytes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43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Recall the speed of light:</a:t>
            </a:r>
          </a:p>
          <a:p>
            <a:pPr marL="742950" lvl="2" indent="-342900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Can the 64 bit floating point representation (</a:t>
            </a:r>
            <a:r>
              <a:rPr lang="en-US" dirty="0">
                <a:latin typeface="Andale Mono"/>
                <a:cs typeface="Andale Mono"/>
              </a:rPr>
              <a:t>double</a:t>
            </a:r>
            <a:r>
              <a:rPr lang="en-US" dirty="0"/>
              <a:t>) encode </a:t>
            </a:r>
            <a:r>
              <a:rPr lang="en-US" i="1" dirty="0"/>
              <a:t>c</a:t>
            </a:r>
            <a:r>
              <a:rPr lang="en-US" dirty="0"/>
              <a:t> without loss of precision?</a:t>
            </a:r>
          </a:p>
          <a:p>
            <a:pPr lvl="1"/>
            <a:r>
              <a:rPr lang="en-US" dirty="0"/>
              <a:t>Recall </a:t>
            </a:r>
            <a:r>
              <a:rPr lang="en-US" dirty="0" err="1"/>
              <a:t>significand</a:t>
            </a:r>
            <a:r>
              <a:rPr lang="en-US" dirty="0"/>
              <a:t> precision: 53 bits (52 explicitly stored)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53</a:t>
            </a:r>
            <a:r>
              <a:rPr lang="en-US" dirty="0"/>
              <a:t>-1 = 9,007,199,254,740,991 </a:t>
            </a:r>
          </a:p>
          <a:p>
            <a:pPr lvl="1"/>
            <a:r>
              <a:rPr lang="en-US" dirty="0"/>
              <a:t>almost 16 digits</a:t>
            </a:r>
          </a:p>
          <a:p>
            <a:pPr lvl="1"/>
            <a:r>
              <a:rPr lang="en-US" dirty="0"/>
              <a:t>(we only need 9 digits of precision)</a:t>
            </a:r>
          </a:p>
        </p:txBody>
      </p:sp>
    </p:spTree>
    <p:extLst>
      <p:ext uri="{BB962C8B-B14F-4D97-AF65-F5344CB8AC3E}">
        <p14:creationId xmlns:p14="http://schemas.microsoft.com/office/powerpoint/2010/main" val="245504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3665"/>
          </a:xfrm>
        </p:spPr>
        <p:txBody>
          <a:bodyPr>
            <a:normAutofit/>
          </a:bodyPr>
          <a:lstStyle/>
          <a:p>
            <a:r>
              <a:rPr lang="en-US" dirty="0"/>
              <a:t>Recall the speed of light:</a:t>
            </a:r>
          </a:p>
          <a:p>
            <a:pPr marL="742950" lvl="2" indent="-342900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r>
              <a:rPr lang="en-US" dirty="0"/>
              <a:t>The 32 bit floating point representation (</a:t>
            </a:r>
            <a:r>
              <a:rPr lang="en-US" dirty="0">
                <a:latin typeface="Andale Mono"/>
                <a:cs typeface="Andale Mono"/>
              </a:rPr>
              <a:t>float</a:t>
            </a:r>
            <a:r>
              <a:rPr lang="en-US" dirty="0"/>
              <a:t>) – sometimes called single precision - is composed of 1 bit sign, 8 bits exponent (unsigned with bias 2</a:t>
            </a:r>
            <a:r>
              <a:rPr lang="en-US" baseline="30000" dirty="0"/>
              <a:t>(8-1)</a:t>
            </a:r>
            <a:r>
              <a:rPr lang="en-US" dirty="0"/>
              <a:t>-1), and 23 bits coefficient (24 bits effective).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Can it represent </a:t>
            </a:r>
            <a:r>
              <a:rPr lang="en-US" i="1" dirty="0"/>
              <a:t>c</a:t>
            </a:r>
            <a:r>
              <a:rPr lang="en-US" dirty="0"/>
              <a:t> without loss of precision? 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24</a:t>
            </a:r>
            <a:r>
              <a:rPr lang="en-US" dirty="0"/>
              <a:t>-1 = 16,777,215</a:t>
            </a:r>
          </a:p>
          <a:p>
            <a:pPr lvl="1"/>
            <a:r>
              <a:rPr lang="en-US" dirty="0"/>
              <a:t>Nope (7 digits of precision)</a:t>
            </a:r>
          </a:p>
        </p:txBody>
      </p:sp>
      <p:pic>
        <p:nvPicPr>
          <p:cNvPr id="5" name="Picture 4" descr="Screen Shot 2015-08-23 at 6.34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539" y="3910755"/>
            <a:ext cx="63881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3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372E0-8CD6-FA0C-912C-1029B6057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D967B-825B-1A94-C975-957444F1B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32042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Atomic clocks use the </a:t>
            </a:r>
            <a:r>
              <a:rPr lang="en-US" sz="3200" dirty="0" err="1"/>
              <a:t>caesium</a:t>
            </a:r>
            <a:r>
              <a:rPr lang="en-US" sz="3200" dirty="0"/>
              <a:t> standard. Frequency is exactly </a:t>
            </a:r>
            <a:r>
              <a:rPr lang="en-US" sz="3200" b="1" dirty="0"/>
              <a:t>9 192 631 770</a:t>
            </a:r>
            <a:r>
              <a:rPr lang="en-US" sz="3200" dirty="0"/>
              <a:t> Hz. </a:t>
            </a:r>
          </a:p>
          <a:p>
            <a:r>
              <a:rPr lang="en-US" sz="3200" dirty="0"/>
              <a:t>Does the 32 bit binary integer representation have enough bits to represent this frequency? </a:t>
            </a:r>
          </a:p>
          <a:p>
            <a:r>
              <a:rPr lang="en-US" sz="3200" dirty="0"/>
              <a:t>Relevant integer is: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</a:rPr>
              <a:t>9</a:t>
            </a:r>
            <a:r>
              <a:rPr lang="en-US" sz="2800" dirty="0"/>
              <a:t> 192 631 770 (Hz)</a:t>
            </a:r>
          </a:p>
          <a:p>
            <a:pPr lvl="1"/>
            <a:r>
              <a:rPr lang="en-US" sz="2800" dirty="0"/>
              <a:t>Largest possible integer using 2's complement is:</a:t>
            </a:r>
          </a:p>
          <a:p>
            <a:pPr lvl="1"/>
            <a:r>
              <a:rPr lang="en-US" sz="2800" dirty="0"/>
              <a:t>2</a:t>
            </a:r>
            <a:r>
              <a:rPr lang="en-US" sz="2800" baseline="30000" dirty="0"/>
              <a:t>31</a:t>
            </a:r>
            <a:r>
              <a:rPr lang="en-US" sz="2800" dirty="0"/>
              <a:t> – 1 = </a:t>
            </a:r>
            <a:r>
              <a:rPr lang="en-US" sz="2800" dirty="0">
                <a:solidFill>
                  <a:srgbClr val="FF0000"/>
                </a:solidFill>
              </a:rPr>
              <a:t>2</a:t>
            </a:r>
            <a:r>
              <a:rPr lang="en-US" sz="2800" dirty="0"/>
              <a:t> 147 483 648	(too small)</a:t>
            </a:r>
          </a:p>
          <a:p>
            <a:pPr lvl="1"/>
            <a:r>
              <a:rPr lang="en-US" sz="2800" dirty="0"/>
              <a:t>Largest possible integer even if we use </a:t>
            </a:r>
            <a:r>
              <a:rPr lang="en-US" sz="2800" i="1" dirty="0"/>
              <a:t>unsigned</a:t>
            </a:r>
            <a:r>
              <a:rPr lang="en-US" sz="2800" dirty="0"/>
              <a:t> representation is:</a:t>
            </a:r>
          </a:p>
          <a:p>
            <a:pPr lvl="1"/>
            <a:r>
              <a:rPr lang="en-US" sz="2800" dirty="0"/>
              <a:t>2</a:t>
            </a:r>
            <a:r>
              <a:rPr lang="en-US" sz="2800" baseline="30000" dirty="0"/>
              <a:t>32</a:t>
            </a:r>
            <a:r>
              <a:rPr lang="en-US" sz="2800" dirty="0"/>
              <a:t> – 1 = </a:t>
            </a:r>
            <a:r>
              <a:rPr lang="en-US" sz="2800" dirty="0">
                <a:solidFill>
                  <a:srgbClr val="FF0000"/>
                </a:solidFill>
              </a:rPr>
              <a:t>4</a:t>
            </a:r>
            <a:r>
              <a:rPr lang="en-US" sz="2800" dirty="0"/>
              <a:t> 294 967 296	(still too small)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B9BA68-888B-54AE-C359-E15F4FB64A7E}"/>
              </a:ext>
            </a:extLst>
          </p:cNvPr>
          <p:cNvSpPr txBox="1"/>
          <p:nvPr/>
        </p:nvSpPr>
        <p:spPr>
          <a:xfrm>
            <a:off x="3969099" y="489297"/>
            <a:ext cx="7568283" cy="107721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/>
              <a:t>Wikipedia</a:t>
            </a:r>
            <a:r>
              <a:rPr lang="en-US" sz="1600" dirty="0"/>
              <a:t>: when the atom is irradiated with electromagnetic radiation having an energy corresponding to the energetic difference between the two sub-levels the radiation is absorbed and the atom is excited, going from the </a:t>
            </a:r>
            <a:r>
              <a:rPr lang="en-US" sz="1600" i="1" dirty="0"/>
              <a:t>F</a:t>
            </a:r>
            <a:r>
              <a:rPr lang="en-US" sz="1600" dirty="0"/>
              <a:t> = 3 sub-level to the </a:t>
            </a:r>
            <a:r>
              <a:rPr lang="en-US" sz="1600" i="1" dirty="0"/>
              <a:t>F</a:t>
            </a:r>
            <a:r>
              <a:rPr lang="en-US" sz="1600" dirty="0"/>
              <a:t> = 4 one. After some time the atom will re-emit the radiation and return to its </a:t>
            </a:r>
            <a:r>
              <a:rPr lang="en-US" sz="1600" i="1" dirty="0"/>
              <a:t>F</a:t>
            </a:r>
            <a:r>
              <a:rPr lang="en-US" sz="1600" dirty="0"/>
              <a:t> = 3 ground state.</a:t>
            </a:r>
          </a:p>
        </p:txBody>
      </p:sp>
    </p:spTree>
    <p:extLst>
      <p:ext uri="{BB962C8B-B14F-4D97-AF65-F5344CB8AC3E}">
        <p14:creationId xmlns:p14="http://schemas.microsoft.com/office/powerpoint/2010/main" val="15201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5D73D-A20B-1237-BC43-225707E59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F1196-39C2-B2A9-1353-EEEF155DE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68878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3800" i="1" dirty="0">
                <a:solidFill>
                  <a:schemeClr val="accent2">
                    <a:lumMod val="75000"/>
                  </a:schemeClr>
                </a:solidFill>
              </a:rPr>
              <a:t>Kinda tedious to calculate the binary bit pattern by hand</a:t>
            </a:r>
          </a:p>
          <a:p>
            <a:r>
              <a:rPr lang="en-US" sz="3800" dirty="0"/>
              <a:t>At the </a:t>
            </a:r>
            <a:r>
              <a:rPr lang="en-US" sz="3800" b="1" dirty="0"/>
              <a:t>Terminal</a:t>
            </a:r>
            <a:r>
              <a:rPr lang="en-US" sz="3800" dirty="0"/>
              <a:t> (on Mac or Linux):</a:t>
            </a:r>
          </a:p>
          <a:p>
            <a:pPr marL="0" indent="0">
              <a:buNone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 </a:t>
            </a:r>
            <a:r>
              <a:rPr lang="en-US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which </a:t>
            </a:r>
            <a:r>
              <a:rPr lang="en-US" dirty="0" err="1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bc</a:t>
            </a:r>
            <a:endParaRPr lang="en-US" dirty="0">
              <a:solidFill>
                <a:schemeClr val="accent1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/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usr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/bin/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bc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   (</a:t>
            </a:r>
            <a:r>
              <a:rPr lang="en-US" dirty="0" err="1"/>
              <a:t>bc</a:t>
            </a:r>
            <a:r>
              <a:rPr lang="en-US" dirty="0"/>
              <a:t> - </a:t>
            </a:r>
            <a:r>
              <a:rPr lang="en-US" i="1" dirty="0"/>
              <a:t>arbitrary-precision calculator</a:t>
            </a:r>
            <a:r>
              <a:rPr lang="en-US" dirty="0"/>
              <a:t>)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$ </a:t>
            </a:r>
            <a:r>
              <a:rPr lang="en-US" dirty="0" err="1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bc</a:t>
            </a:r>
            <a:endParaRPr lang="en-US" dirty="0">
              <a:solidFill>
                <a:schemeClr val="accent1"/>
              </a:solidFill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&gt;&gt;&gt; </a:t>
            </a:r>
            <a:r>
              <a:rPr lang="en-US" dirty="0" err="1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obase</a:t>
            </a:r>
            <a:r>
              <a:rPr lang="en-US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=2</a:t>
            </a:r>
          </a:p>
          <a:p>
            <a:pPr marL="0" indent="0">
              <a:buNone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&gt;&gt;&gt; </a:t>
            </a:r>
            <a:r>
              <a:rPr lang="en-US" dirty="0">
                <a:solidFill>
                  <a:schemeClr val="accent1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9192631770</a:t>
            </a:r>
          </a:p>
          <a:p>
            <a:pPr marL="0" indent="0">
              <a:buNone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1000100011111011000110110111011010</a:t>
            </a:r>
          </a:p>
          <a:p>
            <a:pPr marL="0" indent="0">
              <a:buNone/>
            </a:pP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10 0010 0011 1110 1100 0110 1101 1101 1010</a:t>
            </a:r>
            <a:r>
              <a:rPr lang="en-US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 (</a:t>
            </a:r>
            <a:r>
              <a:rPr lang="en-US" i="1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group by nibbles</a:t>
            </a:r>
            <a:r>
              <a:rPr lang="en-US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299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44424-C3AE-0245-644F-99B82A46F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9E1EB-2A61-7DCC-DF50-991061584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247784" cy="4351338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b="1" dirty="0"/>
              <a:t>Python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$ </a:t>
            </a:r>
            <a:r>
              <a:rPr lang="en-US" sz="2400" dirty="0">
                <a:solidFill>
                  <a:schemeClr val="accent1"/>
                </a:solidFill>
                <a:effectLst/>
                <a:latin typeface="Menlo" panose="020B0609030804020204" pitchFamily="49" charset="0"/>
              </a:rPr>
              <a:t>python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Python 3.9.16 | packaged by </a:t>
            </a:r>
            <a:r>
              <a:rPr lang="en-US" sz="20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conda</a:t>
            </a:r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-forge | (main, Feb  1 2023, 21:38:11) 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[Clang 14.0.6 ] on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darwin</a:t>
            </a:r>
            <a:endParaRPr lang="en-US" sz="200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Type "help", "copyright", "credits" or "license" for more information.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Menlo" panose="020B0609030804020204" pitchFamily="49" charset="0"/>
              </a:rPr>
              <a:t>&gt;&gt;&gt; </a:t>
            </a:r>
            <a:r>
              <a:rPr lang="en-US" sz="2400" dirty="0">
                <a:solidFill>
                  <a:schemeClr val="accent1"/>
                </a:solidFill>
                <a:latin typeface="Menlo" panose="020B0609030804020204" pitchFamily="49" charset="0"/>
              </a:rPr>
              <a:t>bin(9192631770)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latin typeface="Menlo" panose="020B0609030804020204" pitchFamily="49" charset="0"/>
              </a:rPr>
              <a:t>'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Menlo" panose="020B0609030804020204" pitchFamily="49" charset="0"/>
              </a:rPr>
              <a:t>0b</a:t>
            </a:r>
            <a:r>
              <a:rPr lang="en-US" sz="2400" dirty="0">
                <a:solidFill>
                  <a:srgbClr val="000000"/>
                </a:solidFill>
                <a:latin typeface="Menlo" panose="020B0609030804020204" pitchFamily="49" charset="0"/>
              </a:rPr>
              <a:t>1000100011111011000110110111011010'</a:t>
            </a:r>
          </a:p>
        </p:txBody>
      </p:sp>
    </p:spTree>
    <p:extLst>
      <p:ext uri="{BB962C8B-B14F-4D97-AF65-F5344CB8AC3E}">
        <p14:creationId xmlns:p14="http://schemas.microsoft.com/office/powerpoint/2010/main" val="66119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BB7C4-79A2-8ED0-B79F-4643FB9A8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4DF62-BB33-6D32-C14F-DC73D4B3C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Python, function 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bin()</a:t>
            </a:r>
            <a:r>
              <a:rPr lang="en-US" dirty="0"/>
              <a:t> expects an integer: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&gt;&gt;&gt; </a:t>
            </a:r>
            <a:r>
              <a:rPr lang="en-US" sz="2200" dirty="0">
                <a:solidFill>
                  <a:schemeClr val="accent1"/>
                </a:solidFill>
                <a:latin typeface="Menlo" panose="020B0609030804020204" pitchFamily="49" charset="0"/>
              </a:rPr>
              <a:t>bin(9.19263177e9)</a:t>
            </a:r>
            <a:endParaRPr lang="en-US" sz="2200" dirty="0">
              <a:solidFill>
                <a:schemeClr val="accent1"/>
              </a:solidFill>
              <a:effectLst/>
              <a:latin typeface="Menlo" panose="020B0609030804020204" pitchFamily="49" charset="0"/>
            </a:endParaRPr>
          </a:p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Traceback (most recent call last):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  File "&lt;stdin&gt;", line 1, in &lt;module&gt;</a:t>
            </a:r>
          </a:p>
          <a:p>
            <a:pPr marL="0" indent="0">
              <a:buNone/>
            </a:pPr>
            <a:r>
              <a:rPr lang="en-US" sz="220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TypeError</a:t>
            </a:r>
            <a:r>
              <a:rPr lang="en-US" sz="2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 'float' object cannot be interpreted as an integer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latin typeface="Menlo" panose="020B0609030804020204" pitchFamily="49" charset="0"/>
              </a:rPr>
              <a:t>&gt;&gt;&gt; </a:t>
            </a:r>
            <a:r>
              <a:rPr lang="en-US" sz="2200" dirty="0">
                <a:solidFill>
                  <a:schemeClr val="accent1"/>
                </a:solidFill>
                <a:latin typeface="Menlo" panose="020B0609030804020204" pitchFamily="49" charset="0"/>
              </a:rPr>
              <a:t>9.19263177e9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latin typeface="Menlo" panose="020B0609030804020204" pitchFamily="49" charset="0"/>
              </a:rPr>
              <a:t>9192631770.0</a:t>
            </a:r>
          </a:p>
          <a:p>
            <a:r>
              <a:rPr lang="en-US" dirty="0">
                <a:solidFill>
                  <a:prstClr val="black"/>
                </a:solidFill>
              </a:rPr>
              <a:t>function </a:t>
            </a:r>
            <a:r>
              <a:rPr lang="en-US" sz="2400" dirty="0">
                <a:solidFill>
                  <a:prstClr val="black"/>
                </a:solidFill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int()</a:t>
            </a:r>
            <a:r>
              <a:rPr lang="en-US" dirty="0">
                <a:solidFill>
                  <a:prstClr val="black"/>
                </a:solidFill>
              </a:rPr>
              <a:t> converts number into an integer: </a:t>
            </a:r>
          </a:p>
          <a:p>
            <a:pPr marL="0" indent="0">
              <a:buNone/>
            </a:pPr>
            <a:r>
              <a:rPr lang="en-US" sz="2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&gt;&gt;&gt; </a:t>
            </a:r>
            <a:r>
              <a:rPr lang="en-US" sz="2200" dirty="0">
                <a:solidFill>
                  <a:schemeClr val="accent1"/>
                </a:solidFill>
                <a:effectLst/>
                <a:latin typeface="Menlo" panose="020B0609030804020204" pitchFamily="49" charset="0"/>
              </a:rPr>
              <a:t>bin(int(</a:t>
            </a:r>
            <a:r>
              <a:rPr lang="en-US" sz="2200" dirty="0">
                <a:solidFill>
                  <a:schemeClr val="accent1"/>
                </a:solidFill>
                <a:latin typeface="Menlo" panose="020B0609030804020204" pitchFamily="49" charset="0"/>
              </a:rPr>
              <a:t>9.19263177e9</a:t>
            </a:r>
            <a:r>
              <a:rPr lang="en-US" sz="2200" dirty="0">
                <a:solidFill>
                  <a:schemeClr val="accent1"/>
                </a:solidFill>
                <a:effectLst/>
                <a:latin typeface="Menlo" panose="020B0609030804020204" pitchFamily="49" charset="0"/>
              </a:rPr>
              <a:t>))</a:t>
            </a:r>
          </a:p>
          <a:p>
            <a:pPr marL="0" indent="0">
              <a:buNone/>
            </a:pPr>
            <a:r>
              <a:rPr lang="en-US" dirty="0"/>
              <a:t>'0b1000100011111011000110110111011010</a:t>
            </a:r>
            <a:r>
              <a:rPr lang="en-US" sz="220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'</a:t>
            </a:r>
          </a:p>
        </p:txBody>
      </p:sp>
    </p:spTree>
    <p:extLst>
      <p:ext uri="{BB962C8B-B14F-4D97-AF65-F5344CB8AC3E}">
        <p14:creationId xmlns:p14="http://schemas.microsoft.com/office/powerpoint/2010/main" val="76605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A2213-97ED-4565-466B-FC719F177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ChatGPT: Example 5</a:t>
            </a:r>
          </a:p>
        </p:txBody>
      </p:sp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029EE84-5625-8359-C8B3-16000BDEA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5152" y="926242"/>
            <a:ext cx="7793760" cy="53776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85000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32206-793F-E03B-0690-796032EF8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01134D-DA8C-0679-D248-CA15D5281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2337" y="2618945"/>
            <a:ext cx="10287000" cy="238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8A2EB7-872B-B702-8199-DFD4549521A2}"/>
              </a:ext>
            </a:extLst>
          </p:cNvPr>
          <p:cNvSpPr txBox="1"/>
          <p:nvPr/>
        </p:nvSpPr>
        <p:spPr>
          <a:xfrm>
            <a:off x="952500" y="1853514"/>
            <a:ext cx="10456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Since binary and hexadecimal are so common, </a:t>
            </a:r>
            <a:r>
              <a:rPr lang="en-US" sz="2000" b="1" dirty="0"/>
              <a:t>Python</a:t>
            </a:r>
            <a:r>
              <a:rPr lang="en-US" sz="2000" dirty="0"/>
              <a:t> has built-in functions 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bin()</a:t>
            </a:r>
            <a:r>
              <a:rPr lang="en-US" sz="2000" dirty="0"/>
              <a:t> and </a:t>
            </a:r>
            <a:r>
              <a:rPr lang="en-US" sz="20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hex()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docs.python.org</a:t>
            </a:r>
            <a:r>
              <a:rPr lang="en-US" sz="16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/3/library/</a:t>
            </a:r>
            <a:r>
              <a:rPr lang="en-US" sz="16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functions.html#hex</a:t>
            </a:r>
            <a:endParaRPr lang="en-US" sz="1600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F53485-BA31-3DA3-C849-81B86DAA19CF}"/>
              </a:ext>
            </a:extLst>
          </p:cNvPr>
          <p:cNvSpPr txBox="1"/>
          <p:nvPr/>
        </p:nvSpPr>
        <p:spPr>
          <a:xfrm>
            <a:off x="3216808" y="4833257"/>
            <a:ext cx="6098058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/>
              <a:t> 192 631 770</a:t>
            </a:r>
            <a:r>
              <a:rPr lang="en-US" sz="3200" dirty="0"/>
              <a:t> Hz in hexadecimal?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89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1F485-1419-524E-802D-779DA71C9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Homework 1: Binary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89396-84DE-2543-8B36-D81C32469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9056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2,147,483,659 is a prime number.</a:t>
            </a:r>
          </a:p>
          <a:p>
            <a:r>
              <a:rPr lang="en-US" dirty="0"/>
              <a:t>Does the 32 bit binary integer representation have enough bits to represent this prime? Explain.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AB4C49A-A1CC-BD4B-A11B-B85A7B9DA35C}"/>
              </a:ext>
            </a:extLst>
          </p:cNvPr>
          <p:cNvGraphicFramePr>
            <a:graphicFrameLocks noGrp="1"/>
          </p:cNvGraphicFramePr>
          <p:nvPr/>
        </p:nvGraphicFramePr>
        <p:xfrm>
          <a:off x="1247870" y="2959618"/>
          <a:ext cx="8035936" cy="706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22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29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28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2</a:t>
                      </a:r>
                      <a:r>
                        <a:rPr lang="en-US" sz="1600" baseline="30000"/>
                        <a:t>6</a:t>
                      </a: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1A2D01B-4AC9-FD4D-88E3-F710C3DE3890}"/>
              </a:ext>
            </a:extLst>
          </p:cNvPr>
          <p:cNvGraphicFramePr>
            <a:graphicFrameLocks noGrp="1"/>
          </p:cNvGraphicFramePr>
          <p:nvPr/>
        </p:nvGraphicFramePr>
        <p:xfrm>
          <a:off x="2124170" y="3903569"/>
          <a:ext cx="609600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byte 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87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79C5754-EF9D-6338-7625-A3DA961B7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7EC6B2-EFBD-620F-FCAE-B8ED398C5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From Last Time … everything is </a:t>
            </a:r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binary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075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99D0C-79E7-E2F4-9922-CC2D242E6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1CB3E-5D38-06CF-E396-A2FE7E71F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Email to </a:t>
            </a:r>
            <a:r>
              <a:rPr lang="en-US" dirty="0">
                <a:hlinkClick r:id="rId2"/>
              </a:rPr>
              <a:t>sandiway@arizona.edu</a:t>
            </a:r>
            <a:endParaRPr lang="en-US" dirty="0"/>
          </a:p>
          <a:p>
            <a:r>
              <a:rPr lang="en-US" dirty="0"/>
              <a:t>By tomorrow midnight</a:t>
            </a:r>
          </a:p>
          <a:p>
            <a:r>
              <a:rPr lang="en-US" dirty="0"/>
              <a:t>SUBJECT: 408/508 Homework 1: </a:t>
            </a:r>
            <a:r>
              <a:rPr lang="en-US" b="1" dirty="0">
                <a:solidFill>
                  <a:srgbClr val="FF0000"/>
                </a:solidFill>
              </a:rPr>
              <a:t>YOUR NAME</a:t>
            </a:r>
          </a:p>
          <a:p>
            <a:r>
              <a:rPr lang="en-US" dirty="0"/>
              <a:t>Send me the binary bit pattern!</a:t>
            </a:r>
          </a:p>
          <a:p>
            <a:r>
              <a:rPr lang="en-US" dirty="0"/>
              <a:t>Either Plain Text or PDF accepted </a:t>
            </a:r>
          </a:p>
          <a:p>
            <a:pPr lvl="1"/>
            <a:r>
              <a:rPr lang="en-US" dirty="0"/>
              <a:t>no MS Word .doc/.docx files please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131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6DD98-775B-6415-EA6F-EF4179E3F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56EEA-0466-F75F-CC40-5E47B9FAD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Enough about numbers for now.</a:t>
            </a:r>
          </a:p>
          <a:p>
            <a:r>
              <a:rPr lang="en-US" sz="3600" dirty="0"/>
              <a:t>How about language data, i.e. characters we type?</a:t>
            </a:r>
          </a:p>
        </p:txBody>
      </p:sp>
    </p:spTree>
    <p:extLst>
      <p:ext uri="{BB962C8B-B14F-4D97-AF65-F5344CB8AC3E}">
        <p14:creationId xmlns:p14="http://schemas.microsoft.com/office/powerpoint/2010/main" val="1633792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9347A6-B4A1-B245-A9A0-8ECDA8FD8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Unicode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dirty="0">
                <a:solidFill>
                  <a:schemeClr val="bg1"/>
                </a:solidFill>
              </a:rPr>
              <a:t>number of encoded characters in Unicode 17.0: 159,845</a:t>
            </a:r>
            <a:endParaRPr lang="en-US" sz="4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F3890-33DF-CD45-8821-5FE172B597FD}"/>
              </a:ext>
            </a:extLst>
          </p:cNvPr>
          <p:cNvSpPr txBox="1"/>
          <p:nvPr/>
        </p:nvSpPr>
        <p:spPr>
          <a:xfrm>
            <a:off x="660042" y="806824"/>
            <a:ext cx="2919738" cy="14941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  <a:hlinkClick r:id="rId2"/>
              </a:rPr>
              <a:t>https://home.unicode.org</a:t>
            </a:r>
            <a:endParaRPr lang="en-US" sz="2000" kern="120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385010-0A4C-EB4E-9B32-F5AF03F287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2428" y="936117"/>
            <a:ext cx="7225748" cy="498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23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0BF4E6-FA5A-5C01-A3F4-BD81BAF77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5"/>
            <a:ext cx="2880828" cy="344834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Unicode adoption: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MacOS Tahoe 26.2.1 and </a:t>
            </a:r>
            <a:r>
              <a:rPr lang="en-US" sz="2200" dirty="0" err="1">
                <a:solidFill>
                  <a:schemeClr val="accent4">
                    <a:lumMod val="20000"/>
                    <a:lumOff val="80000"/>
                  </a:schemeClr>
                </a:solidFill>
              </a:rPr>
              <a:t>i</a:t>
            </a:r>
            <a:r>
              <a:rPr lang="en-US" sz="22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/Pad/OS 26.2.1 include Unicode standard 16.0. Apple's iOS 18.4 or later contains Unicode standard 16.0. Earlier versions of iOS 18 contain Unicode standard 15.1.</a:t>
            </a:r>
            <a:endParaRPr lang="en-US" sz="4000" kern="1200" dirty="0">
              <a:solidFill>
                <a:schemeClr val="accent4">
                  <a:lumMod val="20000"/>
                  <a:lumOff val="80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99751E80-4A1C-BA2C-55BB-F23C122C2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2430" y="467208"/>
            <a:ext cx="420574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132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38E84-AA06-AD44-8AAB-E72CDB65C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CBA83-9903-044C-8BED-31BF4A3D9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https://www.unicode.org/versions/Unicode13.0.0/UnicodeStandard-13.0.pdf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1E8E38-7769-3E49-8EF3-B077008E5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06" y="2661090"/>
            <a:ext cx="9804903" cy="16616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167266-6E83-6848-B0B7-816F089F49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271" y="4322764"/>
            <a:ext cx="9334124" cy="193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2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77531-63CB-E14F-A578-14D7E9C69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Mac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0EAB2E-10A0-4E4B-9BA3-89B863C2E2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9907" y="1521682"/>
            <a:ext cx="5170283" cy="5187180"/>
          </a:xfrm>
        </p:spPr>
      </p:pic>
      <p:sp>
        <p:nvSpPr>
          <p:cNvPr id="6" name="Left Arrow Callout 5">
            <a:extLst>
              <a:ext uri="{FF2B5EF4-FFF2-40B4-BE49-F238E27FC236}">
                <a16:creationId xmlns:a16="http://schemas.microsoft.com/office/drawing/2014/main" id="{985F1524-CC2F-424A-A3DB-68BAAB057205}"/>
              </a:ext>
            </a:extLst>
          </p:cNvPr>
          <p:cNvSpPr/>
          <p:nvPr/>
        </p:nvSpPr>
        <p:spPr>
          <a:xfrm>
            <a:off x="9410190" y="3703002"/>
            <a:ext cx="2091890" cy="1145894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ASCII</a:t>
            </a:r>
          </a:p>
        </p:txBody>
      </p:sp>
      <p:sp>
        <p:nvSpPr>
          <p:cNvPr id="7" name="Left Arrow Callout 6">
            <a:extLst>
              <a:ext uri="{FF2B5EF4-FFF2-40B4-BE49-F238E27FC236}">
                <a16:creationId xmlns:a16="http://schemas.microsoft.com/office/drawing/2014/main" id="{9CC22828-E9EA-B943-AA1D-71D5A820AD41}"/>
              </a:ext>
            </a:extLst>
          </p:cNvPr>
          <p:cNvSpPr/>
          <p:nvPr/>
        </p:nvSpPr>
        <p:spPr>
          <a:xfrm>
            <a:off x="9410189" y="5432506"/>
            <a:ext cx="2091891" cy="1145894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Latin-1 supplement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9DFE65-ACD4-5A84-C38B-3A344C78B66F}"/>
              </a:ext>
            </a:extLst>
          </p:cNvPr>
          <p:cNvSpPr txBox="1"/>
          <p:nvPr/>
        </p:nvSpPr>
        <p:spPr>
          <a:xfrm>
            <a:off x="689919" y="1540217"/>
            <a:ext cx="2275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Show Emojis and Symbols &gt; Unicode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9020E06-2ECD-C677-7B94-4FA43777E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17" y="2725535"/>
            <a:ext cx="2948560" cy="27928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068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9751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How about letters, punctuation, etc.?</a:t>
            </a:r>
          </a:p>
          <a:p>
            <a:r>
              <a:rPr lang="en-US" dirty="0"/>
              <a:t>ASCII</a:t>
            </a:r>
          </a:p>
          <a:p>
            <a:pPr lvl="1"/>
            <a:r>
              <a:rPr lang="en-US" dirty="0"/>
              <a:t>American Standard Code for Information Interchange</a:t>
            </a:r>
          </a:p>
          <a:p>
            <a:pPr lvl="1"/>
            <a:r>
              <a:rPr lang="en-US" dirty="0"/>
              <a:t>Based on English alphabet (upper and lower case) + space + digits + punctuation + control (Teletype Model 33)</a:t>
            </a:r>
          </a:p>
          <a:p>
            <a:pPr lvl="1"/>
            <a:r>
              <a:rPr lang="en-US" b="1" dirty="0"/>
              <a:t>Question</a:t>
            </a:r>
            <a:r>
              <a:rPr lang="en-US" dirty="0"/>
              <a:t>: how many bits do we need?</a:t>
            </a:r>
          </a:p>
          <a:p>
            <a:pPr lvl="1"/>
            <a:r>
              <a:rPr lang="en-US" dirty="0"/>
              <a:t>7 bits + 1 bit parity</a:t>
            </a:r>
          </a:p>
          <a:p>
            <a:pPr lvl="1"/>
            <a:r>
              <a:rPr lang="en-US" dirty="0"/>
              <a:t>Remember everything is in binary 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08687" y="1735329"/>
            <a:ext cx="595035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C:</a:t>
            </a:r>
          </a:p>
          <a:p>
            <a:r>
              <a:rPr lang="en-US" dirty="0"/>
              <a:t>char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5926" y="3232545"/>
            <a:ext cx="2232837" cy="29788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35926" y="6170213"/>
            <a:ext cx="190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Teletype Model 33 ASR </a:t>
            </a:r>
          </a:p>
          <a:p>
            <a:r>
              <a:rPr lang="en-US" sz="1400" dirty="0" err="1"/>
              <a:t>Teleprinter</a:t>
            </a:r>
            <a:r>
              <a:rPr lang="en-US" sz="1400" dirty="0"/>
              <a:t> (Wikipedia)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0767" y="4215741"/>
            <a:ext cx="3745073" cy="24898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626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56936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UTF-8 </a:t>
            </a:r>
          </a:p>
          <a:p>
            <a:pPr lvl="1"/>
            <a:r>
              <a:rPr lang="en-US" dirty="0"/>
              <a:t>standard in the post-ASCII world</a:t>
            </a:r>
          </a:p>
          <a:p>
            <a:pPr lvl="1"/>
            <a:r>
              <a:rPr lang="en-US" dirty="0"/>
              <a:t>backwards compatible with ASCII</a:t>
            </a:r>
          </a:p>
          <a:p>
            <a:pPr lvl="1"/>
            <a:r>
              <a:rPr lang="en-US" dirty="0"/>
              <a:t>(</a:t>
            </a:r>
            <a:r>
              <a:rPr lang="en-US" i="1" dirty="0"/>
              <a:t>previously, different languages had multi-byte character sets that clashed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Universal Character Set (UCS) Transformation Format 8-bits</a:t>
            </a:r>
          </a:p>
        </p:txBody>
      </p:sp>
      <p:pic>
        <p:nvPicPr>
          <p:cNvPr id="4" name="Picture 3" descr="Screen Shot 2014-08-19 at 1.04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246" y="3394985"/>
            <a:ext cx="7835900" cy="2679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32300" y="6139475"/>
            <a:ext cx="1261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(Wikipedia)</a:t>
            </a:r>
          </a:p>
        </p:txBody>
      </p:sp>
    </p:spTree>
    <p:extLst>
      <p:ext uri="{BB962C8B-B14F-4D97-AF65-F5344CB8AC3E}">
        <p14:creationId xmlns:p14="http://schemas.microsoft.com/office/powerpoint/2010/main" val="222511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3548" y="1825625"/>
            <a:ext cx="6544903" cy="43513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067407" y="1295956"/>
            <a:ext cx="3796552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order is important in sorting!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71708" y="6126163"/>
            <a:ext cx="720729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0-9: there’s a connection with BCD. </a:t>
            </a:r>
            <a:r>
              <a:rPr lang="en-US" b="1" dirty="0"/>
              <a:t>Notice: </a:t>
            </a:r>
            <a:r>
              <a:rPr lang="en-US" dirty="0"/>
              <a:t>code 30 (hex) through 39 (hex) </a:t>
            </a:r>
          </a:p>
        </p:txBody>
      </p:sp>
    </p:spTree>
    <p:extLst>
      <p:ext uri="{BB962C8B-B14F-4D97-AF65-F5344CB8AC3E}">
        <p14:creationId xmlns:p14="http://schemas.microsoft.com/office/powerpoint/2010/main" val="35039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Parity bit:</a:t>
            </a:r>
          </a:p>
          <a:p>
            <a:pPr lvl="1"/>
            <a:r>
              <a:rPr lang="en-US" dirty="0"/>
              <a:t>transmission can be noisy over telephone lines</a:t>
            </a:r>
          </a:p>
          <a:p>
            <a:pPr lvl="1"/>
            <a:r>
              <a:rPr lang="en-US" dirty="0"/>
              <a:t>parity bit can be added to ASCII code (total: 8 bits, byte)</a:t>
            </a:r>
          </a:p>
          <a:p>
            <a:pPr lvl="1"/>
            <a:r>
              <a:rPr lang="en-US" dirty="0"/>
              <a:t>can spot single bit transmission errors</a:t>
            </a:r>
          </a:p>
          <a:p>
            <a:pPr lvl="1"/>
            <a:r>
              <a:rPr lang="en-US" dirty="0"/>
              <a:t>even/odd parity: </a:t>
            </a:r>
          </a:p>
          <a:p>
            <a:pPr lvl="2"/>
            <a:r>
              <a:rPr lang="en-US" dirty="0"/>
              <a:t>receiver understands each byte should be even/odd</a:t>
            </a:r>
          </a:p>
          <a:p>
            <a:pPr lvl="1"/>
            <a:r>
              <a:rPr lang="en-US" dirty="0"/>
              <a:t>Example: </a:t>
            </a:r>
          </a:p>
          <a:p>
            <a:pPr lvl="2"/>
            <a:r>
              <a:rPr lang="en-US" dirty="0"/>
              <a:t>0 (zero) is ASCII 30 (hex) = 011000 (binary)</a:t>
            </a:r>
          </a:p>
          <a:p>
            <a:pPr lvl="2"/>
            <a:r>
              <a:rPr lang="en-US" dirty="0"/>
              <a:t>even parity: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011000, odd parity: </a:t>
            </a:r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en-US" dirty="0"/>
              <a:t>011000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Checking parity: </a:t>
            </a:r>
          </a:p>
          <a:p>
            <a:pPr lvl="2"/>
            <a:r>
              <a:rPr lang="en-US" dirty="0"/>
              <a:t>Exclusive or (XOR): basic machine instruction</a:t>
            </a:r>
          </a:p>
          <a:p>
            <a:pPr lvl="3"/>
            <a:r>
              <a:rPr lang="en-US" dirty="0"/>
              <a:t>A </a:t>
            </a:r>
            <a:r>
              <a:rPr lang="en-US" dirty="0" err="1"/>
              <a:t>xor</a:t>
            </a:r>
            <a:r>
              <a:rPr lang="en-US" dirty="0"/>
              <a:t> B true if either A or B true but not both</a:t>
            </a:r>
          </a:p>
          <a:p>
            <a:pPr lvl="1"/>
            <a:r>
              <a:rPr lang="en-US" dirty="0"/>
              <a:t>Example:</a:t>
            </a:r>
          </a:p>
          <a:p>
            <a:pPr lvl="2"/>
            <a:r>
              <a:rPr lang="en-US" dirty="0"/>
              <a:t>(even parity 0)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011000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xor</a:t>
            </a:r>
            <a:r>
              <a:rPr lang="en-US" dirty="0"/>
              <a:t> bit by bit</a:t>
            </a:r>
          </a:p>
          <a:p>
            <a:pPr lvl="2"/>
            <a:r>
              <a:rPr lang="en-US" dirty="0">
                <a:solidFill>
                  <a:schemeClr val="accent1"/>
                </a:solidFill>
              </a:rPr>
              <a:t>0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xor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3366FF"/>
                </a:solidFill>
              </a:rPr>
              <a:t>0</a:t>
            </a:r>
            <a:r>
              <a:rPr lang="en-US" dirty="0">
                <a:solidFill>
                  <a:srgbClr val="000000"/>
                </a:solidFill>
              </a:rPr>
              <a:t> = </a:t>
            </a:r>
            <a:r>
              <a:rPr lang="en-US" dirty="0"/>
              <a:t>0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xor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3366FF"/>
                </a:solidFill>
              </a:rPr>
              <a:t>1</a:t>
            </a:r>
            <a:r>
              <a:rPr lang="en-US" dirty="0">
                <a:solidFill>
                  <a:srgbClr val="000000"/>
                </a:solidFill>
              </a:rPr>
              <a:t> = 1 </a:t>
            </a:r>
            <a:r>
              <a:rPr lang="en-US" dirty="0" err="1">
                <a:solidFill>
                  <a:srgbClr val="000000"/>
                </a:solidFill>
              </a:rPr>
              <a:t>xor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3366FF"/>
                </a:solidFill>
              </a:rPr>
              <a:t>1</a:t>
            </a:r>
            <a:r>
              <a:rPr lang="en-US" dirty="0">
                <a:solidFill>
                  <a:srgbClr val="000000"/>
                </a:solidFill>
              </a:rPr>
              <a:t> = 0 </a:t>
            </a:r>
            <a:r>
              <a:rPr lang="en-US" dirty="0" err="1">
                <a:solidFill>
                  <a:srgbClr val="000000"/>
                </a:solidFill>
              </a:rPr>
              <a:t>xor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3366FF"/>
                </a:solidFill>
              </a:rPr>
              <a:t>0</a:t>
            </a:r>
            <a:r>
              <a:rPr lang="en-US" dirty="0">
                <a:solidFill>
                  <a:srgbClr val="000000"/>
                </a:solidFill>
              </a:rPr>
              <a:t> = 0 </a:t>
            </a:r>
            <a:r>
              <a:rPr lang="en-US" dirty="0" err="1">
                <a:solidFill>
                  <a:srgbClr val="000000"/>
                </a:solidFill>
              </a:rPr>
              <a:t>xor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3366FF"/>
                </a:solidFill>
              </a:rPr>
              <a:t>0</a:t>
            </a:r>
            <a:r>
              <a:rPr lang="en-US" dirty="0">
                <a:solidFill>
                  <a:srgbClr val="000000"/>
                </a:solidFill>
              </a:rPr>
              <a:t> = 0 </a:t>
            </a:r>
            <a:r>
              <a:rPr lang="en-US" dirty="0" err="1">
                <a:solidFill>
                  <a:srgbClr val="000000"/>
                </a:solidFill>
              </a:rPr>
              <a:t>xor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3366FF"/>
                </a:solidFill>
              </a:rPr>
              <a:t>0</a:t>
            </a:r>
            <a:r>
              <a:rPr lang="en-US" dirty="0">
                <a:solidFill>
                  <a:srgbClr val="000000"/>
                </a:solidFill>
              </a:rPr>
              <a:t> = 0 </a:t>
            </a:r>
            <a:r>
              <a:rPr lang="en-US" dirty="0" err="1">
                <a:solidFill>
                  <a:srgbClr val="000000"/>
                </a:solidFill>
              </a:rPr>
              <a:t>xor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3366FF"/>
                </a:solidFill>
              </a:rPr>
              <a:t>0</a:t>
            </a:r>
            <a:r>
              <a:rPr lang="en-US" dirty="0">
                <a:solidFill>
                  <a:srgbClr val="000000"/>
                </a:solidFill>
              </a:rPr>
              <a:t> = 0</a:t>
            </a:r>
          </a:p>
          <a:p>
            <a:pPr lvl="2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76624" y="2000004"/>
            <a:ext cx="3316389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/>
              <a:t>x86 </a:t>
            </a:r>
            <a:r>
              <a:rPr lang="en-US" sz="2000" b="1" dirty="0" err="1"/>
              <a:t>assemby</a:t>
            </a:r>
            <a:r>
              <a:rPr lang="en-US" sz="2000" b="1" dirty="0"/>
              <a:t> language</a:t>
            </a:r>
            <a:r>
              <a:rPr lang="en-US" sz="2000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PF: even parity flag set by </a:t>
            </a:r>
          </a:p>
          <a:p>
            <a:r>
              <a:rPr lang="en-US" sz="2000" dirty="0"/>
              <a:t>      arithmetic ops.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US" sz="2000" dirty="0"/>
              <a:t>TEST: AND (don’t store result), sets PF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sz="2000" dirty="0"/>
              <a:t>JP: jump if PF set</a:t>
            </a:r>
          </a:p>
          <a:p>
            <a:endParaRPr lang="en-US" sz="2000" dirty="0"/>
          </a:p>
          <a:p>
            <a:r>
              <a:rPr lang="en-US" sz="2000" b="1" dirty="0"/>
              <a:t>Example</a:t>
            </a:r>
            <a:r>
              <a:rPr lang="en-US" sz="2000" dirty="0"/>
              <a:t>:</a:t>
            </a:r>
          </a:p>
          <a:p>
            <a:r>
              <a:rPr lang="en-US" sz="2000" dirty="0"/>
              <a:t>MOV al,&lt;char&gt;</a:t>
            </a:r>
          </a:p>
          <a:p>
            <a:r>
              <a:rPr lang="en-US" sz="2000" dirty="0"/>
              <a:t>TEST al, al</a:t>
            </a:r>
          </a:p>
          <a:p>
            <a:r>
              <a:rPr lang="en-US" sz="2000" dirty="0"/>
              <a:t>JP &lt;location if even&gt;</a:t>
            </a:r>
          </a:p>
          <a:p>
            <a:r>
              <a:rPr lang="en-US" sz="2000" dirty="0"/>
              <a:t>&lt;go here if odd&gt;</a:t>
            </a:r>
          </a:p>
        </p:txBody>
      </p:sp>
    </p:spTree>
    <p:extLst>
      <p:ext uri="{BB962C8B-B14F-4D97-AF65-F5344CB8AC3E}">
        <p14:creationId xmlns:p14="http://schemas.microsoft.com/office/powerpoint/2010/main" val="200657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Storage:</a:t>
            </a:r>
          </a:p>
          <a:p>
            <a:pPr lvl="1"/>
            <a:r>
              <a:rPr lang="en-US" dirty="0"/>
              <a:t>based on digital logic</a:t>
            </a:r>
          </a:p>
          <a:p>
            <a:pPr lvl="1"/>
            <a:r>
              <a:rPr lang="en-US" dirty="0"/>
              <a:t>binary (base 2) – everything is a power of 2</a:t>
            </a:r>
          </a:p>
          <a:p>
            <a:pPr lvl="1"/>
            <a:r>
              <a:rPr lang="en-US" dirty="0"/>
              <a:t>Byte: 8 bits</a:t>
            </a:r>
          </a:p>
          <a:p>
            <a:pPr lvl="2"/>
            <a:r>
              <a:rPr lang="en-US" dirty="0"/>
              <a:t>01011011 </a:t>
            </a:r>
          </a:p>
          <a:p>
            <a:pPr lvl="2"/>
            <a:r>
              <a:rPr lang="en-US" dirty="0"/>
              <a:t>= 2</a:t>
            </a:r>
            <a:r>
              <a:rPr lang="en-US" baseline="30000" dirty="0"/>
              <a:t>6</a:t>
            </a:r>
            <a:r>
              <a:rPr lang="en-US" dirty="0"/>
              <a:t>+2</a:t>
            </a:r>
            <a:r>
              <a:rPr lang="en-US" baseline="30000" dirty="0"/>
              <a:t>4</a:t>
            </a:r>
            <a:r>
              <a:rPr lang="en-US" dirty="0"/>
              <a:t>+2</a:t>
            </a:r>
            <a:r>
              <a:rPr lang="en-US" baseline="30000" dirty="0"/>
              <a:t>3</a:t>
            </a:r>
            <a:r>
              <a:rPr lang="en-US" dirty="0"/>
              <a:t>+2</a:t>
            </a:r>
            <a:r>
              <a:rPr lang="en-US" baseline="30000" dirty="0"/>
              <a:t>1</a:t>
            </a:r>
            <a:r>
              <a:rPr lang="en-US" dirty="0"/>
              <a:t>+2</a:t>
            </a:r>
            <a:r>
              <a:rPr lang="en-US" baseline="30000" dirty="0"/>
              <a:t>0</a:t>
            </a:r>
            <a:r>
              <a:rPr lang="en-US" dirty="0"/>
              <a:t> </a:t>
            </a:r>
          </a:p>
          <a:p>
            <a:pPr lvl="2"/>
            <a:r>
              <a:rPr lang="en-US" dirty="0"/>
              <a:t>= 64 + 16 + 8 + 2 + 1 </a:t>
            </a:r>
          </a:p>
          <a:p>
            <a:pPr lvl="2"/>
            <a:r>
              <a:rPr lang="en-US" dirty="0"/>
              <a:t>= 91 (in decimal)</a:t>
            </a:r>
          </a:p>
          <a:p>
            <a:pPr lvl="1"/>
            <a:r>
              <a:rPr lang="en-US" dirty="0"/>
              <a:t>Hexadecimal (base 16)</a:t>
            </a:r>
          </a:p>
          <a:p>
            <a:pPr lvl="2"/>
            <a:r>
              <a:rPr lang="en-US" dirty="0"/>
              <a:t>0-9,A,B,C,D,E,F (need 4 bits)</a:t>
            </a:r>
          </a:p>
          <a:p>
            <a:pPr lvl="2"/>
            <a:r>
              <a:rPr lang="en-US" dirty="0"/>
              <a:t>5B (= 1 byte)</a:t>
            </a:r>
          </a:p>
          <a:p>
            <a:pPr lvl="2"/>
            <a:r>
              <a:rPr lang="en-US" dirty="0"/>
              <a:t>= 5*16</a:t>
            </a:r>
            <a:r>
              <a:rPr lang="en-US" baseline="30000" dirty="0"/>
              <a:t>1</a:t>
            </a:r>
            <a:r>
              <a:rPr lang="en-US" dirty="0"/>
              <a:t> + 11 </a:t>
            </a:r>
          </a:p>
          <a:p>
            <a:pPr lvl="2"/>
            <a:r>
              <a:rPr lang="en-US" dirty="0"/>
              <a:t>= 80 + 11</a:t>
            </a:r>
          </a:p>
          <a:p>
            <a:pPr lvl="2"/>
            <a:r>
              <a:rPr lang="en-US" dirty="0"/>
              <a:t>= 91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257928" y="3056255"/>
          <a:ext cx="3952872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257928" y="3056255"/>
          <a:ext cx="3952872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257928" y="4151630"/>
          <a:ext cx="3952872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96125" y="5085834"/>
            <a:ext cx="301660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74150" y="5073650"/>
            <a:ext cx="31290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257928" y="4149487"/>
          <a:ext cx="3952872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257928" y="4154567"/>
          <a:ext cx="3952872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3147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83178" y="5165606"/>
          <a:ext cx="988218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16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16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083178" y="5155327"/>
          <a:ext cx="988218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/>
                        <a:t>16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16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50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56936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UTF-8 </a:t>
            </a:r>
          </a:p>
          <a:p>
            <a:pPr lvl="1"/>
            <a:r>
              <a:rPr lang="en-US" dirty="0"/>
              <a:t>standard in the post-ASCII world</a:t>
            </a:r>
          </a:p>
          <a:p>
            <a:pPr lvl="1"/>
            <a:r>
              <a:rPr lang="en-US" dirty="0"/>
              <a:t>backwards compatible with ASCII</a:t>
            </a:r>
          </a:p>
          <a:p>
            <a:pPr lvl="1"/>
            <a:r>
              <a:rPr lang="en-US" dirty="0"/>
              <a:t>(</a:t>
            </a:r>
            <a:r>
              <a:rPr lang="en-US" i="1" dirty="0"/>
              <a:t>previously, different languages had multi-byte character sets that clashed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Universal Character Set (UCS) Transformation Format 8-bits</a:t>
            </a:r>
          </a:p>
        </p:txBody>
      </p:sp>
      <p:pic>
        <p:nvPicPr>
          <p:cNvPr id="4" name="Picture 3" descr="Screen Shot 2014-08-19 at 1.04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246" y="3394985"/>
            <a:ext cx="7835900" cy="2679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32300" y="6139475"/>
            <a:ext cx="1261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(Wikipedia)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2B3C00D-FBC8-3500-2C47-69AEE006C775}"/>
              </a:ext>
            </a:extLst>
          </p:cNvPr>
          <p:cNvSpPr/>
          <p:nvPr/>
        </p:nvSpPr>
        <p:spPr>
          <a:xfrm>
            <a:off x="1401417" y="4522304"/>
            <a:ext cx="5516218" cy="55659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9ABBCB-7D7E-5377-3B61-FCC3723381AA}"/>
              </a:ext>
            </a:extLst>
          </p:cNvPr>
          <p:cNvSpPr txBox="1"/>
          <p:nvPr/>
        </p:nvSpPr>
        <p:spPr>
          <a:xfrm>
            <a:off x="1448651" y="461593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ASCII</a:t>
            </a:r>
          </a:p>
        </p:txBody>
      </p:sp>
    </p:spTree>
    <p:extLst>
      <p:ext uri="{BB962C8B-B14F-4D97-AF65-F5344CB8AC3E}">
        <p14:creationId xmlns:p14="http://schemas.microsoft.com/office/powerpoint/2010/main" val="8735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EC1BE8-D738-25AC-36BF-3319FAF37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14130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Introduction: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A87AE-8D9D-306C-1984-495B522E4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your browser, which runs HTML5, UTF-8, is the default character encoding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list of latin letters&#10;&#10;Description automatically generated">
            <a:extLst>
              <a:ext uri="{FF2B5EF4-FFF2-40B4-BE49-F238E27FC236}">
                <a16:creationId xmlns:a16="http://schemas.microsoft.com/office/drawing/2014/main" id="{4E829B75-9CF4-C55C-1529-1D82ADB28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2089598"/>
            <a:ext cx="7214616" cy="26513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7106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7B220-74E9-D829-AE07-7DFACED52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5" name="Content Placeholder 4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6F7272C5-C0D5-950A-9C84-BA95B3A0FE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80653" y="2723867"/>
            <a:ext cx="5181600" cy="1270000"/>
          </a:xfrm>
          <a:ln>
            <a:solidFill>
              <a:schemeClr val="tx1"/>
            </a:solidFill>
          </a:ln>
        </p:spPr>
      </p:pic>
      <p:pic>
        <p:nvPicPr>
          <p:cNvPr id="8" name="Content Placeholder 7" descr="A screenshot of a computer code&#10;&#10;Description automatically generated">
            <a:extLst>
              <a:ext uri="{FF2B5EF4-FFF2-40B4-BE49-F238E27FC236}">
                <a16:creationId xmlns:a16="http://schemas.microsoft.com/office/drawing/2014/main" id="{511DDE64-303F-5F35-AE6D-3611E793AC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499366" y="4072904"/>
            <a:ext cx="5989938" cy="2216615"/>
          </a:xfrm>
          <a:ln>
            <a:solidFill>
              <a:schemeClr val="tx1"/>
            </a:solidFill>
          </a:ln>
        </p:spPr>
      </p:pic>
      <p:pic>
        <p:nvPicPr>
          <p:cNvPr id="9" name="Picture 8" descr="A close-up of a list of latin letters&#10;&#10;Description automatically generated">
            <a:extLst>
              <a:ext uri="{FF2B5EF4-FFF2-40B4-BE49-F238E27FC236}">
                <a16:creationId xmlns:a16="http://schemas.microsoft.com/office/drawing/2014/main" id="{F30A4466-4D58-EB43-26FD-213BEB6A9D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508" b="38084"/>
          <a:stretch/>
        </p:blipFill>
        <p:spPr>
          <a:xfrm>
            <a:off x="1840816" y="1822029"/>
            <a:ext cx="9307038" cy="7322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0E8D11-CD5A-BA73-C7E0-31A5B7D0B16E}"/>
              </a:ext>
            </a:extLst>
          </p:cNvPr>
          <p:cNvSpPr txBox="1"/>
          <p:nvPr/>
        </p:nvSpPr>
        <p:spPr>
          <a:xfrm>
            <a:off x="838200" y="4072904"/>
            <a:ext cx="2444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File: </a:t>
            </a:r>
            <a:r>
              <a:rPr lang="en-US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pokemon.html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40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7E8CA-9BA3-A5C7-8913-9978D5992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6" name="Content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C47073B4-4DB7-175F-6D10-EBA285A914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43414" y="1671211"/>
            <a:ext cx="5181600" cy="1714500"/>
          </a:xfrm>
          <a:ln>
            <a:solidFill>
              <a:schemeClr val="tx1"/>
            </a:solidFill>
          </a:ln>
        </p:spPr>
      </p:pic>
      <p:pic>
        <p:nvPicPr>
          <p:cNvPr id="8" name="Content Placeholder 7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E43CC634-15AA-922C-5664-D75D89EDC9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909422" y="3870856"/>
            <a:ext cx="7243570" cy="2881420"/>
          </a:xfr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AA64ED-17EA-566A-8EC2-F1C0AFD4B726}"/>
              </a:ext>
            </a:extLst>
          </p:cNvPr>
          <p:cNvSpPr txBox="1"/>
          <p:nvPr/>
        </p:nvSpPr>
        <p:spPr>
          <a:xfrm>
            <a:off x="2909422" y="3385711"/>
            <a:ext cx="6373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line 7: </a:t>
            </a:r>
            <a:r>
              <a:rPr lang="en-US" sz="2400" dirty="0" err="1"/>
              <a:t>é</a:t>
            </a:r>
            <a:r>
              <a:rPr lang="en-US" sz="2400" dirty="0"/>
              <a:t> typed on my mac keyboard using OPT-e 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C1895-0729-1402-D674-989A96808714}"/>
              </a:ext>
            </a:extLst>
          </p:cNvPr>
          <p:cNvSpPr txBox="1"/>
          <p:nvPr/>
        </p:nvSpPr>
        <p:spPr>
          <a:xfrm>
            <a:off x="325060" y="5080734"/>
            <a:ext cx="2584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File: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pokemon2.html</a:t>
            </a:r>
          </a:p>
        </p:txBody>
      </p:sp>
    </p:spTree>
    <p:extLst>
      <p:ext uri="{BB962C8B-B14F-4D97-AF65-F5344CB8AC3E}">
        <p14:creationId xmlns:p14="http://schemas.microsoft.com/office/powerpoint/2010/main" val="13129587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CD86A-A592-D52F-5194-C7EFE556B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6" name="Content Placeholder 5" descr="A screenshot of a phone&#10;&#10;Description automatically generated">
            <a:extLst>
              <a:ext uri="{FF2B5EF4-FFF2-40B4-BE49-F238E27FC236}">
                <a16:creationId xmlns:a16="http://schemas.microsoft.com/office/drawing/2014/main" id="{D564EFFB-DCA7-2F0E-7A45-06845276F92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3178540"/>
            <a:ext cx="5181600" cy="1645508"/>
          </a:xfrm>
          <a:ln>
            <a:solidFill>
              <a:schemeClr val="tx1"/>
            </a:solidFill>
          </a:ln>
        </p:spPr>
      </p:pic>
      <p:pic>
        <p:nvPicPr>
          <p:cNvPr id="8" name="Content Placeholder 7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6078CE84-5927-487F-1584-FB4C4A2EAB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32550" y="2959894"/>
            <a:ext cx="4660900" cy="2082800"/>
          </a:xfr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EF3C10-EFE2-A3B1-0B84-B9449C45FE53}"/>
              </a:ext>
            </a:extLst>
          </p:cNvPr>
          <p:cNvSpPr txBox="1"/>
          <p:nvPr/>
        </p:nvSpPr>
        <p:spPr>
          <a:xfrm>
            <a:off x="7318984" y="2498229"/>
            <a:ext cx="2584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Menlo" panose="020B0609030804020204" pitchFamily="49" charset="0"/>
                <a:cs typeface="Calibri" panose="020F0502020204030204" pitchFamily="34" charset="0"/>
              </a:rPr>
              <a:t>File: </a:t>
            </a:r>
            <a:r>
              <a:rPr lang="en-US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pokemon3.html</a:t>
            </a:r>
          </a:p>
        </p:txBody>
      </p:sp>
    </p:spTree>
    <p:extLst>
      <p:ext uri="{BB962C8B-B14F-4D97-AF65-F5344CB8AC3E}">
        <p14:creationId xmlns:p14="http://schemas.microsoft.com/office/powerpoint/2010/main" val="28111239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615272"/>
            <a:ext cx="8229600" cy="199552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あ Hiragana letter A: UTF-8: E38182	</a:t>
            </a:r>
          </a:p>
          <a:p>
            <a:pPr lvl="1"/>
            <a:r>
              <a:rPr lang="en-US" dirty="0"/>
              <a:t>Byte 1: E = </a:t>
            </a:r>
            <a:r>
              <a:rPr lang="en-US" dirty="0">
                <a:solidFill>
                  <a:srgbClr val="FF0000"/>
                </a:solidFill>
              </a:rPr>
              <a:t>1110</a:t>
            </a:r>
            <a:r>
              <a:rPr lang="en-US" dirty="0"/>
              <a:t>, 3 = 0011</a:t>
            </a:r>
          </a:p>
          <a:p>
            <a:pPr lvl="1"/>
            <a:r>
              <a:rPr lang="en-US" dirty="0"/>
              <a:t>Byte 2: 8 =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00, 1 = 0001</a:t>
            </a:r>
          </a:p>
          <a:p>
            <a:pPr lvl="1"/>
            <a:r>
              <a:rPr lang="en-US" dirty="0"/>
              <a:t>Byte 3: 8 =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00, 2 = 0010</a:t>
            </a:r>
          </a:p>
          <a:p>
            <a:pPr lvl="1"/>
            <a:r>
              <a:rPr lang="en-US" dirty="0"/>
              <a:t>い Hiragana letter I: UTF-8: E38184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 descr="Screen Shot 2014-08-19 at 1.04.2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1417638"/>
            <a:ext cx="6112873" cy="20904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094073" y="4076032"/>
            <a:ext cx="2348272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/>
              <a:t>Shift-JIS (Hex): </a:t>
            </a:r>
          </a:p>
          <a:p>
            <a:r>
              <a:rPr lang="ja-JP" altLang="en-US" sz="2800" b="1" dirty="0"/>
              <a:t>あ</a:t>
            </a:r>
            <a:r>
              <a:rPr lang="en-US" altLang="ja-JP" sz="2800" b="1" dirty="0"/>
              <a:t>: </a:t>
            </a:r>
            <a:r>
              <a:rPr lang="en-US" sz="2800" b="1" dirty="0"/>
              <a:t>82A0</a:t>
            </a:r>
          </a:p>
          <a:p>
            <a:r>
              <a:rPr lang="ja-JP" altLang="en-US" sz="2800" b="1" dirty="0"/>
              <a:t>い</a:t>
            </a:r>
            <a:r>
              <a:rPr lang="en-US" altLang="ja-JP" sz="2800" b="1" dirty="0"/>
              <a:t>: </a:t>
            </a:r>
            <a:r>
              <a:rPr lang="en-US" sz="2800" b="1" dirty="0"/>
              <a:t>82A2</a:t>
            </a:r>
          </a:p>
        </p:txBody>
      </p:sp>
    </p:spTree>
    <p:extLst>
      <p:ext uri="{BB962C8B-B14F-4D97-AF65-F5344CB8AC3E}">
        <p14:creationId xmlns:p14="http://schemas.microsoft.com/office/powerpoint/2010/main" val="336628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FB47B-CDAA-88C5-5671-55FF2A1C6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5" name="Content Placeholder 4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B5CEF199-A17E-5B09-CA4C-FBE6470AD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8945" y="1791321"/>
            <a:ext cx="7434109" cy="1767423"/>
          </a:xfr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090EE1-E9F9-EB72-E1FA-3312B6D61912}"/>
              </a:ext>
            </a:extLst>
          </p:cNvPr>
          <p:cNvSpPr txBox="1"/>
          <p:nvPr/>
        </p:nvSpPr>
        <p:spPr>
          <a:xfrm>
            <a:off x="2378945" y="3659377"/>
            <a:ext cx="60980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あ</a:t>
            </a:r>
            <a:r>
              <a:rPr lang="en-US" sz="2800" dirty="0"/>
              <a:t> Hiragana letter A: UTF-8: E3 81 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/>
              <a:t>い</a:t>
            </a:r>
            <a:r>
              <a:rPr lang="en-US" sz="2800" dirty="0"/>
              <a:t> Hiragana letter I: UTF-8: E3 81 84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104CBA-18ED-0269-6C08-B7D50B6580BF}"/>
              </a:ext>
            </a:extLst>
          </p:cNvPr>
          <p:cNvSpPr txBox="1"/>
          <p:nvPr/>
        </p:nvSpPr>
        <p:spPr>
          <a:xfrm>
            <a:off x="2378945" y="5601845"/>
            <a:ext cx="70216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Latin-1 character set (8 bits)	</a:t>
            </a:r>
            <a:r>
              <a:rPr lang="en-US" sz="2400" dirty="0">
                <a:hlinkClick r:id="rId3"/>
              </a:rPr>
              <a:t>https://kb.iu.edu/d/aepu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072DB6-A8F2-D303-A898-BF0AB2447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7403" y="4992245"/>
            <a:ext cx="1968500" cy="609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Left Arrow Callout 12">
            <a:extLst>
              <a:ext uri="{FF2B5EF4-FFF2-40B4-BE49-F238E27FC236}">
                <a16:creationId xmlns:a16="http://schemas.microsoft.com/office/drawing/2014/main" id="{4857A1B2-7C14-8E10-09BB-40AE7CDCBCD0}"/>
              </a:ext>
            </a:extLst>
          </p:cNvPr>
          <p:cNvSpPr/>
          <p:nvPr/>
        </p:nvSpPr>
        <p:spPr>
          <a:xfrm>
            <a:off x="7253416" y="2753642"/>
            <a:ext cx="3892379" cy="76789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118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No &lt;meta charset="UTF-8"&gt;</a:t>
            </a:r>
          </a:p>
        </p:txBody>
      </p:sp>
    </p:spTree>
    <p:extLst>
      <p:ext uri="{BB962C8B-B14F-4D97-AF65-F5344CB8AC3E}">
        <p14:creationId xmlns:p14="http://schemas.microsoft.com/office/powerpoint/2010/main" val="212981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D0604-EA2E-BD52-438D-49B7D6D98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pic>
        <p:nvPicPr>
          <p:cNvPr id="4" name="Content Placeholder 3" descr="Screen Shot 2014-08-19 at 1.33.13 PM.png">
            <a:extLst>
              <a:ext uri="{FF2B5EF4-FFF2-40B4-BE49-F238E27FC236}">
                <a16:creationId xmlns:a16="http://schemas.microsoft.com/office/drawing/2014/main" id="{637CF0F7-EABA-7B37-58E3-087D13397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32" y="2508422"/>
            <a:ext cx="10449668" cy="144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6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783529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How can you tell what encoding your file is using?</a:t>
            </a:r>
          </a:p>
          <a:p>
            <a:r>
              <a:rPr lang="en-US" dirty="0"/>
              <a:t>Detecting UTF-8</a:t>
            </a:r>
          </a:p>
          <a:p>
            <a:pPr lvl="1"/>
            <a:r>
              <a:rPr lang="en-US" dirty="0"/>
              <a:t>Microsoft: </a:t>
            </a:r>
          </a:p>
          <a:p>
            <a:pPr lvl="2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three bytes in the file is EF BB BF </a:t>
            </a:r>
          </a:p>
          <a:p>
            <a:pPr lvl="2"/>
            <a:r>
              <a:rPr lang="en-US" dirty="0"/>
              <a:t>(</a:t>
            </a:r>
            <a:r>
              <a:rPr lang="en-US" i="1" dirty="0"/>
              <a:t>not all software understands this; not everybody uses it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HTML:</a:t>
            </a:r>
          </a:p>
          <a:p>
            <a:pPr lvl="2"/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&lt;</a:t>
            </a:r>
            <a:r>
              <a:rPr lang="en-US" sz="1800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meta</a:t>
            </a:r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http-</a:t>
            </a:r>
            <a:r>
              <a:rPr lang="en-US" sz="18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equiv</a:t>
            </a:r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="Content-Type" content="text/</a:t>
            </a:r>
            <a:r>
              <a:rPr lang="en-US" sz="18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html;charset</a:t>
            </a:r>
            <a:r>
              <a:rPr lang="en-US" sz="1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=UTF-8"&gt;</a:t>
            </a:r>
            <a:endParaRPr lang="en-US" dirty="0"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lvl="2"/>
            <a:r>
              <a:rPr lang="en-US" dirty="0"/>
              <a:t>(</a:t>
            </a:r>
            <a:r>
              <a:rPr lang="en-US" i="1" dirty="0"/>
              <a:t>not always present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Analyze the file:</a:t>
            </a:r>
          </a:p>
          <a:p>
            <a:pPr lvl="2"/>
            <a:r>
              <a:rPr lang="en-US" dirty="0"/>
              <a:t>Find non-valid UTF-8 sequences: if found, not UTF-8…</a:t>
            </a:r>
          </a:p>
          <a:p>
            <a:pPr lvl="2"/>
            <a:r>
              <a:rPr lang="en-US" dirty="0"/>
              <a:t>Interesting paper: </a:t>
            </a:r>
          </a:p>
          <a:p>
            <a:pPr lvl="3"/>
            <a:r>
              <a:rPr lang="en-US" dirty="0">
                <a:hlinkClick r:id="rId2"/>
              </a:rPr>
              <a:t>http://www-archive.mozilla.org/projects/intl/UniversalCharsetDetection.html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23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Integers</a:t>
            </a:r>
          </a:p>
          <a:p>
            <a:pPr lvl="1"/>
            <a:r>
              <a:rPr lang="en-US" dirty="0"/>
              <a:t>In one byte (= 8 bits), what’s the largest and smallest number, we can represent?</a:t>
            </a:r>
          </a:p>
          <a:p>
            <a:pPr lvl="1"/>
            <a:r>
              <a:rPr lang="en-US" dirty="0"/>
              <a:t>00000000 = 0</a:t>
            </a:r>
          </a:p>
          <a:p>
            <a:pPr lvl="1"/>
            <a:r>
              <a:rPr lang="en-US" dirty="0"/>
              <a:t>01111111 = 127</a:t>
            </a:r>
          </a:p>
          <a:p>
            <a:pPr lvl="1"/>
            <a:r>
              <a:rPr lang="en-US" dirty="0"/>
              <a:t>10000000 = -128</a:t>
            </a:r>
          </a:p>
          <a:p>
            <a:pPr lvl="1"/>
            <a:r>
              <a:rPr lang="en-US" dirty="0"/>
              <a:t>11111111 = -1</a:t>
            </a:r>
          </a:p>
          <a:p>
            <a:pPr lvl="1"/>
            <a:r>
              <a:rPr lang="en-US" dirty="0"/>
              <a:t>Number line: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0044" y="5026353"/>
          <a:ext cx="609600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5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5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508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98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381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857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381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127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127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-128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-127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48420" y="4581854"/>
            <a:ext cx="2073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00000000 (all zeros)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85735" y="4581854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11111111 (all ones)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58045" y="5653743"/>
            <a:ext cx="4785635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/>
              <a:t>2’s complement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348341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Integers</a:t>
            </a:r>
          </a:p>
          <a:p>
            <a:pPr lvl="1"/>
            <a:r>
              <a:rPr lang="en-US" dirty="0"/>
              <a:t>In one byte, what’s the largest and smallest number, we can represent?</a:t>
            </a:r>
          </a:p>
          <a:p>
            <a:pPr lvl="1"/>
            <a:r>
              <a:rPr lang="en-US" b="1" dirty="0"/>
              <a:t>Answer</a:t>
            </a:r>
            <a:r>
              <a:rPr lang="en-US" dirty="0"/>
              <a:t>: -128 .. 0 .. 127 using the </a:t>
            </a:r>
            <a:r>
              <a:rPr lang="en-US" b="1" dirty="0"/>
              <a:t>2’s complement representation</a:t>
            </a:r>
          </a:p>
          <a:p>
            <a:pPr lvl="1"/>
            <a:r>
              <a:rPr lang="en-US" dirty="0"/>
              <a:t>Why? super-convenient for arithmetic operations</a:t>
            </a:r>
          </a:p>
          <a:p>
            <a:pPr lvl="1"/>
            <a:r>
              <a:rPr lang="en-US" dirty="0"/>
              <a:t>“to convert a positive integer X to its negative counterpart, flip all the bits, and add 1”</a:t>
            </a:r>
          </a:p>
          <a:p>
            <a:pPr lvl="1"/>
            <a:r>
              <a:rPr lang="en-US" b="1" dirty="0"/>
              <a:t>Example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00001010 = 2</a:t>
            </a:r>
            <a:r>
              <a:rPr lang="en-US" baseline="30000" dirty="0"/>
              <a:t>3</a:t>
            </a:r>
            <a:r>
              <a:rPr lang="en-US" dirty="0"/>
              <a:t> + 2</a:t>
            </a:r>
            <a:r>
              <a:rPr lang="en-US" baseline="30000" dirty="0"/>
              <a:t>1</a:t>
            </a:r>
            <a:r>
              <a:rPr lang="en-US" dirty="0"/>
              <a:t> = 10 (decimal)</a:t>
            </a:r>
          </a:p>
          <a:p>
            <a:pPr lvl="1"/>
            <a:r>
              <a:rPr lang="en-US" dirty="0"/>
              <a:t>11110101 + 1 = 11110110 = -10 (decimal)</a:t>
            </a:r>
          </a:p>
          <a:p>
            <a:pPr lvl="1"/>
            <a:r>
              <a:rPr lang="en-US" dirty="0"/>
              <a:t>11110110 flip + 1 = 00001001 + 1 = 00001010</a:t>
            </a:r>
          </a:p>
          <a:p>
            <a:pPr lvl="1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00277" y="4608164"/>
            <a:ext cx="340593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Addition</a:t>
            </a:r>
            <a:r>
              <a:rPr lang="en-US" dirty="0"/>
              <a:t>:</a:t>
            </a:r>
          </a:p>
          <a:p>
            <a:r>
              <a:rPr lang="en-US" dirty="0"/>
              <a:t>-10 + 10</a:t>
            </a:r>
          </a:p>
          <a:p>
            <a:r>
              <a:rPr lang="en-US" dirty="0"/>
              <a:t>= 11110110 </a:t>
            </a:r>
          </a:p>
          <a:p>
            <a:r>
              <a:rPr lang="en-US" dirty="0"/>
              <a:t>+ 00001010 = 0 (ignore overflow)  </a:t>
            </a:r>
          </a:p>
        </p:txBody>
      </p:sp>
    </p:spTree>
    <p:extLst>
      <p:ext uri="{BB962C8B-B14F-4D97-AF65-F5344CB8AC3E}">
        <p14:creationId xmlns:p14="http://schemas.microsoft.com/office/powerpoint/2010/main" val="211946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Typically 32 bits (4 bytes) are used to store an integer</a:t>
            </a:r>
          </a:p>
          <a:p>
            <a:pPr lvl="1"/>
            <a:r>
              <a:rPr lang="en-US" dirty="0"/>
              <a:t>range: -2,147,483,648 (2</a:t>
            </a:r>
            <a:r>
              <a:rPr lang="en-US" baseline="30000" dirty="0"/>
              <a:t>(31-1)</a:t>
            </a:r>
            <a:r>
              <a:rPr lang="en-US" dirty="0"/>
              <a:t> -1) to 2,147,483,647 (2</a:t>
            </a:r>
            <a:r>
              <a:rPr lang="en-US" baseline="30000" dirty="0"/>
              <a:t>(32-1)</a:t>
            </a:r>
            <a:r>
              <a:rPr lang="en-US" dirty="0"/>
              <a:t> -1)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what if you want to store even larger numbers?</a:t>
            </a:r>
          </a:p>
          <a:p>
            <a:pPr lvl="1"/>
            <a:r>
              <a:rPr lang="en-US" dirty="0"/>
              <a:t>Binary Coded Decimal (BCD)</a:t>
            </a:r>
          </a:p>
          <a:p>
            <a:pPr lvl="1"/>
            <a:r>
              <a:rPr lang="en-US" dirty="0"/>
              <a:t>code each decimal digit separately, use a string (sequence) of decimal digits …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809185" y="2714943"/>
          <a:ext cx="8035936" cy="7061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22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22944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29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28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26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/>
                        <a:t>…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7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2</a:t>
                      </a:r>
                      <a:r>
                        <a:rPr lang="en-US" sz="1600" baseline="30000"/>
                        <a:t>6</a:t>
                      </a:r>
                      <a:endParaRPr lang="en-US" sz="1600" baseline="300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5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4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</a:t>
                      </a:r>
                      <a:r>
                        <a:rPr lang="en-US" sz="1600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857500" y="3556000"/>
          <a:ext cx="6096000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byte 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byte 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091393" y="3554884"/>
            <a:ext cx="2604888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C:</a:t>
            </a:r>
          </a:p>
          <a:p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int </a:t>
            </a:r>
            <a:r>
              <a:rPr lang="en-US" sz="2400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</a:t>
            </a:r>
            <a:r>
              <a:rPr lang="en-US" sz="24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;</a:t>
            </a:r>
          </a:p>
          <a:p>
            <a:r>
              <a:rPr lang="en-US" sz="2800" dirty="0"/>
              <a:t>Python</a:t>
            </a:r>
          </a:p>
          <a:p>
            <a:r>
              <a:rPr lang="en-US" sz="2800" dirty="0"/>
              <a:t>(no declaration)</a:t>
            </a:r>
          </a:p>
        </p:txBody>
      </p:sp>
    </p:spTree>
    <p:extLst>
      <p:ext uri="{BB962C8B-B14F-4D97-AF65-F5344CB8AC3E}">
        <p14:creationId xmlns:p14="http://schemas.microsoft.com/office/powerpoint/2010/main" val="362754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if you want to store even larger numbers?</a:t>
            </a:r>
          </a:p>
          <a:p>
            <a:pPr lvl="1"/>
            <a:r>
              <a:rPr lang="en-US" dirty="0"/>
              <a:t>Binary Coded Decimal (BCD)</a:t>
            </a:r>
          </a:p>
          <a:p>
            <a:pPr lvl="1"/>
            <a:r>
              <a:rPr lang="en-US" dirty="0"/>
              <a:t>1 byte can code two digits (0-9 requires 4 bits)</a:t>
            </a:r>
          </a:p>
          <a:p>
            <a:pPr lvl="1"/>
            <a:r>
              <a:rPr lang="en-US" dirty="0"/>
              <a:t>1 nibble (4 bits) codes the sign (+/-), e.g. hex C/D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376489" y="3698875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376489" y="4473575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2376489" y="5384800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19625" y="3778250"/>
            <a:ext cx="392656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9625" y="4512251"/>
            <a:ext cx="392656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19625" y="5384800"/>
            <a:ext cx="392656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9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429375" y="3698875"/>
          <a:ext cx="3130548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82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2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21501" y="4142919"/>
            <a:ext cx="2065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bytes (= 4 nibbles)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905501" y="4726187"/>
          <a:ext cx="3654425" cy="3708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30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0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0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073901" y="5142053"/>
            <a:ext cx="2240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2.5 bytes (= 5 nibbles)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107531" y="5822950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134098" y="5918776"/>
            <a:ext cx="403476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7859962" y="5822950"/>
          <a:ext cx="1976436" cy="736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941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58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1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9836399" y="5918776"/>
            <a:ext cx="437139" cy="5847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8626" y="5501243"/>
            <a:ext cx="103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 (+)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28363" y="5497653"/>
            <a:ext cx="93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debit (-)</a:t>
            </a:r>
          </a:p>
        </p:txBody>
      </p:sp>
    </p:spTree>
    <p:extLst>
      <p:ext uri="{BB962C8B-B14F-4D97-AF65-F5344CB8AC3E}">
        <p14:creationId xmlns:p14="http://schemas.microsoft.com/office/powerpoint/2010/main" val="372144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5" grpId="0"/>
      <p:bldP spid="18" grpId="0"/>
      <p:bldP spid="20" grpId="0" animBg="1"/>
      <p:bldP spid="22" grpId="0" animBg="1"/>
      <p:bldP spid="6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data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Typically, 64 bits (8 bytes) are used to represent floating point numbers (double precision)</a:t>
            </a:r>
          </a:p>
          <a:p>
            <a:pPr lvl="1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pPr lvl="1"/>
            <a:r>
              <a:rPr lang="en-US" dirty="0"/>
              <a:t>coefficient: 52 bits (</a:t>
            </a:r>
            <a:r>
              <a:rPr lang="en-US" b="1" dirty="0"/>
              <a:t>implied 1</a:t>
            </a:r>
            <a:r>
              <a:rPr lang="en-US" dirty="0"/>
              <a:t>, therefore treat as 53)</a:t>
            </a:r>
          </a:p>
          <a:p>
            <a:pPr lvl="1"/>
            <a:r>
              <a:rPr lang="en-US" dirty="0"/>
              <a:t>exponent: 11 bits (usually not 2’s complement, unsigned with bias 2</a:t>
            </a:r>
            <a:r>
              <a:rPr lang="en-US" baseline="30000" dirty="0"/>
              <a:t>(10-1)</a:t>
            </a:r>
            <a:r>
              <a:rPr lang="en-US" dirty="0"/>
              <a:t>-1 = 511)</a:t>
            </a:r>
          </a:p>
          <a:p>
            <a:pPr lvl="1"/>
            <a:r>
              <a:rPr lang="en-US" dirty="0"/>
              <a:t>sign: 1 bit (+/-)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58899" y="2354329"/>
            <a:ext cx="838052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C:</a:t>
            </a:r>
          </a:p>
          <a:p>
            <a:r>
              <a:rPr lang="en-US" dirty="0"/>
              <a:t>float</a:t>
            </a:r>
          </a:p>
          <a:p>
            <a:r>
              <a:rPr lang="en-US" dirty="0"/>
              <a:t>double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750861"/>
            <a:ext cx="9144000" cy="18502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28001" y="6389965"/>
            <a:ext cx="108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wikipedia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51446" y="3845825"/>
            <a:ext cx="3173640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x86 CPUs have a built-in </a:t>
            </a:r>
          </a:p>
          <a:p>
            <a:r>
              <a:rPr lang="en-US" dirty="0"/>
              <a:t>floating point coprocessor (x87)</a:t>
            </a:r>
          </a:p>
          <a:p>
            <a:r>
              <a:rPr lang="en-US" i="1" dirty="0"/>
              <a:t>80 bit long registers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58899" y="1230868"/>
            <a:ext cx="174919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e.g. probabilities</a:t>
            </a:r>
          </a:p>
        </p:txBody>
      </p:sp>
    </p:spTree>
    <p:extLst>
      <p:ext uri="{BB962C8B-B14F-4D97-AF65-F5344CB8AC3E}">
        <p14:creationId xmlns:p14="http://schemas.microsoft.com/office/powerpoint/2010/main" val="90161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speed of light:</a:t>
            </a:r>
          </a:p>
          <a:p>
            <a:pPr marL="742950" lvl="2" indent="-342900"/>
            <a:r>
              <a:rPr lang="en-US" i="1" dirty="0"/>
              <a:t>c</a:t>
            </a:r>
            <a:r>
              <a:rPr lang="en-US" dirty="0"/>
              <a:t> = 2.99792458 x 10</a:t>
            </a:r>
            <a:r>
              <a:rPr lang="en-US" baseline="30000" dirty="0"/>
              <a:t>8 </a:t>
            </a:r>
            <a:r>
              <a:rPr lang="en-US" dirty="0"/>
              <a:t>(m/s)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Can a 4 byte integer be used to represent </a:t>
            </a:r>
            <a:r>
              <a:rPr lang="en-US" i="1" dirty="0"/>
              <a:t>c</a:t>
            </a:r>
            <a:r>
              <a:rPr lang="en-US" dirty="0"/>
              <a:t> exactly?</a:t>
            </a:r>
          </a:p>
          <a:p>
            <a:pPr lvl="1"/>
            <a:r>
              <a:rPr lang="en-US" dirty="0"/>
              <a:t>4 bytes = 32 bits</a:t>
            </a:r>
          </a:p>
          <a:p>
            <a:pPr lvl="1"/>
            <a:r>
              <a:rPr lang="en-US" dirty="0"/>
              <a:t>32 bits in 2’s complement format</a:t>
            </a:r>
          </a:p>
          <a:p>
            <a:pPr lvl="1"/>
            <a:r>
              <a:rPr lang="en-US" dirty="0"/>
              <a:t>Largest positive number is 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31</a:t>
            </a:r>
            <a:r>
              <a:rPr lang="en-US" dirty="0"/>
              <a:t>-1 = 2,147,483,647</a:t>
            </a:r>
          </a:p>
          <a:p>
            <a:pPr lvl="1"/>
            <a:r>
              <a:rPr lang="en-US" i="1" dirty="0"/>
              <a:t>       c</a:t>
            </a:r>
            <a:r>
              <a:rPr lang="en-US" dirty="0"/>
              <a:t> =    299,792,458 </a:t>
            </a:r>
          </a:p>
        </p:txBody>
      </p:sp>
    </p:spTree>
    <p:extLst>
      <p:ext uri="{BB962C8B-B14F-4D97-AF65-F5344CB8AC3E}">
        <p14:creationId xmlns:p14="http://schemas.microsoft.com/office/powerpoint/2010/main" val="327364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2131</Words>
  <Application>Microsoft Macintosh PowerPoint</Application>
  <PresentationFormat>Widescreen</PresentationFormat>
  <Paragraphs>450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Andale Mono</vt:lpstr>
      <vt:lpstr>Aptos</vt:lpstr>
      <vt:lpstr>Arial</vt:lpstr>
      <vt:lpstr>Calibri</vt:lpstr>
      <vt:lpstr>Calibri Light</vt:lpstr>
      <vt:lpstr>Menlo</vt:lpstr>
      <vt:lpstr>Office Theme</vt:lpstr>
      <vt:lpstr>408/508 Computational Techniques for Linguists </vt:lpstr>
      <vt:lpstr>From Last Time … everything is binary</vt:lpstr>
      <vt:lpstr>Introduction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Example 1</vt:lpstr>
      <vt:lpstr>Example 2</vt:lpstr>
      <vt:lpstr>Example 3</vt:lpstr>
      <vt:lpstr>Example 4</vt:lpstr>
      <vt:lpstr>Example 5</vt:lpstr>
      <vt:lpstr>Example 5</vt:lpstr>
      <vt:lpstr>Example 5</vt:lpstr>
      <vt:lpstr>Example 5</vt:lpstr>
      <vt:lpstr>ChatGPT: Example 5</vt:lpstr>
      <vt:lpstr>Example 5</vt:lpstr>
      <vt:lpstr>Quick Homework 1: Binary Exercise</vt:lpstr>
      <vt:lpstr>Instructions</vt:lpstr>
      <vt:lpstr>New Topic</vt:lpstr>
      <vt:lpstr>Unicode number of encoded characters in Unicode 17.0: 159,845</vt:lpstr>
      <vt:lpstr>Unicode adoption: MacOS Tahoe 26.2.1 and i/Pad/OS 26.2.1 include Unicode standard 16.0. Apple's iOS 18.4 or later contains Unicode standard 16.0. Earlier versions of iOS 18 contain Unicode standard 15.1.</vt:lpstr>
      <vt:lpstr>Unicode</vt:lpstr>
      <vt:lpstr>On the Mac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  <vt:lpstr>Introduction: data types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VirtualBox</dc:title>
  <dc:creator>sandiway@mac.com</dc:creator>
  <cp:lastModifiedBy>sandiway@mac.com</cp:lastModifiedBy>
  <cp:revision>30</cp:revision>
  <cp:lastPrinted>2023-08-27T04:35:08Z</cp:lastPrinted>
  <dcterms:created xsi:type="dcterms:W3CDTF">2022-08-15T04:23:47Z</dcterms:created>
  <dcterms:modified xsi:type="dcterms:W3CDTF">2026-08-31T17:13:04Z</dcterms:modified>
</cp:coreProperties>
</file>