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30"/>
  </p:notesMasterIdLst>
  <p:sldIdLst>
    <p:sldId id="368" r:id="rId3"/>
    <p:sldId id="377" r:id="rId4"/>
    <p:sldId id="376" r:id="rId5"/>
    <p:sldId id="258" r:id="rId6"/>
    <p:sldId id="380" r:id="rId7"/>
    <p:sldId id="259" r:id="rId8"/>
    <p:sldId id="316" r:id="rId9"/>
    <p:sldId id="372" r:id="rId10"/>
    <p:sldId id="264" r:id="rId11"/>
    <p:sldId id="373" r:id="rId12"/>
    <p:sldId id="367" r:id="rId13"/>
    <p:sldId id="374" r:id="rId14"/>
    <p:sldId id="312" r:id="rId15"/>
    <p:sldId id="257" r:id="rId16"/>
    <p:sldId id="286" r:id="rId17"/>
    <p:sldId id="287" r:id="rId18"/>
    <p:sldId id="288" r:id="rId19"/>
    <p:sldId id="289" r:id="rId20"/>
    <p:sldId id="290" r:id="rId21"/>
    <p:sldId id="279" r:id="rId22"/>
    <p:sldId id="281" r:id="rId23"/>
    <p:sldId id="282" r:id="rId24"/>
    <p:sldId id="283" r:id="rId25"/>
    <p:sldId id="284" r:id="rId26"/>
    <p:sldId id="379" r:id="rId27"/>
    <p:sldId id="315" r:id="rId28"/>
    <p:sldId id="375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668"/>
    <p:restoredTop sz="96327"/>
  </p:normalViewPr>
  <p:slideViewPr>
    <p:cSldViewPr snapToGrid="0">
      <p:cViewPr varScale="1">
        <p:scale>
          <a:sx n="114" d="100"/>
          <a:sy n="114" d="100"/>
        </p:scale>
        <p:origin x="176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604305-7DB5-B141-8649-74F147C91ADC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70EFD-0B40-DE47-8019-6E000FE87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87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NUMA =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non-uniform 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memory access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B2BDD-D757-244D-8EC0-77E2C4F23D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229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B2BDD-D757-244D-8EC0-77E2C4F23D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86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B2BDD-D757-244D-8EC0-77E2C4F23D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796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BE1F3-A0EC-E148-9792-7C0D8A7128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E45D02-2E8D-119A-8EDA-3361C75680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0832CD-A9D3-55D4-ED73-4EF60D190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5200-43AA-234B-8C0B-2A4384C5D47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C1E5C5-B714-C420-7DD2-486011548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88259-364F-554E-5144-0161D28C3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7CA9-A4A6-3543-956A-6E6B3554A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828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8ED3-716B-AAD9-1A42-3335C6417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C942FB-B1C2-9C71-8134-9AA78E93E4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4472F-5400-2BF4-BA11-A1695C316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5200-43AA-234B-8C0B-2A4384C5D47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168B5-853F-402E-823C-7413AD01B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32FE5-945A-3B14-9819-345AD60FB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7CA9-A4A6-3543-956A-6E6B3554A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975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E9D3BA-90B1-A12A-82ED-D4DE4E3F8A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AA6B3D-141C-EE80-FAAD-B8017DB713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132D24-AE3F-D683-B583-25A70D29F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5200-43AA-234B-8C0B-2A4384C5D47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B7AED-ADBD-E52A-C038-3D6C3A17A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1987BD-14A0-88DB-6DAC-C96355A6C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7CA9-A4A6-3543-956A-6E6B3554A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1680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FC23A-9E60-2748-85CA-C9C137A20A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B53BF8-B5A6-2044-B183-21AFDDF102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E23642-0364-2549-9117-5C32DA4C3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9A2EB-1E9D-1E4D-8201-3AA39A7FFF63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47687D-9821-E040-8C99-80DA5A7B5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E2C0A2-43DE-4442-98DF-4A095078D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BFAD-2A48-0F4F-9C4F-C5FE66424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4414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2217D-3720-E54A-A8A4-7CDA14034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1F343-590B-FE46-B34C-CDEC31840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A4875E-CFFA-3548-9D47-A56668685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9A2EB-1E9D-1E4D-8201-3AA39A7FFF63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BD9808-FE69-634D-A089-A39767383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878E8-FCF3-9346-8087-A9A5DE8DF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BFAD-2A48-0F4F-9C4F-C5FE66424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711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6CB40-7494-1E48-95BD-B31209C38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5C7A5F-E4DE-1044-A165-65717F52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6C7DE-BED8-4047-AE7E-84BD2E53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9A2EB-1E9D-1E4D-8201-3AA39A7FFF63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1344C-BCF8-E046-8FED-D12D5A12E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0A0AEC-C240-2E44-BCAC-BFDBFCABE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BFAD-2A48-0F4F-9C4F-C5FE66424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026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2937E-5617-EA47-AD40-6C84E4EC4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DF26E-650B-0F4B-8809-1619B896F5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C5DF5-AC57-CA41-B9BD-764964966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EBAA71-7BDF-0D47-89A3-D3FCB0FB6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9A2EB-1E9D-1E4D-8201-3AA39A7FFF63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D7191F-1A1C-6848-AF76-78138E10D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BF4EBF-BD50-0E41-A702-ADE232C45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BFAD-2A48-0F4F-9C4F-C5FE66424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0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4D0B7-8E58-9942-967D-158402616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BAA732-E2E2-C540-AD7C-E3BF60F7BD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3F396B-F413-2841-9194-1098B917B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BC6452-3589-EB40-95BB-71A7CFDBFC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9EB58E-EDEB-0C4F-85DA-1F0017BF98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C9ADAD-B5D8-1748-8522-348D27955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9A2EB-1E9D-1E4D-8201-3AA39A7FFF63}" type="datetimeFigureOut">
              <a:rPr lang="en-US" smtClean="0"/>
              <a:t>8/25/26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51F081-E31D-594E-AE1D-37E8422D1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F9ACAA-C5A3-2944-ACFB-21155D0F7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BFAD-2A48-0F4F-9C4F-C5FE66424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8155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85181-0969-E444-9D94-8D364A060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01E832-8400-8245-AF2B-F64BBBA29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9A2EB-1E9D-1E4D-8201-3AA39A7FFF63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E101ED-027D-2A42-B575-D50BFC808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29E384-B9E9-1C42-8259-2953A276E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BFAD-2A48-0F4F-9C4F-C5FE66424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5713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E95583-48E1-CC45-93F7-D11506B17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9A2EB-1E9D-1E4D-8201-3AA39A7FFF63}" type="datetimeFigureOut">
              <a:rPr lang="en-US" smtClean="0"/>
              <a:t>8/25/26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D3A50C-18A7-3E48-A2C9-B5F37E150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A1BCC-EF69-4144-A3B0-63C11A290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BFAD-2A48-0F4F-9C4F-C5FE66424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115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C263E-5E36-DF41-8CF5-30E9F1C90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BDCAB3-8327-A344-9701-BC6B5B601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FD0F47-49C9-7446-B861-8DA2E18EFF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DC4E2B-48B6-CF4C-90A3-ED8095258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9A2EB-1E9D-1E4D-8201-3AA39A7FFF63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0834CF-CE90-6B46-B054-4BEFBC292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5418A3-DD4F-CC4B-A418-C65A23C45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BFAD-2A48-0F4F-9C4F-C5FE66424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138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10324-E833-7DB7-EE32-D7C848327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45ED1-3EFA-D44B-CE24-7D6C352B2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04C26-DAF6-5D32-BFD1-86D2F19BB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5200-43AA-234B-8C0B-2A4384C5D47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9F599-3195-710C-88FB-29C8DACC8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7D7A45-23FD-EEDF-B605-E80B63170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7CA9-A4A6-3543-956A-6E6B3554A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6145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FBF4E-0F4D-4642-843C-3EA01BE08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765170-8F05-7946-8C72-BF1E867ECF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9F46CA-18A8-954C-8370-9D5009D76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EBF3B0-ADBC-8D43-B529-8BA10356C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9A2EB-1E9D-1E4D-8201-3AA39A7FFF63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0E0981-0812-0146-ABAA-03AAB57E1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6C6369-A729-684D-A456-A1EEB151E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BFAD-2A48-0F4F-9C4F-C5FE66424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8459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702BE-FEB9-8249-983E-A098F1812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24F955-4532-9C49-BAB3-1319AA680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40A91E-3871-0A41-8863-BFE92418B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9A2EB-1E9D-1E4D-8201-3AA39A7FFF63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8D9E1E-E9A2-3044-8C67-D86D3EC99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B3519-5390-1E48-AECD-913E95E82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BFAD-2A48-0F4F-9C4F-C5FE66424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1621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6B3D25-61ED-7642-9DD5-6816F6BA9D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757633-5CCA-E14E-9013-A98E19E1B7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CD4AAA-921F-5A49-893A-E255F6CF8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9A2EB-1E9D-1E4D-8201-3AA39A7FFF63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CD3B0-DE29-EC46-B4CE-F03CDA2C1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082610-67C6-6B49-877D-B1FE3BE6C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BFAD-2A48-0F4F-9C4F-C5FE66424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943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74C7B-9F6E-3BED-A188-FD43F3656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6DF834-0E5B-F730-F820-314D36C0A5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F815A-9007-DDA2-CF10-E1366A55E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5200-43AA-234B-8C0B-2A4384C5D47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D443B-053E-B168-374D-FD3BB55E4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19F2E-F716-1443-2B96-BDEC1C477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7CA9-A4A6-3543-956A-6E6B3554A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832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DEDFF-B14A-3E96-7BF7-351527CF6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E0A7E-8042-1472-0318-1F71837676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3FDBFD-479A-0E4D-19E8-74744AB8DC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FB5C7D-88B7-1284-0BD6-D70409D0F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5200-43AA-234B-8C0B-2A4384C5D47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9BA86D-C99E-185C-04D7-08026D03F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1FDDBD-C703-F7E6-CD7E-D483246BC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7CA9-A4A6-3543-956A-6E6B3554A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266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FA252-F01A-FDDD-8161-61F06AD84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8E2114-66F0-453C-4940-CAA71A55A9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E18E76-F5AF-3C87-57ED-22F586AC2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F1C8C3-371A-3178-5835-CBD8EC260E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BA19A7-354B-02F9-F658-DD70CB6CB6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373D76-F0E1-CA4E-5C24-37EE58CA5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5200-43AA-234B-8C0B-2A4384C5D47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DF476E-8E60-B1E2-7245-807443ACC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AB3AB6-57F3-CFFE-87FC-00E2DBF79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7CA9-A4A6-3543-956A-6E6B3554A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69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3219A-6AE5-1A22-7074-E8D11FFA9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97B529-77A4-A558-F3B9-6F187E3F2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5200-43AA-234B-8C0B-2A4384C5D47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DE223D-238A-94DF-F7FB-B1B4C2C42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50C215-FF47-3B9D-B3B0-E04516C94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7CA9-A4A6-3543-956A-6E6B3554A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423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2EFA9D-E780-D423-AF12-B0C716633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5200-43AA-234B-8C0B-2A4384C5D47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1A8818-FB35-3DF5-A18C-340FB3564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D1745A-6052-8ABB-D58D-302B81CC8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7CA9-A4A6-3543-956A-6E6B3554A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44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54B5A-EF04-2EEE-56CD-B396901D0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48D5B-47A3-0B24-8591-C5BDC6B32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ECB04C-96A1-35E0-DB41-DF2B7E353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43CC7A-4B1A-8C25-414E-CB0E623D1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5200-43AA-234B-8C0B-2A4384C5D47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A80774-CF9C-7D5B-D5DE-1F4E5F671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21F3ED-03C6-167C-5EF7-5A0CAB0CF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7CA9-A4A6-3543-956A-6E6B3554A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128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BEFB3-2FAE-7698-3260-7C6C4631E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8DBEAA-5A75-C5DC-74E0-98F7F486DF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295CB6-F3BC-D2DE-5891-2EC1178072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265ED1-23EB-6034-DE97-71DD9F61C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5200-43AA-234B-8C0B-2A4384C5D47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453782-9360-F025-EDB2-7A987D62C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F685E-DC05-386D-12AF-65EFAF0E5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7CA9-A4A6-3543-956A-6E6B3554A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682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27C187-B673-A647-A57F-D9573937B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E0DAC-07D7-26C6-A31D-41C24098C6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82734E-A023-03DA-920D-EAA48E56D8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15200-43AA-234B-8C0B-2A4384C5D47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5373A6-3C76-4DEA-1980-5AD1348CB6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A209CD-61BC-1CF4-06C3-59D279697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B7CA9-A4A6-3543-956A-6E6B3554A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923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8F13D0-0270-C64C-978B-3A26CBC79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D3D1E3-9133-5946-BD3D-24CE65651A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08F7BF-E6C5-9A4A-8B2C-12931E02CE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9A2EB-1E9D-1E4D-8201-3AA39A7FFF63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68310-7A96-6A46-A638-C9CB010459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F8B86-F24D-FA40-8A65-F22338268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EBFAD-2A48-0F4F-9C4F-C5FE66424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547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jitsu.com/global/about/innovation/fugaku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hyperlink" Target="https://www.top500.org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raphviz.org/doc/info/lang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mailto:sandiway@arizona.ed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EDD119B-6BFA-4C3F-90CE-97DAFD604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F8460E-9FE0-EBD9-3850-9E9135D5A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0588" y="965199"/>
            <a:ext cx="6766078" cy="4927601"/>
          </a:xfrm>
        </p:spPr>
        <p:txBody>
          <a:bodyPr anchor="ctr">
            <a:normAutofit/>
          </a:bodyPr>
          <a:lstStyle/>
          <a:p>
            <a:pPr algn="l"/>
            <a:r>
              <a:rPr lang="en-US" sz="4800">
                <a:solidFill>
                  <a:schemeClr val="bg1"/>
                </a:solidFill>
              </a:rPr>
              <a:t>408/508 </a:t>
            </a:r>
            <a:r>
              <a:rPr lang="en-US" sz="4800" i="1">
                <a:solidFill>
                  <a:schemeClr val="bg1"/>
                </a:solidFill>
              </a:rPr>
              <a:t>Computational Techniques for Linguists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4A25506-2625-4D9F-08B9-CD8E1333B7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3257" y="965198"/>
            <a:ext cx="2707937" cy="4927602"/>
          </a:xfrm>
        </p:spPr>
        <p:txBody>
          <a:bodyPr anchor="ctr">
            <a:normAutofit/>
          </a:bodyPr>
          <a:lstStyle/>
          <a:p>
            <a:pPr algn="r"/>
            <a:r>
              <a:rPr lang="en-US" sz="2000" dirty="0">
                <a:solidFill>
                  <a:srgbClr val="FFC000"/>
                </a:solidFill>
              </a:rPr>
              <a:t>Lecture 2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C1572D0-F0FD-4D84-8F82-DC59140EB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5891" y="2057399"/>
            <a:ext cx="0" cy="2743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5928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E84AC-AD33-0527-1520-330CF8FCB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3C085B7-5DDF-EB65-A8AE-A2C2199E692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3120" y="1825625"/>
            <a:ext cx="4011759" cy="435133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18F1A6-5591-5A1B-BA16-63DE84CEF3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63281" y="1814255"/>
            <a:ext cx="6011562" cy="479661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Machine Language (ML)</a:t>
            </a:r>
          </a:p>
          <a:p>
            <a:r>
              <a:rPr lang="en-US" sz="2400" dirty="0"/>
              <a:t>A CPU understands only </a:t>
            </a:r>
            <a:r>
              <a:rPr lang="en-US" sz="2400" b="1" dirty="0"/>
              <a:t>Machine Language </a:t>
            </a:r>
            <a:r>
              <a:rPr lang="en-US" sz="2400" dirty="0"/>
              <a:t>(ARM64)</a:t>
            </a:r>
          </a:p>
          <a:p>
            <a:r>
              <a:rPr lang="en-US" sz="2400" b="1" dirty="0"/>
              <a:t>all</a:t>
            </a:r>
            <a:r>
              <a:rPr lang="en-US" sz="2400" dirty="0"/>
              <a:t> </a:t>
            </a:r>
            <a:r>
              <a:rPr lang="en-US" sz="2400" b="1" dirty="0"/>
              <a:t>other</a:t>
            </a:r>
            <a:r>
              <a:rPr lang="en-US" sz="2400" dirty="0"/>
              <a:t> </a:t>
            </a:r>
            <a:r>
              <a:rPr lang="en-US" sz="2400" b="1" dirty="0"/>
              <a:t>languages</a:t>
            </a:r>
            <a:r>
              <a:rPr lang="en-US" sz="2400" dirty="0"/>
              <a:t> must be translated into </a:t>
            </a:r>
            <a:r>
              <a:rPr lang="en-US" sz="2400" b="1" dirty="0"/>
              <a:t>ML</a:t>
            </a:r>
          </a:p>
          <a:p>
            <a:r>
              <a:rPr lang="en-US" dirty="0"/>
              <a:t>Each core is an independent CPU itself:</a:t>
            </a:r>
          </a:p>
          <a:p>
            <a:pPr lvl="1"/>
            <a:r>
              <a:rPr lang="en-US" b="0" i="0" u="none" strike="noStrike" dirty="0">
                <a:effectLst/>
                <a:latin typeface="Lato" panose="020F0502020204030203" pitchFamily="34" charset="0"/>
              </a:rPr>
              <a:t>31 general purpose registers X0..X31</a:t>
            </a:r>
          </a:p>
          <a:p>
            <a:pPr lvl="1"/>
            <a:r>
              <a:rPr lang="en-US" dirty="0">
                <a:latin typeface="Lato" panose="020F0502020204030203" pitchFamily="34" charset="0"/>
              </a:rPr>
              <a:t>32 floating point/vector registers</a:t>
            </a:r>
          </a:p>
          <a:p>
            <a:pPr lvl="1"/>
            <a:r>
              <a:rPr lang="en-US" dirty="0"/>
              <a:t>SP</a:t>
            </a:r>
          </a:p>
          <a:p>
            <a:r>
              <a:rPr lang="en-US" dirty="0"/>
              <a:t>Primitive instructions include:</a:t>
            </a:r>
          </a:p>
          <a:p>
            <a:pPr lvl="1"/>
            <a:r>
              <a:rPr lang="en-US" b="0" i="0" u="none" strike="noStrike" dirty="0">
                <a:solidFill>
                  <a:srgbClr val="D8BEFF"/>
                </a:solidFill>
                <a:effectLst/>
                <a:latin typeface="Courier" panose="02070309020205020404" pitchFamily="49" charset="0"/>
              </a:rPr>
              <a:t>ADD </a:t>
            </a:r>
            <a:r>
              <a:rPr lang="en-US" b="0" i="0" u="none" strike="noStrike" dirty="0">
                <a:effectLst/>
                <a:latin typeface="Courier" panose="02070309020205020404" pitchFamily="49" charset="0"/>
              </a:rPr>
              <a:t>X0, X1, X2</a:t>
            </a:r>
          </a:p>
          <a:p>
            <a:pPr lvl="1"/>
            <a:r>
              <a:rPr lang="en-US" b="0" i="0" u="none" strike="noStrike" dirty="0">
                <a:solidFill>
                  <a:srgbClr val="D8BEFF"/>
                </a:solidFill>
                <a:effectLst/>
                <a:latin typeface="Courier" panose="02070309020205020404" pitchFamily="49" charset="0"/>
              </a:rPr>
              <a:t>MOV</a:t>
            </a:r>
            <a:r>
              <a:rPr lang="en-US" b="0" i="0" u="none" strike="noStrike" dirty="0">
                <a:effectLst/>
                <a:latin typeface="Courier" panose="02070309020205020404" pitchFamily="49" charset="0"/>
              </a:rPr>
              <a:t> X0, </a:t>
            </a:r>
            <a:r>
              <a:rPr lang="en-US" b="0" i="0" u="none" strike="noStrike" dirty="0">
                <a:solidFill>
                  <a:srgbClr val="FF8E3C"/>
                </a:solidFill>
                <a:effectLst/>
                <a:latin typeface="Courier" panose="02070309020205020404" pitchFamily="49" charset="0"/>
              </a:rPr>
              <a:t>#1</a:t>
            </a:r>
            <a:endParaRPr lang="en-US" dirty="0">
              <a:solidFill>
                <a:srgbClr val="FF8E3C"/>
              </a:solidFill>
              <a:latin typeface="Courier" panose="02070309020205020404" pitchFamily="49" charset="0"/>
            </a:endParaRPr>
          </a:p>
          <a:p>
            <a:pPr lvl="1"/>
            <a:r>
              <a:rPr lang="en-US" b="0" i="0" u="none" strike="noStrike" dirty="0">
                <a:solidFill>
                  <a:srgbClr val="D8BEFF"/>
                </a:solidFill>
                <a:effectLst/>
                <a:latin typeface="Courier" panose="02070309020205020404" pitchFamily="49" charset="0"/>
              </a:rPr>
              <a:t>LDR </a:t>
            </a:r>
            <a:r>
              <a:rPr lang="en-US" b="0" i="0" u="none" strike="noStrike" dirty="0">
                <a:effectLst/>
                <a:latin typeface="Courier" panose="02070309020205020404" pitchFamily="49" charset="0"/>
              </a:rPr>
              <a:t>X0, [&lt;</a:t>
            </a:r>
            <a:r>
              <a:rPr lang="en-US" b="0" i="0" u="none" strike="noStrike" dirty="0">
                <a:solidFill>
                  <a:srgbClr val="D8BEFF"/>
                </a:solidFill>
                <a:effectLst/>
                <a:latin typeface="Courier" panose="02070309020205020404" pitchFamily="49" charset="0"/>
              </a:rPr>
              <a:t>address&gt;]</a:t>
            </a:r>
          </a:p>
          <a:p>
            <a:pPr lvl="1"/>
            <a:r>
              <a:rPr lang="en-US" b="0" i="0" u="none" strike="noStrike" dirty="0">
                <a:solidFill>
                  <a:srgbClr val="D8BEFF"/>
                </a:solidFill>
                <a:effectLst/>
                <a:latin typeface="Courier" panose="02070309020205020404" pitchFamily="49" charset="0"/>
              </a:rPr>
              <a:t>STRW </a:t>
            </a:r>
            <a:r>
              <a:rPr lang="en-US" b="0" i="0" u="none" strike="noStrike" dirty="0">
                <a:effectLst/>
                <a:latin typeface="Courier" panose="02070309020205020404" pitchFamily="49" charset="0"/>
              </a:rPr>
              <a:t>X0, [&lt;</a:t>
            </a:r>
            <a:r>
              <a:rPr lang="en-US" b="0" i="0" u="none" strike="noStrike" dirty="0">
                <a:solidFill>
                  <a:srgbClr val="D8BEFF"/>
                </a:solidFill>
                <a:effectLst/>
                <a:latin typeface="Courier" panose="02070309020205020404" pitchFamily="49" charset="0"/>
              </a:rPr>
              <a:t>address&gt;]</a:t>
            </a:r>
          </a:p>
          <a:p>
            <a:pPr lvl="1"/>
            <a:r>
              <a:rPr lang="en-US" b="0" i="0" u="none" strike="noStrike" dirty="0">
                <a:solidFill>
                  <a:srgbClr val="D8BEFF"/>
                </a:solidFill>
                <a:effectLst/>
                <a:latin typeface="Courier" panose="02070309020205020404" pitchFamily="49" charset="0"/>
              </a:rPr>
              <a:t>CBZ </a:t>
            </a:r>
            <a:r>
              <a:rPr lang="en-US" b="0" i="0" u="none" strike="noStrike" dirty="0">
                <a:effectLst/>
                <a:latin typeface="Courier" panose="02070309020205020404" pitchFamily="49" charset="0"/>
              </a:rPr>
              <a:t>&lt;</a:t>
            </a:r>
            <a:r>
              <a:rPr lang="en-US" b="0" i="0" u="none" strike="noStrike" dirty="0" err="1">
                <a:effectLst/>
                <a:latin typeface="Courier" panose="02070309020205020404" pitchFamily="49" charset="0"/>
              </a:rPr>
              <a:t>Xn</a:t>
            </a:r>
            <a:r>
              <a:rPr lang="en-US" b="0" i="0" u="none" strike="noStrike" dirty="0">
                <a:effectLst/>
                <a:latin typeface="Courier" panose="02070309020205020404" pitchFamily="49" charset="0"/>
              </a:rPr>
              <a:t>&gt; &lt;label&gt; </a:t>
            </a:r>
            <a:r>
              <a:rPr lang="en-US" b="0" i="0" u="none" strike="noStrike" dirty="0">
                <a:solidFill>
                  <a:srgbClr val="D8BEFF"/>
                </a:solidFill>
                <a:effectLst/>
                <a:latin typeface="Courier" panose="02070309020205020404" pitchFamily="49" charset="0"/>
              </a:rPr>
              <a:t>and CBNZ </a:t>
            </a:r>
            <a:r>
              <a:rPr lang="en-US" b="0" i="0" u="none" strike="noStrike" dirty="0">
                <a:effectLst/>
                <a:latin typeface="Courier" panose="02070309020205020404" pitchFamily="49" charset="0"/>
              </a:rPr>
              <a:t>&lt;</a:t>
            </a:r>
            <a:r>
              <a:rPr lang="en-US" b="0" i="0" u="none" strike="noStrike" dirty="0" err="1">
                <a:effectLst/>
                <a:latin typeface="Courier" panose="02070309020205020404" pitchFamily="49" charset="0"/>
              </a:rPr>
              <a:t>Xn</a:t>
            </a:r>
            <a:r>
              <a:rPr lang="en-US" b="0" i="0" u="none" strike="noStrike" dirty="0">
                <a:effectLst/>
                <a:latin typeface="Courier" panose="02070309020205020404" pitchFamily="49" charset="0"/>
              </a:rPr>
              <a:t>&gt; &lt;label&gt;</a:t>
            </a:r>
          </a:p>
          <a:p>
            <a:pPr lvl="1"/>
            <a:r>
              <a:rPr lang="en-US" b="0" i="0" u="none" strike="noStrike" dirty="0">
                <a:solidFill>
                  <a:srgbClr val="D8BEFF"/>
                </a:solidFill>
                <a:effectLst/>
                <a:latin typeface="Courier" panose="02070309020205020404" pitchFamily="49" charset="0"/>
              </a:rPr>
              <a:t>BL </a:t>
            </a:r>
            <a:r>
              <a:rPr lang="en-US" b="0" i="0" u="none" strike="noStrike" dirty="0">
                <a:effectLst/>
                <a:latin typeface="Courier" panose="02070309020205020404" pitchFamily="49" charset="0"/>
              </a:rPr>
              <a:t>&lt;label&gt; / </a:t>
            </a:r>
            <a:r>
              <a:rPr lang="en-US" b="0" i="0" u="none" strike="noStrike" dirty="0">
                <a:solidFill>
                  <a:srgbClr val="D8BEFF"/>
                </a:solidFill>
                <a:effectLst/>
                <a:latin typeface="Courier" panose="02070309020205020404" pitchFamily="49" charset="0"/>
              </a:rPr>
              <a:t>RET</a:t>
            </a:r>
            <a:endParaRPr lang="en-US" dirty="0"/>
          </a:p>
        </p:txBody>
      </p:sp>
      <p:sp>
        <p:nvSpPr>
          <p:cNvPr id="10" name="Triangle 9">
            <a:extLst>
              <a:ext uri="{FF2B5EF4-FFF2-40B4-BE49-F238E27FC236}">
                <a16:creationId xmlns:a16="http://schemas.microsoft.com/office/drawing/2014/main" id="{8A729DF3-9BAE-BA3E-CE59-5C8B436BD9F4}"/>
              </a:ext>
            </a:extLst>
          </p:cNvPr>
          <p:cNvSpPr/>
          <p:nvPr/>
        </p:nvSpPr>
        <p:spPr>
          <a:xfrm rot="14297666">
            <a:off x="3078429" y="1047360"/>
            <a:ext cx="387935" cy="173850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Callout 5">
            <a:extLst>
              <a:ext uri="{FF2B5EF4-FFF2-40B4-BE49-F238E27FC236}">
                <a16:creationId xmlns:a16="http://schemas.microsoft.com/office/drawing/2014/main" id="{2C371AF8-C294-1E1B-AE1C-5DE0EEBBB195}"/>
              </a:ext>
            </a:extLst>
          </p:cNvPr>
          <p:cNvSpPr/>
          <p:nvPr/>
        </p:nvSpPr>
        <p:spPr>
          <a:xfrm>
            <a:off x="3688491" y="957048"/>
            <a:ext cx="2058338" cy="797719"/>
          </a:xfrm>
          <a:prstGeom prst="wedgeEllipseCallout">
            <a:avLst>
              <a:gd name="adj1" fmla="val -47692"/>
              <a:gd name="adj2" fmla="val 1354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 core CPU</a:t>
            </a:r>
          </a:p>
          <a:p>
            <a:pPr algn="ctr"/>
            <a:r>
              <a:rPr lang="en-US" dirty="0"/>
              <a:t>8 + 2</a:t>
            </a:r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F0068716-94D0-9E05-D542-AAD4F22521EF}"/>
              </a:ext>
            </a:extLst>
          </p:cNvPr>
          <p:cNvSpPr/>
          <p:nvPr/>
        </p:nvSpPr>
        <p:spPr>
          <a:xfrm>
            <a:off x="4113862" y="3138756"/>
            <a:ext cx="2058338" cy="580488"/>
          </a:xfrm>
          <a:prstGeom prst="wedgeEllipseCallout">
            <a:avLst>
              <a:gd name="adj1" fmla="val -48892"/>
              <a:gd name="adj2" fmla="val 1255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32 core GPU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F23715-40F1-4D08-1636-87AAB30D8987}"/>
              </a:ext>
            </a:extLst>
          </p:cNvPr>
          <p:cNvSpPr txBox="1"/>
          <p:nvPr/>
        </p:nvSpPr>
        <p:spPr>
          <a:xfrm>
            <a:off x="6050691" y="6492875"/>
            <a:ext cx="56367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https://</a:t>
            </a:r>
            <a:r>
              <a:rPr lang="en-US" sz="1400" dirty="0" err="1"/>
              <a:t>developer.arm.com</a:t>
            </a:r>
            <a:r>
              <a:rPr lang="en-US" sz="1400" dirty="0"/>
              <a:t>/documentation/ddi0602/2022-12/?lang=</a:t>
            </a:r>
            <a:r>
              <a:rPr lang="en-US" sz="1400" dirty="0" err="1"/>
              <a:t>en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8949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10" grpId="0" animBg="1"/>
      <p:bldP spid="6" grpId="0" animBg="1"/>
      <p:bldP spid="7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41603FF-D682-0541-A715-E50C7B205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181" y="3142184"/>
            <a:ext cx="6227360" cy="25768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368A4A-D817-0C42-BA3A-8B158149E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Fugaku</a:t>
            </a:r>
            <a:r>
              <a:rPr lang="en-US" dirty="0"/>
              <a:t> supercomputer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D4499-11FE-AB4A-9B42-1A3E57ECE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7268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World's fastest computer (using the ARM instruction set) until May 2022 (</a:t>
            </a:r>
            <a:r>
              <a:rPr lang="en-US" i="1" dirty="0"/>
              <a:t>now #7</a:t>
            </a:r>
            <a:r>
              <a:rPr lang="en-US" dirty="0"/>
              <a:t>)</a:t>
            </a:r>
          </a:p>
          <a:p>
            <a:r>
              <a:rPr lang="en-US" dirty="0"/>
              <a:t>Power consumption of 30 (to 40) megawatts (#1)</a:t>
            </a:r>
          </a:p>
          <a:p>
            <a:r>
              <a:rPr lang="en-US" dirty="0">
                <a:hlinkClick r:id="rId3"/>
              </a:rPr>
              <a:t>https://www.fujitsu.com/global/about/innovation/fugaku/</a:t>
            </a:r>
            <a:endParaRPr 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046CA8-F469-204F-9277-9A9714BDA6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697" y="2998311"/>
            <a:ext cx="3351473" cy="13321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F23A2C-8E62-0D4B-BE7B-E3EC1BA597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185" y="4842867"/>
            <a:ext cx="6162912" cy="18780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105016-EDFA-480A-2A95-D876D8DB569D}"/>
              </a:ext>
            </a:extLst>
          </p:cNvPr>
          <p:cNvSpPr txBox="1"/>
          <p:nvPr/>
        </p:nvSpPr>
        <p:spPr>
          <a:xfrm>
            <a:off x="7451124" y="5523471"/>
            <a:ext cx="4435189" cy="107721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dirty="0" err="1"/>
              <a:t>FukugakuNEXT</a:t>
            </a:r>
            <a:r>
              <a:rPr lang="en-US" sz="3200" dirty="0"/>
              <a:t> coming</a:t>
            </a:r>
          </a:p>
          <a:p>
            <a:r>
              <a:rPr lang="en-US" sz="3200" dirty="0"/>
              <a:t>100x faster hybrid AI-HPC</a:t>
            </a:r>
          </a:p>
        </p:txBody>
      </p:sp>
    </p:spTree>
    <p:extLst>
      <p:ext uri="{BB962C8B-B14F-4D97-AF65-F5344CB8AC3E}">
        <p14:creationId xmlns:p14="http://schemas.microsoft.com/office/powerpoint/2010/main" val="3192878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6AB3B-4C47-CE00-DD35-45A7FD3AE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Supercomputers rely on parallelism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77CA8-1908-D5CA-6FF3-90873042D6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4141573" cy="4351338"/>
          </a:xfrm>
        </p:spPr>
        <p:txBody>
          <a:bodyPr/>
          <a:lstStyle/>
          <a:p>
            <a:r>
              <a:rPr lang="en-US" sz="2400" dirty="0"/>
              <a:t>each CPU may have 64 cores each + GPUs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Not all tasks are easily parallelizable.</a:t>
            </a:r>
          </a:p>
          <a:p>
            <a:pPr lvl="1"/>
            <a:r>
              <a:rPr lang="en-US" dirty="0"/>
              <a:t>Can you use 8 million cores?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e.g. </a:t>
            </a:r>
            <a:r>
              <a:rPr lang="en-US" i="1" dirty="0">
                <a:solidFill>
                  <a:srgbClr val="FF0000"/>
                </a:solidFill>
              </a:rPr>
              <a:t>analyze 8 million sentences at a time</a:t>
            </a:r>
            <a:r>
              <a:rPr lang="en-US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E94C05-87F5-F3DA-2F1E-AF85E0A4E025}"/>
              </a:ext>
            </a:extLst>
          </p:cNvPr>
          <p:cNvSpPr txBox="1"/>
          <p:nvPr/>
        </p:nvSpPr>
        <p:spPr>
          <a:xfrm>
            <a:off x="5093447" y="1907657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https://www.top500.org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FCA868D-8CC7-175A-BE6B-8507D434A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083" y="2493958"/>
            <a:ext cx="3039464" cy="1122385"/>
          </a:xfrm>
          <a:prstGeom prst="rect">
            <a:avLst/>
          </a:prstGeom>
        </p:spPr>
      </p:pic>
      <p:pic>
        <p:nvPicPr>
          <p:cNvPr id="2049" name="Picture 1" descr="M12">
            <a:extLst>
              <a:ext uri="{FF2B5EF4-FFF2-40B4-BE49-F238E27FC236}">
                <a16:creationId xmlns:a16="http://schemas.microsoft.com/office/drawing/2014/main" id="{8952E3D7-4E29-414D-692F-1281211A0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48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12">
            <a:extLst>
              <a:ext uri="{FF2B5EF4-FFF2-40B4-BE49-F238E27FC236}">
                <a16:creationId xmlns:a16="http://schemas.microsoft.com/office/drawing/2014/main" id="{70E35AEF-77D6-19FD-8600-30673A7AD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48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M12">
            <a:extLst>
              <a:ext uri="{FF2B5EF4-FFF2-40B4-BE49-F238E27FC236}">
                <a16:creationId xmlns:a16="http://schemas.microsoft.com/office/drawing/2014/main" id="{C65CECA6-7921-21FF-5DFE-E87CE490D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48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12">
            <a:extLst>
              <a:ext uri="{FF2B5EF4-FFF2-40B4-BE49-F238E27FC236}">
                <a16:creationId xmlns:a16="http://schemas.microsoft.com/office/drawing/2014/main" id="{611DAA8C-C0FA-7A5B-20BF-679A4B63C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48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V1">
            <a:extLst>
              <a:ext uri="{FF2B5EF4-FFF2-40B4-BE49-F238E27FC236}">
                <a16:creationId xmlns:a16="http://schemas.microsoft.com/office/drawing/2014/main" id="{0A51C2C3-7805-FF9B-245E-16F7F27D4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V1">
            <a:extLst>
              <a:ext uri="{FF2B5EF4-FFF2-40B4-BE49-F238E27FC236}">
                <a16:creationId xmlns:a16="http://schemas.microsoft.com/office/drawing/2014/main" id="{B464B83A-BE39-9666-0469-42A1E8303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V1">
            <a:extLst>
              <a:ext uri="{FF2B5EF4-FFF2-40B4-BE49-F238E27FC236}">
                <a16:creationId xmlns:a16="http://schemas.microsoft.com/office/drawing/2014/main" id="{6D1D4743-7215-DBCE-75C6-0BDA2238A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V1">
            <a:extLst>
              <a:ext uri="{FF2B5EF4-FFF2-40B4-BE49-F238E27FC236}">
                <a16:creationId xmlns:a16="http://schemas.microsoft.com/office/drawing/2014/main" id="{2616EC26-2F41-62CC-7206-2A90D82D5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V1">
            <a:extLst>
              <a:ext uri="{FF2B5EF4-FFF2-40B4-BE49-F238E27FC236}">
                <a16:creationId xmlns:a16="http://schemas.microsoft.com/office/drawing/2014/main" id="{8A7E435B-5A02-F9A6-4C02-0B283B4BD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V1">
            <a:extLst>
              <a:ext uri="{FF2B5EF4-FFF2-40B4-BE49-F238E27FC236}">
                <a16:creationId xmlns:a16="http://schemas.microsoft.com/office/drawing/2014/main" id="{C93DF2B8-9FEB-7A19-647B-30394F282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V20">
            <a:extLst>
              <a:ext uri="{FF2B5EF4-FFF2-40B4-BE49-F238E27FC236}">
                <a16:creationId xmlns:a16="http://schemas.microsoft.com/office/drawing/2014/main" id="{BDFBADF3-B3F0-45C1-18CB-333A9FDDC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6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V20">
            <a:extLst>
              <a:ext uri="{FF2B5EF4-FFF2-40B4-BE49-F238E27FC236}">
                <a16:creationId xmlns:a16="http://schemas.microsoft.com/office/drawing/2014/main" id="{0740D7F8-776C-7969-6C33-D40EC39F7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6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Z1">
            <a:extLst>
              <a:ext uri="{FF2B5EF4-FFF2-40B4-BE49-F238E27FC236}">
                <a16:creationId xmlns:a16="http://schemas.microsoft.com/office/drawing/2014/main" id="{E1A81C26-E717-2914-24B4-BAED49FC6E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800" cy="2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Z1">
            <a:extLst>
              <a:ext uri="{FF2B5EF4-FFF2-40B4-BE49-F238E27FC236}">
                <a16:creationId xmlns:a16="http://schemas.microsoft.com/office/drawing/2014/main" id="{013D090B-C539-93C3-C8E6-C0C7ACA24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800" cy="2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M12">
            <a:extLst>
              <a:ext uri="{FF2B5EF4-FFF2-40B4-BE49-F238E27FC236}">
                <a16:creationId xmlns:a16="http://schemas.microsoft.com/office/drawing/2014/main" id="{C66E7FC4-42DD-A7F6-3A11-ABB1CECDE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48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M12">
            <a:extLst>
              <a:ext uri="{FF2B5EF4-FFF2-40B4-BE49-F238E27FC236}">
                <a16:creationId xmlns:a16="http://schemas.microsoft.com/office/drawing/2014/main" id="{8A70C12F-B86B-FDD6-6CFA-A669BBCB2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48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M12">
            <a:extLst>
              <a:ext uri="{FF2B5EF4-FFF2-40B4-BE49-F238E27FC236}">
                <a16:creationId xmlns:a16="http://schemas.microsoft.com/office/drawing/2014/main" id="{8844F939-52F1-FCC9-CD68-1B47FF82E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48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M12">
            <a:extLst>
              <a:ext uri="{FF2B5EF4-FFF2-40B4-BE49-F238E27FC236}">
                <a16:creationId xmlns:a16="http://schemas.microsoft.com/office/drawing/2014/main" id="{AF053AD8-04B2-A0BD-98B3-6B103FE52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48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19" descr="V1">
            <a:extLst>
              <a:ext uri="{FF2B5EF4-FFF2-40B4-BE49-F238E27FC236}">
                <a16:creationId xmlns:a16="http://schemas.microsoft.com/office/drawing/2014/main" id="{FC0AD492-FB92-3469-F854-23CC1797D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V1">
            <a:extLst>
              <a:ext uri="{FF2B5EF4-FFF2-40B4-BE49-F238E27FC236}">
                <a16:creationId xmlns:a16="http://schemas.microsoft.com/office/drawing/2014/main" id="{B4D25B8C-C05F-1913-AD4C-79B8D969B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Picture 21" descr="V1">
            <a:extLst>
              <a:ext uri="{FF2B5EF4-FFF2-40B4-BE49-F238E27FC236}">
                <a16:creationId xmlns:a16="http://schemas.microsoft.com/office/drawing/2014/main" id="{65EFE0DF-E5B8-EC51-E3F2-004960D32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V1">
            <a:extLst>
              <a:ext uri="{FF2B5EF4-FFF2-40B4-BE49-F238E27FC236}">
                <a16:creationId xmlns:a16="http://schemas.microsoft.com/office/drawing/2014/main" id="{FA4DDC41-32CB-7AFD-E4BE-07E4A10B6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Picture 23" descr="V1">
            <a:extLst>
              <a:ext uri="{FF2B5EF4-FFF2-40B4-BE49-F238E27FC236}">
                <a16:creationId xmlns:a16="http://schemas.microsoft.com/office/drawing/2014/main" id="{C7B8EAF0-B6FD-76D2-80DE-655EBE072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V1">
            <a:extLst>
              <a:ext uri="{FF2B5EF4-FFF2-40B4-BE49-F238E27FC236}">
                <a16:creationId xmlns:a16="http://schemas.microsoft.com/office/drawing/2014/main" id="{E8863344-F898-75B0-EB54-38F245DAC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3" name="Picture 25" descr="V20">
            <a:extLst>
              <a:ext uri="{FF2B5EF4-FFF2-40B4-BE49-F238E27FC236}">
                <a16:creationId xmlns:a16="http://schemas.microsoft.com/office/drawing/2014/main" id="{1F326760-B299-8A7D-C5B3-0B48B2615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6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V20">
            <a:extLst>
              <a:ext uri="{FF2B5EF4-FFF2-40B4-BE49-F238E27FC236}">
                <a16:creationId xmlns:a16="http://schemas.microsoft.com/office/drawing/2014/main" id="{7A1603CC-A9F9-F480-44BD-EED4DFBC6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6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5" name="Picture 27" descr="Z1">
            <a:extLst>
              <a:ext uri="{FF2B5EF4-FFF2-40B4-BE49-F238E27FC236}">
                <a16:creationId xmlns:a16="http://schemas.microsoft.com/office/drawing/2014/main" id="{C1E44CAB-B421-3041-591C-C6F27A515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800" cy="2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Z1">
            <a:extLst>
              <a:ext uri="{FF2B5EF4-FFF2-40B4-BE49-F238E27FC236}">
                <a16:creationId xmlns:a16="http://schemas.microsoft.com/office/drawing/2014/main" id="{64651AA3-65D7-3E6F-1FC8-0A40994C6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800" cy="2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7" name="Picture 29" descr="M12">
            <a:extLst>
              <a:ext uri="{FF2B5EF4-FFF2-40B4-BE49-F238E27FC236}">
                <a16:creationId xmlns:a16="http://schemas.microsoft.com/office/drawing/2014/main" id="{6C1BC3F5-DFA3-0E0C-727F-DF86BBBFB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48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M12">
            <a:extLst>
              <a:ext uri="{FF2B5EF4-FFF2-40B4-BE49-F238E27FC236}">
                <a16:creationId xmlns:a16="http://schemas.microsoft.com/office/drawing/2014/main" id="{A0E08F3F-7361-1C86-36D8-49FD63A3F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48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9" name="Picture 31" descr="M12">
            <a:extLst>
              <a:ext uri="{FF2B5EF4-FFF2-40B4-BE49-F238E27FC236}">
                <a16:creationId xmlns:a16="http://schemas.microsoft.com/office/drawing/2014/main" id="{C7F00401-19FA-A2E2-C084-14BA3EE22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48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 descr="M12">
            <a:extLst>
              <a:ext uri="{FF2B5EF4-FFF2-40B4-BE49-F238E27FC236}">
                <a16:creationId xmlns:a16="http://schemas.microsoft.com/office/drawing/2014/main" id="{2A7E3FF4-8053-3C70-0B24-61E6347E3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48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1" name="Picture 33" descr="V1">
            <a:extLst>
              <a:ext uri="{FF2B5EF4-FFF2-40B4-BE49-F238E27FC236}">
                <a16:creationId xmlns:a16="http://schemas.microsoft.com/office/drawing/2014/main" id="{007F4F5C-18F6-01A7-7E07-0DFAC0D66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2" name="Picture 34" descr="V1">
            <a:extLst>
              <a:ext uri="{FF2B5EF4-FFF2-40B4-BE49-F238E27FC236}">
                <a16:creationId xmlns:a16="http://schemas.microsoft.com/office/drawing/2014/main" id="{035703C6-9E4D-B1C1-FD18-0043B5E168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3" name="Picture 35" descr="V1">
            <a:extLst>
              <a:ext uri="{FF2B5EF4-FFF2-40B4-BE49-F238E27FC236}">
                <a16:creationId xmlns:a16="http://schemas.microsoft.com/office/drawing/2014/main" id="{3ADE6ED0-A628-686A-9FC5-BDEA376BE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4" name="Picture 36" descr="V1">
            <a:extLst>
              <a:ext uri="{FF2B5EF4-FFF2-40B4-BE49-F238E27FC236}">
                <a16:creationId xmlns:a16="http://schemas.microsoft.com/office/drawing/2014/main" id="{865C699A-801B-9377-8C2A-7C3C839E0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5" name="Picture 37" descr="V1">
            <a:extLst>
              <a:ext uri="{FF2B5EF4-FFF2-40B4-BE49-F238E27FC236}">
                <a16:creationId xmlns:a16="http://schemas.microsoft.com/office/drawing/2014/main" id="{AF3C7623-7AC5-8328-1E50-FB43FEC0C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6" name="Picture 38" descr="V1">
            <a:extLst>
              <a:ext uri="{FF2B5EF4-FFF2-40B4-BE49-F238E27FC236}">
                <a16:creationId xmlns:a16="http://schemas.microsoft.com/office/drawing/2014/main" id="{24710F6E-937F-2AA1-5BF6-7187E4EFB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7" name="Picture 39" descr="V20">
            <a:extLst>
              <a:ext uri="{FF2B5EF4-FFF2-40B4-BE49-F238E27FC236}">
                <a16:creationId xmlns:a16="http://schemas.microsoft.com/office/drawing/2014/main" id="{F3168269-3301-08BA-9A9B-A8E37F8B4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6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8" name="Picture 40" descr="V20">
            <a:extLst>
              <a:ext uri="{FF2B5EF4-FFF2-40B4-BE49-F238E27FC236}">
                <a16:creationId xmlns:a16="http://schemas.microsoft.com/office/drawing/2014/main" id="{17444C2A-B7E6-C0BC-5FE6-22F323EDB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6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9" name="Picture 41" descr="Z1">
            <a:extLst>
              <a:ext uri="{FF2B5EF4-FFF2-40B4-BE49-F238E27FC236}">
                <a16:creationId xmlns:a16="http://schemas.microsoft.com/office/drawing/2014/main" id="{63A9402A-0EF4-71F3-354A-A4A43A4B6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800" cy="2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0" name="Picture 42" descr="Z1">
            <a:extLst>
              <a:ext uri="{FF2B5EF4-FFF2-40B4-BE49-F238E27FC236}">
                <a16:creationId xmlns:a16="http://schemas.microsoft.com/office/drawing/2014/main" id="{627B0221-2021-7522-A2C9-B7EF8F33B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800" cy="2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97AB924-1138-CC3D-6F5A-A34FD66BE11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8"/>
          <a:stretch>
            <a:fillRect/>
          </a:stretch>
        </p:blipFill>
        <p:spPr>
          <a:xfrm>
            <a:off x="5192301" y="2276989"/>
            <a:ext cx="5181600" cy="4173554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5643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7132638" cy="4351338"/>
          </a:xfrm>
        </p:spPr>
        <p:txBody>
          <a:bodyPr>
            <a:normAutofit fontScale="92500"/>
          </a:bodyPr>
          <a:lstStyle/>
          <a:p>
            <a:r>
              <a:rPr lang="en-US" dirty="0"/>
              <a:t>Not all machine instructions are conceptually necessary</a:t>
            </a:r>
          </a:p>
          <a:p>
            <a:pPr lvl="1"/>
            <a:r>
              <a:rPr lang="en-US" dirty="0"/>
              <a:t>many provided for speed/efficiency</a:t>
            </a:r>
          </a:p>
          <a:p>
            <a:r>
              <a:rPr lang="en-US" dirty="0"/>
              <a:t>Theoretical Computer Science</a:t>
            </a:r>
          </a:p>
          <a:p>
            <a:pPr lvl="1"/>
            <a:r>
              <a:rPr lang="en-US" dirty="0"/>
              <a:t>All mechanical computation can be carried out using a </a:t>
            </a:r>
            <a:r>
              <a:rPr lang="en-US" dirty="0">
                <a:solidFill>
                  <a:srgbClr val="C00000"/>
                </a:solidFill>
              </a:rPr>
              <a:t>TURING MACHINE</a:t>
            </a:r>
            <a:r>
              <a:rPr lang="en-US" dirty="0"/>
              <a:t>  (a-machine; Turing, 1936)</a:t>
            </a:r>
          </a:p>
          <a:p>
            <a:pPr lvl="1"/>
            <a:r>
              <a:rPr lang="en-US" dirty="0"/>
              <a:t>Finite state table + (infinite) tape</a:t>
            </a:r>
          </a:p>
          <a:p>
            <a:pPr lvl="1"/>
            <a:r>
              <a:rPr lang="en-US" dirty="0"/>
              <a:t>Tape instructions: </a:t>
            </a:r>
          </a:p>
          <a:p>
            <a:pPr lvl="2"/>
            <a:r>
              <a:rPr lang="en-US" dirty="0"/>
              <a:t>at the tape head: Erase, Write, Move (Left/Right/</a:t>
            </a:r>
            <a:r>
              <a:rPr lang="en-US" dirty="0" err="1"/>
              <a:t>NoMove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Finite state table:</a:t>
            </a:r>
          </a:p>
          <a:p>
            <a:pPr lvl="2"/>
            <a:r>
              <a:rPr lang="en-US" dirty="0"/>
              <a:t>Current state x Tape symbol --&gt; new state x New Tape symbol x Move</a:t>
            </a:r>
          </a:p>
          <a:p>
            <a:pPr lvl="1"/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FDD60D-4948-D664-AE24-F8A570CA43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970838" y="2732683"/>
            <a:ext cx="3382962" cy="25372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F68908-BA94-0727-96EB-4A48E03E2C43}"/>
              </a:ext>
            </a:extLst>
          </p:cNvPr>
          <p:cNvSpPr txBox="1"/>
          <p:nvPr/>
        </p:nvSpPr>
        <p:spPr>
          <a:xfrm>
            <a:off x="8338930" y="1997766"/>
            <a:ext cx="3240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Assembly Language instructions:</a:t>
            </a:r>
          </a:p>
          <a:p>
            <a:r>
              <a:rPr lang="en-US" dirty="0"/>
              <a:t>MOV/ADD/JMP/JZ/CALL/RET</a:t>
            </a:r>
          </a:p>
        </p:txBody>
      </p:sp>
    </p:spTree>
    <p:extLst>
      <p:ext uri="{BB962C8B-B14F-4D97-AF65-F5344CB8AC3E}">
        <p14:creationId xmlns:p14="http://schemas.microsoft.com/office/powerpoint/2010/main" val="3197491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30BD5-66D2-7E78-34E5-449764960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Recall the</a:t>
            </a:r>
            <a:r>
              <a:rPr lang="en-US" dirty="0"/>
              <a:t> </a:t>
            </a:r>
            <a:r>
              <a:rPr lang="en-US" i="1" dirty="0"/>
              <a:t>Busy Beaver</a:t>
            </a:r>
            <a:r>
              <a:rPr lang="en-US" dirty="0"/>
              <a:t> Turing Machine?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64FE50-B0A7-D76B-9381-7659E81273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797178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 </a:t>
            </a:r>
            <a:r>
              <a:rPr lang="en-US" u="sng" dirty="0"/>
              <a:t>0</a:t>
            </a:r>
            <a:r>
              <a:rPr lang="en-US" dirty="0"/>
              <a:t>	(Initially, all 0's, state A)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 1</a:t>
            </a:r>
            <a:r>
              <a:rPr lang="en-US" u="sng" dirty="0"/>
              <a:t>0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 </a:t>
            </a:r>
            <a:r>
              <a:rPr lang="en-US" u="sng" dirty="0"/>
              <a:t>1</a:t>
            </a:r>
            <a:r>
              <a:rPr lang="en-US" dirty="0"/>
              <a:t>1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 </a:t>
            </a:r>
            <a:r>
              <a:rPr lang="en-US" u="sng" dirty="0"/>
              <a:t>0</a:t>
            </a:r>
            <a:r>
              <a:rPr lang="en-US" dirty="0"/>
              <a:t>11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 </a:t>
            </a:r>
            <a:r>
              <a:rPr lang="en-US" u="sng" dirty="0"/>
              <a:t>0</a:t>
            </a:r>
            <a:r>
              <a:rPr lang="en-US" dirty="0"/>
              <a:t>111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 1</a:t>
            </a:r>
            <a:r>
              <a:rPr lang="en-US" u="sng" dirty="0"/>
              <a:t>1</a:t>
            </a:r>
            <a:r>
              <a:rPr lang="en-US" dirty="0"/>
              <a:t>11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H</a:t>
            </a:r>
            <a:r>
              <a:rPr lang="en-US" dirty="0"/>
              <a:t> 11</a:t>
            </a:r>
            <a:r>
              <a:rPr lang="en-US" u="sng" dirty="0"/>
              <a:t>1</a:t>
            </a:r>
            <a:r>
              <a:rPr lang="en-US" dirty="0"/>
              <a:t>1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638F76-E45B-9BE0-DC3C-F4BDF6A03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71290" y="3162352"/>
            <a:ext cx="4582510" cy="689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100" dirty="0" err="1"/>
              <a:t>en.wikipedia.org</a:t>
            </a:r>
            <a:r>
              <a:rPr lang="en-US" sz="2100" dirty="0"/>
              <a:t>/wiki/</a:t>
            </a:r>
            <a:r>
              <a:rPr lang="en-US" sz="2100" dirty="0" err="1"/>
              <a:t>Busy_beaver</a:t>
            </a:r>
            <a:endParaRPr lang="en-US" sz="2100" dirty="0"/>
          </a:p>
        </p:txBody>
      </p:sp>
      <p:pic>
        <p:nvPicPr>
          <p:cNvPr id="6" name="Picture 5" descr="A white grid with black and red text&#10;&#10;AI-generated content may be incorrect.">
            <a:extLst>
              <a:ext uri="{FF2B5EF4-FFF2-40B4-BE49-F238E27FC236}">
                <a16:creationId xmlns:a16="http://schemas.microsoft.com/office/drawing/2014/main" id="{384DAF0D-9930-73DA-D124-E8B4E3AAA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546" y="2520284"/>
            <a:ext cx="3200704" cy="20232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EC76C4-8937-96C0-9048-7F843F8ECD73}"/>
              </a:ext>
            </a:extLst>
          </p:cNvPr>
          <p:cNvSpPr txBox="1"/>
          <p:nvPr/>
        </p:nvSpPr>
        <p:spPr>
          <a:xfrm>
            <a:off x="2496028" y="3222405"/>
            <a:ext cx="9339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symbol</a:t>
            </a:r>
          </a:p>
          <a:p>
            <a:r>
              <a:rPr lang="en-US" dirty="0"/>
              <a:t>@ tape </a:t>
            </a:r>
          </a:p>
          <a:p>
            <a:r>
              <a:rPr lang="en-US" dirty="0"/>
              <a:t>head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551D5-59E5-86BE-36B8-33B4BB267FBD}"/>
              </a:ext>
            </a:extLst>
          </p:cNvPr>
          <p:cNvSpPr txBox="1"/>
          <p:nvPr/>
        </p:nvSpPr>
        <p:spPr>
          <a:xfrm>
            <a:off x="4933898" y="2113268"/>
            <a:ext cx="706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730DC-63DC-8132-26C6-0D192B43BD93}"/>
              </a:ext>
            </a:extLst>
          </p:cNvPr>
          <p:cNvSpPr txBox="1"/>
          <p:nvPr/>
        </p:nvSpPr>
        <p:spPr>
          <a:xfrm>
            <a:off x="2496028" y="4663190"/>
            <a:ext cx="4882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Halt state </a:t>
            </a:r>
            <a:r>
              <a:rPr lang="en-US" dirty="0">
                <a:solidFill>
                  <a:srgbClr val="FF0000"/>
                </a:solidFill>
              </a:rPr>
              <a:t>H</a:t>
            </a:r>
            <a:r>
              <a:rPr lang="en-US" dirty="0"/>
              <a:t> not counted as one of the states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BF7BDC-FC1C-64C5-7E42-3388C78BD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6751" y="3591737"/>
            <a:ext cx="7772400" cy="26450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98750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Storage:</a:t>
            </a:r>
          </a:p>
          <a:p>
            <a:pPr lvl="1"/>
            <a:r>
              <a:rPr lang="en-US" dirty="0"/>
              <a:t>based on digital logic</a:t>
            </a:r>
          </a:p>
          <a:p>
            <a:pPr lvl="1"/>
            <a:r>
              <a:rPr lang="en-US" dirty="0"/>
              <a:t>binary (base 2) – everything is a power of 2</a:t>
            </a:r>
          </a:p>
          <a:p>
            <a:pPr lvl="1"/>
            <a:r>
              <a:rPr lang="en-US" dirty="0"/>
              <a:t>Byte: 8 bits</a:t>
            </a:r>
          </a:p>
          <a:p>
            <a:pPr lvl="2"/>
            <a:r>
              <a:rPr lang="en-US" dirty="0"/>
              <a:t>01011011 </a:t>
            </a:r>
          </a:p>
          <a:p>
            <a:pPr lvl="2"/>
            <a:r>
              <a:rPr lang="en-US" dirty="0"/>
              <a:t>= 2</a:t>
            </a:r>
            <a:r>
              <a:rPr lang="en-US" baseline="30000" dirty="0"/>
              <a:t>6</a:t>
            </a:r>
            <a:r>
              <a:rPr lang="en-US" dirty="0"/>
              <a:t>+2</a:t>
            </a:r>
            <a:r>
              <a:rPr lang="en-US" baseline="30000" dirty="0"/>
              <a:t>4</a:t>
            </a:r>
            <a:r>
              <a:rPr lang="en-US" dirty="0"/>
              <a:t>+2</a:t>
            </a:r>
            <a:r>
              <a:rPr lang="en-US" baseline="30000" dirty="0"/>
              <a:t>3</a:t>
            </a:r>
            <a:r>
              <a:rPr lang="en-US" dirty="0"/>
              <a:t>+2</a:t>
            </a:r>
            <a:r>
              <a:rPr lang="en-US" baseline="30000" dirty="0"/>
              <a:t>1</a:t>
            </a:r>
            <a:r>
              <a:rPr lang="en-US" dirty="0"/>
              <a:t>+2</a:t>
            </a:r>
            <a:r>
              <a:rPr lang="en-US" baseline="30000" dirty="0"/>
              <a:t>0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= 64 + 16 + 8 + 2 + 1 </a:t>
            </a:r>
          </a:p>
          <a:p>
            <a:pPr lvl="2"/>
            <a:r>
              <a:rPr lang="en-US" dirty="0"/>
              <a:t>= 91 (in decimal)</a:t>
            </a:r>
          </a:p>
          <a:p>
            <a:pPr lvl="1"/>
            <a:r>
              <a:rPr lang="en-US" dirty="0"/>
              <a:t>Hexadecimal (base 16)</a:t>
            </a:r>
          </a:p>
          <a:p>
            <a:pPr lvl="2"/>
            <a:r>
              <a:rPr lang="en-US" dirty="0"/>
              <a:t>0-9,A,B,C,D,E,F (need 4 bits)</a:t>
            </a:r>
          </a:p>
          <a:p>
            <a:pPr lvl="2"/>
            <a:r>
              <a:rPr lang="en-US" dirty="0"/>
              <a:t>5B (= 1 byte)</a:t>
            </a:r>
          </a:p>
          <a:p>
            <a:pPr lvl="2"/>
            <a:r>
              <a:rPr lang="en-US" dirty="0"/>
              <a:t>= 5*16</a:t>
            </a:r>
            <a:r>
              <a:rPr lang="en-US" baseline="30000" dirty="0"/>
              <a:t>1</a:t>
            </a:r>
            <a:r>
              <a:rPr lang="en-US" dirty="0"/>
              <a:t> + 11 </a:t>
            </a:r>
          </a:p>
          <a:p>
            <a:pPr lvl="2"/>
            <a:r>
              <a:rPr lang="en-US" dirty="0"/>
              <a:t>= 80 + 11</a:t>
            </a:r>
          </a:p>
          <a:p>
            <a:pPr lvl="2"/>
            <a:r>
              <a:rPr lang="en-US" dirty="0"/>
              <a:t>= 91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257928" y="3056255"/>
          <a:ext cx="3952872" cy="7416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7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6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5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4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257928" y="3056255"/>
          <a:ext cx="3952872" cy="7416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7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6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5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4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257928" y="4151630"/>
          <a:ext cx="3952872" cy="7416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096125" y="5085834"/>
            <a:ext cx="301660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74150" y="5073650"/>
            <a:ext cx="31290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257928" y="4149487"/>
          <a:ext cx="3952872" cy="7416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6257928" y="4154567"/>
          <a:ext cx="3952872" cy="736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3147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5083178" y="5165606"/>
          <a:ext cx="988218" cy="7416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16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16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083178" y="5155327"/>
          <a:ext cx="988218" cy="7416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16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16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150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Integers</a:t>
            </a:r>
          </a:p>
          <a:p>
            <a:pPr lvl="1"/>
            <a:r>
              <a:rPr lang="en-US" dirty="0"/>
              <a:t>In one byte (= 8 bits), what’s the largest and smallest number, we can represent?</a:t>
            </a:r>
          </a:p>
          <a:p>
            <a:pPr lvl="1"/>
            <a:r>
              <a:rPr lang="en-US" dirty="0"/>
              <a:t>00000000 = 0</a:t>
            </a:r>
          </a:p>
          <a:p>
            <a:pPr lvl="1"/>
            <a:r>
              <a:rPr lang="en-US" dirty="0"/>
              <a:t>01111111 = 127</a:t>
            </a:r>
          </a:p>
          <a:p>
            <a:pPr lvl="1"/>
            <a:r>
              <a:rPr lang="en-US" dirty="0"/>
              <a:t>10000000 = -128</a:t>
            </a:r>
          </a:p>
          <a:p>
            <a:pPr lvl="1"/>
            <a:r>
              <a:rPr lang="en-US" dirty="0"/>
              <a:t>11111111 = -1</a:t>
            </a:r>
          </a:p>
          <a:p>
            <a:pPr lvl="1"/>
            <a:r>
              <a:rPr lang="en-US" dirty="0"/>
              <a:t>Number line: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950044" y="5026353"/>
          <a:ext cx="6096000" cy="3708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5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5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7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67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08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98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381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3812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127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127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-128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-127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648420" y="4581854"/>
            <a:ext cx="2073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00000000 (all zeros)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485735" y="4581854"/>
            <a:ext cx="2032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11111111 (all ones)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58045" y="5653743"/>
            <a:ext cx="4785635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/>
              <a:t>2’s complement representation</a:t>
            </a:r>
          </a:p>
        </p:txBody>
      </p:sp>
    </p:spTree>
    <p:extLst>
      <p:ext uri="{BB962C8B-B14F-4D97-AF65-F5344CB8AC3E}">
        <p14:creationId xmlns:p14="http://schemas.microsoft.com/office/powerpoint/2010/main" val="348341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Integers</a:t>
            </a:r>
          </a:p>
          <a:p>
            <a:pPr lvl="1"/>
            <a:r>
              <a:rPr lang="en-US" dirty="0"/>
              <a:t>In one byte, what’s the largest and smallest number, we can represent?</a:t>
            </a:r>
          </a:p>
          <a:p>
            <a:pPr lvl="1"/>
            <a:r>
              <a:rPr lang="en-US" b="1" dirty="0"/>
              <a:t>Answer</a:t>
            </a:r>
            <a:r>
              <a:rPr lang="en-US" dirty="0"/>
              <a:t>: -128 .. 0 .. 127 using the </a:t>
            </a:r>
            <a:r>
              <a:rPr lang="en-US" b="1" dirty="0"/>
              <a:t>2’s complement representation</a:t>
            </a:r>
          </a:p>
          <a:p>
            <a:pPr lvl="1"/>
            <a:r>
              <a:rPr lang="en-US" dirty="0"/>
              <a:t>Why? super-convenient for arithmetic operations</a:t>
            </a:r>
          </a:p>
          <a:p>
            <a:pPr lvl="1"/>
            <a:r>
              <a:rPr lang="en-US" dirty="0"/>
              <a:t>“to convert a positive integer X to its negative counterpart, flip all the bits, and add 1”</a:t>
            </a:r>
          </a:p>
          <a:p>
            <a:pPr lvl="1"/>
            <a:r>
              <a:rPr lang="en-US" b="1" dirty="0"/>
              <a:t>Example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00001010 = 2</a:t>
            </a:r>
            <a:r>
              <a:rPr lang="en-US" baseline="30000" dirty="0"/>
              <a:t>3</a:t>
            </a:r>
            <a:r>
              <a:rPr lang="en-US" dirty="0"/>
              <a:t> + 2</a:t>
            </a:r>
            <a:r>
              <a:rPr lang="en-US" baseline="30000" dirty="0"/>
              <a:t>1</a:t>
            </a:r>
            <a:r>
              <a:rPr lang="en-US" dirty="0"/>
              <a:t> = 10 (decimal)</a:t>
            </a:r>
          </a:p>
          <a:p>
            <a:pPr lvl="1"/>
            <a:r>
              <a:rPr lang="en-US" dirty="0"/>
              <a:t>11110101 + 1 = 11110110 = -10 (decimal)</a:t>
            </a:r>
          </a:p>
          <a:p>
            <a:pPr lvl="1"/>
            <a:r>
              <a:rPr lang="en-US" dirty="0"/>
              <a:t>11110110 flip + 1 = 00001001 + 1 = 00001010</a:t>
            </a:r>
          </a:p>
          <a:p>
            <a:pPr lvl="1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00277" y="4608164"/>
            <a:ext cx="3405932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/>
              <a:t>Addition</a:t>
            </a:r>
            <a:r>
              <a:rPr lang="en-US" dirty="0"/>
              <a:t>:</a:t>
            </a:r>
          </a:p>
          <a:p>
            <a:r>
              <a:rPr lang="en-US" dirty="0"/>
              <a:t>-10 + 10</a:t>
            </a:r>
          </a:p>
          <a:p>
            <a:r>
              <a:rPr lang="en-US" dirty="0"/>
              <a:t>= 11110110 </a:t>
            </a:r>
          </a:p>
          <a:p>
            <a:r>
              <a:rPr lang="en-US" dirty="0"/>
              <a:t>+ 00001010 = 0 (ignore overflow)  </a:t>
            </a:r>
          </a:p>
        </p:txBody>
      </p:sp>
    </p:spTree>
    <p:extLst>
      <p:ext uri="{BB962C8B-B14F-4D97-AF65-F5344CB8AC3E}">
        <p14:creationId xmlns:p14="http://schemas.microsoft.com/office/powerpoint/2010/main" val="2119462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Typically 32 bits (4 bytes) are used to store an integer</a:t>
            </a:r>
          </a:p>
          <a:p>
            <a:pPr lvl="1"/>
            <a:r>
              <a:rPr lang="en-US" dirty="0"/>
              <a:t>range: -2,147,483,648 (2</a:t>
            </a:r>
            <a:r>
              <a:rPr lang="en-US" baseline="30000" dirty="0"/>
              <a:t>(31-1)</a:t>
            </a:r>
            <a:r>
              <a:rPr lang="en-US" dirty="0"/>
              <a:t> -1) to 2,147,483,647 (2</a:t>
            </a:r>
            <a:r>
              <a:rPr lang="en-US" baseline="30000" dirty="0"/>
              <a:t>(32-1)</a:t>
            </a:r>
            <a:r>
              <a:rPr lang="en-US" dirty="0"/>
              <a:t> -1)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what if you want to store even larger numbers?</a:t>
            </a:r>
          </a:p>
          <a:p>
            <a:pPr lvl="1"/>
            <a:r>
              <a:rPr lang="en-US" dirty="0"/>
              <a:t>Binary Coded Decimal (BCD)</a:t>
            </a:r>
          </a:p>
          <a:p>
            <a:pPr lvl="1"/>
            <a:r>
              <a:rPr lang="en-US" dirty="0"/>
              <a:t>code each decimal digit separately, use a string (sequence) of decimal digits …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809185" y="2714943"/>
          <a:ext cx="8035936" cy="7061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22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3235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31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30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29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28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27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26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25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24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/>
                        <a:t>…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aseline="300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/>
                        <a:t>…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7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2</a:t>
                      </a:r>
                      <a:r>
                        <a:rPr lang="en-US" sz="1600" baseline="30000"/>
                        <a:t>6</a:t>
                      </a:r>
                      <a:endParaRPr lang="en-US" sz="1600" baseline="300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5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4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857500" y="3556000"/>
          <a:ext cx="6096000" cy="3708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byte 3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byte 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byte 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byte 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372748" y="3556001"/>
            <a:ext cx="644388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C:</a:t>
            </a:r>
          </a:p>
          <a:p>
            <a:r>
              <a:rPr lang="en-US" dirty="0" err="1"/>
              <a:t>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54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if you want to store even larger numbers?</a:t>
            </a:r>
          </a:p>
          <a:p>
            <a:pPr lvl="1"/>
            <a:r>
              <a:rPr lang="en-US" dirty="0"/>
              <a:t>Binary Coded Decimal (BCD)</a:t>
            </a:r>
          </a:p>
          <a:p>
            <a:pPr lvl="1"/>
            <a:r>
              <a:rPr lang="en-US" dirty="0"/>
              <a:t>1 byte can code two digits (0-9 requires 4 bits)</a:t>
            </a:r>
          </a:p>
          <a:p>
            <a:pPr lvl="1"/>
            <a:r>
              <a:rPr lang="en-US" dirty="0"/>
              <a:t>1 nibble (4 bits) codes the sign (+/-), e.g. hex C/D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376489" y="3698875"/>
          <a:ext cx="1976436" cy="736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35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2376489" y="4473575"/>
          <a:ext cx="1976436" cy="736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35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2376489" y="5384800"/>
          <a:ext cx="1976436" cy="736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35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619625" y="3778250"/>
            <a:ext cx="392656" cy="58477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19625" y="4512251"/>
            <a:ext cx="392656" cy="58477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19625" y="5384800"/>
            <a:ext cx="392656" cy="58477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/>
              <a:t>9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6429375" y="3698875"/>
          <a:ext cx="3130548" cy="3708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782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2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26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26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921501" y="4142919"/>
            <a:ext cx="2065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 bytes (= 4 nibbles)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5905501" y="4726187"/>
          <a:ext cx="3654425" cy="3708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730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08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08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08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7073901" y="5142053"/>
            <a:ext cx="2240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2.5 bytes (= 5 nibbles)</a:t>
            </a:r>
          </a:p>
        </p:txBody>
      </p: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5107531" y="5822950"/>
          <a:ext cx="1976436" cy="736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35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7134098" y="5918776"/>
            <a:ext cx="403476" cy="58477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/>
              <a:t>C</a:t>
            </a:r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7859962" y="5822950"/>
          <a:ext cx="1976436" cy="736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35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9836399" y="5918776"/>
            <a:ext cx="437139" cy="58477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/>
              <a:t>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08626" y="5501243"/>
            <a:ext cx="103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credit (+)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28363" y="5497653"/>
            <a:ext cx="935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debit (-)</a:t>
            </a:r>
          </a:p>
        </p:txBody>
      </p:sp>
    </p:spTree>
    <p:extLst>
      <p:ext uri="{BB962C8B-B14F-4D97-AF65-F5344CB8AC3E}">
        <p14:creationId xmlns:p14="http://schemas.microsoft.com/office/powerpoint/2010/main" val="372144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5" grpId="0" animBg="1"/>
      <p:bldP spid="5" grpId="0"/>
      <p:bldP spid="18" grpId="0"/>
      <p:bldP spid="20" grpId="0" animBg="1"/>
      <p:bldP spid="22" grpId="0" animBg="1"/>
      <p:bldP spid="6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8DF0B-C3E2-E30A-B850-6EC9A5E52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Languages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4A3BE-32E0-059C-BBD5-6193145F3A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1603375"/>
          </a:xfrm>
        </p:spPr>
        <p:txBody>
          <a:bodyPr/>
          <a:lstStyle/>
          <a:p>
            <a:r>
              <a:rPr lang="en-US" dirty="0"/>
              <a:t>Think of two basic kinds:</a:t>
            </a:r>
          </a:p>
          <a:p>
            <a:pPr lvl="1"/>
            <a:r>
              <a:rPr lang="en-US" dirty="0"/>
              <a:t>Sequence of instructions</a:t>
            </a:r>
          </a:p>
          <a:p>
            <a:pPr lvl="1"/>
            <a:r>
              <a:rPr lang="en-US" dirty="0"/>
              <a:t>Description (data)</a:t>
            </a:r>
          </a:p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93A52BF-FF09-3D3D-1F12-0C0F2E1A11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328069"/>
            <a:ext cx="5181600" cy="33464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4C75D4-BC79-C553-4802-847974A94E16}"/>
              </a:ext>
            </a:extLst>
          </p:cNvPr>
          <p:cNvSpPr txBox="1"/>
          <p:nvPr/>
        </p:nvSpPr>
        <p:spPr>
          <a:xfrm>
            <a:off x="6019800" y="2328069"/>
            <a:ext cx="3003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graphviz</a:t>
            </a:r>
            <a:r>
              <a:rPr lang="en-US" sz="2400" dirty="0"/>
              <a:t>: dot language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118DD9-2900-F0D0-92DD-CB8A4C99E6DC}"/>
              </a:ext>
            </a:extLst>
          </p:cNvPr>
          <p:cNvSpPr txBox="1"/>
          <p:nvPr/>
        </p:nvSpPr>
        <p:spPr>
          <a:xfrm>
            <a:off x="6172200" y="5674519"/>
            <a:ext cx="42497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https://graphviz.org/doc/info/lang.html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5906DA-77E9-86DF-3277-9C54E7AE4FED}"/>
              </a:ext>
            </a:extLst>
          </p:cNvPr>
          <p:cNvSpPr txBox="1"/>
          <p:nvPr/>
        </p:nvSpPr>
        <p:spPr>
          <a:xfrm>
            <a:off x="685800" y="3429000"/>
            <a:ext cx="5181600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fh</a:t>
            </a:r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= open(</a:t>
            </a:r>
            <a:r>
              <a:rPr lang="en-US" sz="2000" i="1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filename</a:t>
            </a:r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)</a:t>
            </a:r>
          </a:p>
          <a:p>
            <a:r>
              <a:rPr lang="en-US" sz="2000" dirty="0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raw</a:t>
            </a:r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= </a:t>
            </a:r>
            <a:r>
              <a:rPr lang="en-US" sz="20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fh.read</a:t>
            </a:r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()</a:t>
            </a:r>
          </a:p>
          <a:p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import </a:t>
            </a:r>
            <a:r>
              <a:rPr lang="en-US" sz="20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nltk</a:t>
            </a:r>
            <a:endParaRPr lang="en-US" sz="2000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r>
              <a:rPr lang="en-US" sz="2000" dirty="0">
                <a:solidFill>
                  <a:schemeClr val="accent1"/>
                </a:solidFill>
                <a:latin typeface="Menlo" panose="020B0609030804020204" pitchFamily="49" charset="0"/>
              </a:rPr>
              <a:t>words</a:t>
            </a:r>
            <a:r>
              <a:rPr lang="en-US" sz="2000" dirty="0">
                <a:solidFill>
                  <a:srgbClr val="000000"/>
                </a:solidFill>
                <a:latin typeface="Menlo" panose="020B0609030804020204" pitchFamily="49" charset="0"/>
              </a:rPr>
              <a:t> = </a:t>
            </a:r>
            <a:r>
              <a:rPr lang="en-US" sz="2000" dirty="0" err="1">
                <a:solidFill>
                  <a:srgbClr val="000000"/>
                </a:solidFill>
                <a:latin typeface="Menlo" panose="020B0609030804020204" pitchFamily="49" charset="0"/>
              </a:rPr>
              <a:t>nltk.word_tokenize</a:t>
            </a:r>
            <a:r>
              <a:rPr lang="en-US" sz="2000" dirty="0">
                <a:solidFill>
                  <a:srgbClr val="000000"/>
                </a:solidFill>
                <a:latin typeface="Menlo" panose="020B0609030804020204" pitchFamily="49" charset="0"/>
              </a:rPr>
              <a:t>(raw)</a:t>
            </a:r>
          </a:p>
          <a:p>
            <a:r>
              <a:rPr lang="en-US" sz="2000" dirty="0">
                <a:solidFill>
                  <a:srgbClr val="000000"/>
                </a:solidFill>
                <a:latin typeface="Menlo" panose="020B0609030804020204" pitchFamily="49" charset="0"/>
              </a:rPr>
              <a:t>print(</a:t>
            </a:r>
            <a:r>
              <a:rPr lang="en-US" sz="2000" dirty="0" err="1">
                <a:solidFill>
                  <a:srgbClr val="000000"/>
                </a:solidFill>
                <a:latin typeface="Menlo" panose="020B0609030804020204" pitchFamily="49" charset="0"/>
              </a:rPr>
              <a:t>len</a:t>
            </a:r>
            <a:r>
              <a:rPr lang="en-US" sz="2000" dirty="0">
                <a:solidFill>
                  <a:srgbClr val="000000"/>
                </a:solidFill>
                <a:latin typeface="Menlo" panose="020B0609030804020204" pitchFamily="49" charset="0"/>
              </a:rPr>
              <a:t>(words)/</a:t>
            </a:r>
            <a:r>
              <a:rPr lang="en-US" sz="2000" dirty="0" err="1">
                <a:solidFill>
                  <a:srgbClr val="000000"/>
                </a:solidFill>
                <a:latin typeface="Menlo" panose="020B0609030804020204" pitchFamily="49" charset="0"/>
              </a:rPr>
              <a:t>len</a:t>
            </a:r>
            <a:r>
              <a:rPr lang="en-US" sz="2000" dirty="0">
                <a:solidFill>
                  <a:srgbClr val="000000"/>
                </a:solidFill>
                <a:latin typeface="Menlo" panose="020B0609030804020204" pitchFamily="49" charset="0"/>
              </a:rPr>
              <a:t>(raw))</a:t>
            </a:r>
            <a:endParaRPr lang="en-US" sz="2400" dirty="0">
              <a:solidFill>
                <a:srgbClr val="000000"/>
              </a:solidFill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783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Typically, 64 bits (8 bytes) are used to represent floating point numbers (double precision)</a:t>
            </a:r>
          </a:p>
          <a:p>
            <a:pPr lvl="1"/>
            <a:r>
              <a:rPr lang="en-US" i="1" dirty="0"/>
              <a:t>c</a:t>
            </a:r>
            <a:r>
              <a:rPr lang="en-US" dirty="0"/>
              <a:t> = 2.99792458 x 10</a:t>
            </a:r>
            <a:r>
              <a:rPr lang="en-US" baseline="30000" dirty="0"/>
              <a:t>8 </a:t>
            </a:r>
            <a:r>
              <a:rPr lang="en-US" dirty="0"/>
              <a:t>(m/s)</a:t>
            </a:r>
          </a:p>
          <a:p>
            <a:pPr lvl="1"/>
            <a:r>
              <a:rPr lang="en-US" dirty="0"/>
              <a:t>coefficient: 52 bits (</a:t>
            </a:r>
            <a:r>
              <a:rPr lang="en-US" b="1" dirty="0"/>
              <a:t>implied 1</a:t>
            </a:r>
            <a:r>
              <a:rPr lang="en-US" dirty="0"/>
              <a:t>, therefore treat as 53)</a:t>
            </a:r>
          </a:p>
          <a:p>
            <a:pPr lvl="1"/>
            <a:r>
              <a:rPr lang="en-US" dirty="0"/>
              <a:t>exponent: 11 bits (usually not 2’s complement, unsigned with bias 2</a:t>
            </a:r>
            <a:r>
              <a:rPr lang="en-US" baseline="30000" dirty="0"/>
              <a:t>(10-1)</a:t>
            </a:r>
            <a:r>
              <a:rPr lang="en-US" dirty="0"/>
              <a:t>-1 = 511)</a:t>
            </a:r>
          </a:p>
          <a:p>
            <a:pPr lvl="1"/>
            <a:r>
              <a:rPr lang="en-US" dirty="0"/>
              <a:t>sign: 1 bit (+/-)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858899" y="2354329"/>
            <a:ext cx="838052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C:</a:t>
            </a:r>
          </a:p>
          <a:p>
            <a:r>
              <a:rPr lang="en-US" dirty="0"/>
              <a:t>float</a:t>
            </a:r>
          </a:p>
          <a:p>
            <a:r>
              <a:rPr lang="en-US" dirty="0"/>
              <a:t>double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750861"/>
            <a:ext cx="9144000" cy="18502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28001" y="6389965"/>
            <a:ext cx="108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wikipedia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351446" y="3845825"/>
            <a:ext cx="3173640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x86 CPUs have a built-in </a:t>
            </a:r>
          </a:p>
          <a:p>
            <a:r>
              <a:rPr lang="en-US" dirty="0"/>
              <a:t>floating point coprocessor (x87)</a:t>
            </a:r>
          </a:p>
          <a:p>
            <a:r>
              <a:rPr lang="en-US" i="1" dirty="0"/>
              <a:t>80 bit long registers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58899" y="1230868"/>
            <a:ext cx="174919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e.g. probabilities</a:t>
            </a:r>
          </a:p>
        </p:txBody>
      </p:sp>
    </p:spTree>
    <p:extLst>
      <p:ext uri="{BB962C8B-B14F-4D97-AF65-F5344CB8AC3E}">
        <p14:creationId xmlns:p14="http://schemas.microsoft.com/office/powerpoint/2010/main" val="901614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speed of light:</a:t>
            </a:r>
          </a:p>
          <a:p>
            <a:pPr marL="742950" lvl="2" indent="-342900"/>
            <a:r>
              <a:rPr lang="en-US" i="1" dirty="0"/>
              <a:t>c</a:t>
            </a:r>
            <a:r>
              <a:rPr lang="en-US" dirty="0"/>
              <a:t> = 2.99792458 x 10</a:t>
            </a:r>
            <a:r>
              <a:rPr lang="en-US" baseline="30000" dirty="0"/>
              <a:t>8 </a:t>
            </a:r>
            <a:r>
              <a:rPr lang="en-US" dirty="0"/>
              <a:t>(m/s)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Can a 4 byte integer be used to represent </a:t>
            </a:r>
            <a:r>
              <a:rPr lang="en-US" i="1" dirty="0"/>
              <a:t>c</a:t>
            </a:r>
            <a:r>
              <a:rPr lang="en-US" dirty="0"/>
              <a:t> exactly?</a:t>
            </a:r>
          </a:p>
          <a:p>
            <a:pPr lvl="1"/>
            <a:r>
              <a:rPr lang="en-US" dirty="0"/>
              <a:t>4 bytes = 32 bits</a:t>
            </a:r>
          </a:p>
          <a:p>
            <a:pPr lvl="1"/>
            <a:r>
              <a:rPr lang="en-US" dirty="0"/>
              <a:t>32 bits in 2’s complement format</a:t>
            </a:r>
          </a:p>
          <a:p>
            <a:pPr lvl="1"/>
            <a:r>
              <a:rPr lang="en-US" dirty="0"/>
              <a:t>Largest positive number is 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31</a:t>
            </a:r>
            <a:r>
              <a:rPr lang="en-US" dirty="0"/>
              <a:t>-1 = 2,147,483,647</a:t>
            </a:r>
          </a:p>
          <a:p>
            <a:pPr lvl="1"/>
            <a:r>
              <a:rPr lang="en-US" i="1" dirty="0"/>
              <a:t>       c</a:t>
            </a:r>
            <a:r>
              <a:rPr lang="en-US" dirty="0"/>
              <a:t> =    299,792,458 </a:t>
            </a:r>
          </a:p>
        </p:txBody>
      </p:sp>
    </p:spTree>
    <p:extLst>
      <p:ext uri="{BB962C8B-B14F-4D97-AF65-F5344CB8AC3E}">
        <p14:creationId xmlns:p14="http://schemas.microsoft.com/office/powerpoint/2010/main" val="327364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Recall the speed of light:</a:t>
            </a:r>
          </a:p>
          <a:p>
            <a:pPr marL="742950" lvl="2" indent="-342900"/>
            <a:r>
              <a:rPr lang="en-US" i="1" dirty="0"/>
              <a:t>c</a:t>
            </a:r>
            <a:r>
              <a:rPr lang="en-US" dirty="0"/>
              <a:t> = 2.99792458 x 10</a:t>
            </a:r>
            <a:r>
              <a:rPr lang="en-US" baseline="30000" dirty="0"/>
              <a:t>8 </a:t>
            </a:r>
            <a:r>
              <a:rPr lang="en-US" dirty="0"/>
              <a:t>(m/s)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dirty="0"/>
              <a:t>How much memory would you need to encode </a:t>
            </a:r>
            <a:r>
              <a:rPr lang="en-US" i="1" dirty="0"/>
              <a:t>c</a:t>
            </a:r>
            <a:r>
              <a:rPr lang="en-US" dirty="0"/>
              <a:t> using BCD notation as an integer?</a:t>
            </a:r>
          </a:p>
          <a:p>
            <a:pPr lvl="1"/>
            <a:r>
              <a:rPr lang="en-US" dirty="0"/>
              <a:t>9 digits</a:t>
            </a:r>
          </a:p>
          <a:p>
            <a:pPr lvl="1"/>
            <a:r>
              <a:rPr lang="en-US" dirty="0"/>
              <a:t>each digit requires 4 bits (a nibble)</a:t>
            </a:r>
          </a:p>
          <a:p>
            <a:pPr lvl="1"/>
            <a:r>
              <a:rPr lang="en-US" dirty="0"/>
              <a:t>BCD notation includes a sign nibble</a:t>
            </a:r>
          </a:p>
          <a:p>
            <a:pPr lvl="1"/>
            <a:r>
              <a:rPr lang="en-US" dirty="0"/>
              <a:t>total is 5 bytes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43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Recall the speed of light:</a:t>
            </a:r>
          </a:p>
          <a:p>
            <a:pPr marL="742950" lvl="2" indent="-342900"/>
            <a:r>
              <a:rPr lang="en-US" i="1" dirty="0"/>
              <a:t>c</a:t>
            </a:r>
            <a:r>
              <a:rPr lang="en-US" dirty="0"/>
              <a:t> = 2.99792458 x 10</a:t>
            </a:r>
            <a:r>
              <a:rPr lang="en-US" baseline="30000" dirty="0"/>
              <a:t>8 </a:t>
            </a:r>
            <a:r>
              <a:rPr lang="en-US" dirty="0"/>
              <a:t>(m/s)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/>
              <a:t>Can the 64 bit floating point representation (</a:t>
            </a:r>
            <a:r>
              <a:rPr lang="en-US" dirty="0">
                <a:latin typeface="Andale Mono"/>
                <a:cs typeface="Andale Mono"/>
              </a:rPr>
              <a:t>double</a:t>
            </a:r>
            <a:r>
              <a:rPr lang="en-US" dirty="0"/>
              <a:t>) encode </a:t>
            </a:r>
            <a:r>
              <a:rPr lang="en-US" i="1" dirty="0"/>
              <a:t>c</a:t>
            </a:r>
            <a:r>
              <a:rPr lang="en-US" dirty="0"/>
              <a:t> without loss of precision?</a:t>
            </a:r>
          </a:p>
          <a:p>
            <a:pPr lvl="1"/>
            <a:r>
              <a:rPr lang="en-US" dirty="0"/>
              <a:t>Recall </a:t>
            </a:r>
            <a:r>
              <a:rPr lang="en-US" dirty="0" err="1"/>
              <a:t>significand</a:t>
            </a:r>
            <a:r>
              <a:rPr lang="en-US" dirty="0"/>
              <a:t> precision: 53 bits (52 explicitly stored)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53</a:t>
            </a:r>
            <a:r>
              <a:rPr lang="en-US" dirty="0"/>
              <a:t>-1 = 9,007,199,254,740,991 </a:t>
            </a:r>
          </a:p>
          <a:p>
            <a:pPr lvl="1"/>
            <a:r>
              <a:rPr lang="en-US" dirty="0"/>
              <a:t>almost 16 digits</a:t>
            </a:r>
          </a:p>
          <a:p>
            <a:pPr lvl="1"/>
            <a:r>
              <a:rPr lang="en-US" dirty="0"/>
              <a:t>(we only need 9 digits of precision)</a:t>
            </a:r>
          </a:p>
        </p:txBody>
      </p:sp>
    </p:spTree>
    <p:extLst>
      <p:ext uri="{BB962C8B-B14F-4D97-AF65-F5344CB8AC3E}">
        <p14:creationId xmlns:p14="http://schemas.microsoft.com/office/powerpoint/2010/main" val="245504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63665"/>
          </a:xfrm>
        </p:spPr>
        <p:txBody>
          <a:bodyPr>
            <a:normAutofit/>
          </a:bodyPr>
          <a:lstStyle/>
          <a:p>
            <a:r>
              <a:rPr lang="en-US" dirty="0"/>
              <a:t>Recall the speed of light:</a:t>
            </a:r>
          </a:p>
          <a:p>
            <a:pPr marL="742950" lvl="2" indent="-342900"/>
            <a:r>
              <a:rPr lang="en-US" i="1" dirty="0"/>
              <a:t>c</a:t>
            </a:r>
            <a:r>
              <a:rPr lang="en-US" dirty="0"/>
              <a:t> = 2.99792458 x 10</a:t>
            </a:r>
            <a:r>
              <a:rPr lang="en-US" baseline="30000" dirty="0"/>
              <a:t>8 </a:t>
            </a:r>
            <a:r>
              <a:rPr lang="en-US" dirty="0"/>
              <a:t>(m/s)</a:t>
            </a:r>
          </a:p>
          <a:p>
            <a:r>
              <a:rPr lang="en-US" dirty="0"/>
              <a:t>The 32 bit floating point representation (</a:t>
            </a:r>
            <a:r>
              <a:rPr lang="en-US" dirty="0">
                <a:latin typeface="Andale Mono"/>
                <a:cs typeface="Andale Mono"/>
              </a:rPr>
              <a:t>float</a:t>
            </a:r>
            <a:r>
              <a:rPr lang="en-US" dirty="0"/>
              <a:t>) – sometimes called single precision - is composed of 1 bit sign, 8 bits exponent (unsigned with bias 2</a:t>
            </a:r>
            <a:r>
              <a:rPr lang="en-US" baseline="30000" dirty="0"/>
              <a:t>(8-1)</a:t>
            </a:r>
            <a:r>
              <a:rPr lang="en-US" dirty="0"/>
              <a:t>-1), and 23 bits coefficient (24 bits effective).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Can it represent </a:t>
            </a:r>
            <a:r>
              <a:rPr lang="en-US" i="1" dirty="0"/>
              <a:t>c</a:t>
            </a:r>
            <a:r>
              <a:rPr lang="en-US" dirty="0"/>
              <a:t> without loss of precision? 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24</a:t>
            </a:r>
            <a:r>
              <a:rPr lang="en-US" dirty="0"/>
              <a:t>-1 = 16,777,215</a:t>
            </a:r>
          </a:p>
          <a:p>
            <a:pPr lvl="1"/>
            <a:r>
              <a:rPr lang="en-US" dirty="0"/>
              <a:t>Nope (7 digits of precision)</a:t>
            </a:r>
          </a:p>
        </p:txBody>
      </p:sp>
      <p:pic>
        <p:nvPicPr>
          <p:cNvPr id="5" name="Picture 4" descr="Screen Shot 2015-08-23 at 6.34.3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539" y="3910755"/>
            <a:ext cx="6388100" cy="1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63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372E0-8CD6-FA0C-912C-1029B6057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D967B-825B-1A94-C975-957444F1B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32042" cy="4351338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Atomic clocks use the </a:t>
            </a:r>
            <a:r>
              <a:rPr lang="en-US" sz="3200" dirty="0" err="1"/>
              <a:t>caesium</a:t>
            </a:r>
            <a:r>
              <a:rPr lang="en-US" sz="3200" dirty="0"/>
              <a:t> standard. Frequency is exactly </a:t>
            </a:r>
            <a:r>
              <a:rPr lang="en-US" sz="3200" b="1" dirty="0"/>
              <a:t>9 192 631 770</a:t>
            </a:r>
            <a:r>
              <a:rPr lang="en-US" sz="3200" dirty="0"/>
              <a:t> Hz. </a:t>
            </a:r>
          </a:p>
          <a:p>
            <a:r>
              <a:rPr lang="en-US" sz="3200" dirty="0"/>
              <a:t>Does the 32 bit binary integer representation have enough bits to represent this frequency? </a:t>
            </a:r>
          </a:p>
          <a:p>
            <a:r>
              <a:rPr lang="en-US" sz="3200" dirty="0"/>
              <a:t>Relevant integer is: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</a:rPr>
              <a:t>9</a:t>
            </a:r>
            <a:r>
              <a:rPr lang="en-US" sz="2800" dirty="0"/>
              <a:t> 192 631 770 (Hz)</a:t>
            </a:r>
          </a:p>
          <a:p>
            <a:pPr lvl="1"/>
            <a:r>
              <a:rPr lang="en-US" sz="2800" dirty="0"/>
              <a:t>Largest possible integer using 2's complement is:</a:t>
            </a:r>
          </a:p>
          <a:p>
            <a:pPr lvl="1"/>
            <a:r>
              <a:rPr lang="en-US" sz="2800" dirty="0"/>
              <a:t>2</a:t>
            </a:r>
            <a:r>
              <a:rPr lang="en-US" sz="2800" baseline="30000" dirty="0"/>
              <a:t>31</a:t>
            </a:r>
            <a:r>
              <a:rPr lang="en-US" sz="2800" dirty="0"/>
              <a:t> – 1 = </a:t>
            </a:r>
            <a:r>
              <a:rPr lang="en-US" sz="2800" dirty="0">
                <a:solidFill>
                  <a:srgbClr val="FF0000"/>
                </a:solidFill>
              </a:rPr>
              <a:t>2</a:t>
            </a:r>
            <a:r>
              <a:rPr lang="en-US" sz="2800" dirty="0"/>
              <a:t> 147 483 648	(too small)</a:t>
            </a:r>
          </a:p>
          <a:p>
            <a:pPr lvl="1"/>
            <a:r>
              <a:rPr lang="en-US" sz="2800" dirty="0"/>
              <a:t>Largest possible integer even if we use </a:t>
            </a:r>
            <a:r>
              <a:rPr lang="en-US" sz="2800" i="1" dirty="0"/>
              <a:t>unsigned</a:t>
            </a:r>
            <a:r>
              <a:rPr lang="en-US" sz="2800" dirty="0"/>
              <a:t> representation is:</a:t>
            </a:r>
          </a:p>
          <a:p>
            <a:pPr lvl="1"/>
            <a:r>
              <a:rPr lang="en-US" sz="2800" dirty="0"/>
              <a:t>2</a:t>
            </a:r>
            <a:r>
              <a:rPr lang="en-US" sz="2800" baseline="30000" dirty="0"/>
              <a:t>32</a:t>
            </a:r>
            <a:r>
              <a:rPr lang="en-US" sz="2800" dirty="0"/>
              <a:t> – 1 = </a:t>
            </a:r>
            <a:r>
              <a:rPr lang="en-US" sz="2800" dirty="0">
                <a:solidFill>
                  <a:srgbClr val="FF0000"/>
                </a:solidFill>
              </a:rPr>
              <a:t>4</a:t>
            </a:r>
            <a:r>
              <a:rPr lang="en-US" sz="2800" dirty="0"/>
              <a:t> 294 967 296	(still too small)</a:t>
            </a:r>
          </a:p>
        </p:txBody>
      </p:sp>
    </p:spTree>
    <p:extLst>
      <p:ext uri="{BB962C8B-B14F-4D97-AF65-F5344CB8AC3E}">
        <p14:creationId xmlns:p14="http://schemas.microsoft.com/office/powerpoint/2010/main" val="855817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1F485-1419-524E-802D-779DA71C9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 1: Binary Exercise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89396-84DE-2543-8B36-D81C32469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99056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/>
              <a:t>2,147,483,659 is a prime number.</a:t>
            </a:r>
          </a:p>
          <a:p>
            <a:r>
              <a:rPr lang="en-US" dirty="0"/>
              <a:t>Does the 32 bit binary integer representation have enough bits to represent this prime? Explain.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AB4C49A-A1CC-BD4B-A11B-B85A7B9DA35C}"/>
              </a:ext>
            </a:extLst>
          </p:cNvPr>
          <p:cNvGraphicFramePr>
            <a:graphicFrameLocks noGrp="1"/>
          </p:cNvGraphicFramePr>
          <p:nvPr/>
        </p:nvGraphicFramePr>
        <p:xfrm>
          <a:off x="1247870" y="2959618"/>
          <a:ext cx="8035936" cy="7061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22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3235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31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30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29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28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27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26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25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24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/>
                        <a:t>…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aseline="300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/>
                        <a:t>…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7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2</a:t>
                      </a:r>
                      <a:r>
                        <a:rPr lang="en-US" sz="1600" baseline="30000"/>
                        <a:t>6</a:t>
                      </a:r>
                      <a:endParaRPr lang="en-US" sz="1600" baseline="300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5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4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1A2D01B-4AC9-FD4D-88E3-F710C3DE3890}"/>
              </a:ext>
            </a:extLst>
          </p:cNvPr>
          <p:cNvGraphicFramePr>
            <a:graphicFrameLocks noGrp="1"/>
          </p:cNvGraphicFramePr>
          <p:nvPr/>
        </p:nvGraphicFramePr>
        <p:xfrm>
          <a:off x="2124170" y="3903569"/>
          <a:ext cx="6096000" cy="3708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byte 3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byte 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byte 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byte 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787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99D0C-79E7-E2F4-9922-CC2D242E6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21CB3E-5D38-06CF-E396-A2FE7E71FF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Email to </a:t>
            </a:r>
            <a:r>
              <a:rPr lang="en-US" dirty="0">
                <a:hlinkClick r:id="rId2"/>
              </a:rPr>
              <a:t>sandiway@arizona.edu</a:t>
            </a:r>
            <a:endParaRPr lang="en-US" dirty="0"/>
          </a:p>
          <a:p>
            <a:r>
              <a:rPr lang="en-US" dirty="0"/>
              <a:t>By Sunday midnight</a:t>
            </a:r>
          </a:p>
          <a:p>
            <a:r>
              <a:rPr lang="en-US" dirty="0"/>
              <a:t>SUBJECT: 408/508 Homework 1: </a:t>
            </a:r>
            <a:r>
              <a:rPr lang="en-US" b="1" dirty="0">
                <a:solidFill>
                  <a:srgbClr val="FF0000"/>
                </a:solidFill>
              </a:rPr>
              <a:t>YOUR NAME</a:t>
            </a:r>
          </a:p>
          <a:p>
            <a:r>
              <a:rPr lang="en-US" dirty="0"/>
              <a:t>Send me the binary bit pattern!</a:t>
            </a:r>
          </a:p>
          <a:p>
            <a:r>
              <a:rPr lang="en-US" dirty="0"/>
              <a:t>Either Plain Text or PDF accepted </a:t>
            </a:r>
          </a:p>
          <a:p>
            <a:pPr lvl="1"/>
            <a:r>
              <a:rPr lang="en-US" dirty="0"/>
              <a:t>no MS Word .doc/.docx files please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131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Computers</a:t>
            </a:r>
          </a:p>
          <a:p>
            <a:pPr lvl="1"/>
            <a:r>
              <a:rPr lang="en-US" sz="2800" dirty="0"/>
              <a:t>Memory (several kinds)</a:t>
            </a:r>
          </a:p>
          <a:p>
            <a:pPr lvl="2"/>
            <a:r>
              <a:rPr lang="en-US" sz="2400" dirty="0"/>
              <a:t>Store programs and data</a:t>
            </a:r>
          </a:p>
          <a:p>
            <a:pPr lvl="1"/>
            <a:r>
              <a:rPr lang="en-US" sz="2800" dirty="0"/>
              <a:t>CPU (Central Processing Unit)</a:t>
            </a:r>
          </a:p>
          <a:p>
            <a:pPr lvl="2"/>
            <a:r>
              <a:rPr lang="en-US" sz="2400" dirty="0"/>
              <a:t>Interprets primitive machine instructions (</a:t>
            </a:r>
            <a:r>
              <a:rPr lang="en-US" sz="2400" i="1" dirty="0"/>
              <a:t>not Turing Machine</a:t>
            </a:r>
            <a:r>
              <a:rPr lang="en-US" sz="2400" dirty="0"/>
              <a:t>)</a:t>
            </a:r>
          </a:p>
          <a:p>
            <a:pPr lvl="1"/>
            <a:r>
              <a:rPr lang="en-US" sz="2800" dirty="0"/>
              <a:t>I/O (Input/Output) require drivers</a:t>
            </a:r>
          </a:p>
          <a:p>
            <a:pPr lvl="2"/>
            <a:r>
              <a:rPr lang="en-US" sz="2400" dirty="0"/>
              <a:t>keyboard, mouse, microphone, speaker</a:t>
            </a:r>
          </a:p>
          <a:p>
            <a:pPr lvl="2"/>
            <a:r>
              <a:rPr lang="en-US" sz="2400" dirty="0"/>
              <a:t>touchpad, (touch) screen, (3D) printer</a:t>
            </a:r>
          </a:p>
          <a:p>
            <a:pPr lvl="2"/>
            <a:r>
              <a:rPr lang="en-US" sz="2400" dirty="0"/>
              <a:t>Bluetooth, USB, Thunderbolt, Ethernet, NAS (Network …)</a:t>
            </a:r>
          </a:p>
          <a:p>
            <a:pPr lvl="2"/>
            <a:r>
              <a:rPr lang="en-US" sz="2400" dirty="0" err="1"/>
              <a:t>WiFi</a:t>
            </a:r>
            <a:r>
              <a:rPr lang="en-US" sz="2400" dirty="0"/>
              <a:t>, cellular, satellite …</a:t>
            </a:r>
          </a:p>
        </p:txBody>
      </p:sp>
    </p:spTree>
    <p:extLst>
      <p:ext uri="{BB962C8B-B14F-4D97-AF65-F5344CB8AC3E}">
        <p14:creationId xmlns:p14="http://schemas.microsoft.com/office/powerpoint/2010/main" val="62130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n-US" dirty="0"/>
              <a:t>Memory Hierarchy: fast to slow, small to large</a:t>
            </a:r>
          </a:p>
          <a:p>
            <a:pPr lvl="1"/>
            <a:r>
              <a:rPr lang="en-US" dirty="0"/>
              <a:t>CPU registers</a:t>
            </a:r>
          </a:p>
          <a:p>
            <a:pPr lvl="1"/>
            <a:r>
              <a:rPr lang="en-US" dirty="0"/>
              <a:t>L1/L2 cache</a:t>
            </a:r>
          </a:p>
          <a:p>
            <a:pPr lvl="1"/>
            <a:r>
              <a:rPr lang="en-US" dirty="0"/>
              <a:t>L3 cache</a:t>
            </a:r>
          </a:p>
          <a:p>
            <a:pPr lvl="1"/>
            <a:r>
              <a:rPr lang="en-US" dirty="0"/>
              <a:t>RAM (sometimes NUMA)</a:t>
            </a:r>
          </a:p>
          <a:p>
            <a:pPr lvl="1"/>
            <a:r>
              <a:rPr lang="en-US" dirty="0"/>
              <a:t>SSD/hard drive</a:t>
            </a:r>
          </a:p>
          <a:p>
            <a:pPr lvl="1"/>
            <a:r>
              <a:rPr lang="en-US" dirty="0" err="1"/>
              <a:t>blu</a:t>
            </a:r>
            <a:r>
              <a:rPr lang="en-US" dirty="0"/>
              <a:t> ray/</a:t>
            </a:r>
            <a:r>
              <a:rPr lang="en-US" dirty="0" err="1"/>
              <a:t>dvd</a:t>
            </a:r>
            <a:r>
              <a:rPr lang="en-US" dirty="0"/>
              <a:t>/cd drive</a:t>
            </a:r>
          </a:p>
          <a:p>
            <a:pPr lvl="1"/>
            <a:r>
              <a:rPr lang="en-US" dirty="0"/>
              <a:t>(.iso file: fake cd)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LAN</a:t>
            </a:r>
          </a:p>
          <a:p>
            <a:pPr lvl="1"/>
            <a:r>
              <a:rPr lang="en-US" dirty="0"/>
              <a:t>WAN (Internet)</a:t>
            </a:r>
          </a:p>
        </p:txBody>
      </p:sp>
      <p:sp>
        <p:nvSpPr>
          <p:cNvPr id="4" name="Down Arrow 3"/>
          <p:cNvSpPr/>
          <p:nvPr/>
        </p:nvSpPr>
        <p:spPr>
          <a:xfrm>
            <a:off x="6653944" y="2234363"/>
            <a:ext cx="578376" cy="4228430"/>
          </a:xfrm>
          <a:prstGeom prst="downArrow">
            <a:avLst/>
          </a:prstGeom>
          <a:gradFill flip="none" rotWithShape="1">
            <a:gsLst>
              <a:gs pos="0">
                <a:schemeClr val="accent2"/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131735" y="1915331"/>
            <a:ext cx="533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80870" y="6278127"/>
            <a:ext cx="614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slow</a:t>
            </a:r>
          </a:p>
        </p:txBody>
      </p:sp>
      <p:sp>
        <p:nvSpPr>
          <p:cNvPr id="7" name="Rectangle 6"/>
          <p:cNvSpPr/>
          <p:nvPr/>
        </p:nvSpPr>
        <p:spPr>
          <a:xfrm>
            <a:off x="2451192" y="2055349"/>
            <a:ext cx="2113088" cy="125399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2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641931" y="2136913"/>
            <a:ext cx="1919987" cy="70788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i="1" dirty="0"/>
              <a:t>invisible to </a:t>
            </a:r>
          </a:p>
          <a:p>
            <a:pPr algn="ctr"/>
            <a:r>
              <a:rPr lang="en-US" sz="2000" i="1" dirty="0"/>
              <a:t>programmers</a:t>
            </a:r>
          </a:p>
        </p:txBody>
      </p:sp>
      <p:sp>
        <p:nvSpPr>
          <p:cNvPr id="9" name="Rectangle 8"/>
          <p:cNvSpPr/>
          <p:nvPr/>
        </p:nvSpPr>
        <p:spPr>
          <a:xfrm>
            <a:off x="2392744" y="3597347"/>
            <a:ext cx="2963028" cy="81388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2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029621" y="4544415"/>
            <a:ext cx="1191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 file</a:t>
            </a:r>
          </a:p>
          <a:p>
            <a:r>
              <a:rPr lang="en-US" dirty="0"/>
              <a:t>read/write</a:t>
            </a:r>
          </a:p>
        </p:txBody>
      </p:sp>
      <p:sp>
        <p:nvSpPr>
          <p:cNvPr id="11" name="Left Arrow Callout 10">
            <a:extLst>
              <a:ext uri="{FF2B5EF4-FFF2-40B4-BE49-F238E27FC236}">
                <a16:creationId xmlns:a16="http://schemas.microsoft.com/office/drawing/2014/main" id="{FF5FA101-0F4B-4D42-892B-FCBE9CFA5385}"/>
              </a:ext>
            </a:extLst>
          </p:cNvPr>
          <p:cNvSpPr/>
          <p:nvPr/>
        </p:nvSpPr>
        <p:spPr>
          <a:xfrm>
            <a:off x="7461211" y="2284663"/>
            <a:ext cx="2693609" cy="2399315"/>
          </a:xfrm>
          <a:prstGeom prst="left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/>
              <a:t>access time is not always uniform</a:t>
            </a:r>
          </a:p>
        </p:txBody>
      </p:sp>
      <p:sp>
        <p:nvSpPr>
          <p:cNvPr id="12" name="Cloud Callout 11">
            <a:extLst>
              <a:ext uri="{FF2B5EF4-FFF2-40B4-BE49-F238E27FC236}">
                <a16:creationId xmlns:a16="http://schemas.microsoft.com/office/drawing/2014/main" id="{2B357088-FB84-14F3-45F5-1F7F93DE4EAB}"/>
              </a:ext>
            </a:extLst>
          </p:cNvPr>
          <p:cNvSpPr/>
          <p:nvPr/>
        </p:nvSpPr>
        <p:spPr>
          <a:xfrm>
            <a:off x="109213" y="2557849"/>
            <a:ext cx="2113088" cy="871151"/>
          </a:xfrm>
          <a:prstGeom prst="cloudCallout">
            <a:avLst>
              <a:gd name="adj1" fmla="val 61867"/>
              <a:gd name="adj2" fmla="val 48315"/>
            </a:avLst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e.g. 16GB.. 128GB</a:t>
            </a:r>
          </a:p>
        </p:txBody>
      </p:sp>
      <p:sp>
        <p:nvSpPr>
          <p:cNvPr id="13" name="Cloud Callout 12">
            <a:extLst>
              <a:ext uri="{FF2B5EF4-FFF2-40B4-BE49-F238E27FC236}">
                <a16:creationId xmlns:a16="http://schemas.microsoft.com/office/drawing/2014/main" id="{F471EAC8-9E5D-EEDF-48AF-425116BF62E1}"/>
              </a:ext>
            </a:extLst>
          </p:cNvPr>
          <p:cNvSpPr/>
          <p:nvPr/>
        </p:nvSpPr>
        <p:spPr>
          <a:xfrm>
            <a:off x="109213" y="3836773"/>
            <a:ext cx="2113088" cy="871151"/>
          </a:xfrm>
          <a:prstGeom prst="cloudCallout">
            <a:avLst>
              <a:gd name="adj1" fmla="val 61282"/>
              <a:gd name="adj2" fmla="val -50976"/>
            </a:avLst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e.g. 1TB.. 8TB</a:t>
            </a:r>
          </a:p>
        </p:txBody>
      </p:sp>
    </p:spTree>
    <p:extLst>
      <p:ext uri="{BB962C8B-B14F-4D97-AF65-F5344CB8AC3E}">
        <p14:creationId xmlns:p14="http://schemas.microsoft.com/office/powerpoint/2010/main" val="3968097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 animBg="1"/>
      <p:bldP spid="8" grpId="0" animBg="1"/>
      <p:bldP spid="9" grpId="0" animBg="1"/>
      <p:bldP spid="10" grpId="0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CA05D-379C-DFED-0D31-A672026F1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5E5A320-DDA6-3D40-311A-3E3EABA6EA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1216" y="1387928"/>
            <a:ext cx="8651618" cy="49508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460608-7370-5269-5008-256C585B2914}"/>
              </a:ext>
            </a:extLst>
          </p:cNvPr>
          <p:cNvSpPr txBox="1"/>
          <p:nvPr/>
        </p:nvSpPr>
        <p:spPr>
          <a:xfrm>
            <a:off x="8959312" y="5846544"/>
            <a:ext cx="60985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semianalysis.com</a:t>
            </a:r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530D5E-7912-C36D-4AF5-A095DC596B5B}"/>
              </a:ext>
            </a:extLst>
          </p:cNvPr>
          <p:cNvSpPr txBox="1"/>
          <p:nvPr/>
        </p:nvSpPr>
        <p:spPr>
          <a:xfrm>
            <a:off x="3653946" y="1536890"/>
            <a:ext cx="80453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u="none" strike="noStrike" dirty="0">
                <a:solidFill>
                  <a:schemeClr val="tx1"/>
                </a:solidFill>
                <a:effectLst/>
                <a:latin typeface="+mn-lt"/>
              </a:rPr>
              <a:t>A 4 GHz processor performs </a:t>
            </a:r>
            <a:r>
              <a:rPr lang="en-US" sz="2400" b="1" u="none" strike="noStrike" dirty="0">
                <a:effectLst/>
                <a:latin typeface="+mn-lt"/>
              </a:rPr>
              <a:t>4,000,000,000 cycles per second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86320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7421593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RAM memory (</a:t>
            </a:r>
            <a:r>
              <a:rPr lang="en-US" i="1" dirty="0">
                <a:solidFill>
                  <a:srgbClr val="FF0000"/>
                </a:solidFill>
              </a:rPr>
              <a:t>your program's view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the area to store your program and data (after I/O read)</a:t>
            </a:r>
          </a:p>
          <a:p>
            <a:r>
              <a:rPr lang="en-US" dirty="0"/>
              <a:t>Underlying representation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binary</a:t>
            </a:r>
            <a:r>
              <a:rPr lang="en-US" dirty="0"/>
              <a:t>: zeros and ones (1 bit)</a:t>
            </a:r>
          </a:p>
          <a:p>
            <a:pPr lvl="1"/>
            <a:r>
              <a:rPr lang="en-US" dirty="0"/>
              <a:t>organized into </a:t>
            </a:r>
            <a:r>
              <a:rPr lang="en-US" b="1" dirty="0"/>
              <a:t>bytes</a:t>
            </a:r>
            <a:r>
              <a:rPr lang="en-US" dirty="0"/>
              <a:t> (8 bits) and </a:t>
            </a:r>
            <a:r>
              <a:rPr lang="en-US" b="1" dirty="0"/>
              <a:t>nibbles</a:t>
            </a:r>
            <a:r>
              <a:rPr lang="en-US" dirty="0"/>
              <a:t> (4 bits)</a:t>
            </a:r>
          </a:p>
          <a:p>
            <a:pPr lvl="2"/>
            <a:r>
              <a:rPr lang="en-US" dirty="0"/>
              <a:t>memory is byte-addressable</a:t>
            </a:r>
          </a:p>
          <a:p>
            <a:pPr lvl="1"/>
            <a:r>
              <a:rPr lang="en-US" b="1" dirty="0"/>
              <a:t>word</a:t>
            </a:r>
            <a:r>
              <a:rPr lang="en-US" dirty="0"/>
              <a:t> (32 bits)</a:t>
            </a:r>
          </a:p>
          <a:p>
            <a:pPr lvl="2"/>
            <a:r>
              <a:rPr lang="en-US" dirty="0"/>
              <a:t>e.g. integer</a:t>
            </a:r>
          </a:p>
          <a:p>
            <a:pPr lvl="2"/>
            <a:r>
              <a:rPr lang="en-US" dirty="0"/>
              <a:t>(64 bits: floating point number)</a:t>
            </a:r>
          </a:p>
          <a:p>
            <a:pPr lvl="1"/>
            <a:r>
              <a:rPr lang="en-US" dirty="0"/>
              <a:t>big-endian/little-endian</a:t>
            </a:r>
          </a:p>
          <a:p>
            <a:pPr lvl="2"/>
            <a:r>
              <a:rPr lang="en-US" dirty="0"/>
              <a:t>most significant byte first or least significant byte</a:t>
            </a:r>
          </a:p>
          <a:p>
            <a:pPr lvl="2"/>
            <a:r>
              <a:rPr lang="en-US" i="1" dirty="0"/>
              <a:t>matters for communication</a:t>
            </a:r>
            <a:r>
              <a:rPr lang="en-US" dirty="0"/>
              <a:t> …</a:t>
            </a:r>
          </a:p>
        </p:txBody>
      </p:sp>
      <p:sp>
        <p:nvSpPr>
          <p:cNvPr id="4" name="Rectangle 3"/>
          <p:cNvSpPr/>
          <p:nvPr/>
        </p:nvSpPr>
        <p:spPr>
          <a:xfrm>
            <a:off x="8173912" y="1600201"/>
            <a:ext cx="2749192" cy="45259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addressable</a:t>
            </a:r>
          </a:p>
          <a:p>
            <a:pPr algn="ctr"/>
            <a:r>
              <a:rPr lang="en-US" dirty="0"/>
              <a:t>Memory</a:t>
            </a:r>
          </a:p>
          <a:p>
            <a:pPr algn="ctr"/>
            <a:r>
              <a:rPr lang="en-US" dirty="0"/>
              <a:t>(RAM)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72251" y="1625349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26638" y="5707360"/>
            <a:ext cx="1033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FFFFFFFF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6203540" y="4289528"/>
            <a:ext cx="1668711" cy="716766"/>
          </a:xfrm>
          <a:prstGeom prst="wedgeRoundRectCallout">
            <a:avLst>
              <a:gd name="adj1" fmla="val -86672"/>
              <a:gd name="adj2" fmla="val 72606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your Intel and ARM CPUs</a:t>
            </a:r>
          </a:p>
        </p:txBody>
      </p:sp>
      <p:sp>
        <p:nvSpPr>
          <p:cNvPr id="8" name="Oval Callout 7"/>
          <p:cNvSpPr/>
          <p:nvPr/>
        </p:nvSpPr>
        <p:spPr>
          <a:xfrm>
            <a:off x="8326206" y="1434003"/>
            <a:ext cx="1383073" cy="817363"/>
          </a:xfrm>
          <a:prstGeom prst="wedgeEllipse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array</a:t>
            </a:r>
          </a:p>
          <a:p>
            <a:pPr algn="ctr"/>
            <a:r>
              <a:rPr lang="en-US" dirty="0"/>
              <a:t>a[23]</a:t>
            </a:r>
          </a:p>
        </p:txBody>
      </p:sp>
      <p:sp>
        <p:nvSpPr>
          <p:cNvPr id="9" name="Line Callout 1 8">
            <a:extLst>
              <a:ext uri="{FF2B5EF4-FFF2-40B4-BE49-F238E27FC236}">
                <a16:creationId xmlns:a16="http://schemas.microsoft.com/office/drawing/2014/main" id="{449C0617-B1DC-B8D9-A493-3D11079CD928}"/>
              </a:ext>
            </a:extLst>
          </p:cNvPr>
          <p:cNvSpPr/>
          <p:nvPr/>
        </p:nvSpPr>
        <p:spPr>
          <a:xfrm>
            <a:off x="5670845" y="5807631"/>
            <a:ext cx="1530005" cy="871465"/>
          </a:xfrm>
          <a:prstGeom prst="borderCallout1">
            <a:avLst>
              <a:gd name="adj1" fmla="val 47263"/>
              <a:gd name="adj2" fmla="val 101351"/>
              <a:gd name="adj3" fmla="val 28411"/>
              <a:gd name="adj4" fmla="val 133580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hexadecimal notation</a:t>
            </a:r>
          </a:p>
        </p:txBody>
      </p:sp>
      <p:sp>
        <p:nvSpPr>
          <p:cNvPr id="10" name="Line Callout 1 9">
            <a:extLst>
              <a:ext uri="{FF2B5EF4-FFF2-40B4-BE49-F238E27FC236}">
                <a16:creationId xmlns:a16="http://schemas.microsoft.com/office/drawing/2014/main" id="{56644B72-131B-95E1-610F-92B51ACA1D2C}"/>
              </a:ext>
            </a:extLst>
          </p:cNvPr>
          <p:cNvSpPr/>
          <p:nvPr/>
        </p:nvSpPr>
        <p:spPr>
          <a:xfrm>
            <a:off x="10158101" y="3853795"/>
            <a:ext cx="2033899" cy="1152499"/>
          </a:xfrm>
          <a:prstGeom prst="borderCallout1">
            <a:avLst>
              <a:gd name="adj1" fmla="val -4060"/>
              <a:gd name="adj2" fmla="val 22748"/>
              <a:gd name="adj3" fmla="val -28614"/>
              <a:gd name="adj4" fmla="val -890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addresses managed by your programming language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584498B-604B-F139-ADC4-9C99EBD404AB}"/>
              </a:ext>
            </a:extLst>
          </p:cNvPr>
          <p:cNvCxnSpPr>
            <a:cxnSpLocks/>
          </p:cNvCxnSpPr>
          <p:nvPr/>
        </p:nvCxnSpPr>
        <p:spPr>
          <a:xfrm>
            <a:off x="8173911" y="1272209"/>
            <a:ext cx="281560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B84ED42-B7AA-D70D-C24A-56CEF0AC396F}"/>
              </a:ext>
            </a:extLst>
          </p:cNvPr>
          <p:cNvSpPr txBox="1"/>
          <p:nvPr/>
        </p:nvSpPr>
        <p:spPr>
          <a:xfrm>
            <a:off x="8462130" y="843240"/>
            <a:ext cx="1983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byte (8 bits) wide</a:t>
            </a:r>
          </a:p>
        </p:txBody>
      </p:sp>
    </p:spTree>
    <p:extLst>
      <p:ext uri="{BB962C8B-B14F-4D97-AF65-F5344CB8AC3E}">
        <p14:creationId xmlns:p14="http://schemas.microsoft.com/office/powerpoint/2010/main" val="258308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 animBg="1"/>
      <p:bldP spid="8" grpId="0" animBg="1"/>
      <p:bldP spid="9" grpId="0" animBg="1"/>
      <p:bldP spid="10" grpId="0" animBg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6106E-1FFB-124B-B9EB-17253C9F8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AC87A-5132-D648-B731-D16B7738684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Continue with the introduction</a:t>
            </a:r>
          </a:p>
          <a:p>
            <a:pPr lvl="1"/>
            <a:r>
              <a:rPr lang="en-US" dirty="0"/>
              <a:t>binary representation (base 2) and arithmetic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1AA22D6-6B3F-F45A-1822-DEAD60F4AF1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87331" y="1825625"/>
            <a:ext cx="4351338" cy="4351338"/>
          </a:xfrm>
          <a:prstGeom prst="rect">
            <a:avLst/>
          </a:prstGeom>
        </p:spPr>
      </p:pic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3557C2A0-80B5-1EA9-2F9D-FEE4820470B3}"/>
              </a:ext>
            </a:extLst>
          </p:cNvPr>
          <p:cNvGraphicFramePr>
            <a:graphicFrameLocks noGrp="1"/>
          </p:cNvGraphicFramePr>
          <p:nvPr/>
        </p:nvGraphicFramePr>
        <p:xfrm>
          <a:off x="4083221" y="3692375"/>
          <a:ext cx="2088982" cy="11539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020">
                  <a:extLst>
                    <a:ext uri="{9D8B030D-6E8A-4147-A177-3AD203B41FA5}">
                      <a16:colId xmlns:a16="http://schemas.microsoft.com/office/drawing/2014/main" val="1282327422"/>
                    </a:ext>
                  </a:extLst>
                </a:gridCol>
                <a:gridCol w="440029">
                  <a:extLst>
                    <a:ext uri="{9D8B030D-6E8A-4147-A177-3AD203B41FA5}">
                      <a16:colId xmlns:a16="http://schemas.microsoft.com/office/drawing/2014/main" val="2849074300"/>
                    </a:ext>
                  </a:extLst>
                </a:gridCol>
                <a:gridCol w="1105933">
                  <a:extLst>
                    <a:ext uri="{9D8B030D-6E8A-4147-A177-3AD203B41FA5}">
                      <a16:colId xmlns:a16="http://schemas.microsoft.com/office/drawing/2014/main" val="1521801161"/>
                    </a:ext>
                  </a:extLst>
                </a:gridCol>
              </a:tblGrid>
              <a:tr h="513873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Total (decimal)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6620385"/>
                  </a:ext>
                </a:extLst>
              </a:tr>
              <a:tr h="513873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9608193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CD3C7E3-C996-3C24-C99A-F12DA53A982D}"/>
              </a:ext>
            </a:extLst>
          </p:cNvPr>
          <p:cNvGraphicFramePr>
            <a:graphicFrameLocks noGrp="1"/>
          </p:cNvGraphicFramePr>
          <p:nvPr/>
        </p:nvGraphicFramePr>
        <p:xfrm>
          <a:off x="4083221" y="4997772"/>
          <a:ext cx="1899047" cy="10277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3647">
                  <a:extLst>
                    <a:ext uri="{9D8B030D-6E8A-4147-A177-3AD203B41FA5}">
                      <a16:colId xmlns:a16="http://schemas.microsoft.com/office/drawing/2014/main" val="1282327422"/>
                    </a:ext>
                  </a:extLst>
                </a:gridCol>
                <a:gridCol w="606528">
                  <a:extLst>
                    <a:ext uri="{9D8B030D-6E8A-4147-A177-3AD203B41FA5}">
                      <a16:colId xmlns:a16="http://schemas.microsoft.com/office/drawing/2014/main" val="2849074300"/>
                    </a:ext>
                  </a:extLst>
                </a:gridCol>
                <a:gridCol w="798872">
                  <a:extLst>
                    <a:ext uri="{9D8B030D-6E8A-4147-A177-3AD203B41FA5}">
                      <a16:colId xmlns:a16="http://schemas.microsoft.com/office/drawing/2014/main" val="1521801161"/>
                    </a:ext>
                  </a:extLst>
                </a:gridCol>
              </a:tblGrid>
              <a:tr h="513873">
                <a:tc>
                  <a:txBody>
                    <a:bodyPr/>
                    <a:lstStyle/>
                    <a:p>
                      <a:r>
                        <a:rPr lang="en-US" baseline="0" dirty="0"/>
                        <a:t>10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10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6620385"/>
                  </a:ext>
                </a:extLst>
              </a:tr>
              <a:tr h="513873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9608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497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71D3428-E153-6D58-C04A-E628F2E1118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14222" r="29217"/>
          <a:stretch>
            <a:fillRect/>
          </a:stretch>
        </p:blipFill>
        <p:spPr>
          <a:xfrm>
            <a:off x="1100065" y="2480397"/>
            <a:ext cx="3510214" cy="364314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34836F9-5292-113E-A5CB-917CB9B9B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B26E1AB-B5E6-C68A-F16E-5589DB79CD2E}"/>
              </a:ext>
            </a:extLst>
          </p:cNvPr>
          <p:cNvCxnSpPr>
            <a:cxnSpLocks/>
          </p:cNvCxnSpPr>
          <p:nvPr/>
        </p:nvCxnSpPr>
        <p:spPr>
          <a:xfrm>
            <a:off x="4743280" y="3961982"/>
            <a:ext cx="1006633" cy="943725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DE20E2F-C7CA-31FE-373E-21683E19D249}"/>
              </a:ext>
            </a:extLst>
          </p:cNvPr>
          <p:cNvCxnSpPr>
            <a:cxnSpLocks/>
          </p:cNvCxnSpPr>
          <p:nvPr/>
        </p:nvCxnSpPr>
        <p:spPr>
          <a:xfrm>
            <a:off x="4050278" y="4474182"/>
            <a:ext cx="842843" cy="1042894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30908B94-2862-8B84-3587-3F3B11CF6CC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167216" y="2343278"/>
            <a:ext cx="3378200" cy="2413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3EDF2D4-C04D-586E-0B90-BBE39976C886}"/>
              </a:ext>
            </a:extLst>
          </p:cNvPr>
          <p:cNvSpPr txBox="1"/>
          <p:nvPr/>
        </p:nvSpPr>
        <p:spPr>
          <a:xfrm>
            <a:off x="6808303" y="1829778"/>
            <a:ext cx="37371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/>
              <a:t>Human brain: </a:t>
            </a:r>
            <a:r>
              <a:rPr lang="en-US" sz="1800" dirty="0">
                <a:solidFill>
                  <a:srgbClr val="FF0000"/>
                </a:solidFill>
              </a:rPr>
              <a:t>86 billion neurons</a:t>
            </a:r>
            <a:r>
              <a:rPr lang="en-US" sz="1800" baseline="30000" dirty="0"/>
              <a:t>1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F78EF4-69AC-998D-69FE-C072FB7CB4D5}"/>
              </a:ext>
            </a:extLst>
          </p:cNvPr>
          <p:cNvSpPr txBox="1"/>
          <p:nvPr/>
        </p:nvSpPr>
        <p:spPr>
          <a:xfrm>
            <a:off x="6436737" y="5754211"/>
            <a:ext cx="55069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aseline="30000" dirty="0"/>
              <a:t>1</a:t>
            </a:r>
            <a:r>
              <a:rPr lang="en-US" sz="1600" dirty="0"/>
              <a:t>Herculano-Houzel, S. The Human Brain in Numbers: A Linearly Scaled-up Primate Brain . </a:t>
            </a:r>
            <a:r>
              <a:rPr lang="en-US" sz="1600" i="1" dirty="0"/>
              <a:t>Frontiers in Human Neuroscience</a:t>
            </a:r>
            <a:r>
              <a:rPr lang="en-US" sz="1600" dirty="0"/>
              <a:t>. 2009;3:31. doi:10.3389/neuro.09.031.2009.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B3D7139-BCE4-0087-8ECE-567B99FDE0EA}"/>
              </a:ext>
            </a:extLst>
          </p:cNvPr>
          <p:cNvSpPr txBox="1"/>
          <p:nvPr/>
        </p:nvSpPr>
        <p:spPr>
          <a:xfrm>
            <a:off x="6838691" y="4905707"/>
            <a:ext cx="37371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</a:rPr>
              <a:t>20W</a:t>
            </a:r>
            <a:r>
              <a:rPr lang="en-US" dirty="0"/>
              <a:t> of power (oft-cited figure)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76DCEA-6818-0005-F6EE-93E12065E121}"/>
              </a:ext>
            </a:extLst>
          </p:cNvPr>
          <p:cNvSpPr txBox="1"/>
          <p:nvPr/>
        </p:nvSpPr>
        <p:spPr>
          <a:xfrm>
            <a:off x="1575097" y="6123543"/>
            <a:ext cx="2342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</a:rPr>
              <a:t>TDP: 72W</a:t>
            </a:r>
            <a:r>
              <a:rPr lang="en-US" dirty="0"/>
              <a:t> power</a:t>
            </a:r>
            <a:endParaRPr lang="en-US" baseline="30000" dirty="0"/>
          </a:p>
        </p:txBody>
      </p:sp>
      <p:sp>
        <p:nvSpPr>
          <p:cNvPr id="14" name="Oval Callout 13">
            <a:extLst>
              <a:ext uri="{FF2B5EF4-FFF2-40B4-BE49-F238E27FC236}">
                <a16:creationId xmlns:a16="http://schemas.microsoft.com/office/drawing/2014/main" id="{FF10A2F3-9C09-8A87-50B0-F4F8ABBB5CC9}"/>
              </a:ext>
            </a:extLst>
          </p:cNvPr>
          <p:cNvSpPr/>
          <p:nvPr/>
        </p:nvSpPr>
        <p:spPr>
          <a:xfrm>
            <a:off x="4075847" y="3057352"/>
            <a:ext cx="3378200" cy="894744"/>
          </a:xfrm>
          <a:prstGeom prst="wedgeEllipseCallout">
            <a:avLst>
              <a:gd name="adj1" fmla="val -58082"/>
              <a:gd name="adj2" fmla="val 89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40 core GPU (+ Neural)</a:t>
            </a:r>
          </a:p>
          <a:p>
            <a:pPr algn="ctr"/>
            <a:r>
              <a:rPr lang="en-US" dirty="0"/>
              <a:t>16 core Neural Engine</a:t>
            </a:r>
          </a:p>
        </p:txBody>
      </p:sp>
      <p:sp>
        <p:nvSpPr>
          <p:cNvPr id="15" name="Oval Callout 14">
            <a:extLst>
              <a:ext uri="{FF2B5EF4-FFF2-40B4-BE49-F238E27FC236}">
                <a16:creationId xmlns:a16="http://schemas.microsoft.com/office/drawing/2014/main" id="{1E9A59A8-B119-65AC-7FF7-5732EA31F2B6}"/>
              </a:ext>
            </a:extLst>
          </p:cNvPr>
          <p:cNvSpPr/>
          <p:nvPr/>
        </p:nvSpPr>
        <p:spPr>
          <a:xfrm>
            <a:off x="3699127" y="910061"/>
            <a:ext cx="3265339" cy="850172"/>
          </a:xfrm>
          <a:prstGeom prst="wedgeEllipseCallout">
            <a:avLst>
              <a:gd name="adj1" fmla="val -75270"/>
              <a:gd name="adj2" fmla="val 2241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18 core CPU</a:t>
            </a:r>
          </a:p>
          <a:p>
            <a:pPr algn="ctr"/>
            <a:r>
              <a:rPr lang="en-US" dirty="0"/>
              <a:t>6 S-cores + 12 P-cores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8DCC6D-B579-22A0-197B-B4DB5298A134}"/>
              </a:ext>
            </a:extLst>
          </p:cNvPr>
          <p:cNvSpPr txBox="1"/>
          <p:nvPr/>
        </p:nvSpPr>
        <p:spPr>
          <a:xfrm>
            <a:off x="5306617" y="4856726"/>
            <a:ext cx="1638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Memory (RAM)</a:t>
            </a:r>
          </a:p>
          <a:p>
            <a:r>
              <a:rPr lang="en-US" dirty="0"/>
              <a:t>128GB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AD0890-7270-FA54-320C-B5E1BBA82D7B}"/>
              </a:ext>
            </a:extLst>
          </p:cNvPr>
          <p:cNvSpPr txBox="1"/>
          <p:nvPr/>
        </p:nvSpPr>
        <p:spPr>
          <a:xfrm>
            <a:off x="1258329" y="1828497"/>
            <a:ext cx="45066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Apple M5 Max (</a:t>
            </a:r>
            <a:r>
              <a:rPr lang="en-US" sz="2000" dirty="0">
                <a:solidFill>
                  <a:srgbClr val="FF0000"/>
                </a:solidFill>
              </a:rPr>
              <a:t>100 billion transistors</a:t>
            </a:r>
            <a:r>
              <a:rPr lang="en-US" sz="2000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dual-die</a:t>
            </a:r>
          </a:p>
        </p:txBody>
      </p:sp>
      <p:sp>
        <p:nvSpPr>
          <p:cNvPr id="6" name="Oval Callout 5">
            <a:extLst>
              <a:ext uri="{FF2B5EF4-FFF2-40B4-BE49-F238E27FC236}">
                <a16:creationId xmlns:a16="http://schemas.microsoft.com/office/drawing/2014/main" id="{AEFBECA7-F948-F4CF-8536-EFD8F94FB446}"/>
              </a:ext>
            </a:extLst>
          </p:cNvPr>
          <p:cNvSpPr/>
          <p:nvPr/>
        </p:nvSpPr>
        <p:spPr>
          <a:xfrm>
            <a:off x="4050278" y="6147884"/>
            <a:ext cx="2149893" cy="527499"/>
          </a:xfrm>
          <a:prstGeom prst="wedgeEllipseCallout">
            <a:avLst>
              <a:gd name="adj1" fmla="val -46378"/>
              <a:gd name="adj2" fmla="val -1910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Media Engine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7861F4-656A-E68E-60E7-BE0902094D75}"/>
              </a:ext>
            </a:extLst>
          </p:cNvPr>
          <p:cNvSpPr txBox="1"/>
          <p:nvPr/>
        </p:nvSpPr>
        <p:spPr>
          <a:xfrm>
            <a:off x="838200" y="3660180"/>
            <a:ext cx="1122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(just a fn. </a:t>
            </a:r>
          </a:p>
          <a:p>
            <a:r>
              <a:rPr lang="en-US" dirty="0"/>
              <a:t>diagram)</a:t>
            </a:r>
          </a:p>
        </p:txBody>
      </p:sp>
    </p:spTree>
    <p:extLst>
      <p:ext uri="{BB962C8B-B14F-4D97-AF65-F5344CB8AC3E}">
        <p14:creationId xmlns:p14="http://schemas.microsoft.com/office/powerpoint/2010/main" val="1805472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2" grpId="0"/>
      <p:bldP spid="23" grpId="0"/>
      <p:bldP spid="14" grpId="0" animBg="1"/>
      <p:bldP spid="15" grpId="0" animBg="1"/>
      <p:bldP spid="8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Machine Language</a:t>
            </a:r>
          </a:p>
          <a:p>
            <a:pPr lvl="1"/>
            <a:r>
              <a:rPr lang="en-US" dirty="0"/>
              <a:t>A CPU understands only one language: machine language (</a:t>
            </a:r>
            <a:r>
              <a:rPr lang="en-US" dirty="0">
                <a:solidFill>
                  <a:srgbClr val="FF0000"/>
                </a:solidFill>
              </a:rPr>
              <a:t>Intel/AMD x86</a:t>
            </a:r>
            <a:r>
              <a:rPr lang="en-US" dirty="0"/>
              <a:t>)</a:t>
            </a:r>
          </a:p>
          <a:p>
            <a:pPr lvl="2"/>
            <a:r>
              <a:rPr lang="en-US" b="1" dirty="0"/>
              <a:t>all</a:t>
            </a:r>
            <a:r>
              <a:rPr lang="en-US" dirty="0"/>
              <a:t> </a:t>
            </a:r>
            <a:r>
              <a:rPr lang="en-US" b="1" dirty="0"/>
              <a:t>other</a:t>
            </a:r>
            <a:r>
              <a:rPr lang="en-US" dirty="0"/>
              <a:t> </a:t>
            </a:r>
            <a:r>
              <a:rPr lang="en-US" b="1" dirty="0"/>
              <a:t>languages</a:t>
            </a:r>
            <a:r>
              <a:rPr lang="en-US" dirty="0"/>
              <a:t> must be translated into machine language</a:t>
            </a:r>
          </a:p>
          <a:p>
            <a:pPr lvl="1"/>
            <a:r>
              <a:rPr lang="en-US" dirty="0"/>
              <a:t>Primitive instructions include:</a:t>
            </a:r>
          </a:p>
          <a:p>
            <a:pPr lvl="2"/>
            <a:r>
              <a:rPr lang="en-US" dirty="0"/>
              <a:t>MOV</a:t>
            </a:r>
          </a:p>
          <a:p>
            <a:pPr lvl="2"/>
            <a:r>
              <a:rPr lang="en-US" dirty="0"/>
              <a:t>PUSH</a:t>
            </a:r>
          </a:p>
          <a:p>
            <a:pPr lvl="2"/>
            <a:r>
              <a:rPr lang="en-US" dirty="0"/>
              <a:t>POP</a:t>
            </a:r>
          </a:p>
          <a:p>
            <a:pPr lvl="2"/>
            <a:r>
              <a:rPr lang="en-US" dirty="0"/>
              <a:t>ADD / SUB</a:t>
            </a:r>
          </a:p>
          <a:p>
            <a:pPr lvl="2"/>
            <a:r>
              <a:rPr lang="en-US" dirty="0"/>
              <a:t>INC / DEC</a:t>
            </a:r>
          </a:p>
          <a:p>
            <a:pPr lvl="2"/>
            <a:r>
              <a:rPr lang="en-US" dirty="0"/>
              <a:t>IMUL / IDIV</a:t>
            </a:r>
          </a:p>
          <a:p>
            <a:pPr lvl="2"/>
            <a:r>
              <a:rPr lang="en-US" dirty="0"/>
              <a:t>AND / OR / XOR / NOT</a:t>
            </a:r>
          </a:p>
          <a:p>
            <a:pPr lvl="2"/>
            <a:r>
              <a:rPr lang="en-US" dirty="0"/>
              <a:t>NEG</a:t>
            </a:r>
          </a:p>
          <a:p>
            <a:pPr lvl="2"/>
            <a:r>
              <a:rPr lang="en-US" dirty="0"/>
              <a:t>SHL / SHR</a:t>
            </a:r>
          </a:p>
          <a:p>
            <a:pPr lvl="2"/>
            <a:r>
              <a:rPr lang="en-US" dirty="0"/>
              <a:t>JMP</a:t>
            </a:r>
          </a:p>
          <a:p>
            <a:pPr lvl="2"/>
            <a:r>
              <a:rPr lang="en-US" dirty="0"/>
              <a:t>CMP</a:t>
            </a:r>
          </a:p>
          <a:p>
            <a:pPr lvl="2"/>
            <a:r>
              <a:rPr lang="en-US" dirty="0"/>
              <a:t>JE / JNE / JZ / JG / JGE / JL / JLE</a:t>
            </a:r>
          </a:p>
          <a:p>
            <a:pPr lvl="2"/>
            <a:r>
              <a:rPr lang="en-US" dirty="0"/>
              <a:t>CALL / RET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2829583"/>
            <a:ext cx="4395439" cy="32965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6245" y="6126163"/>
            <a:ext cx="4814501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Assembly Language: (this notation)</a:t>
            </a:r>
          </a:p>
          <a:p>
            <a:r>
              <a:rPr lang="en-US" dirty="0"/>
              <a:t>by definition, nothing built on it is more powerful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08792" y="6331581"/>
            <a:ext cx="44760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http://</a:t>
            </a:r>
            <a:r>
              <a:rPr lang="en-US" sz="1400" dirty="0" err="1"/>
              <a:t>www.cs.virginia.edu</a:t>
            </a:r>
            <a:r>
              <a:rPr lang="en-US" sz="1400" dirty="0"/>
              <a:t>/~</a:t>
            </a:r>
            <a:r>
              <a:rPr lang="en-US" sz="1400" dirty="0" err="1"/>
              <a:t>evans</a:t>
            </a:r>
            <a:r>
              <a:rPr lang="en-US" sz="1400" dirty="0"/>
              <a:t>/cs216/guides/x86.html</a:t>
            </a:r>
          </a:p>
        </p:txBody>
      </p:sp>
    </p:spTree>
    <p:extLst>
      <p:ext uri="{BB962C8B-B14F-4D97-AF65-F5344CB8AC3E}">
        <p14:creationId xmlns:p14="http://schemas.microsoft.com/office/powerpoint/2010/main" val="171399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2015</Words>
  <Application>Microsoft Macintosh PowerPoint</Application>
  <PresentationFormat>Widescreen</PresentationFormat>
  <Paragraphs>487</Paragraphs>
  <Slides>27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Andale Mono</vt:lpstr>
      <vt:lpstr>Arial</vt:lpstr>
      <vt:lpstr>Calibri</vt:lpstr>
      <vt:lpstr>Calibri Light</vt:lpstr>
      <vt:lpstr>Courier</vt:lpstr>
      <vt:lpstr>Lato</vt:lpstr>
      <vt:lpstr>Menlo</vt:lpstr>
      <vt:lpstr>Office Theme</vt:lpstr>
      <vt:lpstr>1_Office Theme</vt:lpstr>
      <vt:lpstr>408/508 Computational Techniques for Linguists </vt:lpstr>
      <vt:lpstr>Computer Languages</vt:lpstr>
      <vt:lpstr>Introduction</vt:lpstr>
      <vt:lpstr>Introduction</vt:lpstr>
      <vt:lpstr>Introduction</vt:lpstr>
      <vt:lpstr>Introduction</vt:lpstr>
      <vt:lpstr>Joke</vt:lpstr>
      <vt:lpstr>Background</vt:lpstr>
      <vt:lpstr>Introduction</vt:lpstr>
      <vt:lpstr>Background</vt:lpstr>
      <vt:lpstr>Fugaku supercomputer </vt:lpstr>
      <vt:lpstr>Supercomputers rely on parallelism</vt:lpstr>
      <vt:lpstr>Introduction</vt:lpstr>
      <vt:lpstr>Recall the Busy Beaver Turing Machine?</vt:lpstr>
      <vt:lpstr>Introduction</vt:lpstr>
      <vt:lpstr>Introduction: data types</vt:lpstr>
      <vt:lpstr>Introduction: data types</vt:lpstr>
      <vt:lpstr>Introduction: data types</vt:lpstr>
      <vt:lpstr>Introduction: data types</vt:lpstr>
      <vt:lpstr>Introduction: data types</vt:lpstr>
      <vt:lpstr>Example 1</vt:lpstr>
      <vt:lpstr>Example 2</vt:lpstr>
      <vt:lpstr>Example 3</vt:lpstr>
      <vt:lpstr>Example 4</vt:lpstr>
      <vt:lpstr>Example 5</vt:lpstr>
      <vt:lpstr>Homework 1: Binary Exercise</vt:lpstr>
      <vt:lpstr>Instructions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408/508 Computational Techniques for Linguists </dc:title>
  <dc:creator>sandiway@mac.com</dc:creator>
  <cp:lastModifiedBy>sandiway@mac.com</cp:lastModifiedBy>
  <cp:revision>16</cp:revision>
  <cp:lastPrinted>2025-08-26T22:46:55Z</cp:lastPrinted>
  <dcterms:created xsi:type="dcterms:W3CDTF">2023-08-22T22:09:28Z</dcterms:created>
  <dcterms:modified xsi:type="dcterms:W3CDTF">2026-08-26T00:12:34Z</dcterms:modified>
</cp:coreProperties>
</file>