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35" r:id="rId2"/>
    <p:sldId id="336" r:id="rId3"/>
    <p:sldId id="342" r:id="rId4"/>
    <p:sldId id="359" r:id="rId5"/>
    <p:sldId id="337" r:id="rId6"/>
    <p:sldId id="338" r:id="rId7"/>
    <p:sldId id="343" r:id="rId8"/>
    <p:sldId id="339" r:id="rId9"/>
    <p:sldId id="340" r:id="rId10"/>
    <p:sldId id="341" r:id="rId11"/>
    <p:sldId id="267" r:id="rId12"/>
    <p:sldId id="268" r:id="rId13"/>
    <p:sldId id="344" r:id="rId14"/>
    <p:sldId id="308" r:id="rId15"/>
    <p:sldId id="270" r:id="rId16"/>
    <p:sldId id="345" r:id="rId17"/>
    <p:sldId id="316" r:id="rId18"/>
    <p:sldId id="351" r:id="rId19"/>
    <p:sldId id="309" r:id="rId20"/>
    <p:sldId id="311" r:id="rId21"/>
    <p:sldId id="346" r:id="rId22"/>
    <p:sldId id="356" r:id="rId23"/>
    <p:sldId id="357" r:id="rId24"/>
    <p:sldId id="317" r:id="rId25"/>
    <p:sldId id="283" r:id="rId26"/>
    <p:sldId id="349" r:id="rId27"/>
    <p:sldId id="350" r:id="rId28"/>
    <p:sldId id="358" r:id="rId29"/>
    <p:sldId id="318" r:id="rId30"/>
    <p:sldId id="348" r:id="rId31"/>
    <p:sldId id="319" r:id="rId32"/>
    <p:sldId id="34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>
      <p:cViewPr varScale="1">
        <p:scale>
          <a:sx n="104" d="100"/>
          <a:sy n="104" d="100"/>
        </p:scale>
        <p:origin x="23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841A6-7714-AA3B-9F33-2D11604B0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FD1FF3-A7BD-1C43-CDE2-70AEB54F3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60C3C-A8B3-2FE3-9FE5-E387EB607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428CB-5365-17B6-172B-8687BE8B6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C28F3-E49F-B13B-EFBE-CECBA39FC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8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D55FB-7134-A4F2-ED1B-BA57D4A76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86085-3962-E7E9-1DB0-A9310E56C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25EEE-9879-E925-C98D-5328EC84D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C52C8-D9BF-5C51-5D62-426522C5F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151BD-83A1-230B-E48F-9B8FFF7C8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53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3F8D1-E19C-6A38-5D72-E06EB523F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D7836-9314-E017-B036-26201A14C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BDCC6-A87D-6BA3-114C-7E8607194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B5CC7-9E38-B77A-A324-ADCD0CF72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36F8B-3798-F891-A3A1-540582932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8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4E52C-FF32-78F9-E02E-E1EB00C49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279BA-897D-1088-FF6E-8105B56F47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2A266-B2EE-FC39-2619-F68C45D401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452F7F-0899-92CA-C637-446C868CD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C89538-040E-72A8-A707-B40DF26E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A3301-9874-EC5B-CF5C-8CBA665DC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81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7A410-1390-FE60-F0E7-44AE27BC2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3E8EE-7278-2627-2508-069C40A30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6311CB-6DCF-7D58-33BC-D29A96342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A0D9EF-321B-94A9-44D2-70AD02042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D028A3-5A82-BDDF-EDAB-2A49B3A85A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5918AE-12A7-E2F3-E800-4912AECF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C1EDDB-6BE9-BCA2-683A-85BA79351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937A11-10B9-A7AF-ABD5-E30A32997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32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01C9C-FB75-B37C-6E98-499A07AC0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4372DD-49CA-F9FC-3987-13A776B9D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FB9DAE-2F06-BD33-9670-71F2A1F25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0E1B25-3238-508E-0B0E-FA05FF1B3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822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9D30C0-D5F5-E08A-3B9B-8F6EF361F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423F0-6F43-414E-058E-8ECCFEAC3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67E511-654A-0EDB-1AF6-AC774395D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0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170D2-D855-C758-5C7C-B58FAAD25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3C02A-BF6F-4853-DDA9-D432C9B53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F007D-9A68-D18D-6F96-0D09CDFF8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D7B3E-80DD-E45E-24E0-CE5350F1C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45F99-FA1A-4B2E-DA9D-4F7BEDDCC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9F32B-5246-2AE9-F512-D2AAC056B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2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2BFBD-D543-5B65-0FF7-902069A7A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C1396C-0B4E-E857-95C7-5D329E8BBC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38A11-1F77-EC53-0339-8FF9BCE08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FC8EAB-86F8-0DA2-9207-03FBAE892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98F6F-0878-C5B9-3AA7-D13224CDF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05272C-AEC0-D74F-25E1-C2F50AB83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84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32745-13B3-CD0C-FB41-0F8910C7B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BC8CA2-0DDE-7623-B60E-B30ABCA4B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5DC83-3F2D-D059-7522-B952D3401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2E6CE-E20D-8AC0-3C78-68D474185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6BEFA-DBBD-0F8C-DA16-F27C4BB95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680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330833-AAA9-5C13-12E6-FAE9421A33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022453-EE2B-0DC0-ED18-0B5B15D36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591C2-4409-E3AC-8483-1204FA685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A4640-51FD-C302-6AB8-B6A7E1A0C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59A7A-AA10-AA48-00C2-3AEBA3C94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967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230387-8C30-77F4-7C60-752C5AC7A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57036-1534-81D0-1C48-F7617FD93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EA935-D5D0-65F1-414F-91C53808DE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E1067-1FF2-9C4E-AB84-78699FED0C8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0B99E-F4B4-D1CD-F23A-A44CB8570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CF497-ABB0-1B27-2777-6FBBEDDF74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5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httpd.apache.org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localhost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localhos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F8460E-9FE0-EBD9-3850-9E9135D5A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588" y="965199"/>
            <a:ext cx="6766078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408/508 </a:t>
            </a:r>
            <a:r>
              <a:rPr lang="en-US" sz="4800" i="1">
                <a:solidFill>
                  <a:schemeClr val="bg1"/>
                </a:solidFill>
              </a:rPr>
              <a:t>Computational Techniques for Linguists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A25506-2625-4D9F-08B9-CD8E1333B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3257" y="965198"/>
            <a:ext cx="2707937" cy="4927602"/>
          </a:xfrm>
        </p:spPr>
        <p:txBody>
          <a:bodyPr anchor="ctr">
            <a:normAutofit/>
          </a:bodyPr>
          <a:lstStyle/>
          <a:p>
            <a:pPr algn="r"/>
            <a:r>
              <a:rPr lang="en-US" sz="2000" dirty="0">
                <a:solidFill>
                  <a:srgbClr val="FFC000"/>
                </a:solidFill>
              </a:rPr>
              <a:t>Lecture 17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61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0E717-4E95-9AC8-2B2C-38A2C8227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Today's Topics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F5272-F382-E4D0-0CB8-53D9FF20101A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3200" dirty="0"/>
              <a:t> </a:t>
            </a:r>
            <a:r>
              <a:rPr lang="en-US" sz="3200" dirty="0">
                <a:solidFill>
                  <a:schemeClr val="accent1"/>
                </a:solidFill>
              </a:rPr>
              <a:t>Homework 6 (Tic-Tac-Toe) Code Review</a:t>
            </a:r>
          </a:p>
        </p:txBody>
      </p:sp>
    </p:spTree>
    <p:extLst>
      <p:ext uri="{BB962C8B-B14F-4D97-AF65-F5344CB8AC3E}">
        <p14:creationId xmlns:p14="http://schemas.microsoft.com/office/powerpoint/2010/main" val="1310986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55DFE-9B26-56D3-F2F9-AA484CC44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BF4B4-B1C9-903B-A8DE-292463DA50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830957" cy="4351338"/>
          </a:xfrm>
        </p:spPr>
        <p:txBody>
          <a:bodyPr>
            <a:normAutofit/>
          </a:bodyPr>
          <a:lstStyle/>
          <a:p>
            <a:r>
              <a:rPr lang="en-US" dirty="0"/>
              <a:t>Creating a webserver (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httpd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install the Apache2 webserver </a:t>
            </a:r>
          </a:p>
          <a:p>
            <a:pPr lvl="2"/>
            <a:r>
              <a:rPr lang="en-US" dirty="0"/>
              <a:t>installed by default on macOS, </a:t>
            </a:r>
          </a:p>
          <a:p>
            <a:pPr lvl="2"/>
            <a:r>
              <a:rPr lang="en-US" dirty="0"/>
              <a:t>install using apt install on Ubuntu</a:t>
            </a:r>
          </a:p>
          <a:p>
            <a:pPr lvl="1"/>
            <a:r>
              <a:rPr lang="en-US" dirty="0"/>
              <a:t>how to start/stop service</a:t>
            </a:r>
          </a:p>
          <a:p>
            <a:pPr lvl="1"/>
            <a:r>
              <a:rPr lang="en-US" dirty="0" err="1"/>
              <a:t>DocumentRoot</a:t>
            </a:r>
            <a:endParaRPr lang="en-US" dirty="0"/>
          </a:p>
          <a:p>
            <a:pPr lvl="1"/>
            <a:r>
              <a:rPr lang="en-US" dirty="0"/>
              <a:t>User web files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4C18F5-17F4-8CF6-7895-14BD027D2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36296" y="1825625"/>
            <a:ext cx="4217504" cy="4351338"/>
          </a:xfrm>
        </p:spPr>
        <p:txBody>
          <a:bodyPr/>
          <a:lstStyle/>
          <a:p>
            <a:r>
              <a:rPr lang="en-US" dirty="0"/>
              <a:t>Homework 7 (heads-up): </a:t>
            </a:r>
          </a:p>
          <a:p>
            <a:pPr lvl="1"/>
            <a:r>
              <a:rPr lang="en-US" i="1" dirty="0"/>
              <a:t>set up your own webserver</a:t>
            </a:r>
          </a:p>
          <a:p>
            <a:pPr lvl="1"/>
            <a:r>
              <a:rPr lang="en-US" i="1" dirty="0"/>
              <a:t>given out on Thursday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59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E109D9-CA6A-6060-3E62-17627C489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sz="5400"/>
              <a:t>Delay Issue Example 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A50E84C-73F9-87D9-A009-C1DEF3E31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807208"/>
            <a:ext cx="4027561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Why does it happen?</a:t>
            </a:r>
          </a:p>
          <a:p>
            <a:r>
              <a:rPr lang="en-US" dirty="0"/>
              <a:t>single thread of execution</a:t>
            </a:r>
          </a:p>
          <a:p>
            <a:pPr lvl="1"/>
            <a:r>
              <a:rPr lang="en-US" dirty="0"/>
              <a:t>cell </a:t>
            </a:r>
            <a:r>
              <a:rPr lang="en-US" dirty="0" err="1"/>
              <a:t>innerHTML</a:t>
            </a:r>
            <a:r>
              <a:rPr lang="en-US" dirty="0"/>
              <a:t> write doesn't happen until after alert()</a:t>
            </a:r>
          </a:p>
        </p:txBody>
      </p:sp>
      <p:pic>
        <p:nvPicPr>
          <p:cNvPr id="4" name="delay issue">
            <a:hlinkClick r:id="" action="ppaction://media"/>
            <a:extLst>
              <a:ext uri="{FF2B5EF4-FFF2-40B4-BE49-F238E27FC236}">
                <a16:creationId xmlns:a16="http://schemas.microsoft.com/office/drawing/2014/main" id="{CC263106-80D6-B584-9EC4-4091EAFA89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15940" y="640080"/>
            <a:ext cx="6180432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2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3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E6D3BF-47F1-C54F-E836-3E45ED6AE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</a:t>
            </a: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3821988-1C44-A17F-3C07-6181ADAAC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2619" y="643466"/>
            <a:ext cx="6370093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482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B3E9F-D15E-2F97-5DAD-BF9982845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chk_win</a:t>
            </a:r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</a:p>
        </p:txBody>
      </p:sp>
      <p:pic>
        <p:nvPicPr>
          <p:cNvPr id="5" name="Content Placeholder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A8968809-1F4C-E0EC-F6F1-6BA2BC884D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7984" y="4675233"/>
            <a:ext cx="8776029" cy="1413368"/>
          </a:xfr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DC73B3-6135-D8E5-F5EE-1D74EF9A8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799" y="1662811"/>
            <a:ext cx="7772400" cy="28641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7A45E1-69C9-319A-6BA2-5FB39CF00E6D}"/>
              </a:ext>
            </a:extLst>
          </p:cNvPr>
          <p:cNvSpPr txBox="1"/>
          <p:nvPr/>
        </p:nvSpPr>
        <p:spPr>
          <a:xfrm>
            <a:off x="2753140" y="1547324"/>
            <a:ext cx="1231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horizontal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5660DB-2657-773C-FDD2-3C6F655AE1F0}"/>
              </a:ext>
            </a:extLst>
          </p:cNvPr>
          <p:cNvSpPr txBox="1"/>
          <p:nvPr/>
        </p:nvSpPr>
        <p:spPr>
          <a:xfrm>
            <a:off x="5532574" y="1506022"/>
            <a:ext cx="951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vertical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841B7C-0010-D596-1B97-2AEE2C21DD6E}"/>
              </a:ext>
            </a:extLst>
          </p:cNvPr>
          <p:cNvSpPr txBox="1"/>
          <p:nvPr/>
        </p:nvSpPr>
        <p:spPr>
          <a:xfrm>
            <a:off x="8203097" y="1478145"/>
            <a:ext cx="10726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diagonal</a:t>
            </a:r>
          </a:p>
        </p:txBody>
      </p:sp>
    </p:spTree>
    <p:extLst>
      <p:ext uri="{BB962C8B-B14F-4D97-AF65-F5344CB8AC3E}">
        <p14:creationId xmlns:p14="http://schemas.microsoft.com/office/powerpoint/2010/main" val="226524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 shot of a computer code&#10;&#10;AI-generated content may be incorrect.">
            <a:extLst>
              <a:ext uri="{FF2B5EF4-FFF2-40B4-BE49-F238E27FC236}">
                <a16:creationId xmlns:a16="http://schemas.microsoft.com/office/drawing/2014/main" id="{02698C03-999D-3615-7CAF-9D7B3061D8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409" y="579473"/>
            <a:ext cx="10832131" cy="45765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FCA2118-59A2-4310-A4B2-F2CBA821E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40492"/>
            <a:ext cx="12192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2C79F-047A-8209-9350-B8C5C91D4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60" y="5279511"/>
            <a:ext cx="9681882" cy="739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chk_win()</a:t>
            </a:r>
          </a:p>
        </p:txBody>
      </p:sp>
    </p:spTree>
    <p:extLst>
      <p:ext uri="{BB962C8B-B14F-4D97-AF65-F5344CB8AC3E}">
        <p14:creationId xmlns:p14="http://schemas.microsoft.com/office/powerpoint/2010/main" val="401319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1CA885-B813-0BFF-3EE4-09443176E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1967266"/>
            <a:ext cx="2876035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Generalize to 3D Tic Tac Toe</a:t>
            </a: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A4276FC-4D37-3E06-235B-A51F804BE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32931" y="643466"/>
            <a:ext cx="6069470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99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87E080-6C0A-D80E-40F1-57E43C4FA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37AD286-1B69-777B-5D1F-848CC4A8E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251D65-A52D-4DEB-4B0E-A8D537DFD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1967266"/>
            <a:ext cx="2876035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Generalize to 3D Tic Tac Toe</a:t>
            </a:r>
          </a:p>
        </p:txBody>
      </p:sp>
      <p:pic>
        <p:nvPicPr>
          <p:cNvPr id="6" name="Content Placeholder 5" descr="A screenshot of a computer game&#10;&#10;AI-generated content may be incorrect.">
            <a:extLst>
              <a:ext uri="{FF2B5EF4-FFF2-40B4-BE49-F238E27FC236}">
                <a16:creationId xmlns:a16="http://schemas.microsoft.com/office/drawing/2014/main" id="{542F3924-A7AB-6A5B-6C19-D3EB6C61FC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94385" y="975035"/>
            <a:ext cx="6868915" cy="4792747"/>
          </a:xfrm>
          <a:ln>
            <a:solidFill>
              <a:schemeClr val="tx1"/>
            </a:solidFill>
          </a:ln>
        </p:spPr>
      </p:pic>
      <p:pic>
        <p:nvPicPr>
          <p:cNvPr id="9" name="Picture 8" descr="A white background with black lines&#10;&#10;AI-generated content may be incorrect.">
            <a:extLst>
              <a:ext uri="{FF2B5EF4-FFF2-40B4-BE49-F238E27FC236}">
                <a16:creationId xmlns:a16="http://schemas.microsoft.com/office/drawing/2014/main" id="{182383D5-5E45-EB6A-6527-2BFACE2D5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483" y="4907769"/>
            <a:ext cx="5562600" cy="124460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9518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C62792C-65AB-BA23-2A73-D1CBD7F0A3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9103" y="385073"/>
            <a:ext cx="7492745" cy="60878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555F48-B1EA-D29F-55C8-135CF7782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"</a:t>
            </a:r>
            <a:r>
              <a:rPr lang="en-US" sz="48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Smart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" 3D Tic Tac Toe</a:t>
            </a:r>
          </a:p>
        </p:txBody>
      </p:sp>
    </p:spTree>
    <p:extLst>
      <p:ext uri="{BB962C8B-B14F-4D97-AF65-F5344CB8AC3E}">
        <p14:creationId xmlns:p14="http://schemas.microsoft.com/office/powerpoint/2010/main" val="3293854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Webserver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717157" cy="4351338"/>
          </a:xfrm>
        </p:spPr>
        <p:txBody>
          <a:bodyPr>
            <a:normAutofit/>
          </a:bodyPr>
          <a:lstStyle/>
          <a:p>
            <a:r>
              <a:rPr lang="en-US" sz="3200" dirty="0"/>
              <a:t>We'll use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cgi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-bin</a:t>
            </a:r>
            <a:r>
              <a:rPr lang="en-US" sz="3200" dirty="0"/>
              <a:t> and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bash</a:t>
            </a:r>
            <a:r>
              <a:rPr lang="en-US" sz="3200" dirty="0"/>
              <a:t> scripts initially …</a:t>
            </a:r>
          </a:p>
          <a:p>
            <a:r>
              <a:rPr lang="en-US" sz="3200" dirty="0"/>
              <a:t>Apache2 is the most common webserver software</a:t>
            </a:r>
          </a:p>
          <a:p>
            <a:pPr lvl="1"/>
            <a:r>
              <a:rPr lang="en-US" sz="2800" i="1" dirty="0">
                <a:hlinkClick r:id="rId2"/>
              </a:rPr>
              <a:t>https://httpd.apache.org</a:t>
            </a:r>
            <a:r>
              <a:rPr lang="en-US" sz="2800" i="1" dirty="0"/>
              <a:t> </a:t>
            </a:r>
          </a:p>
          <a:p>
            <a:pPr lvl="1"/>
            <a:r>
              <a:rPr lang="en-US" sz="2800" dirty="0"/>
              <a:t>has been around more than a quarter century</a:t>
            </a:r>
          </a:p>
          <a:p>
            <a:pPr lvl="1"/>
            <a:r>
              <a:rPr lang="en-US" sz="2800" i="1" dirty="0"/>
              <a:t>unfortunately, configurations are similar but different on macOS and Ubuntu </a:t>
            </a:r>
          </a:p>
          <a:p>
            <a:pPr marL="457200" lvl="1" indent="0">
              <a:buNone/>
            </a:pPr>
            <a:r>
              <a:rPr lang="en-US" sz="2800" dirty="0"/>
              <a:t>(</a:t>
            </a:r>
            <a:r>
              <a:rPr lang="en-US" sz="2800" dirty="0">
                <a:solidFill>
                  <a:srgbClr val="FF0000"/>
                </a:solidFill>
              </a:rPr>
              <a:t>we will cover both today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42060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Gateway Interface (CGI)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000" dirty="0"/>
              <a:t>The glue between a webserver and programs that run on the computer (= server) hosting the webserver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Normally, a webserver sends out </a:t>
            </a:r>
            <a:r>
              <a:rPr lang="en-US" b="1" dirty="0"/>
              <a:t>static webpages </a:t>
            </a:r>
            <a:r>
              <a:rPr lang="en-US" dirty="0"/>
              <a:t>in response to (URL) requests from a client (your web browser).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Sometimes, we want the </a:t>
            </a:r>
            <a:r>
              <a:rPr lang="en-US" b="1" dirty="0"/>
              <a:t>request to run a program </a:t>
            </a:r>
            <a:r>
              <a:rPr lang="en-US" dirty="0"/>
              <a:t>(a script or binary) on the server that does some computation and generates some result to be displayed on the client (as a webpage).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952" y="3880840"/>
            <a:ext cx="1397000" cy="1714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039" y="1648761"/>
            <a:ext cx="1761262" cy="12460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19800" y="2556336"/>
            <a:ext cx="5969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http://server/</a:t>
            </a:r>
            <a:r>
              <a:rPr lang="en-US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index.html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http://server/</a:t>
            </a:r>
            <a:r>
              <a:rPr lang="en-US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cgi</a:t>
            </a:r>
            <a:r>
              <a:rPr lang="en-US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-bin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program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?parameter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8" name="Bent Arrow 7"/>
          <p:cNvSpPr/>
          <p:nvPr/>
        </p:nvSpPr>
        <p:spPr>
          <a:xfrm flipV="1">
            <a:off x="8331476" y="3329608"/>
            <a:ext cx="864155" cy="1550286"/>
          </a:xfrm>
          <a:prstGeom prst="bentArrow">
            <a:avLst>
              <a:gd name="adj1" fmla="val 25000"/>
              <a:gd name="adj2" fmla="val 31819"/>
              <a:gd name="adj3" fmla="val 38636"/>
              <a:gd name="adj4" fmla="val 2708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Bent Arrow 8"/>
          <p:cNvSpPr/>
          <p:nvPr/>
        </p:nvSpPr>
        <p:spPr>
          <a:xfrm rot="16200000">
            <a:off x="7434015" y="3605619"/>
            <a:ext cx="1934777" cy="1382754"/>
          </a:xfrm>
          <a:prstGeom prst="bentArrow">
            <a:avLst>
              <a:gd name="adj1" fmla="val 14131"/>
              <a:gd name="adj2" fmla="val 17188"/>
              <a:gd name="adj3" fmla="val 23586"/>
              <a:gd name="adj4" fmla="val 1872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59828" y="5358663"/>
            <a:ext cx="2137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generated.html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15963" y="1741506"/>
            <a:ext cx="70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client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99802" y="3213281"/>
            <a:ext cx="116878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server:</a:t>
            </a:r>
          </a:p>
          <a:p>
            <a:r>
              <a:rPr lang="en-US" dirty="0"/>
              <a:t>webserver</a:t>
            </a:r>
          </a:p>
        </p:txBody>
      </p:sp>
      <p:sp>
        <p:nvSpPr>
          <p:cNvPr id="4" name="Left Arrow Callout 3"/>
          <p:cNvSpPr/>
          <p:nvPr/>
        </p:nvSpPr>
        <p:spPr>
          <a:xfrm>
            <a:off x="5656024" y="3377923"/>
            <a:ext cx="1246174" cy="902742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291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Today's class</a:t>
            </a:r>
          </a:p>
        </p:txBody>
      </p:sp>
      <p:sp>
        <p:nvSpPr>
          <p:cNvPr id="13" name="Left Arrow Callout 12">
            <a:extLst>
              <a:ext uri="{FF2B5EF4-FFF2-40B4-BE49-F238E27FC236}">
                <a16:creationId xmlns:a16="http://schemas.microsoft.com/office/drawing/2014/main" id="{07B6A282-D545-B4D8-1D5B-A1DD29206DA2}"/>
              </a:ext>
            </a:extLst>
          </p:cNvPr>
          <p:cNvSpPr/>
          <p:nvPr/>
        </p:nvSpPr>
        <p:spPr>
          <a:xfrm>
            <a:off x="5618739" y="4879894"/>
            <a:ext cx="1246174" cy="902742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291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Next</a:t>
            </a:r>
          </a:p>
          <a:p>
            <a:pPr algn="ctr"/>
            <a:r>
              <a:rPr lang="en-US" dirty="0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75414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/>
      <p:bldP spid="4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46614C-F92E-7D14-FF54-3BF5B4C20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18F70F-05F6-6CC8-C778-8E99AA738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httpd</a:t>
            </a:r>
            <a:r>
              <a:rPr lang="en-US" b="0" i="0" u="none" strike="noStrike" dirty="0">
                <a:solidFill>
                  <a:srgbClr val="003366"/>
                </a:solidFill>
                <a:effectLst/>
                <a:latin typeface="Arial" panose="020B0604020202020204" pitchFamily="34" charset="0"/>
              </a:rPr>
              <a:t> is the Apache </a:t>
            </a:r>
            <a:r>
              <a:rPr lang="en-US" b="0" i="0" u="none" strike="noStrike" dirty="0" err="1">
                <a:solidFill>
                  <a:srgbClr val="003366"/>
                </a:solidFill>
                <a:effectLst/>
                <a:latin typeface="Arial" panose="020B0604020202020204" pitchFamily="34" charset="0"/>
              </a:rPr>
              <a:t>HyperText</a:t>
            </a:r>
            <a:r>
              <a:rPr lang="en-US" b="0" i="0" u="none" strike="noStrike" dirty="0">
                <a:solidFill>
                  <a:srgbClr val="003366"/>
                </a:solidFill>
                <a:effectLst/>
                <a:latin typeface="Arial" panose="020B0604020202020204" pitchFamily="34" charset="0"/>
              </a:rPr>
              <a:t> Transfer Protocol (HTTP) server program. </a:t>
            </a:r>
          </a:p>
          <a:p>
            <a:pPr lvl="1"/>
            <a:r>
              <a:rPr lang="en-US" b="0" i="0" u="none" strike="noStrike" dirty="0">
                <a:solidFill>
                  <a:srgbClr val="003366"/>
                </a:solidFill>
                <a:effectLst/>
                <a:latin typeface="Arial" panose="020B0604020202020204" pitchFamily="34" charset="0"/>
              </a:rPr>
              <a:t>It is designed to be run as a standalone </a:t>
            </a:r>
            <a:r>
              <a:rPr lang="en-US" b="1" i="0" u="none" strike="noStrike" dirty="0">
                <a:solidFill>
                  <a:srgbClr val="003366"/>
                </a:solidFill>
                <a:effectLst/>
                <a:latin typeface="Arial" panose="020B0604020202020204" pitchFamily="34" charset="0"/>
              </a:rPr>
              <a:t>daemon</a:t>
            </a:r>
            <a:r>
              <a:rPr lang="en-US" b="0" i="0" u="none" strike="noStrike" dirty="0">
                <a:solidFill>
                  <a:srgbClr val="003366"/>
                </a:solidFill>
                <a:effectLst/>
                <a:latin typeface="Arial" panose="020B0604020202020204" pitchFamily="34" charset="0"/>
              </a:rPr>
              <a:t> process. When used like this it will create a pool of child processes or threads to handle requests.</a:t>
            </a:r>
          </a:p>
          <a:p>
            <a:pPr lvl="1"/>
            <a:r>
              <a:rPr lang="en-US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"We fancifully began to use the word </a:t>
            </a:r>
            <a:r>
              <a:rPr lang="en-US" b="1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daemon</a:t>
            </a:r>
            <a:r>
              <a:rPr lang="en-US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to describe background processes that worked tirelessly to perform system chores".</a:t>
            </a:r>
            <a:r>
              <a:rPr lang="en-US" dirty="0">
                <a:solidFill>
                  <a:srgbClr val="003366"/>
                </a:solidFill>
                <a:latin typeface="Arial" panose="020B0604020202020204" pitchFamily="34" charset="0"/>
              </a:rPr>
              <a:t> (Prof. </a:t>
            </a:r>
            <a:r>
              <a:rPr lang="en-US" dirty="0" err="1">
                <a:solidFill>
                  <a:srgbClr val="003366"/>
                </a:solidFill>
                <a:latin typeface="Arial" panose="020B0604020202020204" pitchFamily="34" charset="0"/>
              </a:rPr>
              <a:t>Corbató</a:t>
            </a:r>
            <a:r>
              <a:rPr lang="en-US" dirty="0">
                <a:solidFill>
                  <a:srgbClr val="003366"/>
                </a:solidFill>
                <a:latin typeface="Arial" panose="020B0604020202020204" pitchFamily="34" charset="0"/>
              </a:rPr>
              <a:t>, MIT)</a:t>
            </a:r>
            <a:endParaRPr lang="en-US" b="0" i="0" u="none" strike="noStrike" dirty="0">
              <a:solidFill>
                <a:srgbClr val="003366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lang="en-US" b="0" i="0" u="none" strike="noStrike" dirty="0">
                <a:solidFill>
                  <a:srgbClr val="003366"/>
                </a:solidFill>
                <a:effectLst/>
                <a:latin typeface="Arial" panose="020B0604020202020204" pitchFamily="34" charset="0"/>
              </a:rPr>
              <a:t>In general, </a:t>
            </a:r>
            <a:r>
              <a:rPr lang="en-US" dirty="0"/>
              <a:t>httpd</a:t>
            </a:r>
            <a:r>
              <a:rPr lang="en-US" b="0" i="0" u="none" strike="noStrike" dirty="0">
                <a:solidFill>
                  <a:srgbClr val="003366"/>
                </a:solidFill>
                <a:effectLst/>
                <a:latin typeface="Arial" panose="020B0604020202020204" pitchFamily="34" charset="0"/>
              </a:rPr>
              <a:t> should not be invoked directly, but rather should be invoked via </a:t>
            </a:r>
            <a:r>
              <a:rPr lang="en-US" sz="2000" b="0" i="0" u="none" strike="noStrike" dirty="0" err="1">
                <a:solidFill>
                  <a:srgbClr val="003366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apachctl</a:t>
            </a:r>
            <a:r>
              <a:rPr lang="en-US" b="0" i="0" u="none" strike="noStrike" dirty="0">
                <a:solidFill>
                  <a:srgbClr val="003366"/>
                </a:solidFill>
                <a:effectLst/>
                <a:latin typeface="Arial" panose="020B0604020202020204" pitchFamily="34" charset="0"/>
              </a:rPr>
              <a:t> on Unix-based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61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Apache Webserver on macOS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400" b="1" dirty="0"/>
              <a:t>Commands to be entered at a Terminal</a:t>
            </a:r>
          </a:p>
          <a:p>
            <a:pPr marL="457200" lvl="1" indent="0">
              <a:buNone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~$ which httpd</a:t>
            </a:r>
          </a:p>
          <a:p>
            <a:pPr marL="457200" lvl="1" indent="0">
              <a:buNone/>
            </a:pPr>
            <a:r>
              <a:rPr lang="en-US" sz="26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sz="26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usr</a:t>
            </a:r>
            <a:r>
              <a:rPr lang="en-US" sz="26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sz="26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sbin</a:t>
            </a:r>
            <a:r>
              <a:rPr lang="en-US" sz="26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/httpd</a:t>
            </a:r>
          </a:p>
          <a:p>
            <a:r>
              <a:rPr lang="en-US" sz="3400" dirty="0"/>
              <a:t>Apache version (macOS 26.7 </a:t>
            </a:r>
            <a:r>
              <a:rPr lang="en-US" sz="3400" i="1" dirty="0"/>
              <a:t>Tahoe</a:t>
            </a:r>
            <a:r>
              <a:rPr lang="en-US" sz="3400" dirty="0"/>
              <a:t>):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~$ httpd -v</a:t>
            </a:r>
          </a:p>
          <a:p>
            <a:pPr lvl="1"/>
            <a:r>
              <a:rPr lang="en-US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Server version: Apache/2.4.67 (Unix)</a:t>
            </a:r>
          </a:p>
          <a:p>
            <a:pPr lvl="1"/>
            <a:r>
              <a:rPr lang="en-US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Server built:   Aug 18 2026 19:55:09</a:t>
            </a:r>
          </a:p>
          <a:p>
            <a:r>
              <a:rPr lang="en-US" sz="3400" dirty="0"/>
              <a:t>Apache version (macOS 14.0 </a:t>
            </a:r>
            <a:r>
              <a:rPr lang="en-US" sz="3400" i="1" dirty="0"/>
              <a:t>Sonoma</a:t>
            </a:r>
            <a:r>
              <a:rPr lang="en-US" sz="3400" dirty="0"/>
              <a:t>):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~$ httpd -v</a:t>
            </a:r>
          </a:p>
          <a:p>
            <a:pPr lvl="1"/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Server version: Apache/2.4.56 (Unix)</a:t>
            </a:r>
          </a:p>
          <a:p>
            <a:pPr lvl="1"/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Server built:   Aug  5 2023 06:30:16</a:t>
            </a:r>
          </a:p>
          <a:p>
            <a:pPr lvl="0"/>
            <a:r>
              <a:rPr lang="en-US" sz="3400" dirty="0">
                <a:solidFill>
                  <a:prstClr val="black"/>
                </a:solidFill>
              </a:rPr>
              <a:t>Apache version (OSX 10.13 </a:t>
            </a:r>
            <a:r>
              <a:rPr lang="en-US" sz="3400" i="1" dirty="0">
                <a:solidFill>
                  <a:prstClr val="black"/>
                </a:solidFill>
              </a:rPr>
              <a:t>High Sierra</a:t>
            </a:r>
            <a:r>
              <a:rPr lang="en-US" sz="3400" dirty="0">
                <a:solidFill>
                  <a:prstClr val="black"/>
                </a:solidFill>
              </a:rPr>
              <a:t>):</a:t>
            </a:r>
            <a:endParaRPr lang="en-US" sz="3400" dirty="0"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~$ httpd -v</a:t>
            </a:r>
          </a:p>
          <a:p>
            <a:pPr lvl="1"/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Server version: Apache/2.4.33 (Unix)</a:t>
            </a:r>
          </a:p>
          <a:p>
            <a:pPr lvl="1"/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Server built:   Apr  3 2018 17:54:07</a:t>
            </a:r>
          </a:p>
        </p:txBody>
      </p:sp>
      <p:sp>
        <p:nvSpPr>
          <p:cNvPr id="5" name="Left Arrow Callout 4"/>
          <p:cNvSpPr/>
          <p:nvPr/>
        </p:nvSpPr>
        <p:spPr>
          <a:xfrm>
            <a:off x="6399500" y="3082594"/>
            <a:ext cx="1851130" cy="692811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391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Apache 2.4</a:t>
            </a:r>
          </a:p>
        </p:txBody>
      </p:sp>
      <p:sp>
        <p:nvSpPr>
          <p:cNvPr id="4" name="Left Arrow Callout 3">
            <a:extLst>
              <a:ext uri="{FF2B5EF4-FFF2-40B4-BE49-F238E27FC236}">
                <a16:creationId xmlns:a16="http://schemas.microsoft.com/office/drawing/2014/main" id="{08E7C737-BC86-4321-8497-4272AEE9C552}"/>
              </a:ext>
            </a:extLst>
          </p:cNvPr>
          <p:cNvSpPr/>
          <p:nvPr/>
        </p:nvSpPr>
        <p:spPr>
          <a:xfrm>
            <a:off x="6399500" y="5334883"/>
            <a:ext cx="2542672" cy="692811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363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Apache 2.4 released in 2012</a:t>
            </a:r>
          </a:p>
        </p:txBody>
      </p:sp>
    </p:spTree>
    <p:extLst>
      <p:ext uri="{BB962C8B-B14F-4D97-AF65-F5344CB8AC3E}">
        <p14:creationId xmlns:p14="http://schemas.microsoft.com/office/powerpoint/2010/main" val="210667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mputer screen shot of a black screen&#10;&#10;Description automatically generated">
            <a:extLst>
              <a:ext uri="{FF2B5EF4-FFF2-40B4-BE49-F238E27FC236}">
                <a16:creationId xmlns:a16="http://schemas.microsoft.com/office/drawing/2014/main" id="{CF2357D8-CFBE-CCBE-5F07-9855E2E70B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15" t="8470" r="21799" b="19999"/>
          <a:stretch/>
        </p:blipFill>
        <p:spPr>
          <a:xfrm>
            <a:off x="29964" y="117389"/>
            <a:ext cx="12162036" cy="66232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7308" y="365125"/>
            <a:ext cx="2926491" cy="1846734"/>
          </a:xfrm>
        </p:spPr>
        <p:txBody>
          <a:bodyPr>
            <a:normAutofit/>
          </a:bodyPr>
          <a:lstStyle/>
          <a:p>
            <a:r>
              <a:rPr lang="en-US" sz="4000" dirty="0"/>
              <a:t>Apache Webserver on Ubuntu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4996" y="2856212"/>
            <a:ext cx="4409303" cy="91259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Ubuntu:</a:t>
            </a:r>
          </a:p>
          <a:p>
            <a:pPr lvl="1"/>
            <a:r>
              <a:rPr lang="en-US" sz="20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sudo</a:t>
            </a:r>
            <a:r>
              <a:rPr lang="en-US" sz="20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apt-get update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FFAC247-396F-AE61-2DB5-FFD6913A0F58}"/>
              </a:ext>
            </a:extLst>
          </p:cNvPr>
          <p:cNvSpPr txBox="1">
            <a:spLocks/>
          </p:cNvSpPr>
          <p:nvPr/>
        </p:nvSpPr>
        <p:spPr>
          <a:xfrm>
            <a:off x="6094475" y="514006"/>
            <a:ext cx="4409303" cy="1945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Apache Webserver on Ubuntu (on WSL)</a:t>
            </a:r>
          </a:p>
        </p:txBody>
      </p:sp>
    </p:spTree>
    <p:extLst>
      <p:ext uri="{BB962C8B-B14F-4D97-AF65-F5344CB8AC3E}">
        <p14:creationId xmlns:p14="http://schemas.microsoft.com/office/powerpoint/2010/main" val="1120429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A41AFE60-65AC-B75B-4BEC-2C838E349E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81" t="8309" r="20981" b="19846"/>
          <a:stretch/>
        </p:blipFill>
        <p:spPr>
          <a:xfrm>
            <a:off x="630194" y="548443"/>
            <a:ext cx="11131110" cy="6043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79CCFD-0917-D125-718B-243533148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4993" y="982963"/>
            <a:ext cx="4409303" cy="1945589"/>
          </a:xfrm>
        </p:spPr>
        <p:txBody>
          <a:bodyPr/>
          <a:lstStyle/>
          <a:p>
            <a:r>
              <a:rPr lang="en-US" sz="4400" dirty="0">
                <a:solidFill>
                  <a:schemeClr val="bg1"/>
                </a:solidFill>
              </a:rPr>
              <a:t>Apache Webserver on Ubuntu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0184F15-FC18-C5A5-09C8-7F51D2F85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45726"/>
          </a:xfrm>
        </p:spPr>
        <p:txBody>
          <a:bodyPr/>
          <a:lstStyle/>
          <a:p>
            <a:r>
              <a:rPr lang="en-US" dirty="0"/>
              <a:t>apache2ctl command</a:t>
            </a:r>
          </a:p>
        </p:txBody>
      </p:sp>
    </p:spTree>
    <p:extLst>
      <p:ext uri="{BB962C8B-B14F-4D97-AF65-F5344CB8AC3E}">
        <p14:creationId xmlns:p14="http://schemas.microsoft.com/office/powerpoint/2010/main" val="2875787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Apache Webserver on macOS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500" dirty="0"/>
              <a:t>Commands to be entered at a Terminal</a:t>
            </a:r>
          </a:p>
          <a:p>
            <a:r>
              <a:rPr lang="en-US" sz="3000" dirty="0"/>
              <a:t>Apache webserver control: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~$ which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apachectl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usr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sbin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apachectl</a:t>
            </a:r>
            <a:endParaRPr lang="en-US" dirty="0">
              <a:solidFill>
                <a:schemeClr val="accent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sudo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apachectl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start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sudo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apachectl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stop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sudo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apachectl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–k restart</a:t>
            </a:r>
            <a:r>
              <a:rPr lang="en-US" dirty="0">
                <a:latin typeface="Menlo Bold"/>
                <a:cs typeface="Menlo Bold"/>
              </a:rPr>
              <a:t>		</a:t>
            </a:r>
            <a:r>
              <a:rPr lang="en-US" dirty="0">
                <a:cs typeface="Menlo Bold"/>
              </a:rPr>
              <a:t>(after configuration change)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apachectl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configtest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	</a:t>
            </a:r>
            <a:r>
              <a:rPr lang="en-US" dirty="0">
                <a:latin typeface="Menlo Bold"/>
                <a:cs typeface="Menlo Bold"/>
              </a:rPr>
              <a:t>		</a:t>
            </a:r>
            <a:r>
              <a:rPr lang="en-US" dirty="0">
                <a:cs typeface="Menlo Bold"/>
              </a:rPr>
              <a:t>(check configuration)</a:t>
            </a:r>
            <a:endParaRPr lang="en-US" dirty="0">
              <a:latin typeface="Menlo Bold"/>
              <a:cs typeface="Menlo Bold"/>
            </a:endParaRPr>
          </a:p>
          <a:p>
            <a:pPr lvl="1"/>
            <a:r>
              <a:rPr lang="en-US" sz="2500" dirty="0">
                <a:solidFill>
                  <a:srgbClr val="0000FF"/>
                </a:solidFill>
                <a:latin typeface="Menlo Regular"/>
                <a:cs typeface="Menlo Regular"/>
              </a:rPr>
              <a:t>Syntax OK</a:t>
            </a:r>
            <a:endParaRPr lang="en-US" sz="2200" dirty="0">
              <a:cs typeface="Menlo Bold"/>
            </a:endParaRP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ps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-ax | grep httpd			</a:t>
            </a:r>
            <a:r>
              <a:rPr lang="en-US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(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ps</a:t>
            </a:r>
            <a:r>
              <a:rPr lang="en-US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 = process status)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sudo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apachectl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stop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ps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-ax | grep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httpd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6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89B12-E215-C81C-9482-732A8620A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Apache Webserver on WSL2 (Ubuntu)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29DE2-1F11-D429-A6E6-82D06D61F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23179" cy="4351338"/>
          </a:xfrm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en-US" dirty="0"/>
              <a:t>From Windows </a:t>
            </a:r>
            <a:r>
              <a:rPr lang="en-US" dirty="0" err="1"/>
              <a:t>Powershell</a:t>
            </a:r>
            <a:r>
              <a:rPr lang="en-US" dirty="0"/>
              <a:t>: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wsl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/>
              <a:t>Default page (Document Root):</a:t>
            </a:r>
          </a:p>
          <a:p>
            <a:pPr lvl="1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/var/www/html/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index.html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</a:t>
            </a:r>
          </a:p>
          <a:p>
            <a:pPr lvl="1"/>
            <a:r>
              <a:rPr lang="en-US" dirty="0"/>
              <a:t>owner of file is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root</a:t>
            </a:r>
            <a:r>
              <a:rPr lang="en-US" dirty="0"/>
              <a:t>,  so use the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sudo</a:t>
            </a:r>
            <a:r>
              <a:rPr lang="en-US" dirty="0"/>
              <a:t> prefix to edit it</a:t>
            </a:r>
          </a:p>
          <a:p>
            <a:pPr marL="457200" lvl="1" indent="0">
              <a:buNone/>
            </a:pPr>
            <a:r>
              <a:rPr lang="en-US" dirty="0"/>
              <a:t>    e.g. 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sudo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nano /var/www/html/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index.html</a:t>
            </a:r>
            <a:endParaRPr lang="en-US" dirty="0"/>
          </a:p>
          <a:p>
            <a:r>
              <a:rPr lang="en-US" dirty="0"/>
              <a:t>Commands (or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apache2ctl</a:t>
            </a:r>
            <a:r>
              <a:rPr lang="en-US" dirty="0"/>
              <a:t>):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sudo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service apache2 start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sudo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service apache2 stop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sudo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service apache2 restart</a:t>
            </a:r>
          </a:p>
        </p:txBody>
      </p:sp>
    </p:spTree>
    <p:extLst>
      <p:ext uri="{BB962C8B-B14F-4D97-AF65-F5344CB8AC3E}">
        <p14:creationId xmlns:p14="http://schemas.microsoft.com/office/powerpoint/2010/main" val="3563733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Apache Webserver on macOS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63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Default static webpage </a:t>
            </a:r>
            <a:r>
              <a:rPr lang="en-US" dirty="0"/>
              <a:t>storage location:</a:t>
            </a:r>
          </a:p>
          <a:p>
            <a:pPr lvl="1"/>
            <a:r>
              <a:rPr lang="en-US" dirty="0">
                <a:hlinkClick r:id="rId2"/>
              </a:rPr>
              <a:t>http://localhost/</a:t>
            </a:r>
            <a:endParaRPr lang="en-US" dirty="0"/>
          </a:p>
          <a:p>
            <a:pPr lvl="1"/>
            <a:r>
              <a:rPr lang="en-US" sz="2000" dirty="0">
                <a:latin typeface="Menlo Bold"/>
                <a:cs typeface="Menlo Bold"/>
              </a:rPr>
              <a:t>/Library/</a:t>
            </a:r>
            <a:r>
              <a:rPr lang="en-US" sz="2000" dirty="0" err="1">
                <a:latin typeface="Menlo Bold"/>
                <a:cs typeface="Menlo Bold"/>
              </a:rPr>
              <a:t>WebServer</a:t>
            </a:r>
            <a:r>
              <a:rPr lang="en-US" sz="2000" dirty="0">
                <a:latin typeface="Menlo Bold"/>
                <a:cs typeface="Menlo Bold"/>
              </a:rPr>
              <a:t>/Documents/</a:t>
            </a:r>
            <a:r>
              <a:rPr lang="en-US" sz="2000" dirty="0" err="1">
                <a:latin typeface="Menlo Bold"/>
                <a:cs typeface="Menlo Bold"/>
              </a:rPr>
              <a:t>index.html.en~orig</a:t>
            </a:r>
            <a:endParaRPr lang="en-US" sz="2000" dirty="0">
              <a:latin typeface="Menlo Bold"/>
              <a:cs typeface="Menlo Bold"/>
            </a:endParaRPr>
          </a:p>
          <a:p>
            <a:pPr lvl="1"/>
            <a:r>
              <a:rPr lang="en-US" sz="2200" dirty="0">
                <a:latin typeface="+mj-lt"/>
                <a:cs typeface="Monaco"/>
              </a:rPr>
              <a:t>Let's create </a:t>
            </a:r>
            <a:r>
              <a:rPr lang="en-US" sz="2200" dirty="0" err="1">
                <a:latin typeface="Menlo Bold"/>
                <a:cs typeface="Menlo Bold"/>
              </a:rPr>
              <a:t>index.html</a:t>
            </a:r>
            <a:r>
              <a:rPr lang="en-US" sz="2200" dirty="0">
                <a:latin typeface="+mj-lt"/>
                <a:cs typeface="Monaco"/>
              </a:rPr>
              <a:t> ourselves!</a:t>
            </a:r>
          </a:p>
          <a:p>
            <a:pPr lvl="1"/>
            <a:r>
              <a:rPr lang="en-US" sz="2000" dirty="0" err="1">
                <a:latin typeface="Menlo Bold"/>
                <a:cs typeface="Menlo Bold"/>
              </a:rPr>
              <a:t>sudo</a:t>
            </a:r>
            <a:r>
              <a:rPr lang="en-US" sz="2000" dirty="0">
                <a:latin typeface="Menlo Bold"/>
                <a:cs typeface="Menlo Bold"/>
              </a:rPr>
              <a:t> </a:t>
            </a:r>
            <a:r>
              <a:rPr lang="en-US" sz="2000" dirty="0" err="1">
                <a:latin typeface="Menlo Bold"/>
                <a:cs typeface="Menlo Bold"/>
              </a:rPr>
              <a:t>nano</a:t>
            </a:r>
            <a:r>
              <a:rPr lang="en-US" sz="2000" dirty="0">
                <a:latin typeface="Menlo Bold"/>
                <a:cs typeface="Menlo Bold"/>
              </a:rPr>
              <a:t> /Library/Webserver/Documents/</a:t>
            </a:r>
            <a:r>
              <a:rPr lang="en-US" sz="2000" dirty="0" err="1">
                <a:latin typeface="Menlo Bold"/>
                <a:cs typeface="Menlo Bold"/>
              </a:rPr>
              <a:t>index.html.en~orig</a:t>
            </a:r>
            <a:endParaRPr lang="en-US" sz="2000" dirty="0">
              <a:latin typeface="Menlo Bold"/>
              <a:cs typeface="Menlo 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90959" y="3789023"/>
            <a:ext cx="5261482" cy="12926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nano</a:t>
            </a:r>
            <a:r>
              <a:rPr lang="en-US" sz="2000" dirty="0">
                <a:cs typeface="Monaco"/>
              </a:rPr>
              <a:t> is a simple text editor</a:t>
            </a:r>
          </a:p>
          <a:p>
            <a:pPr marL="0"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^ </a:t>
            </a:r>
            <a:r>
              <a:rPr lang="en-US" sz="2000" dirty="0">
                <a:cs typeface="Monaco"/>
              </a:rPr>
              <a:t>means use the Control key</a:t>
            </a:r>
          </a:p>
          <a:p>
            <a:pPr marL="0" lvl="1"/>
            <a:r>
              <a:rPr lang="en-US" sz="2000" dirty="0">
                <a:cs typeface="Monaco"/>
              </a:rPr>
              <a:t>save file as </a:t>
            </a:r>
          </a:p>
          <a:p>
            <a:pPr marL="0" lvl="1"/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/Library/Webserver/Documents/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index.html</a:t>
            </a:r>
            <a:endParaRPr lang="en-US" sz="16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4" name="Picture 3" descr="Screen Shot 2015-10-25 at 8.20.1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139" y="3789023"/>
            <a:ext cx="4294461" cy="27424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80874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Apache2 on Ubuntu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6004035" cy="1325563"/>
          </a:xfrm>
        </p:spPr>
        <p:txBody>
          <a:bodyPr>
            <a:normAutofit fontScale="62500" lnSpcReduction="20000"/>
          </a:bodyPr>
          <a:lstStyle/>
          <a:p>
            <a:r>
              <a:rPr lang="en-US" sz="3800" dirty="0"/>
              <a:t>Apache2 webserver (on VirtualBox or WSL2):</a:t>
            </a:r>
          </a:p>
          <a:p>
            <a:pPr lvl="1"/>
            <a:r>
              <a:rPr lang="en-US" sz="2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sudo</a:t>
            </a:r>
            <a:r>
              <a:rPr lang="en-US" sz="2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apache2ctl start	</a:t>
            </a:r>
          </a:p>
          <a:p>
            <a:pPr lvl="1"/>
            <a:r>
              <a:rPr lang="en-US" sz="2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sudo</a:t>
            </a:r>
            <a:r>
              <a:rPr lang="en-US" sz="2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apache2ctl stop</a:t>
            </a:r>
          </a:p>
          <a:p>
            <a:pPr lvl="1"/>
            <a:r>
              <a:rPr lang="en-US" sz="2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sudo</a:t>
            </a:r>
            <a:r>
              <a:rPr lang="en-US" sz="2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apache2ctl restart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0DF1D0-8DD5-5E46-B159-97E7BD988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377" y="3011789"/>
            <a:ext cx="6948687" cy="33850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EDD90C-5CE2-7599-6BCA-F47CF2A9B134}"/>
              </a:ext>
            </a:extLst>
          </p:cNvPr>
          <p:cNvSpPr txBox="1"/>
          <p:nvPr/>
        </p:nvSpPr>
        <p:spPr>
          <a:xfrm>
            <a:off x="6095643" y="2224952"/>
            <a:ext cx="4852547" cy="4001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dirty="0"/>
              <a:t>Note: macOS is different, uses</a:t>
            </a:r>
            <a:r>
              <a:rPr lang="en-US" dirty="0"/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apachectl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87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34B1C-8F2E-280A-5BBC-B7282EA5A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</a:t>
            </a:r>
            <a:r>
              <a:rPr lang="en-US" dirty="0"/>
              <a:t> command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92491-CC87-CD8B-D3C2-E2C8468CD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NAME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</a:t>
            </a:r>
            <a:r>
              <a:rPr lang="en-US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– process status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SYNOPSIS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</a:t>
            </a:r>
            <a:r>
              <a:rPr lang="en-US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[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</a:t>
            </a:r>
            <a:r>
              <a:rPr lang="en-US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AaCcEefhjlMmrSTvwXx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 …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DESCRIPTION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The </a:t>
            </a:r>
            <a:r>
              <a:rPr lang="en-US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utility displays a header line, followed by lines containing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information about all of your processes that have controlling terminals.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-a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Display information about other users' processes as well as your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      own.  This will skip any processes which do not have a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      controlling terminal, unless the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-x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option is also specified.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-x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When displaying processes matched by other options, include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      processes which do not have a controlling terminal. </a:t>
            </a:r>
          </a:p>
        </p:txBody>
      </p:sp>
    </p:spTree>
    <p:extLst>
      <p:ext uri="{BB962C8B-B14F-4D97-AF65-F5344CB8AC3E}">
        <p14:creationId xmlns:p14="http://schemas.microsoft.com/office/powerpoint/2010/main" val="3621002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C7FEB-0834-885C-B42D-E00CB20C7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grep command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90130-4A8B-88CF-D15B-048B20DC6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NAME</a:t>
            </a:r>
            <a:endParaRPr lang="en-US" sz="16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</a:t>
            </a:r>
            <a:r>
              <a:rPr lang="en-US" sz="1600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grep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egrep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fgrep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rgrep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bzgrep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bzegrep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bzfgrep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zgrep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zegrep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zfgrep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– file pattern searcher</a:t>
            </a:r>
          </a:p>
          <a:p>
            <a:pPr marL="0" indent="0">
              <a:buNone/>
            </a:pPr>
            <a:endParaRPr lang="en-US" sz="1600" b="1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SYNOPSIS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grep … [pattern] [file ...]</a:t>
            </a:r>
          </a:p>
          <a:p>
            <a:pPr marL="0" indent="0">
              <a:buNone/>
            </a:pPr>
            <a:endParaRPr lang="en-US" sz="1600" b="1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DESCRIPTION</a:t>
            </a:r>
            <a:endParaRPr lang="en-US" sz="16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The </a:t>
            </a:r>
            <a:r>
              <a:rPr lang="en-US" sz="1600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grep</a:t>
            </a: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utility searches any given input files, selecting lines that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match one or more patterns.  By default, a pattern matches an input line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if the regular expression (RE) in the pattern matches the input line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without its trailing newline.  An empty expression matches every line.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Each input line that matches at least one of the patterns is written to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the standard output.</a:t>
            </a:r>
          </a:p>
        </p:txBody>
      </p:sp>
    </p:spTree>
    <p:extLst>
      <p:ext uri="{BB962C8B-B14F-4D97-AF65-F5344CB8AC3E}">
        <p14:creationId xmlns:p14="http://schemas.microsoft.com/office/powerpoint/2010/main" val="3317402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DBBCE-4208-01FB-491B-3E20870C8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Apache Webserver on macOS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DC54B-0A6F-7568-8949-667FA8F7C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~$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-ax | grep httpd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  154 ??         0:19.63 /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usr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sbin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/httpd -D FOREGROUND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  517 ??         0:00.00 /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usr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sbin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/httpd -D FOREGROUND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17404 ttys001    0:00.00 grep httpd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~$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sudo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apachectl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stop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Password: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~$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-ax | grep httpd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17409 ttys001    0:00.00 grep httpd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(base) ~$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sudo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apachectl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start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(base) ~$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-ax | grep httpd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17414 ??         0:00.13 /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usr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sbin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/httpd -D FOREGROUND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17430 ??         0:00.00 /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usr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sbin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/httpd -D FOREGROUND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17432 ttys001    0:00.00 grep httpd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2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2A204-3470-884B-B761-E8AF1E1B7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Apache Webserver on macOS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039FA-EA7F-FF42-B89F-2D4100934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~$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sudo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apachectl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start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Password: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/System/Library/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LaunchDaemons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org.apache.httpd.plist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: service already loaded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Load failed: 37: Operation already in progress</a:t>
            </a:r>
          </a:p>
          <a:p>
            <a:pPr marL="0" indent="0">
              <a:buNone/>
            </a:pP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~$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apachectl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configtest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AH00558: 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httpd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Could not reliably determine the server's fully qualified domain name, using 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Sandiways-MacBook-4.local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 Set the '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ServerName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 directive globally to suppress this message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Syntax OK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47013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Apache Webserver on macOS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sudo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apachectl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start</a:t>
            </a:r>
          </a:p>
          <a:p>
            <a:r>
              <a:rPr lang="en-US" sz="2400" dirty="0">
                <a:latin typeface="Calibri"/>
                <a:cs typeface="Calibri"/>
              </a:rPr>
              <a:t>On a browser, enter: </a:t>
            </a:r>
            <a:r>
              <a:rPr lang="en-US" sz="2400" dirty="0">
                <a:latin typeface="Calibri"/>
                <a:cs typeface="Calibri"/>
                <a:hlinkClick r:id="rId2"/>
              </a:rPr>
              <a:t>http://localhost/</a:t>
            </a:r>
            <a:r>
              <a:rPr lang="en-US" sz="2400" dirty="0">
                <a:latin typeface="Calibri"/>
                <a:cs typeface="Calibri"/>
              </a:rPr>
              <a:t> this displays as default the file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/Library/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WebServer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/Documents/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index.html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4" name="Picture 3" descr="Screen Shot 2015-10-25 at 7.51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410" y="3162404"/>
            <a:ext cx="5969000" cy="1320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1138262" y="3013501"/>
            <a:ext cx="13660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not </a:t>
            </a:r>
          </a:p>
          <a:p>
            <a:r>
              <a:rPr lang="en-US" sz="2400" i="1" dirty="0"/>
              <a:t>running</a:t>
            </a:r>
            <a:r>
              <a:rPr lang="is-IS" sz="2400" i="1" dirty="0"/>
              <a:t>…</a:t>
            </a:r>
            <a:endParaRPr lang="en-US" sz="2400" i="1" dirty="0"/>
          </a:p>
        </p:txBody>
      </p:sp>
      <p:pic>
        <p:nvPicPr>
          <p:cNvPr id="6" name="Picture 5" descr="Screen Shot 2015-10-25 at 7.53.2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410" y="4618141"/>
            <a:ext cx="2616200" cy="15113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7" name="TextBox 6"/>
          <p:cNvSpPr txBox="1"/>
          <p:nvPr/>
        </p:nvSpPr>
        <p:spPr>
          <a:xfrm>
            <a:off x="1086599" y="4618141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 running</a:t>
            </a:r>
          </a:p>
        </p:txBody>
      </p:sp>
    </p:spTree>
    <p:extLst>
      <p:ext uri="{BB962C8B-B14F-4D97-AF65-F5344CB8AC3E}">
        <p14:creationId xmlns:p14="http://schemas.microsoft.com/office/powerpoint/2010/main" val="110023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9B85178A-8DF4-30A7-403A-5B3E850516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DBD203-0241-3D64-6F91-11A4A2446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27" y="5144245"/>
            <a:ext cx="4011827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Apache Webserver on WSL2 (Ubuntu)</a:t>
            </a:r>
          </a:p>
        </p:txBody>
      </p:sp>
    </p:spTree>
    <p:extLst>
      <p:ext uri="{BB962C8B-B14F-4D97-AF65-F5344CB8AC3E}">
        <p14:creationId xmlns:p14="http://schemas.microsoft.com/office/powerpoint/2010/main" val="33589957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C73E5611-6BCE-327E-5CC6-34455CF8A2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EB3684-A270-ED74-254B-C0562C941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957" y="5366665"/>
            <a:ext cx="6067168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Apache Webserver 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on WSL2 (Ubuntu)</a:t>
            </a:r>
          </a:p>
        </p:txBody>
      </p:sp>
    </p:spTree>
    <p:extLst>
      <p:ext uri="{BB962C8B-B14F-4D97-AF65-F5344CB8AC3E}">
        <p14:creationId xmlns:p14="http://schemas.microsoft.com/office/powerpoint/2010/main" val="5944172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583C2-BDFB-EF81-F24C-04E91733D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Apache Webserver on macOS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3945E72C-CDFF-8AF6-86CF-90A3EA59EC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30400"/>
            <a:ext cx="7226300" cy="2997200"/>
          </a:xfr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292560-7805-C090-A696-328D39A61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010" y="4392612"/>
            <a:ext cx="6692900" cy="1549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3735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A88B4-C94B-394F-8F9E-C6F57A891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Apache Webserver on macOS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CCE123-3B8E-8F45-B949-67E89E52E8B7}"/>
              </a:ext>
            </a:extLst>
          </p:cNvPr>
          <p:cNvSpPr txBox="1"/>
          <p:nvPr/>
        </p:nvSpPr>
        <p:spPr>
          <a:xfrm>
            <a:off x="923544" y="1825625"/>
            <a:ext cx="2263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On macOS:</a:t>
            </a:r>
          </a:p>
        </p:txBody>
      </p:sp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5AA17D91-B818-2FEE-13E4-447B2221AC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7601" y="2333487"/>
            <a:ext cx="9356798" cy="4351338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455743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9B62D-C54C-7491-0275-E92BACC3C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Sample Site webpage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FFAA48-A7E3-C07F-3F89-3F0C3C30A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200" dirty="0"/>
              <a:t>Normally, </a:t>
            </a:r>
            <a:r>
              <a:rPr lang="en-US" sz="2200" dirty="0" err="1"/>
              <a:t>Javascript</a:t>
            </a:r>
            <a:r>
              <a:rPr lang="en-US" sz="2200" dirty="0"/>
              <a:t> in the browser is sandboxed for security.</a:t>
            </a:r>
          </a:p>
          <a:p>
            <a:pPr lvl="1"/>
            <a:r>
              <a:rPr lang="en-US" sz="1800" dirty="0"/>
              <a:t>It has no access to your machine details,  e.g. IP address or filesystem</a:t>
            </a:r>
          </a:p>
          <a:p>
            <a:r>
              <a:rPr lang="en-US" sz="2200" b="1" dirty="0"/>
              <a:t>So how did we do this?</a:t>
            </a:r>
          </a:p>
          <a:p>
            <a:r>
              <a:rPr lang="en-US" sz="2400" dirty="0"/>
              <a:t>File: </a:t>
            </a:r>
          </a:p>
          <a:p>
            <a:pPr lvl="1"/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sample-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index.html</a:t>
            </a:r>
            <a:endParaRPr lang="en-US" sz="18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r>
              <a:rPr lang="en-US" sz="2200" dirty="0"/>
              <a:t>I renamed it as 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index.html</a:t>
            </a:r>
            <a:r>
              <a:rPr lang="en-US" sz="2200" dirty="0"/>
              <a:t> on my computer</a:t>
            </a:r>
          </a:p>
          <a:p>
            <a:endParaRPr lang="en-US" sz="2200" dirty="0"/>
          </a:p>
        </p:txBody>
      </p:sp>
      <p:pic>
        <p:nvPicPr>
          <p:cNvPr id="5" name="Content Placeholder 4" descr="A computer screen shot of a program&#10;&#10;Description automatically generated">
            <a:extLst>
              <a:ext uri="{FF2B5EF4-FFF2-40B4-BE49-F238E27FC236}">
                <a16:creationId xmlns:a16="http://schemas.microsoft.com/office/drawing/2014/main" id="{45BA07F5-6D26-BD97-12AC-3B713D6FB23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13583" y="457201"/>
            <a:ext cx="7614823" cy="59205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22656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60FE4-F3C5-C14A-AAF0-0CFF17F44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Lookup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D8681CA-5F2D-ECDD-CADB-BAED17864B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52521" y="2126974"/>
            <a:ext cx="4184105" cy="4020171"/>
          </a:xfrm>
        </p:spPr>
        <p:txBody>
          <a:bodyPr/>
          <a:lstStyle/>
          <a:p>
            <a:r>
              <a:rPr lang="en-US" dirty="0"/>
              <a:t>Terminal: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~$ curl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ifconfig.co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2a09:bac3:6066:296::42:3d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211F2BA2-7E44-0EA8-AEB2-963A7D870C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1086" y="2733260"/>
            <a:ext cx="6583267" cy="2952607"/>
          </a:xfrm>
          <a:ln>
            <a:solidFill>
              <a:schemeClr val="accent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933261-40D6-D124-5796-BDA8486FFC4E}"/>
              </a:ext>
            </a:extLst>
          </p:cNvPr>
          <p:cNvSpPr txBox="1"/>
          <p:nvPr/>
        </p:nvSpPr>
        <p:spPr>
          <a:xfrm>
            <a:off x="847143" y="2280238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https://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ipapi.co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json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8835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705B7-AA48-5A9B-1383-B3A81C5DB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Lookup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E3BB48-DC63-49ED-200E-5E3EC3E0C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162433"/>
            <a:ext cx="4484167" cy="401453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JSON = </a:t>
            </a:r>
            <a:r>
              <a:rPr lang="en-US" dirty="0" err="1"/>
              <a:t>Javascript</a:t>
            </a:r>
            <a:r>
              <a:rPr lang="en-US" dirty="0"/>
              <a:t> Object Notation</a:t>
            </a:r>
          </a:p>
          <a:p>
            <a:r>
              <a:rPr lang="en-US" dirty="0"/>
              <a:t>IPv6 format</a:t>
            </a:r>
          </a:p>
          <a:p>
            <a:pPr lvl="1"/>
            <a:r>
              <a:rPr lang="en-US" sz="2000" dirty="0"/>
              <a:t> </a:t>
            </a:r>
            <a:r>
              <a:rPr lang="en-US" sz="2000" dirty="0" err="1"/>
              <a:t>x:x:x:x:x:x:x:x</a:t>
            </a:r>
            <a:endParaRPr lang="en-US" sz="2000" dirty="0"/>
          </a:p>
          <a:p>
            <a:pPr lvl="1"/>
            <a:r>
              <a:rPr lang="en-US" sz="2000" dirty="0"/>
              <a:t>each x is 4 hex digits</a:t>
            </a:r>
          </a:p>
          <a:p>
            <a:pPr lvl="1"/>
            <a:r>
              <a:rPr lang="en-US" sz="2000" dirty="0"/>
              <a:t>total: 128 bits</a:t>
            </a:r>
          </a:p>
          <a:p>
            <a:r>
              <a:rPr lang="en-US" dirty="0"/>
              <a:t>IPv4 format (</a:t>
            </a:r>
            <a:r>
              <a:rPr lang="en-US" i="1" dirty="0"/>
              <a:t>since 1983</a:t>
            </a:r>
            <a:r>
              <a:rPr lang="en-US" dirty="0"/>
              <a:t>)</a:t>
            </a:r>
          </a:p>
          <a:p>
            <a:pPr lvl="1"/>
            <a:r>
              <a:rPr lang="en-US" sz="2000" dirty="0"/>
              <a:t> </a:t>
            </a:r>
            <a:r>
              <a:rPr lang="en-US" sz="2000" dirty="0" err="1"/>
              <a:t>x.x.x.x</a:t>
            </a:r>
            <a:r>
              <a:rPr lang="en-US" sz="2000" dirty="0"/>
              <a:t> each x is 2 hex digits</a:t>
            </a:r>
          </a:p>
          <a:p>
            <a:pPr lvl="1"/>
            <a:r>
              <a:rPr lang="en-US" sz="2000" dirty="0"/>
              <a:t>total: 32 bits</a:t>
            </a:r>
          </a:p>
          <a:p>
            <a:pPr lvl="1"/>
            <a:endParaRPr lang="en-US" sz="1600" dirty="0"/>
          </a:p>
        </p:txBody>
      </p:sp>
      <p:pic>
        <p:nvPicPr>
          <p:cNvPr id="6" name="Content Placeholder 5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A3D2D214-62DE-3FAE-15FF-DA02580BFB3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962786" y="231692"/>
            <a:ext cx="5585748" cy="646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22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1359</Words>
  <Application>Microsoft Macintosh PowerPoint</Application>
  <PresentationFormat>Widescreen</PresentationFormat>
  <Paragraphs>204</Paragraphs>
  <Slides>32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Calibri Light</vt:lpstr>
      <vt:lpstr>Menlo</vt:lpstr>
      <vt:lpstr>Menlo Bold</vt:lpstr>
      <vt:lpstr>Menlo Regular</vt:lpstr>
      <vt:lpstr>Monaco</vt:lpstr>
      <vt:lpstr>Office Theme</vt:lpstr>
      <vt:lpstr>408/508 Computational Techniques for Linguists </vt:lpstr>
      <vt:lpstr>Today's Topics</vt:lpstr>
      <vt:lpstr>Today's Topics</vt:lpstr>
      <vt:lpstr>Delay Issue Example </vt:lpstr>
      <vt:lpstr>Example</vt:lpstr>
      <vt:lpstr>chk_win()</vt:lpstr>
      <vt:lpstr>chk_win()</vt:lpstr>
      <vt:lpstr>Generalize to 3D Tic Tac Toe</vt:lpstr>
      <vt:lpstr>Generalize to 3D Tic Tac Toe</vt:lpstr>
      <vt:lpstr>"Smart" 3D Tic Tac Toe</vt:lpstr>
      <vt:lpstr>Building a Webserver</vt:lpstr>
      <vt:lpstr>Common Gateway Interface (CGI)</vt:lpstr>
      <vt:lpstr>httpd</vt:lpstr>
      <vt:lpstr>Apache Webserver on macOS</vt:lpstr>
      <vt:lpstr>Apache Webserver on Ubuntu</vt:lpstr>
      <vt:lpstr>Apache Webserver on Ubuntu</vt:lpstr>
      <vt:lpstr>Apache Webserver on macOS</vt:lpstr>
      <vt:lpstr>Apache Webserver on WSL2 (Ubuntu)</vt:lpstr>
      <vt:lpstr>Apache Webserver on macOS</vt:lpstr>
      <vt:lpstr>Apache2 on Ubuntu</vt:lpstr>
      <vt:lpstr>ps command</vt:lpstr>
      <vt:lpstr>grep command</vt:lpstr>
      <vt:lpstr>Apache Webserver on macOS</vt:lpstr>
      <vt:lpstr>Apache Webserver on macOS</vt:lpstr>
      <vt:lpstr>Apache Webserver on macOS</vt:lpstr>
      <vt:lpstr>Apache Webserver on WSL2 (Ubuntu)</vt:lpstr>
      <vt:lpstr>Apache Webserver  on WSL2 (Ubuntu)</vt:lpstr>
      <vt:lpstr>Apache Webserver on macOS</vt:lpstr>
      <vt:lpstr>Apache Webserver on macOS</vt:lpstr>
      <vt:lpstr>Sample Site webpage</vt:lpstr>
      <vt:lpstr>Lookup</vt:lpstr>
      <vt:lpstr>Lookup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408/508 Computational Techniques for Linguists </dc:title>
  <dc:creator>sandiway@mac.com</dc:creator>
  <cp:lastModifiedBy>sandiway@mac.com</cp:lastModifiedBy>
  <cp:revision>15</cp:revision>
  <cp:lastPrinted>2025-09-30T03:49:15Z</cp:lastPrinted>
  <dcterms:created xsi:type="dcterms:W3CDTF">2023-10-09T21:54:34Z</dcterms:created>
  <dcterms:modified xsi:type="dcterms:W3CDTF">2026-10-20T19:49:32Z</dcterms:modified>
</cp:coreProperties>
</file>