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35" r:id="rId2"/>
    <p:sldId id="336" r:id="rId3"/>
    <p:sldId id="362" r:id="rId4"/>
    <p:sldId id="363" r:id="rId5"/>
    <p:sldId id="364" r:id="rId6"/>
    <p:sldId id="365" r:id="rId7"/>
    <p:sldId id="273" r:id="rId8"/>
    <p:sldId id="348" r:id="rId9"/>
    <p:sldId id="275" r:id="rId10"/>
    <p:sldId id="283" r:id="rId11"/>
    <p:sldId id="349" r:id="rId12"/>
    <p:sldId id="350" r:id="rId13"/>
    <p:sldId id="285" r:id="rId14"/>
    <p:sldId id="286" r:id="rId15"/>
    <p:sldId id="287" r:id="rId16"/>
    <p:sldId id="288" r:id="rId17"/>
    <p:sldId id="361" r:id="rId18"/>
    <p:sldId id="351" r:id="rId19"/>
    <p:sldId id="353" r:id="rId20"/>
    <p:sldId id="354" r:id="rId21"/>
    <p:sldId id="355" r:id="rId22"/>
    <p:sldId id="357" r:id="rId23"/>
    <p:sldId id="36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50"/>
    <p:restoredTop sz="96327"/>
  </p:normalViewPr>
  <p:slideViewPr>
    <p:cSldViewPr snapToGrid="0">
      <p:cViewPr varScale="1">
        <p:scale>
          <a:sx n="91" d="100"/>
          <a:sy n="91" d="100"/>
        </p:scale>
        <p:origin x="216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841A6-7714-AA3B-9F33-2D11604B0E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FD1FF3-A7BD-1C43-CDE2-70AEB54F32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60C3C-A8B3-2FE3-9FE5-E387EB607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1067-1FF2-9C4E-AB84-78699FED0C8E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428CB-5365-17B6-172B-8687BE8B6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C28F3-E49F-B13B-EFBE-CECBA39FC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82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D55FB-7134-A4F2-ED1B-BA57D4A76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86085-3962-E7E9-1DB0-A9310E56C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225EEE-9879-E925-C98D-5328EC84D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1067-1FF2-9C4E-AB84-78699FED0C8E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C52C8-D9BF-5C51-5D62-426522C5F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2151BD-83A1-230B-E48F-9B8FFF7C8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153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3F8D1-E19C-6A38-5D72-E06EB523F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0D7836-9314-E017-B036-26201A14C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BDCC6-A87D-6BA3-114C-7E8607194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1067-1FF2-9C4E-AB84-78699FED0C8E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B5CC7-9E38-B77A-A324-ADCD0CF72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536F8B-3798-F891-A3A1-540582932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581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4E52C-FF32-78F9-E02E-E1EB00C49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279BA-897D-1088-FF6E-8105B56F47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2A266-B2EE-FC39-2619-F68C45D401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452F7F-0899-92CA-C637-446C868CD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1067-1FF2-9C4E-AB84-78699FED0C8E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C89538-040E-72A8-A707-B40DF26E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A3301-9874-EC5B-CF5C-8CBA665DC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581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7A410-1390-FE60-F0E7-44AE27BC2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3E8EE-7278-2627-2508-069C40A300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6311CB-6DCF-7D58-33BC-D29A963426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A0D9EF-321B-94A9-44D2-70AD020423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D028A3-5A82-BDDF-EDAB-2A49B3A85A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5918AE-12A7-E2F3-E800-4912AECF4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1067-1FF2-9C4E-AB84-78699FED0C8E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C1EDDB-6BE9-BCA2-683A-85BA79351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937A11-10B9-A7AF-ABD5-E30A32997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432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01C9C-FB75-B37C-6E98-499A07AC0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4372DD-49CA-F9FC-3987-13A776B9D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1067-1FF2-9C4E-AB84-78699FED0C8E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FB9DAE-2F06-BD33-9670-71F2A1F25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0E1B25-3238-508E-0B0E-FA05FF1B3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822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9D30C0-D5F5-E08A-3B9B-8F6EF361F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1067-1FF2-9C4E-AB84-78699FED0C8E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C423F0-6F43-414E-058E-8ECCFEAC3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67E511-654A-0EDB-1AF6-AC774395D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507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170D2-D855-C758-5C7C-B58FAAD25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3C02A-BF6F-4853-DDA9-D432C9B53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4F007D-9A68-D18D-6F96-0D09CDFF84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6D7B3E-80DD-E45E-24E0-CE5350F1C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1067-1FF2-9C4E-AB84-78699FED0C8E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45F99-FA1A-4B2E-DA9D-4F7BEDDCC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69F32B-5246-2AE9-F512-D2AAC056B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2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2BFBD-D543-5B65-0FF7-902069A7A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C1396C-0B4E-E857-95C7-5D329E8BBC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38A11-1F77-EC53-0339-8FF9BCE08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FC8EAB-86F8-0DA2-9207-03FBAE892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1067-1FF2-9C4E-AB84-78699FED0C8E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A98F6F-0878-C5B9-3AA7-D13224CDF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05272C-AEC0-D74F-25E1-C2F50AB83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784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32745-13B3-CD0C-FB41-0F8910C7B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BC8CA2-0DDE-7623-B60E-B30ABCA4B3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5DC83-3F2D-D059-7522-B952D3401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1067-1FF2-9C4E-AB84-78699FED0C8E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2E6CE-E20D-8AC0-3C78-68D474185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36BEFA-DBBD-0F8C-DA16-F27C4BB95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680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330833-AAA9-5C13-12E6-FAE9421A33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022453-EE2B-0DC0-ED18-0B5B15D36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C591C2-4409-E3AC-8483-1204FA685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E1067-1FF2-9C4E-AB84-78699FED0C8E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A4640-51FD-C302-6AB8-B6A7E1A0C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E59A7A-AA10-AA48-00C2-3AEBA3C94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967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230387-8C30-77F4-7C60-752C5AC7A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57036-1534-81D0-1C48-F7617FD934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EA935-D5D0-65F1-414F-91C53808DE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E1067-1FF2-9C4E-AB84-78699FED0C8E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0B99E-F4B4-D1CD-F23A-A44CB8570C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CF497-ABB0-1B27-2777-6FBBEDDF74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D5F9D-8977-474A-A554-0267E99F2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85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codeproject.com/Articles/604502/A-universal-gauge-for-your-web-dashboard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developer.mozilla.org/en-US/docs/Web/API/Window/load_event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toorshia.github.io/justgage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dmitrybaranovskiy.github.io/raphael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mozilla.org/en-US/docs/Web/API/Document/DOMContentLoaded_event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EDD119B-6BFA-4C3F-90CE-97DAFD604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0F8460E-9FE0-EBD9-3850-9E9135D5A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0588" y="965199"/>
            <a:ext cx="6766078" cy="4927601"/>
          </a:xfrm>
        </p:spPr>
        <p:txBody>
          <a:bodyPr anchor="ctr">
            <a:normAutofit/>
          </a:bodyPr>
          <a:lstStyle/>
          <a:p>
            <a:pPr algn="l"/>
            <a:r>
              <a:rPr lang="en-US" sz="4800">
                <a:solidFill>
                  <a:schemeClr val="bg1"/>
                </a:solidFill>
              </a:rPr>
              <a:t>408/508 </a:t>
            </a:r>
            <a:r>
              <a:rPr lang="en-US" sz="4800" i="1">
                <a:solidFill>
                  <a:schemeClr val="bg1"/>
                </a:solidFill>
              </a:rPr>
              <a:t>Computational Techniques for Linguists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4A25506-2625-4D9F-08B9-CD8E1333B7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3257" y="965198"/>
            <a:ext cx="2707937" cy="4927602"/>
          </a:xfrm>
        </p:spPr>
        <p:txBody>
          <a:bodyPr anchor="ctr">
            <a:normAutofit/>
          </a:bodyPr>
          <a:lstStyle/>
          <a:p>
            <a:pPr algn="r"/>
            <a:r>
              <a:rPr lang="en-US" sz="2000" dirty="0">
                <a:solidFill>
                  <a:srgbClr val="FFC000"/>
                </a:solidFill>
              </a:rPr>
              <a:t>Lecture 16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1572D0-F0FD-4D84-8F82-DC59140EB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057399"/>
            <a:ext cx="0" cy="2743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611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0E717-4E95-9AC8-2B2C-38A2C8227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F5272-F382-E4D0-0CB8-53D9FF201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Reminder:</a:t>
            </a:r>
            <a:r>
              <a:rPr lang="en-US" sz="3200" dirty="0"/>
              <a:t> </a:t>
            </a:r>
            <a:r>
              <a:rPr lang="en-US" sz="3000" i="1" dirty="0">
                <a:solidFill>
                  <a:schemeClr val="accent1"/>
                </a:solidFill>
              </a:rPr>
              <a:t>Homework 6 (Tic-Tac-Toe) due this Sunday </a:t>
            </a:r>
            <a:endParaRPr lang="en-US" sz="2800" i="1" dirty="0">
              <a:solidFill>
                <a:schemeClr val="accent1"/>
              </a:solidFill>
            </a:endParaRPr>
          </a:p>
          <a:p>
            <a:r>
              <a:rPr lang="en-US" sz="3200" dirty="0"/>
              <a:t>Calendar Puzzle (</a:t>
            </a:r>
            <a:r>
              <a:rPr lang="en-US" sz="3200" i="1" dirty="0"/>
              <a:t>some more details</a:t>
            </a:r>
            <a:r>
              <a:rPr lang="en-US" sz="3200" dirty="0"/>
              <a:t>)</a:t>
            </a:r>
          </a:p>
          <a:p>
            <a:r>
              <a:rPr lang="en-US" sz="3200" dirty="0"/>
              <a:t>Example of a "real" webpage's structure (</a:t>
            </a:r>
            <a:r>
              <a:rPr lang="en-US" sz="3200" i="1" dirty="0"/>
              <a:t>Guardian news article</a:t>
            </a:r>
            <a:r>
              <a:rPr lang="en-US" sz="3200" dirty="0"/>
              <a:t>)</a:t>
            </a:r>
          </a:p>
          <a:p>
            <a:r>
              <a:rPr lang="en-US" sz="3200" dirty="0"/>
              <a:t>BMI Gauge animated display (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recap</a:t>
            </a:r>
            <a:r>
              <a:rPr lang="en-US" sz="3200" dirty="0"/>
              <a:t>)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using &lt;form&gt; elements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using &lt;table&gt;</a:t>
            </a:r>
            <a:endParaRPr lang="en-US" sz="2800" dirty="0"/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using </a:t>
            </a:r>
            <a:r>
              <a:rPr lang="en-US" sz="2800" i="1" dirty="0" err="1"/>
              <a:t>Javascript</a:t>
            </a:r>
            <a:r>
              <a:rPr lang="en-US" sz="2800" i="1" dirty="0"/>
              <a:t> to compute BMI value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i="1" dirty="0"/>
              <a:t>using the </a:t>
            </a:r>
            <a:r>
              <a:rPr lang="en-US" sz="2800" i="1" dirty="0" err="1"/>
              <a:t>gaugeSVG.js</a:t>
            </a:r>
            <a:r>
              <a:rPr lang="en-US" sz="2800" i="1" dirty="0"/>
              <a:t> widget to display the BMI value</a:t>
            </a:r>
          </a:p>
          <a:p>
            <a:r>
              <a:rPr lang="en-US" sz="3200" dirty="0">
                <a:solidFill>
                  <a:prstClr val="black"/>
                </a:solidFill>
              </a:rPr>
              <a:t>Gauge for a random number generator</a:t>
            </a:r>
          </a:p>
        </p:txBody>
      </p:sp>
    </p:spTree>
    <p:extLst>
      <p:ext uri="{BB962C8B-B14F-4D97-AF65-F5344CB8AC3E}">
        <p14:creationId xmlns:p14="http://schemas.microsoft.com/office/powerpoint/2010/main" val="131098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4B92BB1-3B85-29F0-135B-D8E0BFD54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Calendar Puzzle (</a:t>
            </a:r>
            <a:r>
              <a:rPr lang="en-US" i="1" dirty="0"/>
              <a:t>from last time</a:t>
            </a:r>
            <a:r>
              <a:rPr lang="en-US" dirty="0"/>
              <a:t>)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5FBA0F-3E55-6258-987D-6C005FD1362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057531" y="2120879"/>
            <a:ext cx="6915209" cy="3941805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50F987A-D559-89C8-9AF6-0AF5C374D2F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38200" y="1690688"/>
            <a:ext cx="3963231" cy="42281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9E6596-A499-C73F-69F0-A376996A4601}"/>
              </a:ext>
            </a:extLst>
          </p:cNvPr>
          <p:cNvSpPr txBox="1"/>
          <p:nvPr/>
        </p:nvSpPr>
        <p:spPr>
          <a:xfrm>
            <a:off x="4956517" y="1597659"/>
            <a:ext cx="68782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Solutions for Sept 6</a:t>
            </a:r>
            <a:r>
              <a:rPr lang="en-US" sz="2800" baseline="30000" dirty="0"/>
              <a:t>th</a:t>
            </a:r>
            <a:r>
              <a:rPr lang="en-US" sz="2800" dirty="0"/>
              <a:t> (</a:t>
            </a:r>
            <a:r>
              <a:rPr lang="en-US" sz="2800" i="1" dirty="0"/>
              <a:t>my ASCII graphics code</a:t>
            </a:r>
            <a:r>
              <a:rPr lang="en-US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57652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lowchart: Document 16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393C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00EFE0-AC34-3BCA-1A59-6EF71CC39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# of solutions for September </a:t>
            </a:r>
            <a:b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</a:t>
            </a:r>
            <a:r>
              <a:rPr lang="en-US" sz="3200" kern="1200" baseline="30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</a:t>
            </a: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– 31</a:t>
            </a:r>
            <a:r>
              <a:rPr lang="en-US" sz="3200" kern="1200" baseline="30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</a:t>
            </a: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A78B881-D1FC-3442-9275-EA5AF527CA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26010" y="200437"/>
            <a:ext cx="7127789" cy="662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907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17883A-7AC2-40A7-FAC5-0A96F81AB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886157" cy="1843502"/>
          </a:xfrm>
        </p:spPr>
        <p:txBody>
          <a:bodyPr/>
          <a:lstStyle/>
          <a:p>
            <a:r>
              <a:rPr lang="en-US" dirty="0"/>
              <a:t>Guardian News Article (on AI glasses)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80CE3E1-B0A0-A0D5-A056-CA17FD90956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1404622" y="2208627"/>
            <a:ext cx="4107574" cy="39683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Screen Recording 2026-10-14 at 1.25.11 PM">
            <a:hlinkClick r:id="" action="ppaction://media"/>
            <a:extLst>
              <a:ext uri="{FF2B5EF4-FFF2-40B4-BE49-F238E27FC236}">
                <a16:creationId xmlns:a16="http://schemas.microsoft.com/office/drawing/2014/main" id="{33F6576A-BF48-27DF-9E27-A1B3DBB2CF4C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62825" y="484274"/>
            <a:ext cx="3990975" cy="6204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710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54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rgbClr val="A77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42F64C-B866-C32B-4FF1-259D46801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Guardian News Article (on AI glasses)</a:t>
            </a:r>
          </a:p>
        </p:txBody>
      </p:sp>
      <p:pic>
        <p:nvPicPr>
          <p:cNvPr id="5" name="Reform_UK_politician_appears_to_use_smart_glasses_as_teleprompter_in_debate--2c9800fc-afbe-4f0d-b1a4-bb1e89a4c55d-1.0_720h_q8">
            <a:hlinkClick r:id="" action="ppaction://media"/>
            <a:extLst>
              <a:ext uri="{FF2B5EF4-FFF2-40B4-BE49-F238E27FC236}">
                <a16:creationId xmlns:a16="http://schemas.microsoft.com/office/drawing/2014/main" id="{BD16BF56-E52A-5234-A503-728B625B92D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94941" y="640080"/>
            <a:ext cx="6973520" cy="557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486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D6A6C-5927-4345-84DC-C0815A239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BMI: </a:t>
            </a:r>
            <a:r>
              <a:rPr lang="en-US" sz="3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&lt;form&gt;… &lt;/form&gt;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406513-438E-B049-ACBB-B123F5C6FEA9}"/>
              </a:ext>
            </a:extLst>
          </p:cNvPr>
          <p:cNvSpPr txBox="1"/>
          <p:nvPr/>
        </p:nvSpPr>
        <p:spPr>
          <a:xfrm>
            <a:off x="747643" y="5972381"/>
            <a:ext cx="2478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File: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bmi-js.html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pic>
        <p:nvPicPr>
          <p:cNvPr id="10" name="Content Placeholder 7">
            <a:extLst>
              <a:ext uri="{FF2B5EF4-FFF2-40B4-BE49-F238E27FC236}">
                <a16:creationId xmlns:a16="http://schemas.microsoft.com/office/drawing/2014/main" id="{55CF34F6-29E2-05FC-4AF8-B9C7E0133CA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199" y="2007704"/>
            <a:ext cx="7689461" cy="392595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28B9A9B-9506-7E98-83C2-38E9B2B0012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22924" y="2227436"/>
            <a:ext cx="2933700" cy="1917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Left Arrow Callout 12">
            <a:extLst>
              <a:ext uri="{FF2B5EF4-FFF2-40B4-BE49-F238E27FC236}">
                <a16:creationId xmlns:a16="http://schemas.microsoft.com/office/drawing/2014/main" id="{E71EF7E7-9CE0-A8D0-4AF5-712B5016EE5C}"/>
              </a:ext>
            </a:extLst>
          </p:cNvPr>
          <p:cNvSpPr/>
          <p:nvPr/>
        </p:nvSpPr>
        <p:spPr>
          <a:xfrm>
            <a:off x="10021126" y="2917912"/>
            <a:ext cx="1470991" cy="327991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27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"weight"</a:t>
            </a:r>
          </a:p>
        </p:txBody>
      </p:sp>
      <p:sp>
        <p:nvSpPr>
          <p:cNvPr id="14" name="Left Arrow Callout 13">
            <a:extLst>
              <a:ext uri="{FF2B5EF4-FFF2-40B4-BE49-F238E27FC236}">
                <a16:creationId xmlns:a16="http://schemas.microsoft.com/office/drawing/2014/main" id="{9B0ECD94-1FAF-7806-1C98-AB795458A0BB}"/>
              </a:ext>
            </a:extLst>
          </p:cNvPr>
          <p:cNvSpPr/>
          <p:nvPr/>
        </p:nvSpPr>
        <p:spPr>
          <a:xfrm>
            <a:off x="10021126" y="3294840"/>
            <a:ext cx="1470991" cy="327991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27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"height"</a:t>
            </a:r>
          </a:p>
        </p:txBody>
      </p:sp>
      <p:sp>
        <p:nvSpPr>
          <p:cNvPr id="15" name="Left Arrow Callout 14">
            <a:extLst>
              <a:ext uri="{FF2B5EF4-FFF2-40B4-BE49-F238E27FC236}">
                <a16:creationId xmlns:a16="http://schemas.microsoft.com/office/drawing/2014/main" id="{F95217FF-8280-EEC2-6C49-6CAF3987FFB0}"/>
              </a:ext>
            </a:extLst>
          </p:cNvPr>
          <p:cNvSpPr/>
          <p:nvPr/>
        </p:nvSpPr>
        <p:spPr>
          <a:xfrm>
            <a:off x="9547361" y="3658412"/>
            <a:ext cx="1470991" cy="327991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27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"units"</a:t>
            </a:r>
          </a:p>
        </p:txBody>
      </p:sp>
      <p:sp>
        <p:nvSpPr>
          <p:cNvPr id="16" name="Left Arrow Callout 15">
            <a:extLst>
              <a:ext uri="{FF2B5EF4-FFF2-40B4-BE49-F238E27FC236}">
                <a16:creationId xmlns:a16="http://schemas.microsoft.com/office/drawing/2014/main" id="{4D2DD236-04A6-F09F-1B81-1627A72A7297}"/>
              </a:ext>
            </a:extLst>
          </p:cNvPr>
          <p:cNvSpPr/>
          <p:nvPr/>
        </p:nvSpPr>
        <p:spPr>
          <a:xfrm>
            <a:off x="3507682" y="5083021"/>
            <a:ext cx="2783787" cy="631979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27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"output" is (currently) an empty division</a:t>
            </a:r>
          </a:p>
        </p:txBody>
      </p:sp>
    </p:spTree>
    <p:extLst>
      <p:ext uri="{BB962C8B-B14F-4D97-AF65-F5344CB8AC3E}">
        <p14:creationId xmlns:p14="http://schemas.microsoft.com/office/powerpoint/2010/main" val="186579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D6A6C-5927-4345-84DC-C0815A239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BMI: </a:t>
            </a:r>
            <a:r>
              <a:rPr lang="en-US" dirty="0" err="1"/>
              <a:t>Javascript</a:t>
            </a:r>
            <a:r>
              <a:rPr lang="en-US" dirty="0"/>
              <a:t> function </a:t>
            </a:r>
            <a:r>
              <a:rPr lang="en-US" sz="3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computeBMI</a:t>
            </a:r>
            <a:r>
              <a:rPr lang="en-US" sz="3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07FA090-5BF7-274A-966A-51616E25DC8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199" y="2108165"/>
            <a:ext cx="5844991" cy="4481477"/>
          </a:xfr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F406513-438E-B049-ACBB-B123F5C6FEA9}"/>
              </a:ext>
            </a:extLst>
          </p:cNvPr>
          <p:cNvSpPr txBox="1"/>
          <p:nvPr/>
        </p:nvSpPr>
        <p:spPr>
          <a:xfrm>
            <a:off x="838200" y="1621939"/>
            <a:ext cx="2478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File: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bmi-js.html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921863-5DBF-C7AD-9244-79D21F25E9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29469" y="2099869"/>
            <a:ext cx="2933700" cy="1917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Up Arrow Callout 6">
            <a:extLst>
              <a:ext uri="{FF2B5EF4-FFF2-40B4-BE49-F238E27FC236}">
                <a16:creationId xmlns:a16="http://schemas.microsoft.com/office/drawing/2014/main" id="{307CB3B5-CA81-E035-D77E-C3624BC8B627}"/>
              </a:ext>
            </a:extLst>
          </p:cNvPr>
          <p:cNvSpPr/>
          <p:nvPr/>
        </p:nvSpPr>
        <p:spPr>
          <a:xfrm>
            <a:off x="6889474" y="4001304"/>
            <a:ext cx="2534478" cy="1043090"/>
          </a:xfrm>
          <a:prstGeom prst="upArrowCallout">
            <a:avLst>
              <a:gd name="adj1" fmla="val 18528"/>
              <a:gd name="adj2" fmla="val 29315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computeBMI</a:t>
            </a:r>
            <a:r>
              <a:rPr lang="en-US" dirty="0"/>
              <a:t>(this)</a:t>
            </a:r>
          </a:p>
        </p:txBody>
      </p:sp>
      <p:sp>
        <p:nvSpPr>
          <p:cNvPr id="10" name="Left Arrow Callout 9">
            <a:extLst>
              <a:ext uri="{FF2B5EF4-FFF2-40B4-BE49-F238E27FC236}">
                <a16:creationId xmlns:a16="http://schemas.microsoft.com/office/drawing/2014/main" id="{F6876455-26BE-07C2-4C62-EECE7F65F988}"/>
              </a:ext>
            </a:extLst>
          </p:cNvPr>
          <p:cNvSpPr/>
          <p:nvPr/>
        </p:nvSpPr>
        <p:spPr>
          <a:xfrm>
            <a:off x="9628282" y="2730728"/>
            <a:ext cx="2388127" cy="327991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72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e.form.weight.value</a:t>
            </a:r>
            <a:endParaRPr lang="en-US" dirty="0"/>
          </a:p>
        </p:txBody>
      </p:sp>
      <p:sp>
        <p:nvSpPr>
          <p:cNvPr id="12" name="Left Arrow Callout 11">
            <a:extLst>
              <a:ext uri="{FF2B5EF4-FFF2-40B4-BE49-F238E27FC236}">
                <a16:creationId xmlns:a16="http://schemas.microsoft.com/office/drawing/2014/main" id="{483C01C9-349E-BFE5-671D-8F1C84C1086E}"/>
              </a:ext>
            </a:extLst>
          </p:cNvPr>
          <p:cNvSpPr/>
          <p:nvPr/>
        </p:nvSpPr>
        <p:spPr>
          <a:xfrm>
            <a:off x="9628282" y="3101009"/>
            <a:ext cx="2388127" cy="327991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72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e.form.height.value</a:t>
            </a:r>
            <a:endParaRPr lang="en-US" dirty="0"/>
          </a:p>
        </p:txBody>
      </p:sp>
      <p:sp>
        <p:nvSpPr>
          <p:cNvPr id="13" name="Left Arrow Callout 12">
            <a:extLst>
              <a:ext uri="{FF2B5EF4-FFF2-40B4-BE49-F238E27FC236}">
                <a16:creationId xmlns:a16="http://schemas.microsoft.com/office/drawing/2014/main" id="{79734E5B-742F-5AEC-6398-1B978D05C235}"/>
              </a:ext>
            </a:extLst>
          </p:cNvPr>
          <p:cNvSpPr/>
          <p:nvPr/>
        </p:nvSpPr>
        <p:spPr>
          <a:xfrm>
            <a:off x="9269106" y="3482310"/>
            <a:ext cx="2816878" cy="535259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72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e.form.units</a:t>
            </a:r>
            <a:r>
              <a:rPr lang="en-US" dirty="0"/>
              <a:t>[0].checked</a:t>
            </a:r>
          </a:p>
          <a:p>
            <a:pPr algn="ctr"/>
            <a:r>
              <a:rPr lang="en-US" dirty="0"/>
              <a:t>0 = 1</a:t>
            </a:r>
            <a:r>
              <a:rPr lang="en-US" baseline="30000" dirty="0"/>
              <a:t>st</a:t>
            </a:r>
            <a:r>
              <a:rPr lang="en-US" dirty="0"/>
              <a:t> radio button</a:t>
            </a:r>
          </a:p>
        </p:txBody>
      </p:sp>
    </p:spTree>
    <p:extLst>
      <p:ext uri="{BB962C8B-B14F-4D97-AF65-F5344CB8AC3E}">
        <p14:creationId xmlns:p14="http://schemas.microsoft.com/office/powerpoint/2010/main" val="858812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66836-9DCE-DF47-9119-873D51C2C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BMI: </a:t>
            </a:r>
            <a:r>
              <a:rPr lang="en-US" sz="3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gaugeSVG.js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E36B9A-C0CB-1A41-A08B-34764935028D}"/>
              </a:ext>
            </a:extLst>
          </p:cNvPr>
          <p:cNvSpPr txBox="1"/>
          <p:nvPr/>
        </p:nvSpPr>
        <p:spPr>
          <a:xfrm>
            <a:off x="1739347" y="4271839"/>
            <a:ext cx="11054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http://www.codeproject.com/Articles/604502/A-universal-gauge-for-your-web-dashboard</a:t>
            </a:r>
            <a:endParaRPr lang="en-US" dirty="0"/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DDFAFE-21E8-7545-8B04-236606C65C4A}"/>
              </a:ext>
            </a:extLst>
          </p:cNvPr>
          <p:cNvSpPr txBox="1"/>
          <p:nvPr/>
        </p:nvSpPr>
        <p:spPr>
          <a:xfrm>
            <a:off x="914399" y="5137989"/>
            <a:ext cx="9919253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bmi-gauge.html</a:t>
            </a:r>
            <a:endParaRPr lang="en-US" sz="24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2400" dirty="0"/>
              <a:t>Download 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gaugeSVG.js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400" dirty="0"/>
              <a:t>from the course webpage </a:t>
            </a:r>
          </a:p>
          <a:p>
            <a:r>
              <a:rPr lang="en-US" sz="2400" dirty="0"/>
              <a:t>(</a:t>
            </a:r>
            <a:r>
              <a:rPr lang="en-US" sz="2400" i="1" dirty="0"/>
              <a:t>I've modified the original code a bit</a:t>
            </a:r>
            <a:r>
              <a:rPr lang="en-US" sz="2400" dirty="0"/>
              <a:t>)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BC30187A-DC39-994C-56FF-D13FEF47CC8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1771782"/>
            <a:ext cx="5181600" cy="2365120"/>
          </a:xfrm>
          <a:ln>
            <a:solidFill>
              <a:schemeClr val="tx1"/>
            </a:solidFill>
          </a:ln>
        </p:spPr>
      </p:pic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6991282C-B4FD-3575-C612-09806C0B4C6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838200" y="1825625"/>
            <a:ext cx="5181600" cy="2311277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2314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856" y="2597223"/>
            <a:ext cx="8456309" cy="30996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BMI: </a:t>
            </a:r>
            <a:r>
              <a:rPr lang="en-US" sz="3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gaugeSVG.js</a:t>
            </a:r>
            <a:endParaRPr lang="en-US" sz="4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6211" y="1670208"/>
            <a:ext cx="10515600" cy="892175"/>
          </a:xfrm>
        </p:spPr>
        <p:txBody>
          <a:bodyPr>
            <a:normAutofit/>
          </a:bodyPr>
          <a:lstStyle/>
          <a:p>
            <a:r>
              <a:rPr lang="en-US" b="1" dirty="0"/>
              <a:t>Note</a:t>
            </a:r>
            <a:r>
              <a:rPr lang="en-US" dirty="0"/>
              <a:t>: I</a:t>
            </a:r>
            <a:r>
              <a:rPr lang="en-US" i="1" dirty="0"/>
              <a:t>'ve modified his code slightly to allow for different colors for lower and upper warning ranges</a:t>
            </a:r>
          </a:p>
        </p:txBody>
      </p:sp>
    </p:spTree>
    <p:extLst>
      <p:ext uri="{BB962C8B-B14F-4D97-AF65-F5344CB8AC3E}">
        <p14:creationId xmlns:p14="http://schemas.microsoft.com/office/powerpoint/2010/main" val="3356186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9712" y="640493"/>
            <a:ext cx="5097623" cy="18685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BMI: </a:t>
            </a:r>
            <a:r>
              <a:rPr lang="en-US" sz="4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gaugeSVG.js</a:t>
            </a:r>
            <a:endParaRPr lang="en-US" sz="4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pic>
        <p:nvPicPr>
          <p:cNvPr id="7" name="Content Placeholder 6" descr="Screen Shot 2014-09-26 at 11.22.43 AM.png">
            <a:extLst>
              <a:ext uri="{FF2B5EF4-FFF2-40B4-BE49-F238E27FC236}">
                <a16:creationId xmlns:a16="http://schemas.microsoft.com/office/drawing/2014/main" id="{180A26A8-968B-34F5-EE78-4F3ED18BF4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29" y="2579577"/>
            <a:ext cx="7343351" cy="41293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80624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9712" y="640493"/>
            <a:ext cx="5097623" cy="18685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BMI: </a:t>
            </a:r>
            <a:r>
              <a:rPr lang="en-US" sz="4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gaugeSVG.js</a:t>
            </a:r>
            <a:endParaRPr lang="en-US" sz="4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pic>
        <p:nvPicPr>
          <p:cNvPr id="5" name="Content Placeholder 4" descr="Screen Shot 2014-09-26 at 11.23.04 AM.png">
            <a:extLst>
              <a:ext uri="{FF2B5EF4-FFF2-40B4-BE49-F238E27FC236}">
                <a16:creationId xmlns:a16="http://schemas.microsoft.com/office/drawing/2014/main" id="{AB278B84-8C4D-2F87-B726-C8F9206ABF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43097"/>
            <a:ext cx="7633370" cy="384977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64358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18FB5-69BE-8A4B-B073-402F69E9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BMI: </a:t>
            </a:r>
            <a:r>
              <a:rPr lang="en-US" sz="3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&lt;table&gt;… &lt;/table&gt;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F5AEF1-E40A-8845-9DF2-D16636D9AE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6908800" cy="502458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9F28D0-5204-3787-F694-2EC196119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2409" y="4041913"/>
            <a:ext cx="2032000" cy="2590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E06ADA-3AEE-FF55-EA58-DD2CCAC1BC02}"/>
              </a:ext>
            </a:extLst>
          </p:cNvPr>
          <p:cNvSpPr txBox="1"/>
          <p:nvPr/>
        </p:nvSpPr>
        <p:spPr>
          <a:xfrm>
            <a:off x="7952409" y="3648981"/>
            <a:ext cx="1160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&lt;table&gt;</a:t>
            </a:r>
          </a:p>
        </p:txBody>
      </p:sp>
    </p:spTree>
    <p:extLst>
      <p:ext uri="{BB962C8B-B14F-4D97-AF65-F5344CB8AC3E}">
        <p14:creationId xmlns:p14="http://schemas.microsoft.com/office/powerpoint/2010/main" val="478281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18FB5-69BE-8A4B-B073-402F69E95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BMI: </a:t>
            </a:r>
            <a:r>
              <a:rPr lang="en-US" sz="3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new </a:t>
            </a:r>
            <a:r>
              <a:rPr lang="en-US" sz="3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GaugeSVG</a:t>
            </a:r>
            <a:r>
              <a:rPr lang="en-US" sz="3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8BA0C90-93F8-2144-B863-001F762FDD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690688"/>
            <a:ext cx="8458911" cy="47863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54711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BMI: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new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GaugeSVG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  <a:endParaRPr lang="en-US" dirty="0"/>
          </a:p>
        </p:txBody>
      </p:sp>
      <p:pic>
        <p:nvPicPr>
          <p:cNvPr id="8" name="Content Placeholder 7" descr="Screen Shot 2014-09-26 at 11.25.14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646" r="-33646"/>
          <a:stretch>
            <a:fillRect/>
          </a:stretch>
        </p:blipFill>
        <p:spPr>
          <a:xfrm>
            <a:off x="1981200" y="1595439"/>
            <a:ext cx="8229600" cy="203993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" name="Content Placeholder 8" descr="Screen Shot 2014-09-26 at 11.26.48 AM.p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73" r="-6373"/>
          <a:stretch>
            <a:fillRect/>
          </a:stretch>
        </p:blipFill>
        <p:spPr>
          <a:xfrm>
            <a:off x="1981200" y="3756025"/>
            <a:ext cx="3703638" cy="2370138"/>
          </a:xfrm>
          <a:ln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662368" y="3969980"/>
            <a:ext cx="24080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/>
              <a:t>(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lowerWarningLimit</a:t>
            </a:r>
            <a:r>
              <a:rPr lang="en-US" sz="1600" dirty="0"/>
              <a:t>)</a:t>
            </a:r>
          </a:p>
          <a:p>
            <a:pPr algn="r"/>
            <a:r>
              <a:rPr lang="en-US" sz="1600" dirty="0"/>
              <a:t>18.5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98522" y="3755281"/>
            <a:ext cx="2662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25 (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upperWarningLimit</a:t>
            </a:r>
            <a:r>
              <a:rPr lang="en-US" sz="1600" dirty="0"/>
              <a:t>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7545" y="4194304"/>
            <a:ext cx="25394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30 (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upperActionLimit</a:t>
            </a:r>
            <a:r>
              <a:rPr lang="en-US" sz="1600" dirty="0"/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14996" y="5353921"/>
            <a:ext cx="36973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""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162025" y="4040416"/>
            <a:ext cx="3671198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To set the value:</a:t>
            </a:r>
          </a:p>
          <a:p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gauge.refresh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bmi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 true);</a:t>
            </a:r>
          </a:p>
        </p:txBody>
      </p:sp>
      <p:sp>
        <p:nvSpPr>
          <p:cNvPr id="3" name="Line Callout 2 2"/>
          <p:cNvSpPr/>
          <p:nvPr/>
        </p:nvSpPr>
        <p:spPr>
          <a:xfrm>
            <a:off x="8946488" y="5353921"/>
            <a:ext cx="2254912" cy="624076"/>
          </a:xfrm>
          <a:prstGeom prst="borderCallout2">
            <a:avLst>
              <a:gd name="adj1" fmla="val -9606"/>
              <a:gd name="adj2" fmla="val 48360"/>
              <a:gd name="adj3" fmla="val -48274"/>
              <a:gd name="adj4" fmla="val 54671"/>
              <a:gd name="adj5" fmla="val -116319"/>
              <a:gd name="adj6" fmla="val 5426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see animation?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true</a:t>
            </a:r>
            <a:r>
              <a:rPr lang="en-US" dirty="0" err="1"/>
              <a:t>|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false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6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 animBg="1"/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A1652A5-4F58-804B-910E-F5E77BB2F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bmi-gauge.html</a:t>
            </a: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9432EF5-EAE4-8A47-8D65-9F95162AEB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9017000" cy="498712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094704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E5C47-A195-F27C-5702-41A661D5B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window.onload</a:t>
            </a:r>
            <a:r>
              <a:rPr lang="en-US" dirty="0"/>
              <a:t>()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C04D9-F419-4B50-E34F-7AB8087C1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373878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hlinkClick r:id="rId2"/>
              </a:rPr>
              <a:t>https://developer.mozilla.org/en-US/docs/Web/API/Window/load_event</a:t>
            </a:r>
            <a:endParaRPr lang="en-US" dirty="0"/>
          </a:p>
        </p:txBody>
      </p:sp>
      <p:pic>
        <p:nvPicPr>
          <p:cNvPr id="5" name="Picture 4" descr="A black and white text on a black background&#10;&#10;Description automatically generated">
            <a:extLst>
              <a:ext uri="{FF2B5EF4-FFF2-40B4-BE49-F238E27FC236}">
                <a16:creationId xmlns:a16="http://schemas.microsoft.com/office/drawing/2014/main" id="{CF2CE898-BD2F-7979-BE3B-CAF1C4737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077" y="2462771"/>
            <a:ext cx="9291845" cy="365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322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C84A3-FEEA-96F7-3340-2444343E1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JustGage</a:t>
            </a:r>
            <a:endParaRPr lang="en-US" dirty="0"/>
          </a:p>
        </p:txBody>
      </p:sp>
      <p:pic>
        <p:nvPicPr>
          <p:cNvPr id="6" name="Content Placeholder 5" descr="A screenshot of a computer&#10;&#10;Description automatically generated">
            <a:extLst>
              <a:ext uri="{FF2B5EF4-FFF2-40B4-BE49-F238E27FC236}">
                <a16:creationId xmlns:a16="http://schemas.microsoft.com/office/drawing/2014/main" id="{22480AF7-65D3-165D-6AC8-A2AF7CA9F23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569468"/>
            <a:ext cx="5181600" cy="2863652"/>
          </a:xfrm>
          <a:ln>
            <a:solidFill>
              <a:schemeClr val="tx1"/>
            </a:solidFill>
          </a:ln>
        </p:spPr>
      </p:pic>
      <p:pic>
        <p:nvPicPr>
          <p:cNvPr id="8" name="Content Placeholder 7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C6646A52-F675-B392-087D-B798753F4CA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802212" y="1825625"/>
            <a:ext cx="3921576" cy="4351338"/>
          </a:xfr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6965011-16B4-9A0B-3FAE-6FD72EED6DBD}"/>
              </a:ext>
            </a:extLst>
          </p:cNvPr>
          <p:cNvSpPr txBox="1"/>
          <p:nvPr/>
        </p:nvSpPr>
        <p:spPr>
          <a:xfrm>
            <a:off x="838200" y="1791524"/>
            <a:ext cx="609765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gaugeSVG</a:t>
            </a:r>
            <a:r>
              <a:rPr lang="en-US" sz="2000" dirty="0"/>
              <a:t> author cites </a:t>
            </a:r>
            <a:r>
              <a:rPr lang="en-US" sz="2000" dirty="0" err="1"/>
              <a:t>JustGage</a:t>
            </a:r>
            <a:r>
              <a:rPr lang="en-US" sz="2000" dirty="0"/>
              <a:t> as inspiration.</a:t>
            </a:r>
          </a:p>
          <a:p>
            <a:r>
              <a:rPr lang="en-US" dirty="0">
                <a:hlinkClick r:id="rId4"/>
              </a:rPr>
              <a:t>https://toorshia.github.io/justgage/</a:t>
            </a:r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EEA6E76-01B2-0617-9CA7-C99EFE9D7D70}"/>
              </a:ext>
            </a:extLst>
          </p:cNvPr>
          <p:cNvSpPr/>
          <p:nvPr/>
        </p:nvSpPr>
        <p:spPr>
          <a:xfrm>
            <a:off x="6935856" y="1977887"/>
            <a:ext cx="3669196" cy="3677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22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AEB07-F6AB-4BD3-124C-8B6A92216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333333"/>
                </a:solidFill>
                <a:effectLst/>
              </a:rPr>
              <a:t>Raphaël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</a:rPr>
              <a:t>Javascript</a:t>
            </a:r>
            <a:r>
              <a:rPr lang="en-US" b="0" i="0" u="none" strike="noStrike" dirty="0">
                <a:solidFill>
                  <a:srgbClr val="333333"/>
                </a:solidFill>
                <a:effectLst/>
              </a:rPr>
              <a:t> graphics library</a:t>
            </a:r>
            <a:endParaRPr lang="en-US" dirty="0"/>
          </a:p>
        </p:txBody>
      </p:sp>
      <p:pic>
        <p:nvPicPr>
          <p:cNvPr id="6" name="Content Placeholder 5" descr="A screenshot of a computer&#10;&#10;Description automatically generated">
            <a:extLst>
              <a:ext uri="{FF2B5EF4-FFF2-40B4-BE49-F238E27FC236}">
                <a16:creationId xmlns:a16="http://schemas.microsoft.com/office/drawing/2014/main" id="{E5E62830-3F8E-645F-07FA-1298BE56AB9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14400" y="2464007"/>
            <a:ext cx="5181600" cy="2339078"/>
          </a:xfrm>
          <a:ln>
            <a:solidFill>
              <a:schemeClr val="tx1"/>
            </a:solidFill>
          </a:ln>
        </p:spPr>
      </p:pic>
      <p:pic>
        <p:nvPicPr>
          <p:cNvPr id="8" name="Content Placeholder 7" descr="A screenshot of a computer&#10;&#10;Description automatically generated">
            <a:extLst>
              <a:ext uri="{FF2B5EF4-FFF2-40B4-BE49-F238E27FC236}">
                <a16:creationId xmlns:a16="http://schemas.microsoft.com/office/drawing/2014/main" id="{3C72F389-4AEE-E4D1-A5ED-9B4350035B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1901470"/>
            <a:ext cx="5181600" cy="4199647"/>
          </a:xfr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6CA12E6-C6EA-E386-6731-174BA2E92E16}"/>
              </a:ext>
            </a:extLst>
          </p:cNvPr>
          <p:cNvSpPr txBox="1"/>
          <p:nvPr/>
        </p:nvSpPr>
        <p:spPr>
          <a:xfrm>
            <a:off x="914400" y="1804618"/>
            <a:ext cx="44924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https://dmitrybaranovskiy.github.io/raphael/</a:t>
            </a:r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934E528-EA22-FE4D-E949-1E6BEF1805F6}"/>
              </a:ext>
            </a:extLst>
          </p:cNvPr>
          <p:cNvSpPr/>
          <p:nvPr/>
        </p:nvSpPr>
        <p:spPr>
          <a:xfrm>
            <a:off x="9650896" y="2653748"/>
            <a:ext cx="1351722" cy="36774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401B002-8BC5-893D-C48D-7F370E9A3B05}"/>
              </a:ext>
            </a:extLst>
          </p:cNvPr>
          <p:cNvSpPr/>
          <p:nvPr/>
        </p:nvSpPr>
        <p:spPr>
          <a:xfrm>
            <a:off x="838200" y="3428999"/>
            <a:ext cx="5257800" cy="178905"/>
          </a:xfrm>
          <a:custGeom>
            <a:avLst/>
            <a:gdLst>
              <a:gd name="csX0" fmla="*/ 0 w 5257800"/>
              <a:gd name="csY0" fmla="*/ 29818 h 178905"/>
              <a:gd name="csX1" fmla="*/ 29818 w 5257800"/>
              <a:gd name="csY1" fmla="*/ 0 h 178905"/>
              <a:gd name="csX2" fmla="*/ 711355 w 5257800"/>
              <a:gd name="csY2" fmla="*/ 0 h 178905"/>
              <a:gd name="csX3" fmla="*/ 1236947 w 5257800"/>
              <a:gd name="csY3" fmla="*/ 0 h 178905"/>
              <a:gd name="csX4" fmla="*/ 1710558 w 5257800"/>
              <a:gd name="csY4" fmla="*/ 0 h 178905"/>
              <a:gd name="csX5" fmla="*/ 2340113 w 5257800"/>
              <a:gd name="csY5" fmla="*/ 0 h 178905"/>
              <a:gd name="csX6" fmla="*/ 2865705 w 5257800"/>
              <a:gd name="csY6" fmla="*/ 0 h 178905"/>
              <a:gd name="csX7" fmla="*/ 3547242 w 5257800"/>
              <a:gd name="csY7" fmla="*/ 0 h 178905"/>
              <a:gd name="csX8" fmla="*/ 4020853 w 5257800"/>
              <a:gd name="csY8" fmla="*/ 0 h 178905"/>
              <a:gd name="csX9" fmla="*/ 4702390 w 5257800"/>
              <a:gd name="csY9" fmla="*/ 0 h 178905"/>
              <a:gd name="csX10" fmla="*/ 5227982 w 5257800"/>
              <a:gd name="csY10" fmla="*/ 0 h 178905"/>
              <a:gd name="csX11" fmla="*/ 5257800 w 5257800"/>
              <a:gd name="csY11" fmla="*/ 29818 h 178905"/>
              <a:gd name="csX12" fmla="*/ 5257800 w 5257800"/>
              <a:gd name="csY12" fmla="*/ 149087 h 178905"/>
              <a:gd name="csX13" fmla="*/ 5227982 w 5257800"/>
              <a:gd name="csY13" fmla="*/ 178905 h 178905"/>
              <a:gd name="csX14" fmla="*/ 4650408 w 5257800"/>
              <a:gd name="csY14" fmla="*/ 178905 h 178905"/>
              <a:gd name="csX15" fmla="*/ 4072834 w 5257800"/>
              <a:gd name="csY15" fmla="*/ 178905 h 178905"/>
              <a:gd name="csX16" fmla="*/ 3391297 w 5257800"/>
              <a:gd name="csY16" fmla="*/ 178905 h 178905"/>
              <a:gd name="csX17" fmla="*/ 2813724 w 5257800"/>
              <a:gd name="csY17" fmla="*/ 178905 h 178905"/>
              <a:gd name="csX18" fmla="*/ 2392095 w 5257800"/>
              <a:gd name="csY18" fmla="*/ 178905 h 178905"/>
              <a:gd name="csX19" fmla="*/ 1918484 w 5257800"/>
              <a:gd name="csY19" fmla="*/ 178905 h 178905"/>
              <a:gd name="csX20" fmla="*/ 1236947 w 5257800"/>
              <a:gd name="csY20" fmla="*/ 178905 h 178905"/>
              <a:gd name="csX21" fmla="*/ 659373 w 5257800"/>
              <a:gd name="csY21" fmla="*/ 178905 h 178905"/>
              <a:gd name="csX22" fmla="*/ 29818 w 5257800"/>
              <a:gd name="csY22" fmla="*/ 178905 h 178905"/>
              <a:gd name="csX23" fmla="*/ 0 w 5257800"/>
              <a:gd name="csY23" fmla="*/ 149087 h 178905"/>
              <a:gd name="csX24" fmla="*/ 0 w 5257800"/>
              <a:gd name="csY24" fmla="*/ 29818 h 1789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5257800" h="178905" extrusionOk="0">
                <a:moveTo>
                  <a:pt x="0" y="29818"/>
                </a:moveTo>
                <a:cubicBezTo>
                  <a:pt x="-3552" y="11159"/>
                  <a:pt x="8837" y="1694"/>
                  <a:pt x="29818" y="0"/>
                </a:cubicBezTo>
                <a:cubicBezTo>
                  <a:pt x="277146" y="-15870"/>
                  <a:pt x="415808" y="51442"/>
                  <a:pt x="711355" y="0"/>
                </a:cubicBezTo>
                <a:cubicBezTo>
                  <a:pt x="1006902" y="-51442"/>
                  <a:pt x="1114314" y="51944"/>
                  <a:pt x="1236947" y="0"/>
                </a:cubicBezTo>
                <a:cubicBezTo>
                  <a:pt x="1359580" y="-51944"/>
                  <a:pt x="1507243" y="53602"/>
                  <a:pt x="1710558" y="0"/>
                </a:cubicBezTo>
                <a:cubicBezTo>
                  <a:pt x="1913873" y="-53602"/>
                  <a:pt x="2053569" y="61568"/>
                  <a:pt x="2340113" y="0"/>
                </a:cubicBezTo>
                <a:cubicBezTo>
                  <a:pt x="2626658" y="-61568"/>
                  <a:pt x="2697212" y="45828"/>
                  <a:pt x="2865705" y="0"/>
                </a:cubicBezTo>
                <a:cubicBezTo>
                  <a:pt x="3034198" y="-45828"/>
                  <a:pt x="3373265" y="14060"/>
                  <a:pt x="3547242" y="0"/>
                </a:cubicBezTo>
                <a:cubicBezTo>
                  <a:pt x="3721219" y="-14060"/>
                  <a:pt x="3836192" y="25732"/>
                  <a:pt x="4020853" y="0"/>
                </a:cubicBezTo>
                <a:cubicBezTo>
                  <a:pt x="4205514" y="-25732"/>
                  <a:pt x="4515420" y="42350"/>
                  <a:pt x="4702390" y="0"/>
                </a:cubicBezTo>
                <a:cubicBezTo>
                  <a:pt x="4889360" y="-42350"/>
                  <a:pt x="5012197" y="1898"/>
                  <a:pt x="5227982" y="0"/>
                </a:cubicBezTo>
                <a:cubicBezTo>
                  <a:pt x="5242630" y="-104"/>
                  <a:pt x="5258115" y="12487"/>
                  <a:pt x="5257800" y="29818"/>
                </a:cubicBezTo>
                <a:cubicBezTo>
                  <a:pt x="5265251" y="77339"/>
                  <a:pt x="5248048" y="94889"/>
                  <a:pt x="5257800" y="149087"/>
                </a:cubicBezTo>
                <a:cubicBezTo>
                  <a:pt x="5259767" y="167964"/>
                  <a:pt x="5245432" y="178045"/>
                  <a:pt x="5227982" y="178905"/>
                </a:cubicBezTo>
                <a:cubicBezTo>
                  <a:pt x="5100473" y="201107"/>
                  <a:pt x="4937627" y="128954"/>
                  <a:pt x="4650408" y="178905"/>
                </a:cubicBezTo>
                <a:cubicBezTo>
                  <a:pt x="4363189" y="228856"/>
                  <a:pt x="4289023" y="144540"/>
                  <a:pt x="4072834" y="178905"/>
                </a:cubicBezTo>
                <a:cubicBezTo>
                  <a:pt x="3856645" y="213270"/>
                  <a:pt x="3666782" y="128306"/>
                  <a:pt x="3391297" y="178905"/>
                </a:cubicBezTo>
                <a:cubicBezTo>
                  <a:pt x="3115812" y="229504"/>
                  <a:pt x="3059448" y="145614"/>
                  <a:pt x="2813724" y="178905"/>
                </a:cubicBezTo>
                <a:cubicBezTo>
                  <a:pt x="2568000" y="212196"/>
                  <a:pt x="2589183" y="157851"/>
                  <a:pt x="2392095" y="178905"/>
                </a:cubicBezTo>
                <a:cubicBezTo>
                  <a:pt x="2195007" y="199959"/>
                  <a:pt x="2090569" y="127702"/>
                  <a:pt x="1918484" y="178905"/>
                </a:cubicBezTo>
                <a:cubicBezTo>
                  <a:pt x="1746399" y="230108"/>
                  <a:pt x="1475058" y="105096"/>
                  <a:pt x="1236947" y="178905"/>
                </a:cubicBezTo>
                <a:cubicBezTo>
                  <a:pt x="998836" y="252714"/>
                  <a:pt x="847567" y="137049"/>
                  <a:pt x="659373" y="178905"/>
                </a:cubicBezTo>
                <a:cubicBezTo>
                  <a:pt x="471179" y="220761"/>
                  <a:pt x="215937" y="170917"/>
                  <a:pt x="29818" y="178905"/>
                </a:cubicBezTo>
                <a:cubicBezTo>
                  <a:pt x="13185" y="174462"/>
                  <a:pt x="3324" y="166248"/>
                  <a:pt x="0" y="149087"/>
                </a:cubicBezTo>
                <a:cubicBezTo>
                  <a:pt x="-7749" y="124775"/>
                  <a:pt x="5383" y="74602"/>
                  <a:pt x="0" y="29818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75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41CFA-6DAA-B73B-D226-7CDE66EE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JustGage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EEACF29-1D5A-057D-2B7C-8471BE00CE1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825625"/>
            <a:ext cx="10515600" cy="1278923"/>
          </a:xfrm>
          <a:ln>
            <a:solidFill>
              <a:schemeClr val="tx1"/>
            </a:solidFill>
          </a:ln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B985F4-DEEE-4226-10D7-8806E29DC4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3339547"/>
            <a:ext cx="10515600" cy="2425149"/>
          </a:xfrm>
        </p:spPr>
        <p:txBody>
          <a:bodyPr>
            <a:normAutofit/>
          </a:bodyPr>
          <a:lstStyle/>
          <a:p>
            <a:r>
              <a:rPr lang="en-US" sz="2800" dirty="0"/>
              <a:t>copy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raphael-2.1.4.min.js</a:t>
            </a:r>
            <a:r>
              <a:rPr lang="en-US" sz="2800" dirty="0"/>
              <a:t> and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justgage.js</a:t>
            </a:r>
            <a:r>
              <a:rPr lang="en-US" sz="2800" dirty="0"/>
              <a:t> into the current directory where you have your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.html</a:t>
            </a:r>
            <a:r>
              <a:rPr lang="en-US" sz="2800" dirty="0"/>
              <a:t> file</a:t>
            </a:r>
          </a:p>
          <a:p>
            <a:r>
              <a:rPr lang="en-US" dirty="0"/>
              <a:t>inside directory examples, there is a simple file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counter.html</a:t>
            </a:r>
            <a:endParaRPr lang="en-US" dirty="0"/>
          </a:p>
          <a:p>
            <a:pPr lvl="1"/>
            <a:r>
              <a:rPr lang="en-US" dirty="0"/>
              <a:t>I've modified it slightly to refer to the .</a:t>
            </a:r>
            <a:r>
              <a:rPr lang="en-US" dirty="0" err="1"/>
              <a:t>js</a:t>
            </a:r>
            <a:r>
              <a:rPr lang="en-US" dirty="0"/>
              <a:t> files for the same directory</a:t>
            </a:r>
          </a:p>
          <a:p>
            <a:pPr lvl="1"/>
            <a:r>
              <a:rPr lang="en-US" dirty="0"/>
              <a:t>and simplified the code</a:t>
            </a:r>
          </a:p>
        </p:txBody>
      </p:sp>
    </p:spTree>
    <p:extLst>
      <p:ext uri="{BB962C8B-B14F-4D97-AF65-F5344CB8AC3E}">
        <p14:creationId xmlns:p14="http://schemas.microsoft.com/office/powerpoint/2010/main" val="221663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A4562-7BAA-344C-0502-6AC6E84AE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counter.html</a:t>
            </a:r>
            <a:endParaRPr lang="en-US" dirty="0"/>
          </a:p>
        </p:txBody>
      </p:sp>
      <p:pic>
        <p:nvPicPr>
          <p:cNvPr id="6" name="Content Placeholder 5" descr="A red circle with black numbers and a white circle&#10;&#10;Description automatically generated">
            <a:extLst>
              <a:ext uri="{FF2B5EF4-FFF2-40B4-BE49-F238E27FC236}">
                <a16:creationId xmlns:a16="http://schemas.microsoft.com/office/drawing/2014/main" id="{06B71E0F-AF60-E68D-6A43-2D151C080C2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423008"/>
            <a:ext cx="3959180" cy="4069867"/>
          </a:xfrm>
          <a:ln>
            <a:solidFill>
              <a:schemeClr val="tx1"/>
            </a:solidFill>
          </a:ln>
        </p:spPr>
      </p:pic>
      <p:pic>
        <p:nvPicPr>
          <p:cNvPr id="8" name="Content Placeholder 7" descr="A screenshot of a computer code&#10;&#10;Description automatically generated">
            <a:extLst>
              <a:ext uri="{FF2B5EF4-FFF2-40B4-BE49-F238E27FC236}">
                <a16:creationId xmlns:a16="http://schemas.microsoft.com/office/drawing/2014/main" id="{ACCA81FA-11C7-53FE-304A-BAB5F6A9BA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51161" y="834887"/>
            <a:ext cx="6811296" cy="5657988"/>
          </a:xfrm>
          <a:ln>
            <a:solidFill>
              <a:schemeClr val="tx1"/>
            </a:solidFill>
          </a:ln>
        </p:spPr>
      </p:pic>
      <p:sp>
        <p:nvSpPr>
          <p:cNvPr id="3" name="Left Arrow Callout 2">
            <a:extLst>
              <a:ext uri="{FF2B5EF4-FFF2-40B4-BE49-F238E27FC236}">
                <a16:creationId xmlns:a16="http://schemas.microsoft.com/office/drawing/2014/main" id="{3E75E97A-0A94-3BAC-C542-5C1869540071}"/>
              </a:ext>
            </a:extLst>
          </p:cNvPr>
          <p:cNvSpPr/>
          <p:nvPr/>
        </p:nvSpPr>
        <p:spPr>
          <a:xfrm>
            <a:off x="8106033" y="1443553"/>
            <a:ext cx="3027405" cy="1151366"/>
          </a:xfrm>
          <a:prstGeom prst="leftArrowCallou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an event to be signaled (</a:t>
            </a:r>
            <a:r>
              <a:rPr lang="en-US" i="1" dirty="0"/>
              <a:t>by the browser</a:t>
            </a:r>
            <a:r>
              <a:rPr lang="en-US" dirty="0"/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057747-3122-C9D0-21E6-959D775ED012}"/>
              </a:ext>
            </a:extLst>
          </p:cNvPr>
          <p:cNvSpPr txBox="1"/>
          <p:nvPr/>
        </p:nvSpPr>
        <p:spPr>
          <a:xfrm>
            <a:off x="1013254" y="1581665"/>
            <a:ext cx="304641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 the course website:</a:t>
            </a:r>
          </a:p>
          <a:p>
            <a:r>
              <a:rPr lang="en-US" sz="2400" i="1" dirty="0">
                <a:solidFill>
                  <a:schemeClr val="accent1"/>
                </a:solidFill>
              </a:rPr>
              <a:t>let's run it a few times!</a:t>
            </a:r>
          </a:p>
        </p:txBody>
      </p:sp>
    </p:spTree>
    <p:extLst>
      <p:ext uri="{BB962C8B-B14F-4D97-AF65-F5344CB8AC3E}">
        <p14:creationId xmlns:p14="http://schemas.microsoft.com/office/powerpoint/2010/main" val="1227732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40040-C490-DCB9-9D29-159604449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JustGage</a:t>
            </a:r>
            <a:endParaRPr lang="en-US" dirty="0"/>
          </a:p>
        </p:txBody>
      </p:sp>
      <p:pic>
        <p:nvPicPr>
          <p:cNvPr id="6" name="Content Placeholder 5" descr="A close up of a text&#10;&#10;Description automatically generated">
            <a:extLst>
              <a:ext uri="{FF2B5EF4-FFF2-40B4-BE49-F238E27FC236}">
                <a16:creationId xmlns:a16="http://schemas.microsoft.com/office/drawing/2014/main" id="{0ECBB787-EA35-A4FA-8EEC-C91BFC237B2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76129" y="1967410"/>
            <a:ext cx="7607446" cy="1103244"/>
          </a:xfrm>
          <a:ln>
            <a:solidFill>
              <a:schemeClr val="tx1"/>
            </a:solidFill>
          </a:ln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0B6F0A-2004-23DB-061D-C3882534FA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3429000"/>
            <a:ext cx="10515600" cy="2514600"/>
          </a:xfrm>
        </p:spPr>
        <p:txBody>
          <a:bodyPr/>
          <a:lstStyle/>
          <a:p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getRandomInt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():</a:t>
            </a:r>
          </a:p>
          <a:p>
            <a:pPr lvl="1"/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Math.random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  <a:r>
              <a:rPr lang="en-US" dirty="0"/>
              <a:t> returns value [0,1) (</a:t>
            </a:r>
            <a:r>
              <a:rPr lang="en-US" i="1" dirty="0"/>
              <a:t>float</a:t>
            </a:r>
            <a:r>
              <a:rPr lang="en-US" dirty="0"/>
              <a:t>)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Max – Min + 1</a:t>
            </a:r>
            <a:r>
              <a:rPr lang="en-US" dirty="0"/>
              <a:t> gives range, e.g. 50-20+1=31, so [0,31)</a:t>
            </a:r>
          </a:p>
          <a:p>
            <a:pPr lvl="1"/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Math.floor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  <a:r>
              <a:rPr lang="en-US" dirty="0"/>
              <a:t> gives 0..30 (</a:t>
            </a:r>
            <a:r>
              <a:rPr lang="en-US" i="1" dirty="0"/>
              <a:t>whole number</a:t>
            </a:r>
            <a:r>
              <a:rPr lang="en-US" dirty="0"/>
              <a:t>)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+ Min</a:t>
            </a:r>
            <a:r>
              <a:rPr lang="en-US" dirty="0"/>
              <a:t> offset, so 20..50</a:t>
            </a:r>
          </a:p>
        </p:txBody>
      </p:sp>
    </p:spTree>
    <p:extLst>
      <p:ext uri="{BB962C8B-B14F-4D97-AF65-F5344CB8AC3E}">
        <p14:creationId xmlns:p14="http://schemas.microsoft.com/office/powerpoint/2010/main" val="393482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F8280-4053-E05D-ACB3-1434E832B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DOMContentLoaded</a:t>
            </a:r>
            <a:endParaRPr lang="en-US" dirty="0"/>
          </a:p>
        </p:txBody>
      </p:sp>
      <p:pic>
        <p:nvPicPr>
          <p:cNvPr id="6" name="Content Placeholder 5" descr="A screen shot of a computer&#10;&#10;Description automatically generated">
            <a:extLst>
              <a:ext uri="{FF2B5EF4-FFF2-40B4-BE49-F238E27FC236}">
                <a16:creationId xmlns:a16="http://schemas.microsoft.com/office/drawing/2014/main" id="{DF200BFC-1180-906D-3F14-26170D221FF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94381" y="2196549"/>
            <a:ext cx="6218583" cy="4117935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E1A455-6C74-3501-5E3B-94EF109BB8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825625"/>
            <a:ext cx="10515600" cy="370923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hlinkClick r:id="rId3"/>
              </a:rPr>
              <a:t>https://developer.mozilla.org/en-US/docs/Web/API/Document/DOMContentLoaded_event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439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532</Words>
  <Application>Microsoft Macintosh PowerPoint</Application>
  <PresentationFormat>Widescreen</PresentationFormat>
  <Paragraphs>76</Paragraphs>
  <Slides>23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Menlo</vt:lpstr>
      <vt:lpstr>Office Theme</vt:lpstr>
      <vt:lpstr>408/508 Computational Techniques for Linguists </vt:lpstr>
      <vt:lpstr>Today's Topic</vt:lpstr>
      <vt:lpstr>Calendar Puzzle (from last time) </vt:lpstr>
      <vt:lpstr># of solutions for September  1st – 31st </vt:lpstr>
      <vt:lpstr>Guardian News Article (on AI glasses)</vt:lpstr>
      <vt:lpstr>Guardian News Article (on AI glasses)</vt:lpstr>
      <vt:lpstr>BMI: &lt;form&gt;… &lt;/form&gt;</vt:lpstr>
      <vt:lpstr>BMI: Javascript function computeBMI()</vt:lpstr>
      <vt:lpstr>BMI: gaugeSVG.js</vt:lpstr>
      <vt:lpstr>BMI: gaugeSVG.js</vt:lpstr>
      <vt:lpstr>BMI: gaugeSVG.js</vt:lpstr>
      <vt:lpstr>BMI: gaugeSVG.js</vt:lpstr>
      <vt:lpstr>BMI: &lt;table&gt;… &lt;/table&gt;</vt:lpstr>
      <vt:lpstr>BMI: new GaugeSVG()</vt:lpstr>
      <vt:lpstr>BMI: new GaugeSVG()</vt:lpstr>
      <vt:lpstr>bmi-gauge.html</vt:lpstr>
      <vt:lpstr>window.onload()</vt:lpstr>
      <vt:lpstr>JustGage</vt:lpstr>
      <vt:lpstr>Raphaël Javascript graphics library</vt:lpstr>
      <vt:lpstr>JustGage</vt:lpstr>
      <vt:lpstr>counter.html</vt:lpstr>
      <vt:lpstr>JustGage</vt:lpstr>
      <vt:lpstr>DOMContentLoaded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408/508 Computational Techniques for Linguists </dc:title>
  <dc:creator>sandiway@mac.com</dc:creator>
  <cp:lastModifiedBy>sandiway@mac.com</cp:lastModifiedBy>
  <cp:revision>8</cp:revision>
  <dcterms:created xsi:type="dcterms:W3CDTF">2023-10-09T21:54:34Z</dcterms:created>
  <dcterms:modified xsi:type="dcterms:W3CDTF">2026-10-14T21:06:52Z</dcterms:modified>
</cp:coreProperties>
</file>