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35" r:id="rId2"/>
    <p:sldId id="336" r:id="rId3"/>
    <p:sldId id="338" r:id="rId4"/>
    <p:sldId id="340" r:id="rId5"/>
    <p:sldId id="342" r:id="rId6"/>
    <p:sldId id="341" r:id="rId7"/>
    <p:sldId id="343" r:id="rId8"/>
    <p:sldId id="357" r:id="rId9"/>
    <p:sldId id="361" r:id="rId10"/>
    <p:sldId id="362" r:id="rId11"/>
    <p:sldId id="363" r:id="rId12"/>
    <p:sldId id="358" r:id="rId13"/>
    <p:sldId id="272" r:id="rId14"/>
    <p:sldId id="350" r:id="rId15"/>
    <p:sldId id="353" r:id="rId16"/>
    <p:sldId id="352" r:id="rId17"/>
    <p:sldId id="354" r:id="rId18"/>
    <p:sldId id="349" r:id="rId19"/>
    <p:sldId id="355" r:id="rId20"/>
    <p:sldId id="351" r:id="rId21"/>
    <p:sldId id="356" r:id="rId22"/>
    <p:sldId id="344" r:id="rId23"/>
    <p:sldId id="345" r:id="rId24"/>
    <p:sldId id="346" r:id="rId25"/>
    <p:sldId id="347" r:id="rId26"/>
    <p:sldId id="359" r:id="rId27"/>
    <p:sldId id="36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p:restoredTop sz="96327"/>
  </p:normalViewPr>
  <p:slideViewPr>
    <p:cSldViewPr snapToGrid="0">
      <p:cViewPr varScale="1">
        <p:scale>
          <a:sx n="118" d="100"/>
          <a:sy n="118" d="100"/>
        </p:scale>
        <p:origin x="224" y="3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B3E53-FE1B-488D-C79D-DA5958B206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D1F81F-8A4E-74DC-EA3A-80A7101FEB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E8DB8-C603-355C-EAAC-44529783147B}"/>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5" name="Footer Placeholder 4">
            <a:extLst>
              <a:ext uri="{FF2B5EF4-FFF2-40B4-BE49-F238E27FC236}">
                <a16:creationId xmlns:a16="http://schemas.microsoft.com/office/drawing/2014/main" id="{214AA309-211D-888E-E4C4-BFD3C88EFA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0C007E-4EB1-B5B9-6AE2-1B011FB12F20}"/>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446233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1E3E4-BB61-A012-F13C-69B05D4253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EEE49B-DEF8-C3A3-D929-607A64367B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EF73BC-C232-6FE1-0E48-83EBB75581A2}"/>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5" name="Footer Placeholder 4">
            <a:extLst>
              <a:ext uri="{FF2B5EF4-FFF2-40B4-BE49-F238E27FC236}">
                <a16:creationId xmlns:a16="http://schemas.microsoft.com/office/drawing/2014/main" id="{A4B1AB69-5043-D37C-E4D9-A2B6589DA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C783AB-AC3E-97E0-99E0-82451DA0D189}"/>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3473068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0CBF8-0770-B52F-472A-79F9E7626F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00FE0D-FC1C-B296-2D05-0F841290ED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F006F5-BD51-C2DD-CB51-A1E77432AC32}"/>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5" name="Footer Placeholder 4">
            <a:extLst>
              <a:ext uri="{FF2B5EF4-FFF2-40B4-BE49-F238E27FC236}">
                <a16:creationId xmlns:a16="http://schemas.microsoft.com/office/drawing/2014/main" id="{3D7CBBC8-284C-9F85-0ED4-B2B1596951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1C8A04-6C61-94A9-D4EA-2B77B622A8FC}"/>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1401124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EAD20-458C-3A59-D443-3DA2A8A2E7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DE347F-61EA-B946-75C1-16A69C9DCC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95FD26-61BE-76FE-F900-6F8B33F54D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737F66-C77E-6E97-7718-A512CC92A21E}"/>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6" name="Footer Placeholder 5">
            <a:extLst>
              <a:ext uri="{FF2B5EF4-FFF2-40B4-BE49-F238E27FC236}">
                <a16:creationId xmlns:a16="http://schemas.microsoft.com/office/drawing/2014/main" id="{96BA18F9-6114-C5D7-95B7-4E93DD389D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9CB086-7B00-E4C4-D281-241DF9D35758}"/>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2943849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C968A-E5CB-5D05-909B-038FCA3DBF2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5455F7-1384-2854-BCBD-C4FC01D73C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D5B8D0-1B84-6440-5ADB-27895C3D8C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20B094-F78E-8A82-D286-D3809AE301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355814-5C05-8AD0-D0CE-832263AA28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3D380F-7B24-A3B6-7D0B-3794267F45C7}"/>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8" name="Footer Placeholder 7">
            <a:extLst>
              <a:ext uri="{FF2B5EF4-FFF2-40B4-BE49-F238E27FC236}">
                <a16:creationId xmlns:a16="http://schemas.microsoft.com/office/drawing/2014/main" id="{94B1D94C-CBD5-890F-9F8E-3ACCD6E6AE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720A41-0DB5-59AF-49CB-1BBF3860AD2B}"/>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3855933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42F6E-BE8D-8143-EDE1-F4A558C402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6C6C8F-12C0-15E7-5A57-BFABEA664AFF}"/>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4" name="Footer Placeholder 3">
            <a:extLst>
              <a:ext uri="{FF2B5EF4-FFF2-40B4-BE49-F238E27FC236}">
                <a16:creationId xmlns:a16="http://schemas.microsoft.com/office/drawing/2014/main" id="{82F774F1-59BB-49FA-4C45-4EF18B99DC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E5FBDB-8279-FBC1-9BE1-A7B7627BB3F7}"/>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2537259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11236D-92E2-7683-6AA5-46389C624C88}"/>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3" name="Footer Placeholder 2">
            <a:extLst>
              <a:ext uri="{FF2B5EF4-FFF2-40B4-BE49-F238E27FC236}">
                <a16:creationId xmlns:a16="http://schemas.microsoft.com/office/drawing/2014/main" id="{BB093097-4671-05BF-CDFF-D28FA8D562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2A6F31-5856-5E57-04A5-9EAF9539D238}"/>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1394642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66861-7B07-F83A-4FF1-D1AE6140B4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081151-C0A0-CBDE-6D07-6320471730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816A00-C91D-2F95-0432-E2F4F7BBB9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0CA90-C886-BBA8-DD93-440CC255ABB3}"/>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6" name="Footer Placeholder 5">
            <a:extLst>
              <a:ext uri="{FF2B5EF4-FFF2-40B4-BE49-F238E27FC236}">
                <a16:creationId xmlns:a16="http://schemas.microsoft.com/office/drawing/2014/main" id="{ED2E2CEF-2CF6-A5CE-8C6B-F5818E27B2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896FE-92D4-41D5-ED25-1CD037DEB931}"/>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495872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F189-E745-9077-43D6-34940FF7A3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7874A3-6C9F-44FA-6B63-DCC59A13F7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57101A-F7C2-4881-C0F6-2329B3F5D6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CF5A40-8E3A-53E0-748B-97A5E3B93F4E}"/>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6" name="Footer Placeholder 5">
            <a:extLst>
              <a:ext uri="{FF2B5EF4-FFF2-40B4-BE49-F238E27FC236}">
                <a16:creationId xmlns:a16="http://schemas.microsoft.com/office/drawing/2014/main" id="{7AED949B-9599-FF72-AFB0-BCFE5C33B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5C9519-3394-E732-3480-562BE129E2A3}"/>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3412818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8F917-A041-B84D-C3A6-00F75E490F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BFEDCE-7818-1CA7-7A9D-81CC401030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4D6535-6315-695E-FEB0-DA500E486F53}"/>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5" name="Footer Placeholder 4">
            <a:extLst>
              <a:ext uri="{FF2B5EF4-FFF2-40B4-BE49-F238E27FC236}">
                <a16:creationId xmlns:a16="http://schemas.microsoft.com/office/drawing/2014/main" id="{CB7807B1-DD6B-3370-75C9-E91864DC9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23D250-2687-02D3-CCB4-18387DBE8801}"/>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1702347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D86F36-418A-AB43-4F66-F49B2B52C7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EAE108-D5DD-6BD3-2DEB-696AE8B59B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D32D9E-8433-131E-68F1-B1952D8E1C48}"/>
              </a:ext>
            </a:extLst>
          </p:cNvPr>
          <p:cNvSpPr>
            <a:spLocks noGrp="1"/>
          </p:cNvSpPr>
          <p:nvPr>
            <p:ph type="dt" sz="half" idx="10"/>
          </p:nvPr>
        </p:nvSpPr>
        <p:spPr/>
        <p:txBody>
          <a:bodyPr/>
          <a:lstStyle/>
          <a:p>
            <a:fld id="{1E4FA91F-5F9E-BD44-B740-21531052806D}" type="datetimeFigureOut">
              <a:rPr lang="en-US" smtClean="0"/>
              <a:t>10/12/26</a:t>
            </a:fld>
            <a:endParaRPr lang="en-US"/>
          </a:p>
        </p:txBody>
      </p:sp>
      <p:sp>
        <p:nvSpPr>
          <p:cNvPr id="5" name="Footer Placeholder 4">
            <a:extLst>
              <a:ext uri="{FF2B5EF4-FFF2-40B4-BE49-F238E27FC236}">
                <a16:creationId xmlns:a16="http://schemas.microsoft.com/office/drawing/2014/main" id="{555E69A9-0A49-FFFE-D596-A91F7D9A9D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8A2A8-ED52-F768-319C-A118D15388D5}"/>
              </a:ext>
            </a:extLst>
          </p:cNvPr>
          <p:cNvSpPr>
            <a:spLocks noGrp="1"/>
          </p:cNvSpPr>
          <p:nvPr>
            <p:ph type="sldNum" sz="quarter" idx="12"/>
          </p:nvPr>
        </p:nvSpPr>
        <p:spPr/>
        <p:txBody>
          <a:bodyPr/>
          <a:lstStyle/>
          <a:p>
            <a:fld id="{085D2F15-AFD3-2944-8083-62BBE58C82CF}" type="slidenum">
              <a:rPr lang="en-US" smtClean="0"/>
              <a:t>‹#›</a:t>
            </a:fld>
            <a:endParaRPr lang="en-US"/>
          </a:p>
        </p:txBody>
      </p:sp>
    </p:spTree>
    <p:extLst>
      <p:ext uri="{BB962C8B-B14F-4D97-AF65-F5344CB8AC3E}">
        <p14:creationId xmlns:p14="http://schemas.microsoft.com/office/powerpoint/2010/main" val="3764122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A37FE9-F405-A678-A199-59BD61D7AA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A86D0F-495C-D2B2-E7D0-D20C777EB2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61B579-5DDD-F762-8875-7347E07F32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4FA91F-5F9E-BD44-B740-21531052806D}" type="datetimeFigureOut">
              <a:rPr lang="en-US" smtClean="0"/>
              <a:t>10/12/26</a:t>
            </a:fld>
            <a:endParaRPr lang="en-US"/>
          </a:p>
        </p:txBody>
      </p:sp>
      <p:sp>
        <p:nvSpPr>
          <p:cNvPr id="5" name="Footer Placeholder 4">
            <a:extLst>
              <a:ext uri="{FF2B5EF4-FFF2-40B4-BE49-F238E27FC236}">
                <a16:creationId xmlns:a16="http://schemas.microsoft.com/office/drawing/2014/main" id="{2F4E3CAF-248D-BDC4-232E-77224E1198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67FE66D-DD16-2D81-36E9-EC47018EEE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5D2F15-AFD3-2944-8083-62BBE58C82CF}" type="slidenum">
              <a:rPr lang="en-US" smtClean="0"/>
              <a:t>‹#›</a:t>
            </a:fld>
            <a:endParaRPr lang="en-US"/>
          </a:p>
        </p:txBody>
      </p:sp>
    </p:spTree>
    <p:extLst>
      <p:ext uri="{BB962C8B-B14F-4D97-AF65-F5344CB8AC3E}">
        <p14:creationId xmlns:p14="http://schemas.microsoft.com/office/powerpoint/2010/main" val="22399806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eveloper.mozilla.org/en-US/docs/Web/API/setTimeout"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xkcd.com/simplewriter/"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html5doctor.com/demos/forms/forms-example.html"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w3schools.com/html/tryit.asp?filename=tryhtml_elem_inpu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w3schools.com/html/tryit.asp?filename=tryhtml_input_checkbox"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s://www.w3schools.com/html/tryit.asp?filename=tryhtml_elem_selec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w3schools.com/html/tryit.asp?filename=tryhtml_form_radio"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developer.mozilla.org/en-US/docs/Web/SVG"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B0F8460E-9FE0-EBD9-3850-9E9135D5A4C9}"/>
              </a:ext>
            </a:extLst>
          </p:cNvPr>
          <p:cNvSpPr>
            <a:spLocks noGrp="1"/>
          </p:cNvSpPr>
          <p:nvPr>
            <p:ph type="ctrTitle"/>
          </p:nvPr>
        </p:nvSpPr>
        <p:spPr>
          <a:xfrm>
            <a:off x="4380588" y="965199"/>
            <a:ext cx="6766078" cy="4927601"/>
          </a:xfrm>
        </p:spPr>
        <p:txBody>
          <a:bodyPr anchor="ctr">
            <a:normAutofit/>
          </a:bodyPr>
          <a:lstStyle/>
          <a:p>
            <a:pPr algn="l"/>
            <a:r>
              <a:rPr lang="en-US" sz="4800">
                <a:solidFill>
                  <a:schemeClr val="bg1"/>
                </a:solidFill>
              </a:rPr>
              <a:t>408/508 </a:t>
            </a:r>
            <a:r>
              <a:rPr lang="en-US" sz="4800" i="1">
                <a:solidFill>
                  <a:schemeClr val="bg1"/>
                </a:solidFill>
              </a:rPr>
              <a:t>Computational Techniques for Linguists </a:t>
            </a:r>
          </a:p>
        </p:txBody>
      </p:sp>
      <p:sp>
        <p:nvSpPr>
          <p:cNvPr id="5" name="Subtitle 4">
            <a:extLst>
              <a:ext uri="{FF2B5EF4-FFF2-40B4-BE49-F238E27FC236}">
                <a16:creationId xmlns:a16="http://schemas.microsoft.com/office/drawing/2014/main" id="{74A25506-2625-4D9F-08B9-CD8E1333B7FB}"/>
              </a:ext>
            </a:extLst>
          </p:cNvPr>
          <p:cNvSpPr>
            <a:spLocks noGrp="1"/>
          </p:cNvSpPr>
          <p:nvPr>
            <p:ph type="subTitle" idx="1"/>
          </p:nvPr>
        </p:nvSpPr>
        <p:spPr>
          <a:xfrm>
            <a:off x="1023257" y="965198"/>
            <a:ext cx="2707937" cy="4927602"/>
          </a:xfrm>
        </p:spPr>
        <p:txBody>
          <a:bodyPr anchor="ctr">
            <a:normAutofit/>
          </a:bodyPr>
          <a:lstStyle/>
          <a:p>
            <a:pPr algn="r"/>
            <a:r>
              <a:rPr lang="en-US" sz="2000" dirty="0">
                <a:solidFill>
                  <a:srgbClr val="FFC000"/>
                </a:solidFill>
              </a:rPr>
              <a:t>Lecture 15</a:t>
            </a:r>
          </a:p>
        </p:txBody>
      </p:sp>
      <p:cxnSp>
        <p:nvCxnSpPr>
          <p:cNvPr id="12" name="Straight Connector 11">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1611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0E717-4E95-9AC8-2B2C-38A2C8227EFC}"/>
              </a:ext>
            </a:extLst>
          </p:cNvPr>
          <p:cNvSpPr>
            <a:spLocks noGrp="1"/>
          </p:cNvSpPr>
          <p:nvPr>
            <p:ph type="title"/>
          </p:nvPr>
        </p:nvSpPr>
        <p:spPr/>
        <p:txBody>
          <a:bodyPr/>
          <a:lstStyle/>
          <a:p>
            <a:r>
              <a:rPr lang="en-US" dirty="0"/>
              <a:t>Today's Topic</a:t>
            </a:r>
          </a:p>
        </p:txBody>
      </p:sp>
      <p:sp>
        <p:nvSpPr>
          <p:cNvPr id="3" name="Content Placeholder 2">
            <a:extLst>
              <a:ext uri="{FF2B5EF4-FFF2-40B4-BE49-F238E27FC236}">
                <a16:creationId xmlns:a16="http://schemas.microsoft.com/office/drawing/2014/main" id="{6F4F5272-F382-E4D0-0CB8-53D9FF20101A}"/>
              </a:ext>
            </a:extLst>
          </p:cNvPr>
          <p:cNvSpPr>
            <a:spLocks noGrp="1"/>
          </p:cNvSpPr>
          <p:nvPr>
            <p:ph idx="1"/>
          </p:nvPr>
        </p:nvSpPr>
        <p:spPr/>
        <p:txBody>
          <a:bodyPr/>
          <a:lstStyle/>
          <a:p>
            <a:r>
              <a:rPr lang="en-US" b="1" dirty="0"/>
              <a:t>Note on Homework 6</a:t>
            </a:r>
            <a:r>
              <a:rPr lang="en-US" dirty="0"/>
              <a:t> (</a:t>
            </a:r>
            <a:r>
              <a:rPr lang="en-US" i="1" dirty="0"/>
              <a:t>due coming Sunday midnight</a:t>
            </a:r>
            <a:r>
              <a:rPr lang="en-US" dirty="0"/>
              <a:t>)</a:t>
            </a:r>
          </a:p>
          <a:p>
            <a:pPr lvl="1"/>
            <a:r>
              <a:rPr lang="en-US" dirty="0"/>
              <a:t>event loop and screen update for </a:t>
            </a:r>
            <a:r>
              <a:rPr lang="en-US" sz="2000" dirty="0">
                <a:latin typeface="Menlo" panose="020B0609030804020204" pitchFamily="49" charset="0"/>
                <a:ea typeface="Menlo" panose="020B0609030804020204" pitchFamily="49" charset="0"/>
                <a:cs typeface="Menlo" panose="020B0609030804020204" pitchFamily="49" charset="0"/>
              </a:rPr>
              <a:t>alert()</a:t>
            </a:r>
          </a:p>
          <a:p>
            <a:pPr lvl="1"/>
            <a:r>
              <a:rPr lang="en-US" sz="1800" dirty="0" err="1">
                <a:latin typeface="Menlo" panose="020B0609030804020204" pitchFamily="49" charset="0"/>
                <a:ea typeface="Menlo" panose="020B0609030804020204" pitchFamily="49" charset="0"/>
                <a:cs typeface="Menlo" panose="020B0609030804020204" pitchFamily="49" charset="0"/>
              </a:rPr>
              <a:t>setTimeout</a:t>
            </a:r>
            <a:r>
              <a:rPr lang="en-US" sz="1800" dirty="0">
                <a:latin typeface="Menlo" panose="020B0609030804020204" pitchFamily="49" charset="0"/>
                <a:ea typeface="Menlo" panose="020B0609030804020204" pitchFamily="49" charset="0"/>
                <a:cs typeface="Menlo" panose="020B0609030804020204" pitchFamily="49" charset="0"/>
              </a:rPr>
              <a:t>('</a:t>
            </a:r>
            <a:r>
              <a:rPr lang="en-US" sz="1800" i="1" dirty="0">
                <a:latin typeface="Menlo" panose="020B0609030804020204" pitchFamily="49" charset="0"/>
                <a:ea typeface="Menlo" panose="020B0609030804020204" pitchFamily="49" charset="0"/>
                <a:cs typeface="Menlo" panose="020B0609030804020204" pitchFamily="49" charset="0"/>
              </a:rPr>
              <a:t>JS Code here</a:t>
            </a:r>
            <a:r>
              <a:rPr lang="en-US" sz="1800" dirty="0">
                <a:latin typeface="Menlo" panose="020B0609030804020204" pitchFamily="49" charset="0"/>
                <a:ea typeface="Menlo" panose="020B0609030804020204" pitchFamily="49" charset="0"/>
                <a:cs typeface="Menlo" panose="020B0609030804020204" pitchFamily="49" charset="0"/>
              </a:rPr>
              <a:t>', 1000)</a:t>
            </a:r>
            <a:endParaRPr lang="en-US" sz="2000" dirty="0">
              <a:latin typeface="Menlo" panose="020B0609030804020204" pitchFamily="49" charset="0"/>
              <a:ea typeface="Menlo" panose="020B0609030804020204" pitchFamily="49" charset="0"/>
              <a:cs typeface="Menlo" panose="020B0609030804020204" pitchFamily="49" charset="0"/>
            </a:endParaRPr>
          </a:p>
          <a:p>
            <a:r>
              <a:rPr lang="en-US" b="1" dirty="0"/>
              <a:t>Term Project</a:t>
            </a:r>
            <a:r>
              <a:rPr lang="en-US" dirty="0"/>
              <a:t>: </a:t>
            </a:r>
            <a:r>
              <a:rPr lang="en-US" i="1" dirty="0"/>
              <a:t>other html tables ideas</a:t>
            </a:r>
          </a:p>
          <a:p>
            <a:r>
              <a:rPr lang="en-US" dirty="0"/>
              <a:t>Forms and </a:t>
            </a:r>
            <a:r>
              <a:rPr lang="en-US" dirty="0" err="1"/>
              <a:t>Javascript</a:t>
            </a:r>
            <a:endParaRPr lang="en-US" dirty="0"/>
          </a:p>
          <a:p>
            <a:pPr lvl="1"/>
            <a:r>
              <a:rPr lang="en-US" dirty="0"/>
              <a:t>Files: </a:t>
            </a:r>
            <a:r>
              <a:rPr lang="en-US" sz="2000" dirty="0" err="1">
                <a:latin typeface="Menlo" panose="020B0609030804020204" pitchFamily="49" charset="0"/>
                <a:ea typeface="Menlo" panose="020B0609030804020204" pitchFamily="49" charset="0"/>
                <a:cs typeface="Menlo" panose="020B0609030804020204" pitchFamily="49" charset="0"/>
              </a:rPr>
              <a:t>inputtext.html</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inputcheckbox.html</a:t>
            </a:r>
            <a:r>
              <a:rPr lang="en-US" sz="2000" dirty="0">
                <a:latin typeface="Menlo" panose="020B0609030804020204" pitchFamily="49" charset="0"/>
                <a:ea typeface="Menlo" panose="020B0609030804020204" pitchFamily="49" charset="0"/>
                <a:cs typeface="Menlo" panose="020B0609030804020204" pitchFamily="49" charset="0"/>
              </a:rPr>
              <a:t>, </a:t>
            </a:r>
            <a:r>
              <a:rPr lang="en-US" sz="2000" dirty="0" err="1">
                <a:latin typeface="Menlo" panose="020B0609030804020204" pitchFamily="49" charset="0"/>
                <a:ea typeface="Menlo" panose="020B0609030804020204" pitchFamily="49" charset="0"/>
                <a:cs typeface="Menlo" panose="020B0609030804020204" pitchFamily="49" charset="0"/>
              </a:rPr>
              <a:t>select.html</a:t>
            </a:r>
            <a:r>
              <a:rPr lang="en-US" dirty="0"/>
              <a:t> and </a:t>
            </a:r>
            <a:r>
              <a:rPr lang="en-US" sz="2000" dirty="0" err="1">
                <a:latin typeface="Menlo" panose="020B0609030804020204" pitchFamily="49" charset="0"/>
                <a:ea typeface="Menlo" panose="020B0609030804020204" pitchFamily="49" charset="0"/>
                <a:cs typeface="Menlo" panose="020B0609030804020204" pitchFamily="49" charset="0"/>
              </a:rPr>
              <a:t>radio.html</a:t>
            </a:r>
            <a:endParaRPr lang="en-US" dirty="0">
              <a:latin typeface="Menlo" panose="020B0609030804020204" pitchFamily="49" charset="0"/>
              <a:ea typeface="Menlo" panose="020B0609030804020204" pitchFamily="49" charset="0"/>
              <a:cs typeface="Menlo" panose="020B0609030804020204" pitchFamily="49" charset="0"/>
            </a:endParaRPr>
          </a:p>
          <a:p>
            <a:r>
              <a:rPr lang="en-US" dirty="0"/>
              <a:t>Example: BMI Gauge animated display (</a:t>
            </a:r>
            <a:r>
              <a:rPr lang="en-US" i="1" dirty="0"/>
              <a:t>using </a:t>
            </a:r>
            <a:r>
              <a:rPr lang="en-US" i="1" dirty="0" err="1"/>
              <a:t>Javascript</a:t>
            </a:r>
            <a:r>
              <a:rPr lang="en-US" dirty="0"/>
              <a:t>)</a:t>
            </a:r>
          </a:p>
          <a:p>
            <a:pPr lvl="1"/>
            <a:r>
              <a:rPr lang="en-US" dirty="0"/>
              <a:t>File: </a:t>
            </a:r>
            <a:r>
              <a:rPr lang="en-US" sz="2000" dirty="0" err="1">
                <a:latin typeface="Menlo" panose="020B0609030804020204" pitchFamily="49" charset="0"/>
                <a:ea typeface="Menlo" panose="020B0609030804020204" pitchFamily="49" charset="0"/>
                <a:cs typeface="Menlo" panose="020B0609030804020204" pitchFamily="49" charset="0"/>
              </a:rPr>
              <a:t>bmi-gauge.html</a:t>
            </a:r>
            <a:endParaRPr lang="en-US" sz="2000" dirty="0">
              <a:latin typeface="Menlo" panose="020B0609030804020204" pitchFamily="49" charset="0"/>
              <a:ea typeface="Menlo" panose="020B0609030804020204" pitchFamily="49" charset="0"/>
              <a:cs typeface="Menlo" panose="020B0609030804020204" pitchFamily="49" charset="0"/>
            </a:endParaRPr>
          </a:p>
          <a:p>
            <a:pPr lvl="1"/>
            <a:r>
              <a:rPr lang="en-US" dirty="0">
                <a:solidFill>
                  <a:prstClr val="black"/>
                </a:solidFill>
              </a:rPr>
              <a:t>File: </a:t>
            </a:r>
            <a:r>
              <a:rPr lang="en-US" sz="2000" dirty="0" err="1">
                <a:latin typeface="Menlo" panose="020B0609030804020204" pitchFamily="49" charset="0"/>
                <a:ea typeface="Menlo" panose="020B0609030804020204" pitchFamily="49" charset="0"/>
                <a:cs typeface="Menlo" panose="020B0609030804020204" pitchFamily="49" charset="0"/>
              </a:rPr>
              <a:t>GAUGE.js</a:t>
            </a:r>
            <a:endParaRPr lang="en-US" dirty="0">
              <a:solidFill>
                <a:prstClr val="black"/>
              </a:solidFill>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131098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B585-E392-2E53-D9C2-2A59DBA6ECEB}"/>
              </a:ext>
            </a:extLst>
          </p:cNvPr>
          <p:cNvSpPr>
            <a:spLocks noGrp="1"/>
          </p:cNvSpPr>
          <p:nvPr>
            <p:ph type="title"/>
          </p:nvPr>
        </p:nvSpPr>
        <p:spPr/>
        <p:txBody>
          <a:bodyPr/>
          <a:lstStyle/>
          <a:p>
            <a:r>
              <a:rPr lang="en-US" dirty="0"/>
              <a:t>Note on Homework 6</a:t>
            </a:r>
          </a:p>
        </p:txBody>
      </p:sp>
      <p:pic>
        <p:nvPicPr>
          <p:cNvPr id="5" name="Content Placeholder 4" descr="A screenshot of a computer program&#10;&#10;Description automatically generated">
            <a:extLst>
              <a:ext uri="{FF2B5EF4-FFF2-40B4-BE49-F238E27FC236}">
                <a16:creationId xmlns:a16="http://schemas.microsoft.com/office/drawing/2014/main" id="{2641E8D2-C8F0-072B-B908-486C7EABA997}"/>
              </a:ext>
            </a:extLst>
          </p:cNvPr>
          <p:cNvPicPr>
            <a:picLocks noGrp="1" noChangeAspect="1"/>
          </p:cNvPicPr>
          <p:nvPr>
            <p:ph idx="1"/>
          </p:nvPr>
        </p:nvPicPr>
        <p:blipFill>
          <a:blip r:embed="rId2"/>
          <a:stretch>
            <a:fillRect/>
          </a:stretch>
        </p:blipFill>
        <p:spPr>
          <a:xfrm>
            <a:off x="1181647" y="2200974"/>
            <a:ext cx="6171106" cy="4005806"/>
          </a:xfrm>
        </p:spPr>
      </p:pic>
      <p:sp>
        <p:nvSpPr>
          <p:cNvPr id="7" name="TextBox 6">
            <a:extLst>
              <a:ext uri="{FF2B5EF4-FFF2-40B4-BE49-F238E27FC236}">
                <a16:creationId xmlns:a16="http://schemas.microsoft.com/office/drawing/2014/main" id="{BBF4177A-B293-E76C-EBBB-1C1EE1B7E100}"/>
              </a:ext>
            </a:extLst>
          </p:cNvPr>
          <p:cNvSpPr txBox="1"/>
          <p:nvPr/>
        </p:nvSpPr>
        <p:spPr>
          <a:xfrm>
            <a:off x="838200" y="1690688"/>
            <a:ext cx="8515710" cy="369332"/>
          </a:xfrm>
          <a:prstGeom prst="rect">
            <a:avLst/>
          </a:prstGeom>
          <a:noFill/>
        </p:spPr>
        <p:txBody>
          <a:bodyPr wrap="square">
            <a:spAutoFit/>
          </a:bodyPr>
          <a:lstStyle/>
          <a:p>
            <a:pPr marL="285750" indent="-285750">
              <a:buFont typeface="Arial" panose="020B0604020202020204" pitchFamily="34" charset="0"/>
              <a:buChar char="•"/>
            </a:pPr>
            <a:r>
              <a:rPr lang="en-US" dirty="0">
                <a:hlinkClick r:id="rId3"/>
              </a:rPr>
              <a:t>https://developer.mozilla.org/en-US/docs/Web/API/setTimeout</a:t>
            </a:r>
            <a:endParaRPr lang="en-US" dirty="0"/>
          </a:p>
        </p:txBody>
      </p:sp>
      <p:pic>
        <p:nvPicPr>
          <p:cNvPr id="9" name="Picture 8" descr="A screenshot of a computer&#10;&#10;Description automatically generated">
            <a:extLst>
              <a:ext uri="{FF2B5EF4-FFF2-40B4-BE49-F238E27FC236}">
                <a16:creationId xmlns:a16="http://schemas.microsoft.com/office/drawing/2014/main" id="{BDD37F59-ADC7-918D-7A62-C2676439FA41}"/>
              </a:ext>
            </a:extLst>
          </p:cNvPr>
          <p:cNvPicPr>
            <a:picLocks noChangeAspect="1"/>
          </p:cNvPicPr>
          <p:nvPr/>
        </p:nvPicPr>
        <p:blipFill>
          <a:blip r:embed="rId4"/>
          <a:stretch>
            <a:fillRect/>
          </a:stretch>
        </p:blipFill>
        <p:spPr>
          <a:xfrm>
            <a:off x="6096000" y="3519700"/>
            <a:ext cx="5633156" cy="2687080"/>
          </a:xfrm>
          <a:prstGeom prst="rect">
            <a:avLst/>
          </a:prstGeom>
          <a:ln>
            <a:solidFill>
              <a:schemeClr val="tx1"/>
            </a:solidFill>
          </a:ln>
        </p:spPr>
      </p:pic>
    </p:spTree>
    <p:extLst>
      <p:ext uri="{BB962C8B-B14F-4D97-AF65-F5344CB8AC3E}">
        <p14:creationId xmlns:p14="http://schemas.microsoft.com/office/powerpoint/2010/main" val="105882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2AC7E-D407-6017-12A3-A91CDC544995}"/>
              </a:ext>
            </a:extLst>
          </p:cNvPr>
          <p:cNvSpPr>
            <a:spLocks noGrp="1"/>
          </p:cNvSpPr>
          <p:nvPr>
            <p:ph type="title"/>
          </p:nvPr>
        </p:nvSpPr>
        <p:spPr/>
        <p:txBody>
          <a:bodyPr/>
          <a:lstStyle/>
          <a:p>
            <a:r>
              <a:rPr lang="en-US" dirty="0"/>
              <a:t>Term Project Ideas: </a:t>
            </a:r>
            <a:r>
              <a:rPr lang="en-US" i="1" dirty="0"/>
              <a:t>using a grid</a:t>
            </a:r>
          </a:p>
        </p:txBody>
      </p:sp>
      <p:pic>
        <p:nvPicPr>
          <p:cNvPr id="6" name="Content Placeholder 6">
            <a:extLst>
              <a:ext uri="{FF2B5EF4-FFF2-40B4-BE49-F238E27FC236}">
                <a16:creationId xmlns:a16="http://schemas.microsoft.com/office/drawing/2014/main" id="{C0A4E970-15D1-D962-E7D4-0A9CEA53EFE8}"/>
              </a:ext>
            </a:extLst>
          </p:cNvPr>
          <p:cNvPicPr>
            <a:picLocks noGrp="1" noChangeAspect="1"/>
          </p:cNvPicPr>
          <p:nvPr>
            <p:ph sz="half" idx="1"/>
          </p:nvPr>
        </p:nvPicPr>
        <p:blipFill>
          <a:blip r:embed="rId2"/>
          <a:stretch>
            <a:fillRect/>
          </a:stretch>
        </p:blipFill>
        <p:spPr>
          <a:xfrm>
            <a:off x="1261683" y="1825625"/>
            <a:ext cx="4334634" cy="4351338"/>
          </a:xfrm>
        </p:spPr>
      </p:pic>
      <p:pic>
        <p:nvPicPr>
          <p:cNvPr id="7" name="Content Placeholder 5">
            <a:extLst>
              <a:ext uri="{FF2B5EF4-FFF2-40B4-BE49-F238E27FC236}">
                <a16:creationId xmlns:a16="http://schemas.microsoft.com/office/drawing/2014/main" id="{CFD83E3D-89CE-36DF-BF6D-CE29E6EAF34F}"/>
              </a:ext>
            </a:extLst>
          </p:cNvPr>
          <p:cNvPicPr>
            <a:picLocks noGrp="1" noChangeAspect="1"/>
          </p:cNvPicPr>
          <p:nvPr>
            <p:ph sz="half" idx="2"/>
          </p:nvPr>
        </p:nvPicPr>
        <p:blipFill>
          <a:blip r:embed="rId3"/>
          <a:stretch>
            <a:fillRect/>
          </a:stretch>
        </p:blipFill>
        <p:spPr>
          <a:xfrm>
            <a:off x="7512192" y="1823643"/>
            <a:ext cx="4254028" cy="4871737"/>
          </a:xfrm>
          <a:ln>
            <a:solidFill>
              <a:schemeClr val="tx1"/>
            </a:solidFill>
          </a:ln>
        </p:spPr>
      </p:pic>
      <p:pic>
        <p:nvPicPr>
          <p:cNvPr id="8" name="Content Placeholder 7">
            <a:extLst>
              <a:ext uri="{FF2B5EF4-FFF2-40B4-BE49-F238E27FC236}">
                <a16:creationId xmlns:a16="http://schemas.microsoft.com/office/drawing/2014/main" id="{1FCEC70F-1CDE-31ED-4A26-A4A6ED46FD6E}"/>
              </a:ext>
            </a:extLst>
          </p:cNvPr>
          <p:cNvPicPr>
            <a:picLocks noChangeAspect="1"/>
          </p:cNvPicPr>
          <p:nvPr/>
        </p:nvPicPr>
        <p:blipFill>
          <a:blip r:embed="rId4"/>
          <a:stretch>
            <a:fillRect/>
          </a:stretch>
        </p:blipFill>
        <p:spPr>
          <a:xfrm>
            <a:off x="5757588" y="3865253"/>
            <a:ext cx="4114112" cy="1500914"/>
          </a:xfrm>
          <a:prstGeom prst="rect">
            <a:avLst/>
          </a:prstGeom>
          <a:ln>
            <a:solidFill>
              <a:schemeClr val="accent2"/>
            </a:solidFill>
          </a:ln>
        </p:spPr>
      </p:pic>
    </p:spTree>
    <p:extLst>
      <p:ext uri="{BB962C8B-B14F-4D97-AF65-F5344CB8AC3E}">
        <p14:creationId xmlns:p14="http://schemas.microsoft.com/office/powerpoint/2010/main" val="303080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6A03C-12BA-5525-77DE-7D5B35D2FA40}"/>
              </a:ext>
            </a:extLst>
          </p:cNvPr>
          <p:cNvSpPr>
            <a:spLocks noGrp="1"/>
          </p:cNvSpPr>
          <p:nvPr>
            <p:ph type="title"/>
          </p:nvPr>
        </p:nvSpPr>
        <p:spPr/>
        <p:txBody>
          <a:bodyPr/>
          <a:lstStyle/>
          <a:p>
            <a:r>
              <a:rPr lang="en-US" dirty="0"/>
              <a:t>Term Project Ideas: </a:t>
            </a:r>
            <a:r>
              <a:rPr lang="en-US" i="1" dirty="0"/>
              <a:t>using a grid</a:t>
            </a:r>
            <a:endParaRPr lang="en-US" dirty="0"/>
          </a:p>
        </p:txBody>
      </p:sp>
      <p:pic>
        <p:nvPicPr>
          <p:cNvPr id="6" name="Content Placeholder 5" descr="A wooden puzzle with a square shape&#10;&#10;Description automatically generated">
            <a:extLst>
              <a:ext uri="{FF2B5EF4-FFF2-40B4-BE49-F238E27FC236}">
                <a16:creationId xmlns:a16="http://schemas.microsoft.com/office/drawing/2014/main" id="{22F89CEA-5BEE-2832-B0CA-556F47259668}"/>
              </a:ext>
            </a:extLst>
          </p:cNvPr>
          <p:cNvPicPr>
            <a:picLocks noGrp="1" noChangeAspect="1"/>
          </p:cNvPicPr>
          <p:nvPr>
            <p:ph sz="half" idx="1"/>
          </p:nvPr>
        </p:nvPicPr>
        <p:blipFill>
          <a:blip r:embed="rId2"/>
          <a:stretch>
            <a:fillRect/>
          </a:stretch>
        </p:blipFill>
        <p:spPr>
          <a:xfrm>
            <a:off x="1797248" y="1825625"/>
            <a:ext cx="3263503" cy="4351338"/>
          </a:xfrm>
        </p:spPr>
      </p:pic>
      <p:sp>
        <p:nvSpPr>
          <p:cNvPr id="4" name="Content Placeholder 3">
            <a:extLst>
              <a:ext uri="{FF2B5EF4-FFF2-40B4-BE49-F238E27FC236}">
                <a16:creationId xmlns:a16="http://schemas.microsoft.com/office/drawing/2014/main" id="{8FF48C33-3AD2-02FF-0597-51F51E7768C4}"/>
              </a:ext>
            </a:extLst>
          </p:cNvPr>
          <p:cNvSpPr>
            <a:spLocks noGrp="1"/>
          </p:cNvSpPr>
          <p:nvPr>
            <p:ph sz="half" idx="2"/>
          </p:nvPr>
        </p:nvSpPr>
        <p:spPr>
          <a:xfrm>
            <a:off x="5403273" y="1825625"/>
            <a:ext cx="6286499" cy="4351338"/>
          </a:xfrm>
        </p:spPr>
        <p:txBody>
          <a:bodyPr/>
          <a:lstStyle/>
          <a:p>
            <a:r>
              <a:rPr lang="en-US" b="1" dirty="0"/>
              <a:t>Calendar Puzzle</a:t>
            </a:r>
            <a:r>
              <a:rPr lang="en-US" dirty="0"/>
              <a:t>:</a:t>
            </a:r>
          </a:p>
          <a:p>
            <a:pPr lvl="1"/>
            <a:r>
              <a:rPr lang="en-US" sz="2800" dirty="0"/>
              <a:t>a different puzzle each day</a:t>
            </a:r>
          </a:p>
          <a:p>
            <a:pPr lvl="1"/>
            <a:r>
              <a:rPr lang="en-US" sz="2800" dirty="0"/>
              <a:t>each date is solvable (</a:t>
            </a:r>
            <a:r>
              <a:rPr lang="en-US" sz="2800" i="1" dirty="0"/>
              <a:t>in multiple ways</a:t>
            </a:r>
            <a:r>
              <a:rPr lang="en-US" sz="2800" dirty="0"/>
              <a:t>)</a:t>
            </a:r>
          </a:p>
          <a:p>
            <a:pPr lvl="1"/>
            <a:r>
              <a:rPr lang="en-US" sz="2800" dirty="0"/>
              <a:t>place the 8 pieces so (only) today's date is shown </a:t>
            </a:r>
          </a:p>
          <a:p>
            <a:pPr lvl="2"/>
            <a:r>
              <a:rPr lang="en-US" sz="2400" i="1" dirty="0"/>
              <a:t>Oct 10th</a:t>
            </a:r>
            <a:r>
              <a:rPr lang="en-US" sz="2400" dirty="0"/>
              <a:t> </a:t>
            </a:r>
            <a:r>
              <a:rPr lang="en-US" sz="2400" i="1" dirty="0"/>
              <a:t>is when I made this slide</a:t>
            </a:r>
            <a:endParaRPr lang="en-US" sz="2400" dirty="0"/>
          </a:p>
        </p:txBody>
      </p:sp>
    </p:spTree>
    <p:extLst>
      <p:ext uri="{BB962C8B-B14F-4D97-AF65-F5344CB8AC3E}">
        <p14:creationId xmlns:p14="http://schemas.microsoft.com/office/powerpoint/2010/main" val="145704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4C944-B3E9-3754-19C6-E4C7E5ED1A88}"/>
              </a:ext>
            </a:extLst>
          </p:cNvPr>
          <p:cNvSpPr>
            <a:spLocks noGrp="1"/>
          </p:cNvSpPr>
          <p:nvPr>
            <p:ph type="title"/>
          </p:nvPr>
        </p:nvSpPr>
        <p:spPr/>
        <p:txBody>
          <a:bodyPr/>
          <a:lstStyle/>
          <a:p>
            <a:r>
              <a:rPr lang="en-US" dirty="0"/>
              <a:t>Term Project Ideas: </a:t>
            </a:r>
            <a:r>
              <a:rPr lang="en-US" i="1" dirty="0"/>
              <a:t>using a grid</a:t>
            </a:r>
            <a:endParaRPr lang="en-US" dirty="0"/>
          </a:p>
        </p:txBody>
      </p:sp>
      <p:sp>
        <p:nvSpPr>
          <p:cNvPr id="4" name="Content Placeholder 3">
            <a:extLst>
              <a:ext uri="{FF2B5EF4-FFF2-40B4-BE49-F238E27FC236}">
                <a16:creationId xmlns:a16="http://schemas.microsoft.com/office/drawing/2014/main" id="{3E1C998A-0C00-ACD9-F626-14587D73E3AA}"/>
              </a:ext>
            </a:extLst>
          </p:cNvPr>
          <p:cNvSpPr>
            <a:spLocks noGrp="1"/>
          </p:cNvSpPr>
          <p:nvPr>
            <p:ph sz="half" idx="2"/>
          </p:nvPr>
        </p:nvSpPr>
        <p:spPr>
          <a:xfrm>
            <a:off x="5081155" y="1901724"/>
            <a:ext cx="6463146" cy="4351338"/>
          </a:xfrm>
        </p:spPr>
        <p:txBody>
          <a:bodyPr/>
          <a:lstStyle/>
          <a:p>
            <a:pPr marL="0" indent="0">
              <a:buNone/>
            </a:pPr>
            <a:r>
              <a:rPr lang="en-US" sz="3200" b="1" dirty="0"/>
              <a:t>Goal</a:t>
            </a:r>
            <a:r>
              <a:rPr lang="en-US" sz="3200" dirty="0"/>
              <a:t>:</a:t>
            </a:r>
          </a:p>
          <a:p>
            <a:r>
              <a:rPr lang="en-US" dirty="0"/>
              <a:t>Get the X (red) car out</a:t>
            </a:r>
          </a:p>
          <a:p>
            <a:r>
              <a:rPr lang="en-US" dirty="0"/>
              <a:t>How?</a:t>
            </a:r>
          </a:p>
          <a:p>
            <a:pPr lvl="1"/>
            <a:r>
              <a:rPr lang="en-US" sz="2800" i="1" dirty="0"/>
              <a:t>Make room by</a:t>
            </a:r>
          </a:p>
          <a:p>
            <a:pPr lvl="1"/>
            <a:r>
              <a:rPr lang="en-US" sz="2800" i="1" dirty="0"/>
              <a:t>sliding other vehicles out of the way</a:t>
            </a:r>
          </a:p>
          <a:p>
            <a:r>
              <a:rPr lang="en-US" dirty="0"/>
              <a:t>Possible moves: </a:t>
            </a:r>
          </a:p>
          <a:p>
            <a:pPr lvl="1"/>
            <a:r>
              <a:rPr lang="en-US" sz="2800" dirty="0"/>
              <a:t>forward or backwards only</a:t>
            </a:r>
          </a:p>
        </p:txBody>
      </p:sp>
      <p:pic>
        <p:nvPicPr>
          <p:cNvPr id="5" name="Content Placeholder 7">
            <a:extLst>
              <a:ext uri="{FF2B5EF4-FFF2-40B4-BE49-F238E27FC236}">
                <a16:creationId xmlns:a16="http://schemas.microsoft.com/office/drawing/2014/main" id="{F4CA1CD6-4FE2-0F04-9ACC-F885F03F0A18}"/>
              </a:ext>
            </a:extLst>
          </p:cNvPr>
          <p:cNvPicPr>
            <a:picLocks noGrp="1" noChangeAspect="1"/>
          </p:cNvPicPr>
          <p:nvPr>
            <p:ph sz="half" idx="1"/>
          </p:nvPr>
        </p:nvPicPr>
        <p:blipFill>
          <a:blip r:embed="rId2"/>
          <a:stretch>
            <a:fillRect/>
          </a:stretch>
        </p:blipFill>
        <p:spPr>
          <a:xfrm>
            <a:off x="1083030" y="1773670"/>
            <a:ext cx="3205583" cy="4351338"/>
          </a:xfrm>
          <a:ln>
            <a:solidFill>
              <a:schemeClr val="tx1"/>
            </a:solidFill>
          </a:ln>
        </p:spPr>
      </p:pic>
      <p:sp>
        <p:nvSpPr>
          <p:cNvPr id="6" name="Notched Right Arrow 5">
            <a:extLst>
              <a:ext uri="{FF2B5EF4-FFF2-40B4-BE49-F238E27FC236}">
                <a16:creationId xmlns:a16="http://schemas.microsoft.com/office/drawing/2014/main" id="{11665232-8778-1DD1-B508-4A989EF7A0F2}"/>
              </a:ext>
            </a:extLst>
          </p:cNvPr>
          <p:cNvSpPr/>
          <p:nvPr/>
        </p:nvSpPr>
        <p:spPr>
          <a:xfrm>
            <a:off x="4167150" y="2782685"/>
            <a:ext cx="996696" cy="8686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exit</a:t>
            </a:r>
          </a:p>
        </p:txBody>
      </p:sp>
    </p:spTree>
    <p:extLst>
      <p:ext uri="{BB962C8B-B14F-4D97-AF65-F5344CB8AC3E}">
        <p14:creationId xmlns:p14="http://schemas.microsoft.com/office/powerpoint/2010/main" val="411417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1BB97-B848-E967-4D49-5158F47133C9}"/>
              </a:ext>
            </a:extLst>
          </p:cNvPr>
          <p:cNvSpPr>
            <a:spLocks noGrp="1"/>
          </p:cNvSpPr>
          <p:nvPr>
            <p:ph type="title"/>
          </p:nvPr>
        </p:nvSpPr>
        <p:spPr/>
        <p:txBody>
          <a:bodyPr/>
          <a:lstStyle/>
          <a:p>
            <a:r>
              <a:rPr lang="en-US" dirty="0"/>
              <a:t>Term Project Ideas: </a:t>
            </a:r>
            <a:r>
              <a:rPr lang="en-US" i="1" dirty="0"/>
              <a:t>using a grid</a:t>
            </a:r>
            <a:endParaRPr lang="en-US" dirty="0"/>
          </a:p>
        </p:txBody>
      </p:sp>
      <p:sp>
        <p:nvSpPr>
          <p:cNvPr id="4" name="Content Placeholder 3">
            <a:extLst>
              <a:ext uri="{FF2B5EF4-FFF2-40B4-BE49-F238E27FC236}">
                <a16:creationId xmlns:a16="http://schemas.microsoft.com/office/drawing/2014/main" id="{7CCA930F-CC4A-7A0B-4866-F9B85395A929}"/>
              </a:ext>
            </a:extLst>
          </p:cNvPr>
          <p:cNvSpPr>
            <a:spLocks noGrp="1"/>
          </p:cNvSpPr>
          <p:nvPr>
            <p:ph sz="half" idx="2"/>
          </p:nvPr>
        </p:nvSpPr>
        <p:spPr/>
        <p:txBody>
          <a:bodyPr/>
          <a:lstStyle/>
          <a:p>
            <a:r>
              <a:rPr lang="en-US" sz="2400" dirty="0">
                <a:latin typeface="Menlo" panose="020B0609030804020204" pitchFamily="49" charset="0"/>
                <a:ea typeface="Menlo" panose="020B0609030804020204" pitchFamily="49" charset="0"/>
                <a:cs typeface="Menlo" panose="020B0609030804020204" pitchFamily="49" charset="0"/>
              </a:rPr>
              <a:t>&lt;table&gt;… &lt;/table&gt;</a:t>
            </a:r>
          </a:p>
          <a:p>
            <a:pPr lvl="1"/>
            <a:r>
              <a:rPr lang="en-US" sz="2800" dirty="0"/>
              <a:t>a 6 x 6 grid</a:t>
            </a:r>
          </a:p>
          <a:p>
            <a:endParaRPr lang="en-US" dirty="0"/>
          </a:p>
        </p:txBody>
      </p:sp>
      <p:pic>
        <p:nvPicPr>
          <p:cNvPr id="5" name="Content Placeholder 4">
            <a:extLst>
              <a:ext uri="{FF2B5EF4-FFF2-40B4-BE49-F238E27FC236}">
                <a16:creationId xmlns:a16="http://schemas.microsoft.com/office/drawing/2014/main" id="{F7AA9DA7-CFFC-382E-94A6-3CD456389FEC}"/>
              </a:ext>
            </a:extLst>
          </p:cNvPr>
          <p:cNvPicPr>
            <a:picLocks noGrp="1" noChangeAspect="1"/>
          </p:cNvPicPr>
          <p:nvPr>
            <p:ph sz="half" idx="1"/>
          </p:nvPr>
        </p:nvPicPr>
        <p:blipFill>
          <a:blip r:embed="rId2"/>
          <a:stretch>
            <a:fillRect/>
          </a:stretch>
        </p:blipFill>
        <p:spPr>
          <a:xfrm>
            <a:off x="1465756" y="1825625"/>
            <a:ext cx="3926487" cy="4351338"/>
          </a:xfrm>
          <a:prstGeom prst="rect">
            <a:avLst/>
          </a:prstGeom>
        </p:spPr>
      </p:pic>
    </p:spTree>
    <p:extLst>
      <p:ext uri="{BB962C8B-B14F-4D97-AF65-F5344CB8AC3E}">
        <p14:creationId xmlns:p14="http://schemas.microsoft.com/office/powerpoint/2010/main" val="1111525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21378-03D5-DDCB-F164-8711F4E963A2}"/>
              </a:ext>
            </a:extLst>
          </p:cNvPr>
          <p:cNvSpPr>
            <a:spLocks noGrp="1"/>
          </p:cNvSpPr>
          <p:nvPr>
            <p:ph type="title"/>
          </p:nvPr>
        </p:nvSpPr>
        <p:spPr/>
        <p:txBody>
          <a:bodyPr/>
          <a:lstStyle/>
          <a:p>
            <a:r>
              <a:rPr lang="en-US" dirty="0"/>
              <a:t>Term Project Ideas</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1098B3AA-DB1D-0E3B-480C-14F6A16D27C6}"/>
              </a:ext>
            </a:extLst>
          </p:cNvPr>
          <p:cNvPicPr>
            <a:picLocks noGrp="1" noChangeAspect="1"/>
          </p:cNvPicPr>
          <p:nvPr>
            <p:ph idx="1"/>
          </p:nvPr>
        </p:nvPicPr>
        <p:blipFill>
          <a:blip r:embed="rId2"/>
          <a:stretch>
            <a:fillRect/>
          </a:stretch>
        </p:blipFill>
        <p:spPr>
          <a:xfrm>
            <a:off x="1266990" y="2141537"/>
            <a:ext cx="7511168" cy="4351338"/>
          </a:xfrm>
        </p:spPr>
      </p:pic>
      <p:sp>
        <p:nvSpPr>
          <p:cNvPr id="7" name="TextBox 6">
            <a:extLst>
              <a:ext uri="{FF2B5EF4-FFF2-40B4-BE49-F238E27FC236}">
                <a16:creationId xmlns:a16="http://schemas.microsoft.com/office/drawing/2014/main" id="{CE0803F0-4B1B-C1CD-1E73-0A54634BA541}"/>
              </a:ext>
            </a:extLst>
          </p:cNvPr>
          <p:cNvSpPr txBox="1"/>
          <p:nvPr/>
        </p:nvSpPr>
        <p:spPr>
          <a:xfrm>
            <a:off x="3750588" y="1690688"/>
            <a:ext cx="6100996" cy="369332"/>
          </a:xfrm>
          <a:prstGeom prst="rect">
            <a:avLst/>
          </a:prstGeom>
          <a:noFill/>
        </p:spPr>
        <p:txBody>
          <a:bodyPr wrap="square">
            <a:spAutoFit/>
          </a:bodyPr>
          <a:lstStyle/>
          <a:p>
            <a:r>
              <a:rPr lang="en-US" dirty="0">
                <a:latin typeface="Menlo" panose="020B0609030804020204" pitchFamily="49" charset="0"/>
                <a:ea typeface="Menlo" panose="020B0609030804020204" pitchFamily="49" charset="0"/>
                <a:cs typeface="Menlo" panose="020B0609030804020204" pitchFamily="49" charset="0"/>
                <a:hlinkClick r:id="rId3"/>
              </a:rPr>
              <a:t>https://xkcd.com/simplewriter/</a:t>
            </a:r>
            <a:endParaRPr lang="en-US" dirty="0">
              <a:latin typeface="Menlo" panose="020B0609030804020204" pitchFamily="49" charset="0"/>
              <a:ea typeface="Menlo" panose="020B0609030804020204" pitchFamily="49" charset="0"/>
              <a:cs typeface="Menlo" panose="020B0609030804020204" pitchFamily="49" charset="0"/>
            </a:endParaRPr>
          </a:p>
        </p:txBody>
      </p:sp>
      <p:sp>
        <p:nvSpPr>
          <p:cNvPr id="3" name="TextBox 2">
            <a:extLst>
              <a:ext uri="{FF2B5EF4-FFF2-40B4-BE49-F238E27FC236}">
                <a16:creationId xmlns:a16="http://schemas.microsoft.com/office/drawing/2014/main" id="{B0534868-F593-F80F-A07C-79DC7FE28DCB}"/>
              </a:ext>
            </a:extLst>
          </p:cNvPr>
          <p:cNvSpPr txBox="1"/>
          <p:nvPr/>
        </p:nvSpPr>
        <p:spPr>
          <a:xfrm>
            <a:off x="9080122" y="2141537"/>
            <a:ext cx="1896288" cy="1323439"/>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3200" dirty="0"/>
              <a:t>Demo</a:t>
            </a:r>
            <a:endParaRPr lang="en-US" sz="2400" dirty="0"/>
          </a:p>
          <a:p>
            <a:pPr marL="285750" indent="-285750">
              <a:buFont typeface="Arial" panose="020B0604020202020204" pitchFamily="34" charset="0"/>
              <a:buChar char="•"/>
            </a:pPr>
            <a:r>
              <a:rPr lang="en-US" sz="2400" dirty="0"/>
              <a:t>as you type</a:t>
            </a:r>
          </a:p>
          <a:p>
            <a:pPr marL="285750" indent="-285750">
              <a:buFont typeface="Arial" panose="020B0604020202020204" pitchFamily="34" charset="0"/>
              <a:buChar char="•"/>
            </a:pPr>
            <a:r>
              <a:rPr lang="en-US" sz="2400" dirty="0" err="1"/>
              <a:t>Javascript</a:t>
            </a:r>
            <a:endParaRPr lang="en-US" sz="2400" dirty="0"/>
          </a:p>
        </p:txBody>
      </p:sp>
      <p:pic>
        <p:nvPicPr>
          <p:cNvPr id="6" name="Picture 5">
            <a:extLst>
              <a:ext uri="{FF2B5EF4-FFF2-40B4-BE49-F238E27FC236}">
                <a16:creationId xmlns:a16="http://schemas.microsoft.com/office/drawing/2014/main" id="{3C900364-C5CF-CDB8-8B58-3615C36ADD02}"/>
              </a:ext>
            </a:extLst>
          </p:cNvPr>
          <p:cNvPicPr>
            <a:picLocks noChangeAspect="1"/>
          </p:cNvPicPr>
          <p:nvPr/>
        </p:nvPicPr>
        <p:blipFill>
          <a:blip r:embed="rId4"/>
          <a:stretch>
            <a:fillRect/>
          </a:stretch>
        </p:blipFill>
        <p:spPr>
          <a:xfrm>
            <a:off x="6700139" y="3635259"/>
            <a:ext cx="4276271" cy="2543157"/>
          </a:xfrm>
          <a:prstGeom prst="rect">
            <a:avLst/>
          </a:prstGeom>
        </p:spPr>
      </p:pic>
    </p:spTree>
    <p:extLst>
      <p:ext uri="{BB962C8B-B14F-4D97-AF65-F5344CB8AC3E}">
        <p14:creationId xmlns:p14="http://schemas.microsoft.com/office/powerpoint/2010/main" val="368718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69E293-9706-7FFB-540F-5641696C516F}"/>
              </a:ext>
            </a:extLst>
          </p:cNvPr>
          <p:cNvSpPr>
            <a:spLocks noGrp="1"/>
          </p:cNvSpPr>
          <p:nvPr>
            <p:ph idx="4294967295"/>
          </p:nvPr>
        </p:nvSpPr>
        <p:spPr>
          <a:xfrm>
            <a:off x="0" y="544286"/>
            <a:ext cx="12192000" cy="6172200"/>
          </a:xfrm>
        </p:spPr>
        <p:txBody>
          <a:bodyPr>
            <a:noAutofit/>
          </a:bodyPr>
          <a:lstStyle/>
          <a:p>
            <a:pPr marL="0" indent="0">
              <a:buNone/>
            </a:pPr>
            <a:r>
              <a:rPr lang="en-US" sz="600" dirty="0"/>
              <a:t>"understandings|understanding|conversations|disappearing|informations|grandmothers|grandfathers|questionings|conversation|information|approaching|understands|immediately|positioning|questioning|grandmother|travellings|questioners|recognizing|recognizers|televisions|remembering|rememberers|expressions|discovering|disappeared|interesting|grandfather|straightest|controllers|controlling|considering|remembered|cigarettes|companying|completely|spreadings|considered|continuing|controlled|stationing|controller|straighter|stretching|businesses|somebodies|soldiering|countering|darknesses|situations|directions|disappears|younglings|suggesting|afternoons|breathings|distancing|screenings|schoolings|especially|everything|everywhere|explaining|explainers|expression|branchings|revealings|repeatings|surprising|rememberer|somewheres|television|themselves|recognizer|recognizes|recognized|belongings|finishings|travelling|questioner|beginnings|travelings|questioned|followings|pretending|forgetting|forgetters|forwarding|positioned|travellers|gatherings|perfecting|understand|understood|weightings|approaches|officering|numberings|happenings|mentioning|letterings|husbanding|imaginings|approached|apartments|whispering|interested|discovered|spinnings|clearings|climbings|spendings|clothings|colorings|soundings|truckings|somewhere|troubling|companies|companied|beautiful|computers|confusing|considers|travelers|youngling|continues|continued|traveller|traveling|yellowing|apartment|beginning|wheelings|travelled|sometimes|something|appearing|cornering|believing|countered|believers|countries|soldiered|coverings|creatures|crossings|accepting|daughters|belonging|situation|silvering|different|silencing|touchings|bettering|tomorrows|disappear|thinkings|boardings|discovers|admitting|wrappings|distances|distanced|sightings|shrugging|doctoring|showering|shoulders|shoppings|shootings|dressings|sheetings|shadowing|settlings|servicing|seriously|seconding|searching|weighting|screening|screaming|schooling|teachings|bothering|everybody|botherers|bottoming|excepting|expecting|explained|direction|explainer|surprised|surprises|waterings|branching|revealing|returning|surfacing|familiars|repeating|fathering|reminding|supposing|breasting|attacking|remembers|breathing|remaining|breathers|brightest|brownings|suggested|recognize|fightings|attention|figurings|receiving|reasoning|realizing|fingering|buildings|finishing|stupidest|stuffings|questions|watchings|flashings|strongest|strikings|flighting|flowering|promisers|promising|following|bathrooms|prettiest|pretended|stretched|foreheads|foresting|stretches|forgotten|pressings|forgetter|strangest|preparing|forwarded|strangers|possibles|positions|afternoon|straights|pocketing|gardening|pleasings|wondering|gathering|picturing|personals|perfected|stomaches|stomached|carefully|stationed|catchings|parenting|paintings|orderings|groupings|wintering|officered|offerings|centering|numbering|neighbors|certainly|happening|narrowing|narrowest|mountains|mothering|mirroring|middlings|messaging|standings|mentioned|mattering|marriages|histories|machining|hospitals|listening|lightings|springing|lettering|husbanded|spreaders|whispered|imagining|imaginers|spreading|important|languages|answering|cigarette|interests|spiriting|cleanings|knockings|soundest|coatings|sounders|sounding|colleges|coloring|colorful|wouldn't|training|colorers|sorriest|worrying|belonged|approach|tracking|touchers|touching|computer|whatever|toppings|confused|confuses|workings|consider|bettered|teething|tonights|tonguers|tonguing|continue|arriving|tomorrow|controls|together|blacking|blackest|throwers|blocking|throwing|coolings|someones|blockers|somebody|thirties|soldiers|cornered|weighted|counting|thoughts|counters|thinking|thinners|thinning|coursing|covering|thinnest|craziest|snapping|creating|creature|thickest|boarding|crossing|smokings|crowding|smelling|smallest|cuttings|slipping|slightly|dancings|sleepers|sleeping|slamming|wordings|darkness|daughter|boatings|skinning|weddings|thanking|sittings|deciding|deciders|singling|singings|despites|simplest|terrible|silvered|tellings|wearings|youngest|watering|silences|teachers|bookings|agreeing|teaching|discover|attacked|bothered|botherer|watching|swingers|bottling|distance|silenced|signings|bottomed|sighting|shutting|shrugged|wondered|swinging|doctored|sweetest|showered|showings|doorways|shouting|shoulder|wronging|shortest|surprise|dragging|shopping|shooters|drawings|actually|shooting|dreaming|dressing|avoiding|shitting|shirting|shipping|drinking|drinkers|braining|sheeting|sharpest|drivings|sharpers|dropping|droppers|shadowed|surfaced|settling|washings|settings|services|serviced|earliest|backings|earthing|servings|branches|branched|seconded|seatings|surfaces|searched|searches|walkings|screened|waitings|screamed|supposed|emptiest|emptying|breaking|breakers|schooled|enjoying|enjoyers|entering|runnings|breasted|rounders|rounding|supposes|everyone|visitors|visiting|breathed|excepted|roofings|exciting|breathes|expected|rollings|bankings|breather|explains|villages|bridging|viewings|brighter|ringings|righting|suitings|bringing|revealed|bringers|returned|failings|repliers|replying|repeated|brothers|familiar|wintered|families|suggests|farthest|furthest|browning|fathered|removing|building|reminded|bathroom|allowing|suddenly|remember|allowers|feedings|builders|burnings|feelings|remained|refusing|stupider|windings|although|stuffing|studying|business|angriest|fighting|fighters|students|figuring|received|twenties|receives|fillings|reasoned|findings|stronger|turnings|realizes|realized|readiest|fingered|readying|striking|trusters|finishes|trusting|finished|readings|reachers|reaching|quieters|quietest|quieting|fittings|quickest|writings|beaching|question|trucking|callings|stranger|flashing|beatings|answered|flattest|flatting|flighted|straight|troubled|flowered|pullings|storming|promiser|couldn't|promised|promises|couldn’t|followed|stoppers|problems|probably|prettier|stopping|pretends|stomachs|troubles|pressers|tripping|forehead|stickers|forested|pressing|whispers|carrying|sticking|carriers|stepping|stealers|forwards|stealing|becoming|prepares|prepared|powering|freeings|stations|possible|position|freshest|beddings|wrapping|fronting|catching|fuckings|policing|funniest|pointers|pointing|catchers|pocketed|gardened|starters|ceilings|pleasing|gathered|starting|centered|platings|plastics|planning|pictured|pictures|traveler|pickings|personal|glancing|yourself|chancing|perfects|changing|peopling|partying|partings|parented|grabbing|grabbers|changers|checking|starring|bedrooms|checkers|pairings|standing|painting|outsides|greatest|cheeking|greening|greenest|grouping|ordering|anything|openings|guarding|wheeling|officers|guessing|spreader|offering|children|anywhere|numbered|choicest|noticers|noticing|hallways|nothings|hangings|nobodies|admitted|neighbor|choosing|choosers|happened|neckings|happiest|narrowed|narrower|spotting|churches|mouthing|traveled|mountain|mothered|accepted|mornings|mirrored|headings|spirited|hearings|heatings|circling|middling|messaged|messages|heaviest|wouldn’t|spinners|mentions|helpings|cleanest|memories|meetings|meanings|appeared|mattered|marrieds|marrying|marriage|yellowed|markings|cleaning|managing|cleaners|holdings|machined|machines|lunching|luckiest|lowering|longings|clearest|hospital|lockings|littlest|clearing|listened|housings|lightest|lighting|lighters|spinning|hundreds|hurrying|believes|spenders|believed|climbing|husbands|lettered|lettings|learning|leadings|ignoring|laughing|ignorers|imagines|yellower|imagined|climbers|imaginer|spending|closings|specials|speakers|language|believer|clothing|clouding|speaking|interest|spacings|landings|knowings|southest|jacketed|knocking|kitchens|kissings|killings|keepings|dresses|biggest|sticker|careful|shirted|warmers|shipped|birding|drinker|carries|sheeted|warming|carried|carrier|driving|sharper|tonight|drivers|casings|sharers|sharing|stepped|dropped|dropper|whisper|shapers|shaping|shakers|shaking|tonguer|shadows|stealer|several|tongued|staying|settles|settled|dusting|setting|tongues|catting|backing|catches|earlier|warmest|earthed|service|serving|warring|wanters|catcher|serious|eastest|sensing|senders|easiest|sending|sellers|selling|seeming|seeings|tiniest|seconds|station|causing|seating|edgings|stating|timings|efforts|starter|causers|screens|blacker|ceiling|screams|centers|wanting|walling|walkers|certain|emptied|empties|emptier|thrower|endings|started|schools|scarers|scaring|sayings|engines|savings|sanding|enjoyed|starers|saddest|enjoyer|staring|enoughs|rushing|bagging|runners|entered|running|chances|entires|chancer|rubbing|rowings|rounder|chanced|rounded|starred|rooming|changed|changes|blocked|angrier|exactly|changer|blocker|excepts|checked|excited|walking|excites|roofing|through|expects|blooded|checker|cheeked|throats|explain|wakings|springs|thought|waiting|blowing|rolling|rocking|risings|ringing|baggers|animals|righter|righted|ridings|richest|facings|reveals|blowers|choicer|choices|returns|voicing|worries|resting|chooses|failing|spreads|replier|failers|falling|spotted|replies|replied|chooser|thinned|fallers|thinner|balling|boarded|repeats|visitor|farther|further|circles|another|removed|fastest|removes|fathers|thicker|circled|visited|reminds|fearing|spirits|classes|answers|banking|boating|cleaned|feeding|spinner|thanked|village|worried|feeling|cleaner|remains|cleared|refuses|refused|workers|reddest|telling|yellows|spender|working|clearer|clearly|climbed|tearing|fighter|teaming|figured|figures|booking|viewing|climber|usually|closest|receive|filling|teacher|reasons|closing|finally|closers|anybody|finding|anymore|realize|special|finders|booting|realest|clothed|readier|readies|readied|fingers|teaches|tallest|clothes|speaker|readers|talkers|clouded|talking|reading|firings|spacing|takings|reacher|reached|coating|reaches|raising|raining|fishing|quietly|fittest|fitting|systems|whether|bothers|wrapped|fitters|quieted|quieter|quickly|coffees|quicker|fixings|coldest|sounded|sounder|actings|anyways|college|flashed|flashes|bottles|flatter|flatted|colored|bottled|wording|turning|sorting|flights|colorer|putting|pushers|pushing|flowers|pullers|swinger|wonders|sorrier|pulling|proving|comings|bottoms|promise|truster|boxings|company|follows|younger|trusted|sweeter|yelling|problem|without|beached|footing|confuse|beaches|brained|bearing|pretend|trucked|forcing|presser|wishing|trouble|forests|appears|beating|airings|forever|surface|control|forgets|accepts|pressed|wronged|winters|forming|presses|prepare|beaters|breaker|wheeled|because|forward|coolers|cooling|allowed|powered|pourers|freeing|pouring|tripped|coolest|breasts|someone|fresher|suppose|somehow|friends|breaths|copping|fronted|becomes|porches|poppers|popping|poorest|treeing|fucking|fullest|pooling|breathe|polices|funnier|funnies|policed|bedding|corners|futures|pointer|pointed|gamings|counted|soldier|pockets|wetting|pleased|gardens|wetters|wettest|pleases|counter|sunning|players|westest|country|gathers|bridges|playing|plating|bridged|plastic|couples|softest|getting|planned|getters|placing|gifting|pinking|pilings|piecing|picture|coursed|courses|summers|picking|snowing|phoning|bedroom|glances|glanced|winging|snapped|glassed|glasses|perhaps|covered|crazies|crazier|perfect|peopled|persons|peoples|suiting|pausing|passing|goldest|partied|windows|parties|parting|creates|grabbed|smokers|created|grabber|brought|weights|bringer|arrives|crosser|crosses|grasses|parents|palming|graying|pairing|crossed|painted|arrived|greying|smoking|paining|outside|brother|greater|smilers|outings|greened|greener|crowded|travels|smiling|ordered|grounds|offings|smelled|openers|browner|grouped|opening|smaller|growing|okaying|officer|guarded|slowest|slowing|cupping|slipped|guessed|guesses|cutting|offices|gunning|offered|browned|allower|nursing|numbing|suggest|cutters|numbers|sliders|halving|sliding|noticer|wedding|notices|noticed|nothing|writers|hallway|handing|sleeper|normals|noising|hanging|nodding|dancing|wearing|writing|slammed|hangers|darkest|skinned|happens|trained|needing|builder|beliefs|happier|necking|nearest|hardest|nearing|burning|believe|winding|hatting|narrows|stupids|sitting|mouthed|deadest|watered|sisters|mothers|singled|winning|morning|mooning|moments|heading|missing|decides|decided|decider|mirrors|minutes|hearing|minings|already|minding|middled|heating|burners|singles|middles|deepest|stuffed|heaters|singing|simpler|heavier|heavies|belongs|message|despite|mention|simples|studies|studied|silvers|helping|helpers|members|meeting|willing|meanest|attacks|herself|meaning|dinners|student|hidings|matters|marries|married|busying|busiest|silence|against|highest|wildest|hilling|marking|mapping|manages|managed|himself|history|tracked|strikes|manning|hitting|makings|hitters|whiting|towards|watched|holding|toucher|machine|holders|lunches|lunched|watches|luckier|stretch|streets|lowered|loudest|lookers|looking|longing|calling|longest|locking|bending|washing|signing|hottest|littler|benders|strange|sighted|listens|linings|likings|housing|beneath|sighing|sicking|however|lighted|sickest|lighter|calming|lifters|hundred|calmest|hurried|hurries|lifting|touched|doesn't|doesn’t|hurting|touches|showers|husband|doctors|letters|cameras|letting|tossing|leaving|learned|dogging|leaning|leafing|leaders|leading|whitest|layered|ignored|showing|ignores|stories|ignorer|shoving|laughed|lasting|largest|imaging|doorway|besting|imagine|shouted|stormed|downing|storing|topping|avoided|dragged|shorter|betters|stopper|landers|insides|instead|written|drawing|shopped|stopped|between|landing|shooter|knowing|jackets|dreamed|carding|toothed|knocked|knifing|kitchen|joining|teethed|stomach|joiners|kissing|kindest|killers|killing|shoeing|kidding|jumping|kickers|kicking|jumpers|keepers|dressed|keeping|enough|checks|kicked|jumper|kicker|kidded|jumped|killed|joking|killer|kinder|joiner|kisses|kissed|joined|knives|knifes|knifed|jacket|knocks|itself|ladies|landed|lander|inside|larger|images|lasted|imaged|laughs|ignore|aboves|laying|accept|layers|across|yellow|leaded|leader|leaved|leaned|learns|leaves|yelled|lesser|letter|living|lifted|lifter|humans|hugest|lights|wrongs|houses|liking|likers|lining|housed|acting|listen|hotels|little|hotter|locals|locked|horses|longer|longed|looked|hoping|looker|losing|adding|louder|loving|lovers|lowing|lowest|writer|lowers|homing|holing|holder|making|hitter|makers|manned|manage|writes|admits|mapped|marked|hilled|higher|afraid|hiding|hidden|matter|ageing|helper|member|helped|memory|hellos|heater|metals|middle|heated|mights|minded|hearts|mining|minute|headed|mirror|misses|missed|moment|moneys|monies|months|mooned|mostly|having|mother|worlds|hating|mouths|moving|movers|movies|musics|worker|myself|naming|namers|narrow|hatted|hardly|nearer|neared|nearly|harder|necked|needed|happen|hanger|newest|nicest|nights|worked|nobody|nodded|handed|noises|noised|worded|normal|norths|nosing|agrees|noting|notice|halves|halved|number|guying|numbed|nurses|nursed|agreed|wooden|offing|gunned|offers|office|guards|wonder|okayed|okay'd|okay’d|ok'ing|ok’ing|oldest|womens|opened|opener|groups|womans|within|ground|orders|others|outing|wished|greens|greats|owning|wishes|owners|paging|pained|paints|greyed|greyer|paired|palest|grayed|palmed|papers|grayer|parent|parted|passed|golder|passes|pauses|paused|paying|person|people|wipers|goings|glance|phones|phoned|photos|picked|giving|givens|pieces|pieced|piling|gifted|pinked|pinker|places|placed|getter|gotten|plated|plates|gently|played|gather|player|please|gating|garden|pocket|gamers|points|pointy|gaming|future|wiping|fuller|police|pooled|poorer|fucked|popped|popper|fronts|friend|freers|poured|pourer|freest|powers|formed|forget|forgot|forest|forces|forced|footed|pretty|follow|fliers|flyers|proven|airing|proves|proved|prover|pulled|flying|puller|flower|pushes|pushed|floors|pusher|flight|fixers|fixing|quicks|winter|fitted|quiets|fitter|winged|radios|rained|raises|raised|fishes|rather|fished|firsts|firing|reader|finish|finger|fining|finest|realer|finder|really|finals|reason|filled|figure|fought|fights|fields|fewest|redder|refuse|remain|feeing|remind|feared|father|faster|remove|repeat|family|faller|fallen|failer|failed|rested|fading|return|reveal|riches|richer|riding|ridden|window|riders|rights|facing|allows|ringed|rising|rivers|extras|rocked|rolled|expect|roofed|excite|except|rooves|roomed|events|rounds|rowing|evened|rubbed|almost|entire|runner|enters|keying|rushed|rushes|sadder|safest|sanded|enjoys|saving|engine|savers|winded|saying|enders|scared|scares|scarer|scenes|ending|school|scream|either|eights|screen|egging|effort|search|edging|seated|second|eaters|seeing|seemed|eating|seller|sender|senses|sensed|easier|easily|earths|serves|served|willed|dusted|settle|during|driers|sevens|sexing|shadow|shakes|shaken|dryers|shaker|always|shaped|driest|shapes|shaper|drying|shares|shared|sharer|sharps|driver|drives|driven|sheets|droves|drinks|shirts|drunks|shoots|dreams|shorts|dozens|should|downed|shouts|shoved|shoves|showed|wilder|shower|dogged|doctor|shrugs|didn’t|sicker|sicked|didn't|siding|sighed|doings|sights|signed|dinner|silent|silver|dyings|widest|simple|simply|deeper|single|decide|deaths|sister|deader|sizing|darker|wholes|sleeps|dances|danced|slides|slider|cutter|slower|slowed|slowly|smalls|cupped|smells|smelly|crying|smiles|smiled|smiler|crowds|smokes|smoked|smoker|create|covers|snowed|whited|softer|course|softly|couple|counts|corner|whiter|copped|cooled|cooler|coming|whites|sorted|colors|colder|sounds|coffee|coated|spaces|clouds|spaced|spoken|speaks|clothe|closed|closes|closer|spends|climbs|clears|cleans|spirit|cities|circle|church|choose|spread|chosen|choice|chests|sprung|spring|sprang|stages|stairs|cheeks|stands|keeper|change|chance|stared|stares|starer|chairs|starts|center|causer|caused|states|stated|causes|caught|catted|stayed|steals|stolen|casing|sticks|caring|carded|stones|animal|cannot|stored|stores|storms|answer|camera|calmer|calmed|called|street|buyers|bought|strike|struck|buying|anyone|strong|busier|busied|busing|burner|stuffs|burned|stupid|builds|browns|suites|suited|brings|summer|bright|sunned|bridge|breath|breast|breaks|broken|surest|branch|brains|anyway|boxing|wheels|sweets|swings|bottom|bottle|system|bother|tables|taking|takers|talked|talker|boring|taller|booted|taught|booked|teamed|teared|boning|appear|bodies|thanks|boated|thicks|boards|bluest|things|thinks|blower|thirds|thirty|though|threes|throat|bloods|thrown|throws|blocks|timing|blacks|timers|tinier|biters|tiring|todays|biting|toning|tongue|arming|birded|bigger|wetter|toothy|beyond|better|topped|tossed|bested|tosses|beside|bender|toward|bended|tracks|belong|trains|belief|travel|behind|begins|before|bedded|became|become|beater|beaten|trucks|truest|aren’t|aren't|trusts|truths|trying|turned|twenty|around|uncles|weight|wasn’t|wasn't|arrive|unless|upping|wedded|viewed|barely|visits|banked|balled|voices|voiced|waited|bagger|waking|walked|bagged|walker|walled|asking|wanted|wanter|warred|waring|backed|warmed|warmer|babies|washed|washes|avoids|attack|waters|asleep|watery|waving|wavers|seems|party|minds|eaten|sells|sends|known|sense|hours|pasts|paths|easts|pause|mined|layer|payed|serve|earth|early|wills|aired|heard|hears|dusts|kills|goers|hotel|seven|dried|ideas|sexed|sexes|going|drier|dries|dryer|glass|heads|shake|leads|shook|aging|gives|phone|local|photo|shape|picks|above|locks|money|drops|share|given|wrong|girls|month|sharp|piece|wilds|sheet|drove|drive|moons|lands|piles|ships|drink|piled|drank|drunk|shirt|pinks|shits|dress|shoes|mores|shoot|longs|shots|dream|drawn|draws|drags|shops|haves|horse|short|gifts|dozen|place|downs|shout|hopes|shove|hoped|plans|wiper|doors|shown|shows|wiped|plate|world|mouth|doers|joins|shrug|shuts|leafs|moved|plays|moves|sicks|don’t|pleas|sided|sides|sighs|don't|gated|sight|looks|gates|wives|mover|signs|doing|dirts|knees|movie|learn|gamer|games|gamed|dying|music|since|desks|sings|singe|deeps|point|acted|musts|yells|funny|death|wider|loses|sixes|whose|names|sizes|sized|skins|keyed|skies|pools|slams|darks|named|slept|namer|sleep|leave|dance|slide|hated|young|whole|fucks|who’s|slips|who's|slows|front|porch|loved|hates|small|fresh|cries|cried|smell|white|nears|loves|smile|freer|pours|lover|freed|power|smoke|frees|yeses|crowd|cross|jokes|fours|snaps|crazy|forms|cover|homed|snows|among|necks|happy|least|press|force|homes|count|needs|wipes|years|cools|foots|joked|foods|never|songs|comes|sorry|flier|color|sorts|souls|lower|newer|flyer|colds|sound|flown|south|works|coats|space|nicer|prove|lucky|spoke|night|speak|cloud|hurts|yards|pulls|holed|flies|close|climb|spent|spend|words|holes|hangs|clear|lunch|spins|clean|class|liars|floor|holds|spots|alive|noise|flats|chose|flash|nones|child|fixer|fixed|fixes|chest|cheek|mains|stage|hands|makes|stair|quick|stood|check|fiver|stand|stars|fives|north|wrote|stare|lying|quiet|noses|quite|start|chair|nosed|radio|lived|rains|notes|state|large|cause|raise|catch|noted|maker|stays|halls|angry|stole|steal|reach|first|cased|cases|steps|lives|fires|stuck|carry|stick|cares|still|cared|fired|cards|added|stone|reads|halve|stops|write|can’t|ready|hairy|store|hairs|can't|storm|numbs|story|could|finer|knife|fines|calms|fined|calls|hurry|while|buyer|finds|nurse|found|which|lifts|admit|final|fills|lasts|keeps|where|buses|bused|study|offed|stuff|fight|woods|burnt|burns|field|human|build|built|wings|offer|brown|allow|guyed|suite|suits|bring|marks|fewer|feels|hills|wines|later|feeds|agree|guess|surer|fears|broke|break|guard|brain|highs|often|marry|ahead|knock|boxes|sweet|boxed|okays|swing|swung|falls|reply|hides|fails|huger|table|takes|taken|laugh|taker|rests|house|talks|bored|women|faded|fades|wheel|facts|wraps|boots|teach|faces|teams|older|books|tears|bones|maybe|woman|faced|areas|boned|opens|tells|rides|grows|thank|their|boats|thens|there|these|thick|rider|after|board|right|bluer|thins|blues|blued|grown|thing|again|rings|think|blows|blown|third|would|means|those|risen|three|rises|blood|eying|heres|throw|block|threw|roses|group|river|black|tying|times|timed|roads|rocks|order|timer|meant|green|tired|tires|extra|meets|today|rolls|biter|bitey|other|toned|tones|light|bites|worry|birds|roofs|armed|outer|rooms|outed|every|tooth|teeth|round|image|bests|event|liked|evens|rowed|likes|touch|bends|windy|bents|towns|winds|great|below|track|overs|owned|liker|train|enter|wound|begun|helps|began|begin|owner|beers|kinds|wests|paged|trees|treed|tripe|trips|pages|alone|hello|beats|enjoy|bears|truck|beach|safer|trues|truer|trued|safes|hells|sames|trust|truth|pains|wells|sands|tried|tries|greys|turns|isn’t|isn't|heavy|twice|saves|uncle|saved|under|kicks|saver|paint|lines|grays|until|weeks|upped|pairs|using|asked|usual|scare|being|ender|metal|views|paled|banks|visit|pales|paler|voice|scene|heats|waits|balls|ended|empty|woken|palms|wakes|waked|walks|lined|knows|pants|worse|paper|walls|worst|wants|eight|heart|along|backs|egged|jumps|warms|grass|might|edges|grabs|seats|avoid|parts|edged|aunts|watch|about|eater|won’t|water|won't|waved|waves|goods|waver|golds|wears|ears|grab|fits|each|sets|knee|lots|part|dust|noes|fish|stay|good|rain|cats|work|wild|laid|hang|gold|pass|step|loud|case|help|your|past|nods|home|care|path|hell|read|love|fire|gods|lift|card|stop|pays|keys|cars|paid|idea|fine|none|real|into|drop|heat|wish|cans|kids|find|goer|goes|went|calm|just|lead|gone|call|fill|nose|ship|huge|acts|lows|buys|some|note|kind|shit|shat|mind|ices|busy|pick|hand|shod|shoe|gave|reds|shot|hall|fews|ours|feel|burn|drew|such|draw|shop|give|felt|wing|suit|drag|hear|feed|mine|girl|feds|iced|down|when|fees|half|suns|able|word|fear|nows|door|fast|sure|leaf|pile|jobs|show|wine|boys|dogs|yell|hair|guys|kept|doer|fall|fell|head|shut|gift|hole|rest|numb|kick|lean|take|both|sick|fail|fade|took|miss|side|sigh|held|talk|last|plan|bore|hold|done|tall|teas|fact|boot|like|wife|rich|sign|book|wood|team|does|main|offs|tear|tore|torn|rode|dirt|gets|bone|joke|ride|make|told|play|died|tell|dies|tens|area|body|than|boat|line|guns|desk|that|what|kiss|them|they|gate|sang|then|plea|kill|face|sing|sung|eyes|thin|blue|deep|made|rung|ring|sirs|wide|he’s|rang|moon|blow|eyed|sits|more|whys|dead|blew|days|this|left|grew|he's|size|rise|rose|whom|have|skin|most|late|grow|slam|road|game|tied|ties|arms|time|dark|rock|okay|ages|mens|roll|mans|tiny|slid|dads|airs|ok'd|tire|wets|ok’d|i’ll|roof|slip|full|cuts|pool|slow|tone|bite|lips|cups|bits|room|olds|poor|bird|adds|ever|knew|hate|fuck|pops|even|tops|wipe|hits|once|west|hour|rows|rubs|toss|best|ones|only|from|runs|bend|bent|onto|open|move|town|free|pour|legs|rush|jump|snap|many|hill|less|maps|snow|keep|safe|much|soft|join|beer|i'll|beds|four|tree|same|sand|form|cops|must|year|cool|trip|lets|beat|mark|born|bear|with|come|save|know|true|sons|lock|song|soon|laws|came|outs|name|well|been|says|said|sort|feet|soul|high|yeah|were|hide|foot|turn|cold|wind|yard|twos|coat|food|over|hats|owns|ends|lady|aged|arts|else|long|flew|hurt|page|week|upon|lays|used|uses|hard|eggs|wins|very|mays|seas|pain|near|view|bars|weds|pull|edge|wrap|lies|bank|spin|ball|grey|seat|spun|lied|neck|push|wait|hope|bags|city|look|wake|spot|saws|woke|wear|pink|liar|eats|walk|need|sees|seen|puts|seem|wall|want|pair|gray|sell|will|flat|back|pale|sold|asks|wars|land|send|mean|warm|baby|sent|also|wash|away|here|easy|hung|sens|star|hers|aunt|palm|worn|life|meet|wore|east|live|news|five|wave|next|lost|lose|nice|ways|far|few|war|bad|bag|bar|wed|use|ups|art|was|two|try|are|bed|top|arm|wet|big|too|bit|tie|the|ten|tvs|tea|box|boy|sun|bus|but|buy|any|can|car|cat|and|son|cop|sos|cry|cup|cut|who|dad|sky|day|six|why|sit|sat|sir|die|did|dog|she|dry|sex|set|ear|ate|eat|see|saw|win|won|sea|egg|end|say|sad|ran|run|rub|row|eye|rid|ask|fed|fee|red|way|fit|fix|all|put|fly|for|pop|fun|get|got|god|pay|own|out|our|air|ors|one|old|ohs|gun|key|off|guy|now|not|nor|nod|nos|ago|new|hat|age|had|has|her|met|hey|may|hid|map|him|add|his|man|men|hit|mad|low|lot|hot|lip|how|lit|lie|kid|i'm|let|i’m|leg|i'd|i’d|ice|led|act|lay|law|ins|yes|yet|you|its|job|no|at|by|my|on|ha|do|ok|he|oh|is|tv|me|us|as|hi|go|if|of|am|up|to|we|so|in|or|it|be|an|i|a";</a:t>
            </a:r>
          </a:p>
          <a:p>
            <a:endParaRPr lang="en-US" sz="600" dirty="0"/>
          </a:p>
        </p:txBody>
      </p:sp>
      <p:sp>
        <p:nvSpPr>
          <p:cNvPr id="4" name="TextBox 3">
            <a:extLst>
              <a:ext uri="{FF2B5EF4-FFF2-40B4-BE49-F238E27FC236}">
                <a16:creationId xmlns:a16="http://schemas.microsoft.com/office/drawing/2014/main" id="{274FE894-AD40-FE04-6F5E-53729915FCBB}"/>
              </a:ext>
            </a:extLst>
          </p:cNvPr>
          <p:cNvSpPr txBox="1"/>
          <p:nvPr/>
        </p:nvSpPr>
        <p:spPr>
          <a:xfrm>
            <a:off x="5445822" y="185839"/>
            <a:ext cx="1300356" cy="369332"/>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words.js</a:t>
            </a:r>
            <a:endParaRPr lang="en-US"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4188583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C88E6-8639-47C1-680A-AEA6D81810D9}"/>
              </a:ext>
            </a:extLst>
          </p:cNvPr>
          <p:cNvSpPr>
            <a:spLocks noGrp="1"/>
          </p:cNvSpPr>
          <p:nvPr>
            <p:ph type="title"/>
          </p:nvPr>
        </p:nvSpPr>
        <p:spPr/>
        <p:txBody>
          <a:bodyPr/>
          <a:lstStyle/>
          <a:p>
            <a:r>
              <a:rPr lang="en-US" dirty="0" err="1">
                <a:latin typeface="Menlo" panose="020B0609030804020204" pitchFamily="49" charset="0"/>
                <a:ea typeface="Menlo" panose="020B0609030804020204" pitchFamily="49" charset="0"/>
                <a:cs typeface="Menlo" panose="020B0609030804020204" pitchFamily="49" charset="0"/>
              </a:rPr>
              <a:t>words.js</a:t>
            </a:r>
            <a:endParaRPr lang="en-US" dirty="0"/>
          </a:p>
        </p:txBody>
      </p:sp>
      <p:sp>
        <p:nvSpPr>
          <p:cNvPr id="3" name="Content Placeholder 2">
            <a:extLst>
              <a:ext uri="{FF2B5EF4-FFF2-40B4-BE49-F238E27FC236}">
                <a16:creationId xmlns:a16="http://schemas.microsoft.com/office/drawing/2014/main" id="{E210C1B3-F51C-0E7F-DA4D-F87DCB08DDEE}"/>
              </a:ext>
            </a:extLst>
          </p:cNvPr>
          <p:cNvSpPr>
            <a:spLocks noGrp="1"/>
          </p:cNvSpPr>
          <p:nvPr>
            <p:ph idx="1"/>
          </p:nvPr>
        </p:nvSpPr>
        <p:spPr/>
        <p:txBody>
          <a:bodyPr>
            <a:normAutofit fontScale="92500" lnSpcReduction="10000"/>
          </a:bodyPr>
          <a:lstStyle/>
          <a:p>
            <a:r>
              <a:rPr lang="en-US" sz="2000" dirty="0" err="1">
                <a:latin typeface="Menlo" panose="020B0609030804020204" pitchFamily="49" charset="0"/>
                <a:ea typeface="Menlo" panose="020B0609030804020204" pitchFamily="49" charset="0"/>
                <a:cs typeface="Menlo" panose="020B0609030804020204" pitchFamily="49" charset="0"/>
              </a:rPr>
              <a:t>perl</a:t>
            </a:r>
            <a:r>
              <a:rPr lang="en-US" sz="2000" dirty="0">
                <a:latin typeface="Menlo" panose="020B0609030804020204" pitchFamily="49" charset="0"/>
                <a:ea typeface="Menlo" panose="020B0609030804020204" pitchFamily="49" charset="0"/>
                <a:cs typeface="Menlo" panose="020B0609030804020204" pitchFamily="49" charset="0"/>
              </a:rPr>
              <a:t> -le 'open $f,"1000.txt" or die "Fail"; $l = &lt;$f&gt;; print length($l); @w = split /\|/, $l;'</a:t>
            </a:r>
          </a:p>
          <a:p>
            <a:r>
              <a:rPr lang="en-US" sz="2000" dirty="0">
                <a:solidFill>
                  <a:schemeClr val="accent2">
                    <a:lumMod val="75000"/>
                  </a:schemeClr>
                </a:solidFill>
                <a:latin typeface="Menlo" panose="020B0609030804020204" pitchFamily="49" charset="0"/>
                <a:ea typeface="Menlo" panose="020B0609030804020204" pitchFamily="49" charset="0"/>
                <a:cs typeface="Menlo" panose="020B0609030804020204" pitchFamily="49" charset="0"/>
              </a:rPr>
              <a:t>26114</a:t>
            </a:r>
          </a:p>
          <a:p>
            <a:r>
              <a:rPr lang="en-US" sz="1900" dirty="0" err="1">
                <a:latin typeface="Menlo" panose="020B0609030804020204" pitchFamily="49" charset="0"/>
                <a:ea typeface="Menlo" panose="020B0609030804020204" pitchFamily="49" charset="0"/>
                <a:cs typeface="Menlo" panose="020B0609030804020204" pitchFamily="49" charset="0"/>
              </a:rPr>
              <a:t>perl</a:t>
            </a:r>
            <a:r>
              <a:rPr lang="en-US" sz="1900" dirty="0">
                <a:latin typeface="Menlo" panose="020B0609030804020204" pitchFamily="49" charset="0"/>
                <a:ea typeface="Menlo" panose="020B0609030804020204" pitchFamily="49" charset="0"/>
                <a:cs typeface="Menlo" panose="020B0609030804020204" pitchFamily="49" charset="0"/>
              </a:rPr>
              <a:t> -le 'open $f,"1000.txt" or die "Fail"; $l = &lt;$f&gt;; @w = split /\|/, $l; @</a:t>
            </a:r>
            <a:r>
              <a:rPr lang="en-US" sz="1900" dirty="0" err="1">
                <a:latin typeface="Menlo" panose="020B0609030804020204" pitchFamily="49" charset="0"/>
                <a:ea typeface="Menlo" panose="020B0609030804020204" pitchFamily="49" charset="0"/>
                <a:cs typeface="Menlo" panose="020B0609030804020204" pitchFamily="49" charset="0"/>
              </a:rPr>
              <a:t>sw</a:t>
            </a:r>
            <a:r>
              <a:rPr lang="en-US" sz="1900" dirty="0">
                <a:latin typeface="Menlo" panose="020B0609030804020204" pitchFamily="49" charset="0"/>
                <a:ea typeface="Menlo" panose="020B0609030804020204" pitchFamily="49" charset="0"/>
                <a:cs typeface="Menlo" panose="020B0609030804020204" pitchFamily="49" charset="0"/>
              </a:rPr>
              <a:t> = sort @w; print "@</a:t>
            </a:r>
            <a:r>
              <a:rPr lang="en-US" sz="1900" dirty="0" err="1">
                <a:latin typeface="Menlo" panose="020B0609030804020204" pitchFamily="49" charset="0"/>
                <a:ea typeface="Menlo" panose="020B0609030804020204" pitchFamily="49" charset="0"/>
                <a:cs typeface="Menlo" panose="020B0609030804020204" pitchFamily="49" charset="0"/>
              </a:rPr>
              <a:t>sw</a:t>
            </a:r>
            <a:r>
              <a:rPr lang="en-US" sz="1900" dirty="0">
                <a:latin typeface="Menlo" panose="020B0609030804020204" pitchFamily="49" charset="0"/>
                <a:ea typeface="Menlo" panose="020B0609030804020204" pitchFamily="49" charset="0"/>
                <a:cs typeface="Menlo" panose="020B0609030804020204" pitchFamily="49" charset="0"/>
              </a:rPr>
              <a:t>"'</a:t>
            </a:r>
          </a:p>
          <a:p>
            <a:r>
              <a:rPr lang="en-US" sz="1900" dirty="0">
                <a:latin typeface="Menlo" panose="020B0609030804020204" pitchFamily="49" charset="0"/>
                <a:ea typeface="Menlo" panose="020B0609030804020204" pitchFamily="49" charset="0"/>
                <a:cs typeface="Menlo" panose="020B0609030804020204" pitchFamily="49" charset="0"/>
              </a:rPr>
              <a:t>"understandings a"; able about above </a:t>
            </a:r>
            <a:r>
              <a:rPr lang="en-US" sz="1900" dirty="0" err="1">
                <a:latin typeface="Menlo" panose="020B0609030804020204" pitchFamily="49" charset="0"/>
                <a:ea typeface="Menlo" panose="020B0609030804020204" pitchFamily="49" charset="0"/>
                <a:cs typeface="Menlo" panose="020B0609030804020204" pitchFamily="49" charset="0"/>
              </a:rPr>
              <a:t>aboves</a:t>
            </a:r>
            <a:r>
              <a:rPr lang="en-US" sz="1900" dirty="0">
                <a:latin typeface="Menlo" panose="020B0609030804020204" pitchFamily="49" charset="0"/>
                <a:ea typeface="Menlo" panose="020B0609030804020204" pitchFamily="49" charset="0"/>
                <a:cs typeface="Menlo" panose="020B0609030804020204" pitchFamily="49" charset="0"/>
              </a:rPr>
              <a:t> accept accepted accepting accepts across act acted acting actings acts actually add added adding adds admit admits admitted admitting afraid after afternoon afternoons again against age aged ageing ages aging ago agree agreed agreeing agrees ahead air aired airing airings airs alive all allow allowed </a:t>
            </a:r>
            <a:r>
              <a:rPr lang="en-US" sz="1900" dirty="0" err="1">
                <a:latin typeface="Menlo" panose="020B0609030804020204" pitchFamily="49" charset="0"/>
                <a:ea typeface="Menlo" panose="020B0609030804020204" pitchFamily="49" charset="0"/>
                <a:cs typeface="Menlo" panose="020B0609030804020204" pitchFamily="49" charset="0"/>
              </a:rPr>
              <a:t>allower</a:t>
            </a:r>
            <a:r>
              <a:rPr lang="en-US" sz="1900" dirty="0">
                <a:latin typeface="Menlo" panose="020B0609030804020204" pitchFamily="49" charset="0"/>
                <a:ea typeface="Menlo" panose="020B0609030804020204" pitchFamily="49" charset="0"/>
                <a:cs typeface="Menlo" panose="020B0609030804020204" pitchFamily="49" charset="0"/>
              </a:rPr>
              <a:t> </a:t>
            </a:r>
            <a:r>
              <a:rPr lang="en-US" sz="1900" dirty="0" err="1">
                <a:latin typeface="Menlo" panose="020B0609030804020204" pitchFamily="49" charset="0"/>
                <a:ea typeface="Menlo" panose="020B0609030804020204" pitchFamily="49" charset="0"/>
                <a:cs typeface="Menlo" panose="020B0609030804020204" pitchFamily="49" charset="0"/>
              </a:rPr>
              <a:t>allowers</a:t>
            </a:r>
            <a:r>
              <a:rPr lang="en-US" sz="1900" dirty="0">
                <a:latin typeface="Menlo" panose="020B0609030804020204" pitchFamily="49" charset="0"/>
                <a:ea typeface="Menlo" panose="020B0609030804020204" pitchFamily="49" charset="0"/>
                <a:cs typeface="Menlo" panose="020B0609030804020204" pitchFamily="49" charset="0"/>
              </a:rPr>
              <a:t> allowing allows almost alone along already also although always am among an and angrier angriest angry </a:t>
            </a:r>
          </a:p>
          <a:p>
            <a:pPr marL="0" indent="0">
              <a:buNone/>
            </a:pPr>
            <a:r>
              <a:rPr lang="en-US" sz="1900" dirty="0">
                <a:latin typeface="Menlo" panose="020B0609030804020204" pitchFamily="49" charset="0"/>
                <a:ea typeface="Menlo" panose="020B0609030804020204" pitchFamily="49" charset="0"/>
                <a:cs typeface="Menlo" panose="020B0609030804020204" pitchFamily="49" charset="0"/>
              </a:rPr>
              <a:t>  … </a:t>
            </a:r>
          </a:p>
          <a:p>
            <a:r>
              <a:rPr lang="en-US" sz="1900" dirty="0">
                <a:latin typeface="Menlo" panose="020B0609030804020204" pitchFamily="49" charset="0"/>
                <a:ea typeface="Menlo" panose="020B0609030804020204" pitchFamily="49" charset="0"/>
                <a:cs typeface="Menlo" panose="020B0609030804020204" pitchFamily="49" charset="0"/>
              </a:rPr>
              <a:t>yell yelled yelling yellow yellowed yellower yellowing yellows yells yes yeses yet you young younger youngest youngling younglings your yourself</a:t>
            </a:r>
          </a:p>
        </p:txBody>
      </p:sp>
    </p:spTree>
    <p:extLst>
      <p:ext uri="{BB962C8B-B14F-4D97-AF65-F5344CB8AC3E}">
        <p14:creationId xmlns:p14="http://schemas.microsoft.com/office/powerpoint/2010/main" val="67788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1BED-2DF0-36C4-08E2-070B714E4173}"/>
              </a:ext>
            </a:extLst>
          </p:cNvPr>
          <p:cNvSpPr>
            <a:spLocks noGrp="1"/>
          </p:cNvSpPr>
          <p:nvPr>
            <p:ph type="title"/>
          </p:nvPr>
        </p:nvSpPr>
        <p:spPr>
          <a:xfrm>
            <a:off x="762000" y="1138265"/>
            <a:ext cx="5791199" cy="1401183"/>
          </a:xfrm>
        </p:spPr>
        <p:txBody>
          <a:bodyPr vert="horz" lIns="91440" tIns="45720" rIns="91440" bIns="45720" rtlCol="0">
            <a:normAutofit/>
          </a:bodyPr>
          <a:lstStyle/>
          <a:p>
            <a:r>
              <a:rPr lang="en-US" sz="4000" kern="1200" dirty="0" err="1">
                <a:solidFill>
                  <a:schemeClr val="tx1"/>
                </a:solidFill>
                <a:latin typeface="Menlo" panose="020B0609030804020204" pitchFamily="49" charset="0"/>
                <a:ea typeface="Menlo" panose="020B0609030804020204" pitchFamily="49" charset="0"/>
                <a:cs typeface="Menlo" panose="020B0609030804020204" pitchFamily="49" charset="0"/>
              </a:rPr>
              <a:t>words.js</a:t>
            </a:r>
            <a:endParaRPr lang="en-US" sz="4000" kern="1200" dirty="0">
              <a:solidFill>
                <a:schemeClr val="tx1"/>
              </a:solidFill>
              <a:latin typeface="Menlo" panose="020B0609030804020204" pitchFamily="49" charset="0"/>
              <a:ea typeface="Menlo" panose="020B0609030804020204" pitchFamily="49" charset="0"/>
              <a:cs typeface="Menlo" panose="020B0609030804020204" pitchFamily="49" charset="0"/>
            </a:endParaRPr>
          </a:p>
        </p:txBody>
      </p:sp>
      <p:cxnSp>
        <p:nvCxnSpPr>
          <p:cNvPr id="12" name="Straight Connector 11">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D61B7C4-458C-3CF0-8816-50E0D81FE0D6}"/>
              </a:ext>
            </a:extLst>
          </p:cNvPr>
          <p:cNvSpPr>
            <a:spLocks noGrp="1"/>
          </p:cNvSpPr>
          <p:nvPr>
            <p:ph sz="half" idx="2"/>
          </p:nvPr>
        </p:nvSpPr>
        <p:spPr>
          <a:xfrm>
            <a:off x="762000" y="2551176"/>
            <a:ext cx="5791199" cy="3602935"/>
          </a:xfrm>
        </p:spPr>
        <p:txBody>
          <a:bodyPr vert="horz" lIns="91440" tIns="45720" rIns="91440" bIns="45720" rtlCol="0">
            <a:normAutofit/>
          </a:bodyPr>
          <a:lstStyle/>
          <a:p>
            <a:r>
              <a:rPr lang="en-US" sz="2400" i="1" dirty="0"/>
              <a:t>The set of ten hundred words in Thing Explainer comes from putting together many ways of counting how much people use a word to come up with a single set of ten hundred words that should sound familiar and simple to lots of people. </a:t>
            </a:r>
          </a:p>
          <a:p>
            <a:r>
              <a:rPr lang="en-US" sz="2400" dirty="0"/>
              <a:t>(I usually count all forms of a word, like “kick” and “kicked,” together as one word, although there are a few special cases where I don’t.)</a:t>
            </a:r>
          </a:p>
        </p:txBody>
      </p:sp>
      <p:sp>
        <p:nvSpPr>
          <p:cNvPr id="14" name="Rectangle 13">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cover-web">
            <a:extLst>
              <a:ext uri="{FF2B5EF4-FFF2-40B4-BE49-F238E27FC236}">
                <a16:creationId xmlns:a16="http://schemas.microsoft.com/office/drawing/2014/main" id="{07436D96-E411-BD46-273F-296A288A1808}"/>
              </a:ext>
            </a:extLst>
          </p:cNvPr>
          <p:cNvPicPr>
            <a:picLocks noGrp="1" noChangeAspect="1"/>
          </p:cNvPicPr>
          <p:nvPr>
            <p:ph sz="half" idx="1"/>
          </p:nvPr>
        </p:nvPicPr>
        <p:blipFill>
          <a:blip r:embed="rId2"/>
          <a:stretch>
            <a:fillRect/>
          </a:stretch>
        </p:blipFill>
        <p:spPr>
          <a:xfrm>
            <a:off x="8024191" y="936781"/>
            <a:ext cx="3452192" cy="4979123"/>
          </a:xfrm>
          <a:prstGeom prst="rect">
            <a:avLst/>
          </a:prstGeom>
        </p:spPr>
      </p:pic>
    </p:spTree>
    <p:extLst>
      <p:ext uri="{BB962C8B-B14F-4D97-AF65-F5344CB8AC3E}">
        <p14:creationId xmlns:p14="http://schemas.microsoft.com/office/powerpoint/2010/main" val="165534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98CC3-F97A-B929-64CA-B15B673C3CDB}"/>
              </a:ext>
            </a:extLst>
          </p:cNvPr>
          <p:cNvSpPr>
            <a:spLocks noGrp="1"/>
          </p:cNvSpPr>
          <p:nvPr>
            <p:ph type="title"/>
          </p:nvPr>
        </p:nvSpPr>
        <p:spPr/>
        <p:txBody>
          <a:bodyPr/>
          <a:lstStyle/>
          <a:p>
            <a:r>
              <a:rPr lang="en-US" dirty="0" err="1"/>
              <a:t>Javascript</a:t>
            </a:r>
            <a:r>
              <a:rPr lang="en-US" dirty="0"/>
              <a:t> Forms</a:t>
            </a:r>
          </a:p>
        </p:txBody>
      </p:sp>
    </p:spTree>
    <p:extLst>
      <p:ext uri="{BB962C8B-B14F-4D97-AF65-F5344CB8AC3E}">
        <p14:creationId xmlns:p14="http://schemas.microsoft.com/office/powerpoint/2010/main" val="469053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40C1C1-22DA-7246-AEAA-6AE0650D1B31}"/>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Javascript Forms</a:t>
            </a:r>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2581A30-62A4-E64B-AB96-95D2B04E52AF}"/>
              </a:ext>
            </a:extLst>
          </p:cNvPr>
          <p:cNvSpPr>
            <a:spLocks noGrp="1"/>
          </p:cNvSpPr>
          <p:nvPr>
            <p:ph sz="half" idx="2"/>
          </p:nvPr>
        </p:nvSpPr>
        <p:spPr>
          <a:xfrm>
            <a:off x="572493" y="2071316"/>
            <a:ext cx="6713552" cy="4119172"/>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a:bodyPr>
          <a:lstStyle/>
          <a:p>
            <a:pPr marL="0"/>
            <a:r>
              <a:rPr lang="en-US" sz="2000" b="1">
                <a:solidFill>
                  <a:schemeClr val="tx1"/>
                </a:solidFill>
              </a:rPr>
              <a:t>Example</a:t>
            </a:r>
            <a:r>
              <a:rPr lang="en-US" sz="2000">
                <a:solidFill>
                  <a:schemeClr val="tx1"/>
                </a:solidFill>
              </a:rPr>
              <a:t>:</a:t>
            </a:r>
          </a:p>
          <a:p>
            <a:r>
              <a:rPr lang="en-US" sz="2000">
                <a:solidFill>
                  <a:schemeClr val="tx1"/>
                </a:solidFill>
                <a:hlinkClick r:id="rId2"/>
              </a:rPr>
              <a:t>http://html5doctor.com/demos/forms/forms-example.html</a:t>
            </a:r>
            <a:endParaRPr lang="en-US" sz="2000">
              <a:solidFill>
                <a:schemeClr val="tx1"/>
              </a:solidFill>
            </a:endParaRPr>
          </a:p>
          <a:p>
            <a:r>
              <a:rPr lang="en-US" sz="2000">
                <a:solidFill>
                  <a:schemeClr val="tx1"/>
                </a:solidFill>
              </a:rPr>
              <a:t>HTML Forms:</a:t>
            </a:r>
          </a:p>
          <a:p>
            <a:pPr lvl="1"/>
            <a:r>
              <a:rPr lang="en-US" sz="2000">
                <a:solidFill>
                  <a:schemeClr val="tx1"/>
                </a:solidFill>
              </a:rPr>
              <a:t>allow the user to input information</a:t>
            </a:r>
          </a:p>
          <a:p>
            <a:pPr lvl="1"/>
            <a:r>
              <a:rPr lang="en-US" sz="2000">
                <a:solidFill>
                  <a:schemeClr val="tx1"/>
                </a:solidFill>
              </a:rPr>
              <a:t>multiple named input fields for text, numbers, radio buttons, check boxes etc. can be defined within a form</a:t>
            </a:r>
          </a:p>
          <a:p>
            <a:pPr lvl="1"/>
            <a:r>
              <a:rPr lang="en-US" sz="2000">
                <a:solidFill>
                  <a:schemeClr val="tx1"/>
                </a:solidFill>
              </a:rPr>
              <a:t>values can be sent to a Web server (using GET or POST) by clicking on a button </a:t>
            </a:r>
          </a:p>
          <a:p>
            <a:pPr lvl="2"/>
            <a:r>
              <a:rPr lang="en-US">
                <a:solidFill>
                  <a:schemeClr val="tx1"/>
                </a:solidFill>
              </a:rPr>
              <a:t>web server implementation: </a:t>
            </a:r>
            <a:r>
              <a:rPr lang="en-US" i="1">
                <a:solidFill>
                  <a:schemeClr val="tx1"/>
                </a:solidFill>
              </a:rPr>
              <a:t>later in this course</a:t>
            </a:r>
          </a:p>
          <a:p>
            <a:pPr lvl="1"/>
            <a:r>
              <a:rPr lang="en-US" sz="2000">
                <a:solidFill>
                  <a:schemeClr val="tx1"/>
                </a:solidFill>
              </a:rPr>
              <a:t>we'll use forms and call javascript functions (</a:t>
            </a:r>
            <a:r>
              <a:rPr lang="en-US" sz="2000" i="1">
                <a:solidFill>
                  <a:schemeClr val="tx1"/>
                </a:solidFill>
              </a:rPr>
              <a:t>browser-side functionality only</a:t>
            </a:r>
            <a:r>
              <a:rPr lang="en-US" sz="2000">
                <a:solidFill>
                  <a:schemeClr val="tx1"/>
                </a:solidFill>
              </a:rPr>
              <a:t>)</a:t>
            </a:r>
          </a:p>
          <a:p>
            <a:endParaRPr lang="en-US" sz="2000">
              <a:solidFill>
                <a:schemeClr val="tx1"/>
              </a:solidFill>
            </a:endParaRPr>
          </a:p>
        </p:txBody>
      </p:sp>
      <p:pic>
        <p:nvPicPr>
          <p:cNvPr id="6" name="Content Placeholder 5">
            <a:extLst>
              <a:ext uri="{FF2B5EF4-FFF2-40B4-BE49-F238E27FC236}">
                <a16:creationId xmlns:a16="http://schemas.microsoft.com/office/drawing/2014/main" id="{BA8290E4-BB3A-2B46-9BD3-50DF5B0D0E85}"/>
              </a:ext>
            </a:extLst>
          </p:cNvPr>
          <p:cNvPicPr>
            <a:picLocks noGrp="1" noChangeAspect="1"/>
          </p:cNvPicPr>
          <p:nvPr>
            <p:ph sz="half" idx="1"/>
          </p:nvPr>
        </p:nvPicPr>
        <p:blipFill>
          <a:blip r:embed="rId3"/>
          <a:srcRect r="16062" b="1"/>
          <a:stretch>
            <a:fillRect/>
          </a:stretch>
        </p:blipFill>
        <p:spPr>
          <a:xfrm>
            <a:off x="7675658" y="2093976"/>
            <a:ext cx="3941064" cy="4096512"/>
          </a:xfrm>
          <a:prstGeom prst="rect">
            <a:avLst/>
          </a:prstGeo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87238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D801CD8-C4C6-0D82-4C68-BCB773DAB8AB}"/>
              </a:ext>
            </a:extLst>
          </p:cNvPr>
          <p:cNvSpPr>
            <a:spLocks noGrp="1"/>
          </p:cNvSpPr>
          <p:nvPr>
            <p:ph type="title"/>
          </p:nvPr>
        </p:nvSpPr>
        <p:spPr/>
        <p:txBody>
          <a:bodyPr/>
          <a:lstStyle/>
          <a:p>
            <a:r>
              <a:rPr lang="en-US" dirty="0"/>
              <a:t>Form: &lt;input type="text"&gt;</a:t>
            </a:r>
          </a:p>
        </p:txBody>
      </p:sp>
      <p:sp>
        <p:nvSpPr>
          <p:cNvPr id="11" name="TextBox 10">
            <a:extLst>
              <a:ext uri="{FF2B5EF4-FFF2-40B4-BE49-F238E27FC236}">
                <a16:creationId xmlns:a16="http://schemas.microsoft.com/office/drawing/2014/main" id="{45513B1E-0D42-069A-83AD-CD445D625C59}"/>
              </a:ext>
            </a:extLst>
          </p:cNvPr>
          <p:cNvSpPr txBox="1"/>
          <p:nvPr/>
        </p:nvSpPr>
        <p:spPr>
          <a:xfrm>
            <a:off x="838200" y="1640959"/>
            <a:ext cx="8016750" cy="646331"/>
          </a:xfrm>
          <a:prstGeom prst="rect">
            <a:avLst/>
          </a:prstGeom>
          <a:noFill/>
        </p:spPr>
        <p:txBody>
          <a:bodyPr wrap="square">
            <a:spAutoFit/>
          </a:bodyPr>
          <a:lstStyle/>
          <a:p>
            <a:pPr marL="285750" indent="-285750">
              <a:buFont typeface="Arial" panose="020B0604020202020204" pitchFamily="34" charset="0"/>
              <a:buChar char="•"/>
            </a:pPr>
            <a:r>
              <a:rPr lang="en-US" dirty="0">
                <a:hlinkClick r:id="rId2"/>
              </a:rPr>
              <a:t>https://www.w3schools.com/html/tryit.asp?filename=tryhtml_elem_input</a:t>
            </a:r>
            <a:endParaRPr lang="en-US" dirty="0"/>
          </a:p>
          <a:p>
            <a:endParaRPr lang="en-US" dirty="0"/>
          </a:p>
        </p:txBody>
      </p:sp>
      <p:pic>
        <p:nvPicPr>
          <p:cNvPr id="5" name="Content Placeholder 4" descr="A screenshot of a computer program&#10;&#10;Description automatically generated">
            <a:extLst>
              <a:ext uri="{FF2B5EF4-FFF2-40B4-BE49-F238E27FC236}">
                <a16:creationId xmlns:a16="http://schemas.microsoft.com/office/drawing/2014/main" id="{FB52A45D-76AE-F13B-D543-810E89C288DD}"/>
              </a:ext>
            </a:extLst>
          </p:cNvPr>
          <p:cNvPicPr>
            <a:picLocks noGrp="1" noChangeAspect="1"/>
          </p:cNvPicPr>
          <p:nvPr>
            <p:ph idx="1"/>
          </p:nvPr>
        </p:nvPicPr>
        <p:blipFill>
          <a:blip r:embed="rId3"/>
          <a:stretch>
            <a:fillRect/>
          </a:stretch>
        </p:blipFill>
        <p:spPr>
          <a:xfrm>
            <a:off x="1258501" y="2105733"/>
            <a:ext cx="8216900" cy="3568700"/>
          </a:xfrm>
          <a:ln>
            <a:solidFill>
              <a:schemeClr val="tx1"/>
            </a:solidFill>
          </a:ln>
        </p:spPr>
      </p:pic>
    </p:spTree>
    <p:extLst>
      <p:ext uri="{BB962C8B-B14F-4D97-AF65-F5344CB8AC3E}">
        <p14:creationId xmlns:p14="http://schemas.microsoft.com/office/powerpoint/2010/main" val="2330603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D6FA4-CAEB-8E37-60FB-C00702F356C1}"/>
              </a:ext>
            </a:extLst>
          </p:cNvPr>
          <p:cNvSpPr>
            <a:spLocks noGrp="1"/>
          </p:cNvSpPr>
          <p:nvPr>
            <p:ph type="title"/>
          </p:nvPr>
        </p:nvSpPr>
        <p:spPr/>
        <p:txBody>
          <a:bodyPr/>
          <a:lstStyle/>
          <a:p>
            <a:r>
              <a:rPr lang="en-US" dirty="0" err="1"/>
              <a:t>Javascript</a:t>
            </a:r>
            <a:r>
              <a:rPr lang="en-US" dirty="0"/>
              <a:t>: &lt;input type="text"&gt;</a:t>
            </a:r>
          </a:p>
        </p:txBody>
      </p:sp>
      <p:pic>
        <p:nvPicPr>
          <p:cNvPr id="5" name="Content Placeholder 4" descr="A screenshot of a computer&#10;&#10;Description automatically generated">
            <a:extLst>
              <a:ext uri="{FF2B5EF4-FFF2-40B4-BE49-F238E27FC236}">
                <a16:creationId xmlns:a16="http://schemas.microsoft.com/office/drawing/2014/main" id="{1E64C0E5-7580-B7BD-7951-38C2551B5435}"/>
              </a:ext>
            </a:extLst>
          </p:cNvPr>
          <p:cNvPicPr>
            <a:picLocks noGrp="1" noChangeAspect="1"/>
          </p:cNvPicPr>
          <p:nvPr>
            <p:ph sz="half" idx="1"/>
          </p:nvPr>
        </p:nvPicPr>
        <p:blipFill>
          <a:blip r:embed="rId2"/>
          <a:stretch>
            <a:fillRect/>
          </a:stretch>
        </p:blipFill>
        <p:spPr>
          <a:xfrm>
            <a:off x="838199" y="2592865"/>
            <a:ext cx="3175000" cy="2324100"/>
          </a:xfrm>
          <a:ln>
            <a:solidFill>
              <a:schemeClr val="tx1"/>
            </a:solidFill>
          </a:ln>
        </p:spPr>
      </p:pic>
      <p:pic>
        <p:nvPicPr>
          <p:cNvPr id="8" name="Content Placeholder 7" descr="A screenshot of a computer code&#10;&#10;Description automatically generated">
            <a:extLst>
              <a:ext uri="{FF2B5EF4-FFF2-40B4-BE49-F238E27FC236}">
                <a16:creationId xmlns:a16="http://schemas.microsoft.com/office/drawing/2014/main" id="{24FBEA66-9200-C734-15AE-02817A86D72A}"/>
              </a:ext>
            </a:extLst>
          </p:cNvPr>
          <p:cNvPicPr>
            <a:picLocks noGrp="1" noChangeAspect="1"/>
          </p:cNvPicPr>
          <p:nvPr>
            <p:ph sz="half" idx="2"/>
          </p:nvPr>
        </p:nvPicPr>
        <p:blipFill>
          <a:blip r:embed="rId3"/>
          <a:stretch>
            <a:fillRect/>
          </a:stretch>
        </p:blipFill>
        <p:spPr>
          <a:xfrm>
            <a:off x="4919673" y="1709936"/>
            <a:ext cx="6434128" cy="4611351"/>
          </a:xfrm>
          <a:ln>
            <a:solidFill>
              <a:schemeClr val="tx1"/>
            </a:solidFill>
          </a:ln>
        </p:spPr>
      </p:pic>
      <p:sp>
        <p:nvSpPr>
          <p:cNvPr id="9" name="TextBox 8">
            <a:extLst>
              <a:ext uri="{FF2B5EF4-FFF2-40B4-BE49-F238E27FC236}">
                <a16:creationId xmlns:a16="http://schemas.microsoft.com/office/drawing/2014/main" id="{AFC76BA7-1CEA-DA1E-6F82-6597C6CE2FDB}"/>
              </a:ext>
            </a:extLst>
          </p:cNvPr>
          <p:cNvSpPr txBox="1"/>
          <p:nvPr/>
        </p:nvSpPr>
        <p:spPr>
          <a:xfrm>
            <a:off x="838199" y="1690688"/>
            <a:ext cx="3743740" cy="738664"/>
          </a:xfrm>
          <a:prstGeom prst="rect">
            <a:avLst/>
          </a:prstGeom>
          <a:noFill/>
        </p:spPr>
        <p:txBody>
          <a:bodyPr wrap="square" rtlCol="0">
            <a:spAutoFit/>
          </a:bodyPr>
          <a:lstStyle/>
          <a:p>
            <a:pPr marL="342900" indent="-342900">
              <a:buFont typeface="Arial" panose="020B0604020202020204" pitchFamily="34" charset="0"/>
              <a:buChar char="•"/>
            </a:pPr>
            <a:r>
              <a:rPr lang="en-US" sz="2400" dirty="0"/>
              <a:t>Course website file:</a:t>
            </a:r>
          </a:p>
          <a:p>
            <a:r>
              <a:rPr lang="en-US" dirty="0">
                <a:latin typeface="Menlo" panose="020B0609030804020204" pitchFamily="49" charset="0"/>
                <a:ea typeface="Menlo" panose="020B0609030804020204" pitchFamily="49" charset="0"/>
                <a:cs typeface="Menlo" panose="020B0609030804020204" pitchFamily="49" charset="0"/>
              </a:rPr>
              <a:t>	</a:t>
            </a:r>
            <a:r>
              <a:rPr lang="en-US" dirty="0" err="1">
                <a:latin typeface="Menlo" panose="020B0609030804020204" pitchFamily="49" charset="0"/>
                <a:ea typeface="Menlo" panose="020B0609030804020204" pitchFamily="49" charset="0"/>
                <a:cs typeface="Menlo" panose="020B0609030804020204" pitchFamily="49" charset="0"/>
              </a:rPr>
              <a:t>inputtext.html</a:t>
            </a:r>
            <a:endParaRPr lang="en-US"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1565136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2C7F9-9DC4-136F-1D04-B472EA587DE0}"/>
              </a:ext>
            </a:extLst>
          </p:cNvPr>
          <p:cNvSpPr>
            <a:spLocks noGrp="1"/>
          </p:cNvSpPr>
          <p:nvPr>
            <p:ph type="title"/>
          </p:nvPr>
        </p:nvSpPr>
        <p:spPr/>
        <p:txBody>
          <a:bodyPr/>
          <a:lstStyle/>
          <a:p>
            <a:r>
              <a:rPr lang="en-US" dirty="0"/>
              <a:t>Form: &lt;input type="checkbox"&gt;</a:t>
            </a:r>
          </a:p>
        </p:txBody>
      </p:sp>
      <p:sp>
        <p:nvSpPr>
          <p:cNvPr id="7" name="TextBox 6">
            <a:extLst>
              <a:ext uri="{FF2B5EF4-FFF2-40B4-BE49-F238E27FC236}">
                <a16:creationId xmlns:a16="http://schemas.microsoft.com/office/drawing/2014/main" id="{E1859E7A-DCA7-6F28-A2F1-4AE844897A40}"/>
              </a:ext>
            </a:extLst>
          </p:cNvPr>
          <p:cNvSpPr txBox="1"/>
          <p:nvPr/>
        </p:nvSpPr>
        <p:spPr>
          <a:xfrm>
            <a:off x="838200" y="1690688"/>
            <a:ext cx="8544339" cy="646331"/>
          </a:xfrm>
          <a:prstGeom prst="rect">
            <a:avLst/>
          </a:prstGeom>
          <a:noFill/>
        </p:spPr>
        <p:txBody>
          <a:bodyPr wrap="square">
            <a:spAutoFit/>
          </a:bodyPr>
          <a:lstStyle/>
          <a:p>
            <a:pPr marL="285750" indent="-285750">
              <a:buFont typeface="Arial" panose="020B0604020202020204" pitchFamily="34" charset="0"/>
              <a:buChar char="•"/>
            </a:pPr>
            <a:r>
              <a:rPr lang="en-US" dirty="0">
                <a:hlinkClick r:id="rId2"/>
              </a:rPr>
              <a:t>https://www.w3schools.com/html/tryit.asp?filename=tryhtml_input_checkbox</a:t>
            </a:r>
            <a:endParaRPr lang="en-US" dirty="0"/>
          </a:p>
          <a:p>
            <a:pPr marL="285750" indent="-285750">
              <a:buFont typeface="Arial" panose="020B0604020202020204" pitchFamily="34" charset="0"/>
              <a:buChar char="•"/>
            </a:pPr>
            <a:endParaRPr lang="en-US" dirty="0"/>
          </a:p>
        </p:txBody>
      </p:sp>
      <p:pic>
        <p:nvPicPr>
          <p:cNvPr id="8" name="Content Placeholder 7" descr="A screenshot of a computer screen&#10;&#10;Description automatically generated">
            <a:extLst>
              <a:ext uri="{FF2B5EF4-FFF2-40B4-BE49-F238E27FC236}">
                <a16:creationId xmlns:a16="http://schemas.microsoft.com/office/drawing/2014/main" id="{B49112DE-8D2C-35AD-3B93-FB037375C6FE}"/>
              </a:ext>
            </a:extLst>
          </p:cNvPr>
          <p:cNvPicPr>
            <a:picLocks noGrp="1" noChangeAspect="1"/>
          </p:cNvPicPr>
          <p:nvPr>
            <p:ph idx="1"/>
          </p:nvPr>
        </p:nvPicPr>
        <p:blipFill>
          <a:blip r:embed="rId3"/>
          <a:stretch>
            <a:fillRect/>
          </a:stretch>
        </p:blipFill>
        <p:spPr>
          <a:xfrm>
            <a:off x="1290998" y="2141537"/>
            <a:ext cx="7264367" cy="4351338"/>
          </a:xfrm>
          <a:ln>
            <a:solidFill>
              <a:schemeClr val="tx1"/>
            </a:solidFill>
          </a:ln>
        </p:spPr>
      </p:pic>
    </p:spTree>
    <p:extLst>
      <p:ext uri="{BB962C8B-B14F-4D97-AF65-F5344CB8AC3E}">
        <p14:creationId xmlns:p14="http://schemas.microsoft.com/office/powerpoint/2010/main" val="3641308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421AE-16B6-F1B0-D129-B89065811A33}"/>
              </a:ext>
            </a:extLst>
          </p:cNvPr>
          <p:cNvSpPr>
            <a:spLocks noGrp="1"/>
          </p:cNvSpPr>
          <p:nvPr>
            <p:ph type="title"/>
          </p:nvPr>
        </p:nvSpPr>
        <p:spPr/>
        <p:txBody>
          <a:bodyPr/>
          <a:lstStyle/>
          <a:p>
            <a:r>
              <a:rPr lang="en-US" dirty="0" err="1"/>
              <a:t>Javascript</a:t>
            </a:r>
            <a:r>
              <a:rPr lang="en-US" dirty="0"/>
              <a:t>: &lt;input type="checkbox"&gt;</a:t>
            </a:r>
          </a:p>
        </p:txBody>
      </p:sp>
      <p:pic>
        <p:nvPicPr>
          <p:cNvPr id="5" name="Content Placeholder 4" descr="A screenshot of a computer&#10;&#10;Description automatically generated">
            <a:extLst>
              <a:ext uri="{FF2B5EF4-FFF2-40B4-BE49-F238E27FC236}">
                <a16:creationId xmlns:a16="http://schemas.microsoft.com/office/drawing/2014/main" id="{60A90C7A-040F-66CC-ED70-178EB64461CE}"/>
              </a:ext>
            </a:extLst>
          </p:cNvPr>
          <p:cNvPicPr>
            <a:picLocks noGrp="1" noChangeAspect="1"/>
          </p:cNvPicPr>
          <p:nvPr>
            <p:ph sz="half" idx="1"/>
          </p:nvPr>
        </p:nvPicPr>
        <p:blipFill>
          <a:blip r:embed="rId2"/>
          <a:stretch>
            <a:fillRect/>
          </a:stretch>
        </p:blipFill>
        <p:spPr>
          <a:xfrm>
            <a:off x="1001919" y="2678607"/>
            <a:ext cx="3416300" cy="3238500"/>
          </a:xfrm>
          <a:ln>
            <a:solidFill>
              <a:schemeClr val="tx1"/>
            </a:solidFill>
          </a:ln>
        </p:spPr>
      </p:pic>
      <p:pic>
        <p:nvPicPr>
          <p:cNvPr id="9" name="Content Placeholder 8" descr="A screenshot of a computer code&#10;&#10;Description automatically generated">
            <a:extLst>
              <a:ext uri="{FF2B5EF4-FFF2-40B4-BE49-F238E27FC236}">
                <a16:creationId xmlns:a16="http://schemas.microsoft.com/office/drawing/2014/main" id="{F706A5FF-3BE4-CD56-697D-F353D46A6255}"/>
              </a:ext>
            </a:extLst>
          </p:cNvPr>
          <p:cNvPicPr>
            <a:picLocks noGrp="1" noChangeAspect="1"/>
          </p:cNvPicPr>
          <p:nvPr>
            <p:ph sz="half" idx="2"/>
          </p:nvPr>
        </p:nvPicPr>
        <p:blipFill>
          <a:blip r:embed="rId3"/>
          <a:stretch>
            <a:fillRect/>
          </a:stretch>
        </p:blipFill>
        <p:spPr>
          <a:xfrm>
            <a:off x="5623084" y="1360634"/>
            <a:ext cx="5566997" cy="5132241"/>
          </a:xfrm>
          <a:ln>
            <a:solidFill>
              <a:schemeClr val="tx1"/>
            </a:solidFill>
          </a:ln>
        </p:spPr>
      </p:pic>
      <p:sp>
        <p:nvSpPr>
          <p:cNvPr id="7" name="TextBox 6">
            <a:extLst>
              <a:ext uri="{FF2B5EF4-FFF2-40B4-BE49-F238E27FC236}">
                <a16:creationId xmlns:a16="http://schemas.microsoft.com/office/drawing/2014/main" id="{951319F7-ECED-95B4-0406-663CFB4C9E94}"/>
              </a:ext>
            </a:extLst>
          </p:cNvPr>
          <p:cNvSpPr txBox="1"/>
          <p:nvPr/>
        </p:nvSpPr>
        <p:spPr>
          <a:xfrm>
            <a:off x="838199" y="1690688"/>
            <a:ext cx="3743740" cy="738664"/>
          </a:xfrm>
          <a:prstGeom prst="rect">
            <a:avLst/>
          </a:prstGeom>
          <a:noFill/>
        </p:spPr>
        <p:txBody>
          <a:bodyPr wrap="square" rtlCol="0">
            <a:spAutoFit/>
          </a:bodyPr>
          <a:lstStyle/>
          <a:p>
            <a:pPr marL="342900" indent="-342900">
              <a:buFont typeface="Arial" panose="020B0604020202020204" pitchFamily="34" charset="0"/>
              <a:buChar char="•"/>
            </a:pPr>
            <a:r>
              <a:rPr lang="en-US" sz="2400" dirty="0"/>
              <a:t>Course website file:</a:t>
            </a:r>
          </a:p>
          <a:p>
            <a:r>
              <a:rPr lang="en-US" dirty="0">
                <a:latin typeface="Menlo" panose="020B0609030804020204" pitchFamily="49" charset="0"/>
                <a:ea typeface="Menlo" panose="020B0609030804020204" pitchFamily="49" charset="0"/>
                <a:cs typeface="Menlo" panose="020B0609030804020204" pitchFamily="49" charset="0"/>
              </a:rPr>
              <a:t>	</a:t>
            </a:r>
            <a:r>
              <a:rPr lang="en-US" dirty="0" err="1">
                <a:latin typeface="Menlo" panose="020B0609030804020204" pitchFamily="49" charset="0"/>
                <a:ea typeface="Menlo" panose="020B0609030804020204" pitchFamily="49" charset="0"/>
                <a:cs typeface="Menlo" panose="020B0609030804020204" pitchFamily="49" charset="0"/>
              </a:rPr>
              <a:t>inputcheckbox.html</a:t>
            </a:r>
            <a:endParaRPr lang="en-US"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410040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D801CD8-C4C6-0D82-4C68-BCB773DAB8AB}"/>
              </a:ext>
            </a:extLst>
          </p:cNvPr>
          <p:cNvSpPr>
            <a:spLocks noGrp="1"/>
          </p:cNvSpPr>
          <p:nvPr>
            <p:ph type="title"/>
          </p:nvPr>
        </p:nvSpPr>
        <p:spPr/>
        <p:txBody>
          <a:bodyPr/>
          <a:lstStyle/>
          <a:p>
            <a:r>
              <a:rPr lang="en-US" dirty="0"/>
              <a:t>Form: &lt;select&gt; … &lt;/select&gt;</a:t>
            </a:r>
          </a:p>
        </p:txBody>
      </p:sp>
      <p:pic>
        <p:nvPicPr>
          <p:cNvPr id="6" name="Content Placeholder 5" descr="A screenshot of a computer&#10;&#10;Description automatically generated">
            <a:extLst>
              <a:ext uri="{FF2B5EF4-FFF2-40B4-BE49-F238E27FC236}">
                <a16:creationId xmlns:a16="http://schemas.microsoft.com/office/drawing/2014/main" id="{F43F3937-0F3F-CBC3-2198-DE994CFDD237}"/>
              </a:ext>
            </a:extLst>
          </p:cNvPr>
          <p:cNvPicPr>
            <a:picLocks noGrp="1" noChangeAspect="1"/>
          </p:cNvPicPr>
          <p:nvPr>
            <p:ph idx="1"/>
          </p:nvPr>
        </p:nvPicPr>
        <p:blipFill>
          <a:blip r:embed="rId2"/>
          <a:stretch>
            <a:fillRect/>
          </a:stretch>
        </p:blipFill>
        <p:spPr>
          <a:xfrm>
            <a:off x="1217385" y="2046817"/>
            <a:ext cx="8016750" cy="4351338"/>
          </a:xfrm>
          <a:ln>
            <a:solidFill>
              <a:schemeClr val="tx1"/>
            </a:solidFill>
          </a:ln>
        </p:spPr>
      </p:pic>
      <p:pic>
        <p:nvPicPr>
          <p:cNvPr id="9" name="Picture 8" descr="A screenshot of a computer&#10;&#10;Description automatically generated">
            <a:extLst>
              <a:ext uri="{FF2B5EF4-FFF2-40B4-BE49-F238E27FC236}">
                <a16:creationId xmlns:a16="http://schemas.microsoft.com/office/drawing/2014/main" id="{EC133F04-4958-2FEA-CAFD-7C9985270602}"/>
              </a:ext>
            </a:extLst>
          </p:cNvPr>
          <p:cNvPicPr>
            <a:picLocks noChangeAspect="1"/>
          </p:cNvPicPr>
          <p:nvPr/>
        </p:nvPicPr>
        <p:blipFill>
          <a:blip r:embed="rId3"/>
          <a:stretch>
            <a:fillRect/>
          </a:stretch>
        </p:blipFill>
        <p:spPr>
          <a:xfrm>
            <a:off x="7341835" y="4320291"/>
            <a:ext cx="3784600" cy="1511300"/>
          </a:xfrm>
          <a:prstGeom prst="rect">
            <a:avLst/>
          </a:prstGeom>
          <a:solidFill>
            <a:schemeClr val="bg1"/>
          </a:solidFill>
          <a:ln>
            <a:solidFill>
              <a:schemeClr val="tx1"/>
            </a:solidFill>
          </a:ln>
        </p:spPr>
      </p:pic>
      <p:sp>
        <p:nvSpPr>
          <p:cNvPr id="11" name="TextBox 10">
            <a:extLst>
              <a:ext uri="{FF2B5EF4-FFF2-40B4-BE49-F238E27FC236}">
                <a16:creationId xmlns:a16="http://schemas.microsoft.com/office/drawing/2014/main" id="{45513B1E-0D42-069A-83AD-CD445D625C59}"/>
              </a:ext>
            </a:extLst>
          </p:cNvPr>
          <p:cNvSpPr txBox="1"/>
          <p:nvPr/>
        </p:nvSpPr>
        <p:spPr>
          <a:xfrm>
            <a:off x="838200" y="1640959"/>
            <a:ext cx="8016750" cy="369332"/>
          </a:xfrm>
          <a:prstGeom prst="rect">
            <a:avLst/>
          </a:prstGeom>
          <a:noFill/>
        </p:spPr>
        <p:txBody>
          <a:bodyPr wrap="square">
            <a:spAutoFit/>
          </a:bodyPr>
          <a:lstStyle/>
          <a:p>
            <a:pPr marL="285750" indent="-285750">
              <a:buFont typeface="Arial" panose="020B0604020202020204" pitchFamily="34" charset="0"/>
              <a:buChar char="•"/>
            </a:pPr>
            <a:r>
              <a:rPr lang="en-US" dirty="0">
                <a:hlinkClick r:id="rId4"/>
              </a:rPr>
              <a:t>https://www.w3schools.com/html/tryit.asp?filename=tryhtml_elem_select</a:t>
            </a:r>
            <a:endParaRPr lang="en-US" dirty="0"/>
          </a:p>
        </p:txBody>
      </p:sp>
      <p:pic>
        <p:nvPicPr>
          <p:cNvPr id="13" name="Picture 12">
            <a:extLst>
              <a:ext uri="{FF2B5EF4-FFF2-40B4-BE49-F238E27FC236}">
                <a16:creationId xmlns:a16="http://schemas.microsoft.com/office/drawing/2014/main" id="{7F0EF94B-DDAC-B378-D4CE-285E2859DFDC}"/>
              </a:ext>
            </a:extLst>
          </p:cNvPr>
          <p:cNvPicPr>
            <a:picLocks noChangeAspect="1"/>
          </p:cNvPicPr>
          <p:nvPr/>
        </p:nvPicPr>
        <p:blipFill>
          <a:blip r:embed="rId5"/>
          <a:stretch>
            <a:fillRect/>
          </a:stretch>
        </p:blipFill>
        <p:spPr>
          <a:xfrm>
            <a:off x="2957865" y="5905323"/>
            <a:ext cx="5029200" cy="419100"/>
          </a:xfrm>
          <a:prstGeom prst="rect">
            <a:avLst/>
          </a:prstGeom>
          <a:ln>
            <a:solidFill>
              <a:schemeClr val="tx1"/>
            </a:solidFill>
          </a:ln>
        </p:spPr>
      </p:pic>
      <p:sp>
        <p:nvSpPr>
          <p:cNvPr id="14" name="Down Arrow Callout 13">
            <a:extLst>
              <a:ext uri="{FF2B5EF4-FFF2-40B4-BE49-F238E27FC236}">
                <a16:creationId xmlns:a16="http://schemas.microsoft.com/office/drawing/2014/main" id="{EB8D5F4C-5C7D-97D0-504F-710303C4C811}"/>
              </a:ext>
            </a:extLst>
          </p:cNvPr>
          <p:cNvSpPr/>
          <p:nvPr/>
        </p:nvSpPr>
        <p:spPr>
          <a:xfrm>
            <a:off x="5546035" y="5297557"/>
            <a:ext cx="904461" cy="685800"/>
          </a:xfrm>
          <a:prstGeom prst="down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default</a:t>
            </a:r>
          </a:p>
        </p:txBody>
      </p:sp>
    </p:spTree>
    <p:extLst>
      <p:ext uri="{BB962C8B-B14F-4D97-AF65-F5344CB8AC3E}">
        <p14:creationId xmlns:p14="http://schemas.microsoft.com/office/powerpoint/2010/main" val="1801550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421AE-16B6-F1B0-D129-B89065811A33}"/>
              </a:ext>
            </a:extLst>
          </p:cNvPr>
          <p:cNvSpPr>
            <a:spLocks noGrp="1"/>
          </p:cNvSpPr>
          <p:nvPr>
            <p:ph type="title"/>
          </p:nvPr>
        </p:nvSpPr>
        <p:spPr/>
        <p:txBody>
          <a:bodyPr/>
          <a:lstStyle/>
          <a:p>
            <a:r>
              <a:rPr lang="en-US" dirty="0" err="1"/>
              <a:t>Javascript</a:t>
            </a:r>
            <a:r>
              <a:rPr lang="en-US" dirty="0"/>
              <a:t>: &lt;select&gt; … &lt;/select&gt;</a:t>
            </a:r>
          </a:p>
        </p:txBody>
      </p:sp>
      <p:sp>
        <p:nvSpPr>
          <p:cNvPr id="7" name="TextBox 6">
            <a:extLst>
              <a:ext uri="{FF2B5EF4-FFF2-40B4-BE49-F238E27FC236}">
                <a16:creationId xmlns:a16="http://schemas.microsoft.com/office/drawing/2014/main" id="{951319F7-ECED-95B4-0406-663CFB4C9E94}"/>
              </a:ext>
            </a:extLst>
          </p:cNvPr>
          <p:cNvSpPr txBox="1"/>
          <p:nvPr/>
        </p:nvSpPr>
        <p:spPr>
          <a:xfrm>
            <a:off x="838199" y="1690688"/>
            <a:ext cx="3743740" cy="738664"/>
          </a:xfrm>
          <a:prstGeom prst="rect">
            <a:avLst/>
          </a:prstGeom>
          <a:noFill/>
        </p:spPr>
        <p:txBody>
          <a:bodyPr wrap="square" rtlCol="0">
            <a:spAutoFit/>
          </a:bodyPr>
          <a:lstStyle/>
          <a:p>
            <a:pPr marL="342900" indent="-342900">
              <a:buFont typeface="Arial" panose="020B0604020202020204" pitchFamily="34" charset="0"/>
              <a:buChar char="•"/>
            </a:pPr>
            <a:r>
              <a:rPr lang="en-US" sz="2400" dirty="0"/>
              <a:t>Course website file:</a:t>
            </a:r>
          </a:p>
          <a:p>
            <a:r>
              <a:rPr lang="en-US" dirty="0">
                <a:latin typeface="Menlo" panose="020B0609030804020204" pitchFamily="49" charset="0"/>
                <a:ea typeface="Menlo" panose="020B0609030804020204" pitchFamily="49" charset="0"/>
                <a:cs typeface="Menlo" panose="020B0609030804020204" pitchFamily="49" charset="0"/>
              </a:rPr>
              <a:t>	</a:t>
            </a:r>
            <a:r>
              <a:rPr lang="en-US" dirty="0" err="1">
                <a:latin typeface="Menlo" panose="020B0609030804020204" pitchFamily="49" charset="0"/>
                <a:ea typeface="Menlo" panose="020B0609030804020204" pitchFamily="49" charset="0"/>
                <a:cs typeface="Menlo" panose="020B0609030804020204" pitchFamily="49" charset="0"/>
              </a:rPr>
              <a:t>select.html</a:t>
            </a:r>
            <a:endParaRPr lang="en-US" dirty="0">
              <a:latin typeface="Menlo" panose="020B0609030804020204" pitchFamily="49" charset="0"/>
              <a:ea typeface="Menlo" panose="020B0609030804020204" pitchFamily="49" charset="0"/>
              <a:cs typeface="Menlo" panose="020B0609030804020204" pitchFamily="49" charset="0"/>
            </a:endParaRPr>
          </a:p>
        </p:txBody>
      </p:sp>
      <p:pic>
        <p:nvPicPr>
          <p:cNvPr id="13" name="Content Placeholder 12" descr="A screenshot of a computer code&#10;&#10;Description automatically generated">
            <a:extLst>
              <a:ext uri="{FF2B5EF4-FFF2-40B4-BE49-F238E27FC236}">
                <a16:creationId xmlns:a16="http://schemas.microsoft.com/office/drawing/2014/main" id="{CBADF796-0ECA-962D-2DEC-83D59E02F528}"/>
              </a:ext>
            </a:extLst>
          </p:cNvPr>
          <p:cNvPicPr>
            <a:picLocks noGrp="1" noChangeAspect="1"/>
          </p:cNvPicPr>
          <p:nvPr>
            <p:ph sz="half" idx="2"/>
          </p:nvPr>
        </p:nvPicPr>
        <p:blipFill>
          <a:blip r:embed="rId2"/>
          <a:stretch>
            <a:fillRect/>
          </a:stretch>
        </p:blipFill>
        <p:spPr>
          <a:xfrm>
            <a:off x="5595731" y="1537390"/>
            <a:ext cx="5530496" cy="5049097"/>
          </a:xfrm>
          <a:ln>
            <a:solidFill>
              <a:schemeClr val="tx1"/>
            </a:solidFill>
          </a:ln>
        </p:spPr>
      </p:pic>
      <p:pic>
        <p:nvPicPr>
          <p:cNvPr id="11" name="Content Placeholder 10" descr="A screenshot of a computer&#10;&#10;Description automatically generated">
            <a:extLst>
              <a:ext uri="{FF2B5EF4-FFF2-40B4-BE49-F238E27FC236}">
                <a16:creationId xmlns:a16="http://schemas.microsoft.com/office/drawing/2014/main" id="{1891086A-B454-8C2E-9C2D-D9C8EBB6901F}"/>
              </a:ext>
            </a:extLst>
          </p:cNvPr>
          <p:cNvPicPr>
            <a:picLocks noGrp="1" noChangeAspect="1"/>
          </p:cNvPicPr>
          <p:nvPr>
            <p:ph sz="half" idx="1"/>
          </p:nvPr>
        </p:nvPicPr>
        <p:blipFill>
          <a:blip r:embed="rId3"/>
          <a:stretch>
            <a:fillRect/>
          </a:stretch>
        </p:blipFill>
        <p:spPr>
          <a:xfrm>
            <a:off x="838199" y="2745265"/>
            <a:ext cx="3848100" cy="2019300"/>
          </a:xfrm>
          <a:ln>
            <a:solidFill>
              <a:schemeClr val="tx1"/>
            </a:solidFill>
          </a:ln>
        </p:spPr>
      </p:pic>
    </p:spTree>
    <p:extLst>
      <p:ext uri="{BB962C8B-B14F-4D97-AF65-F5344CB8AC3E}">
        <p14:creationId xmlns:p14="http://schemas.microsoft.com/office/powerpoint/2010/main" val="2052695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2C7F9-9DC4-136F-1D04-B472EA587DE0}"/>
              </a:ext>
            </a:extLst>
          </p:cNvPr>
          <p:cNvSpPr>
            <a:spLocks noGrp="1"/>
          </p:cNvSpPr>
          <p:nvPr>
            <p:ph type="title"/>
          </p:nvPr>
        </p:nvSpPr>
        <p:spPr/>
        <p:txBody>
          <a:bodyPr/>
          <a:lstStyle/>
          <a:p>
            <a:r>
              <a:rPr lang="en-US" dirty="0"/>
              <a:t>Form: &lt;input type="radio"&gt;</a:t>
            </a:r>
          </a:p>
        </p:txBody>
      </p:sp>
      <p:pic>
        <p:nvPicPr>
          <p:cNvPr id="5" name="Content Placeholder 4" descr="A screenshot of a computer program&#10;&#10;Description automatically generated">
            <a:extLst>
              <a:ext uri="{FF2B5EF4-FFF2-40B4-BE49-F238E27FC236}">
                <a16:creationId xmlns:a16="http://schemas.microsoft.com/office/drawing/2014/main" id="{A9D59A8B-7A6A-0981-36EE-15058BC9378B}"/>
              </a:ext>
            </a:extLst>
          </p:cNvPr>
          <p:cNvPicPr>
            <a:picLocks noGrp="1" noChangeAspect="1"/>
          </p:cNvPicPr>
          <p:nvPr>
            <p:ph idx="1"/>
          </p:nvPr>
        </p:nvPicPr>
        <p:blipFill>
          <a:blip r:embed="rId2"/>
          <a:stretch>
            <a:fillRect/>
          </a:stretch>
        </p:blipFill>
        <p:spPr>
          <a:xfrm>
            <a:off x="1247139" y="2141537"/>
            <a:ext cx="7511111" cy="4351338"/>
          </a:xfrm>
          <a:ln>
            <a:solidFill>
              <a:schemeClr val="tx1"/>
            </a:solidFill>
          </a:ln>
        </p:spPr>
      </p:pic>
      <p:sp>
        <p:nvSpPr>
          <p:cNvPr id="7" name="TextBox 6">
            <a:extLst>
              <a:ext uri="{FF2B5EF4-FFF2-40B4-BE49-F238E27FC236}">
                <a16:creationId xmlns:a16="http://schemas.microsoft.com/office/drawing/2014/main" id="{E1859E7A-DCA7-6F28-A2F1-4AE844897A40}"/>
              </a:ext>
            </a:extLst>
          </p:cNvPr>
          <p:cNvSpPr txBox="1"/>
          <p:nvPr/>
        </p:nvSpPr>
        <p:spPr>
          <a:xfrm>
            <a:off x="838200" y="1690688"/>
            <a:ext cx="7725189" cy="646331"/>
          </a:xfrm>
          <a:prstGeom prst="rect">
            <a:avLst/>
          </a:prstGeom>
          <a:noFill/>
        </p:spPr>
        <p:txBody>
          <a:bodyPr wrap="square">
            <a:spAutoFit/>
          </a:bodyPr>
          <a:lstStyle/>
          <a:p>
            <a:pPr marL="285750" indent="-285750">
              <a:buFont typeface="Arial" panose="020B0604020202020204" pitchFamily="34" charset="0"/>
              <a:buChar char="•"/>
            </a:pPr>
            <a:r>
              <a:rPr lang="en-US" dirty="0">
                <a:hlinkClick r:id="rId3"/>
              </a:rPr>
              <a:t>https://www.w3schools.com/html/tryit.asp?filename=tryhtml_form_radio</a:t>
            </a:r>
            <a:endParaRPr lang="en-US" dirty="0"/>
          </a:p>
          <a:p>
            <a:endParaRPr lang="en-US" dirty="0"/>
          </a:p>
        </p:txBody>
      </p:sp>
    </p:spTree>
    <p:extLst>
      <p:ext uri="{BB962C8B-B14F-4D97-AF65-F5344CB8AC3E}">
        <p14:creationId xmlns:p14="http://schemas.microsoft.com/office/powerpoint/2010/main" val="4075427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47ED9-861C-B187-41E8-F7B1BE4B318D}"/>
              </a:ext>
            </a:extLst>
          </p:cNvPr>
          <p:cNvSpPr>
            <a:spLocks noGrp="1"/>
          </p:cNvSpPr>
          <p:nvPr>
            <p:ph type="title"/>
          </p:nvPr>
        </p:nvSpPr>
        <p:spPr/>
        <p:txBody>
          <a:bodyPr/>
          <a:lstStyle/>
          <a:p>
            <a:r>
              <a:rPr lang="en-US" dirty="0" err="1"/>
              <a:t>Javascript</a:t>
            </a:r>
            <a:r>
              <a:rPr lang="en-US" dirty="0"/>
              <a:t>: &lt;input type="radio"&gt;</a:t>
            </a:r>
          </a:p>
        </p:txBody>
      </p:sp>
      <p:pic>
        <p:nvPicPr>
          <p:cNvPr id="7" name="Content Placeholder 6" descr="A screenshot of a computer program&#10;&#10;Description automatically generated">
            <a:extLst>
              <a:ext uri="{FF2B5EF4-FFF2-40B4-BE49-F238E27FC236}">
                <a16:creationId xmlns:a16="http://schemas.microsoft.com/office/drawing/2014/main" id="{35C447CC-4912-BA91-7A46-61280F9E8042}"/>
              </a:ext>
            </a:extLst>
          </p:cNvPr>
          <p:cNvPicPr>
            <a:picLocks noGrp="1" noChangeAspect="1"/>
          </p:cNvPicPr>
          <p:nvPr>
            <p:ph sz="half" idx="1"/>
          </p:nvPr>
        </p:nvPicPr>
        <p:blipFill>
          <a:blip r:embed="rId2"/>
          <a:stretch>
            <a:fillRect/>
          </a:stretch>
        </p:blipFill>
        <p:spPr>
          <a:xfrm>
            <a:off x="838199" y="2636044"/>
            <a:ext cx="3505200" cy="2730500"/>
          </a:xfrm>
          <a:ln>
            <a:solidFill>
              <a:schemeClr val="tx1"/>
            </a:solidFill>
          </a:ln>
        </p:spPr>
      </p:pic>
      <p:pic>
        <p:nvPicPr>
          <p:cNvPr id="10" name="Content Placeholder 9" descr="A computer screen shot of a computer code&#10;&#10;Description automatically generated">
            <a:extLst>
              <a:ext uri="{FF2B5EF4-FFF2-40B4-BE49-F238E27FC236}">
                <a16:creationId xmlns:a16="http://schemas.microsoft.com/office/drawing/2014/main" id="{7B897A1A-349C-98DB-3B67-C866343AC7AB}"/>
              </a:ext>
            </a:extLst>
          </p:cNvPr>
          <p:cNvPicPr>
            <a:picLocks noGrp="1" noChangeAspect="1"/>
          </p:cNvPicPr>
          <p:nvPr>
            <p:ph sz="half" idx="2"/>
          </p:nvPr>
        </p:nvPicPr>
        <p:blipFill>
          <a:blip r:embed="rId3"/>
          <a:stretch>
            <a:fillRect/>
          </a:stretch>
        </p:blipFill>
        <p:spPr>
          <a:xfrm>
            <a:off x="5078896" y="1401417"/>
            <a:ext cx="6274904" cy="5229087"/>
          </a:xfrm>
          <a:ln>
            <a:solidFill>
              <a:schemeClr val="tx1"/>
            </a:solidFill>
          </a:ln>
        </p:spPr>
      </p:pic>
      <p:sp>
        <p:nvSpPr>
          <p:cNvPr id="8" name="TextBox 7">
            <a:extLst>
              <a:ext uri="{FF2B5EF4-FFF2-40B4-BE49-F238E27FC236}">
                <a16:creationId xmlns:a16="http://schemas.microsoft.com/office/drawing/2014/main" id="{59940674-299D-ED64-4038-B71FB4D1E9D1}"/>
              </a:ext>
            </a:extLst>
          </p:cNvPr>
          <p:cNvSpPr txBox="1"/>
          <p:nvPr/>
        </p:nvSpPr>
        <p:spPr>
          <a:xfrm>
            <a:off x="838199" y="1690688"/>
            <a:ext cx="3743740" cy="738664"/>
          </a:xfrm>
          <a:prstGeom prst="rect">
            <a:avLst/>
          </a:prstGeom>
          <a:noFill/>
        </p:spPr>
        <p:txBody>
          <a:bodyPr wrap="square" rtlCol="0">
            <a:spAutoFit/>
          </a:bodyPr>
          <a:lstStyle/>
          <a:p>
            <a:pPr marL="342900" indent="-342900">
              <a:buFont typeface="Arial" panose="020B0604020202020204" pitchFamily="34" charset="0"/>
              <a:buChar char="•"/>
            </a:pPr>
            <a:r>
              <a:rPr lang="en-US" sz="2400" dirty="0"/>
              <a:t>Course website file:</a:t>
            </a:r>
          </a:p>
          <a:p>
            <a:r>
              <a:rPr lang="en-US" dirty="0">
                <a:latin typeface="Menlo" panose="020B0609030804020204" pitchFamily="49" charset="0"/>
                <a:ea typeface="Menlo" panose="020B0609030804020204" pitchFamily="49" charset="0"/>
                <a:cs typeface="Menlo" panose="020B0609030804020204" pitchFamily="49" charset="0"/>
              </a:rPr>
              <a:t>	</a:t>
            </a:r>
            <a:r>
              <a:rPr lang="en-US" dirty="0" err="1">
                <a:latin typeface="Menlo" panose="020B0609030804020204" pitchFamily="49" charset="0"/>
                <a:ea typeface="Menlo" panose="020B0609030804020204" pitchFamily="49" charset="0"/>
                <a:cs typeface="Menlo" panose="020B0609030804020204" pitchFamily="49" charset="0"/>
              </a:rPr>
              <a:t>radio.html</a:t>
            </a:r>
            <a:endParaRPr lang="en-US"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88251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3716-D9DD-BF88-1CF3-141E15E14526}"/>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4039A112-9401-49ED-BBC1-74CC2D6E60B9}"/>
              </a:ext>
            </a:extLst>
          </p:cNvPr>
          <p:cNvSpPr>
            <a:spLocks noGrp="1"/>
          </p:cNvSpPr>
          <p:nvPr>
            <p:ph idx="1"/>
          </p:nvPr>
        </p:nvSpPr>
        <p:spPr>
          <a:xfrm>
            <a:off x="838200" y="1825625"/>
            <a:ext cx="10515600" cy="1057234"/>
          </a:xfrm>
        </p:spPr>
        <p:txBody>
          <a:bodyPr/>
          <a:lstStyle/>
          <a:p>
            <a:r>
              <a:rPr lang="en-US" dirty="0"/>
              <a:t>Remember the bash BMI calculator?</a:t>
            </a:r>
          </a:p>
          <a:p>
            <a:r>
              <a:rPr lang="en-US" dirty="0"/>
              <a:t>Here's a HTML version (</a:t>
            </a:r>
            <a:r>
              <a:rPr lang="en-US" sz="2400" dirty="0" err="1">
                <a:latin typeface="Menlo" panose="020B0609030804020204" pitchFamily="49" charset="0"/>
                <a:ea typeface="Menlo" panose="020B0609030804020204" pitchFamily="49" charset="0"/>
                <a:cs typeface="Menlo" panose="020B0609030804020204" pitchFamily="49" charset="0"/>
              </a:rPr>
              <a:t>bmi-gauge.html</a:t>
            </a:r>
            <a:r>
              <a:rPr lang="en-US" dirty="0"/>
              <a:t>):</a:t>
            </a:r>
          </a:p>
        </p:txBody>
      </p:sp>
      <p:pic>
        <p:nvPicPr>
          <p:cNvPr id="5" name="Picture 4">
            <a:extLst>
              <a:ext uri="{FF2B5EF4-FFF2-40B4-BE49-F238E27FC236}">
                <a16:creationId xmlns:a16="http://schemas.microsoft.com/office/drawing/2014/main" id="{6106A0D4-D15A-CE96-CCEC-E877E88980EC}"/>
              </a:ext>
            </a:extLst>
          </p:cNvPr>
          <p:cNvPicPr>
            <a:picLocks noChangeAspect="1"/>
          </p:cNvPicPr>
          <p:nvPr/>
        </p:nvPicPr>
        <p:blipFill>
          <a:blip r:embed="rId2"/>
          <a:stretch>
            <a:fillRect/>
          </a:stretch>
        </p:blipFill>
        <p:spPr>
          <a:xfrm>
            <a:off x="1161221" y="2882859"/>
            <a:ext cx="5933662" cy="3045365"/>
          </a:xfrm>
          <a:prstGeom prst="rect">
            <a:avLst/>
          </a:prstGeom>
          <a:ln>
            <a:solidFill>
              <a:schemeClr val="tx1"/>
            </a:solidFill>
          </a:ln>
        </p:spPr>
      </p:pic>
      <p:sp>
        <p:nvSpPr>
          <p:cNvPr id="4" name="TextBox 3">
            <a:extLst>
              <a:ext uri="{FF2B5EF4-FFF2-40B4-BE49-F238E27FC236}">
                <a16:creationId xmlns:a16="http://schemas.microsoft.com/office/drawing/2014/main" id="{1C678611-E91C-0A6A-1F1F-8884DA684011}"/>
              </a:ext>
            </a:extLst>
          </p:cNvPr>
          <p:cNvSpPr txBox="1"/>
          <p:nvPr/>
        </p:nvSpPr>
        <p:spPr>
          <a:xfrm>
            <a:off x="7215808" y="2882859"/>
            <a:ext cx="4137992" cy="1815882"/>
          </a:xfrm>
          <a:prstGeom prst="rect">
            <a:avLst/>
          </a:prstGeom>
          <a:noFill/>
        </p:spPr>
        <p:txBody>
          <a:bodyPr wrap="square" rtlCol="0">
            <a:spAutoFit/>
          </a:bodyPr>
          <a:lstStyle/>
          <a:p>
            <a:r>
              <a:rPr lang="en-US" sz="2400" dirty="0"/>
              <a:t>Gauge:</a:t>
            </a:r>
          </a:p>
          <a:p>
            <a:pPr marL="285750" indent="-285750">
              <a:buFont typeface="Arial" panose="020B0604020202020204" pitchFamily="34" charset="0"/>
              <a:buChar char="•"/>
            </a:pPr>
            <a:r>
              <a:rPr lang="en-US" sz="2000" dirty="0"/>
              <a:t>SVG (Scalable Vector Graphics)</a:t>
            </a:r>
          </a:p>
          <a:p>
            <a:pPr marL="285750" indent="-285750">
              <a:buFont typeface="Arial" panose="020B0604020202020204" pitchFamily="34" charset="0"/>
              <a:buChar char="•"/>
            </a:pPr>
            <a:r>
              <a:rPr lang="en-US" sz="2000" dirty="0"/>
              <a:t>&lt;div id="gauge-div" style="width: 250px; height: 200px"&gt;&lt;/div&gt;</a:t>
            </a:r>
          </a:p>
          <a:p>
            <a:pPr marL="285750" indent="-285750">
              <a:buFont typeface="Arial" panose="020B0604020202020204" pitchFamily="34" charset="0"/>
              <a:buChar char="•"/>
            </a:pPr>
            <a:r>
              <a:rPr lang="en-US" sz="1400" dirty="0">
                <a:latin typeface="Menlo" panose="020B0609030804020204" pitchFamily="49" charset="0"/>
                <a:ea typeface="Menlo" panose="020B0609030804020204" pitchFamily="49" charset="0"/>
                <a:cs typeface="Menlo" panose="020B0609030804020204" pitchFamily="49" charset="0"/>
                <a:hlinkClick r:id="rId3"/>
              </a:rPr>
              <a:t>https://developer.mozilla.org/en-US/docs/Web/SVG</a:t>
            </a:r>
            <a:endParaRPr lang="en-US" sz="1400"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368799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6D303-FCAE-2E7D-8B21-3B785D97A1F0}"/>
              </a:ext>
            </a:extLst>
          </p:cNvPr>
          <p:cNvSpPr>
            <a:spLocks noGrp="1"/>
          </p:cNvSpPr>
          <p:nvPr>
            <p:ph type="title"/>
          </p:nvPr>
        </p:nvSpPr>
        <p:spPr/>
        <p:txBody>
          <a:bodyPr/>
          <a:lstStyle/>
          <a:p>
            <a:r>
              <a:rPr lang="en-US" dirty="0"/>
              <a:t>Example: SVG</a:t>
            </a:r>
          </a:p>
        </p:txBody>
      </p:sp>
      <p:pic>
        <p:nvPicPr>
          <p:cNvPr id="5" name="Content Placeholder 4">
            <a:extLst>
              <a:ext uri="{FF2B5EF4-FFF2-40B4-BE49-F238E27FC236}">
                <a16:creationId xmlns:a16="http://schemas.microsoft.com/office/drawing/2014/main" id="{975AD9F3-62FE-1655-6F57-4DF2F69B6660}"/>
              </a:ext>
            </a:extLst>
          </p:cNvPr>
          <p:cNvPicPr>
            <a:picLocks noGrp="1" noChangeAspect="1"/>
          </p:cNvPicPr>
          <p:nvPr>
            <p:ph idx="1"/>
          </p:nvPr>
        </p:nvPicPr>
        <p:blipFill>
          <a:blip r:embed="rId2"/>
          <a:stretch>
            <a:fillRect/>
          </a:stretch>
        </p:blipFill>
        <p:spPr>
          <a:xfrm>
            <a:off x="974882" y="1875321"/>
            <a:ext cx="8179057" cy="4151648"/>
          </a:xfrm>
        </p:spPr>
      </p:pic>
      <p:sp>
        <p:nvSpPr>
          <p:cNvPr id="6" name="TextBox 5">
            <a:extLst>
              <a:ext uri="{FF2B5EF4-FFF2-40B4-BE49-F238E27FC236}">
                <a16:creationId xmlns:a16="http://schemas.microsoft.com/office/drawing/2014/main" id="{E0EB41B0-9FFC-03BF-03A7-2E96B3F2E6A5}"/>
              </a:ext>
            </a:extLst>
          </p:cNvPr>
          <p:cNvSpPr txBox="1"/>
          <p:nvPr/>
        </p:nvSpPr>
        <p:spPr>
          <a:xfrm>
            <a:off x="9153939" y="1875321"/>
            <a:ext cx="2869696" cy="1754326"/>
          </a:xfrm>
          <a:prstGeom prst="rect">
            <a:avLst/>
          </a:prstGeom>
          <a:noFill/>
        </p:spPr>
        <p:txBody>
          <a:bodyPr wrap="none" rtlCol="0">
            <a:spAutoFit/>
          </a:bodyPr>
          <a:lstStyle/>
          <a:p>
            <a:r>
              <a:rPr lang="en-US" sz="2000" dirty="0"/>
              <a:t>x/y coordinates:</a:t>
            </a:r>
          </a:p>
          <a:p>
            <a:r>
              <a:rPr lang="en-US" sz="1400" dirty="0">
                <a:latin typeface="Menlo" panose="020B0609030804020204" pitchFamily="49" charset="0"/>
                <a:ea typeface="Menlo" panose="020B0609030804020204" pitchFamily="49" charset="0"/>
                <a:cs typeface="Menlo" panose="020B0609030804020204" pitchFamily="49" charset="0"/>
              </a:rPr>
              <a:t>&lt;</a:t>
            </a:r>
            <a:r>
              <a:rPr lang="en-US" sz="1400" dirty="0" err="1">
                <a:latin typeface="Menlo" panose="020B0609030804020204" pitchFamily="49" charset="0"/>
                <a:ea typeface="Menlo" panose="020B0609030804020204" pitchFamily="49" charset="0"/>
                <a:cs typeface="Menlo" panose="020B0609030804020204" pitchFamily="49" charset="0"/>
              </a:rPr>
              <a:t>svg</a:t>
            </a:r>
            <a:r>
              <a:rPr lang="en-US" sz="1400" dirty="0">
                <a:latin typeface="Menlo" panose="020B0609030804020204" pitchFamily="49" charset="0"/>
                <a:ea typeface="Menlo" panose="020B0609030804020204" pitchFamily="49" charset="0"/>
                <a:cs typeface="Menlo" panose="020B0609030804020204" pitchFamily="49" charset="0"/>
              </a:rPr>
              <a:t>&gt;</a:t>
            </a:r>
          </a:p>
          <a:p>
            <a:r>
              <a:rPr lang="en-US" sz="1400" dirty="0">
                <a:latin typeface="Menlo" panose="020B0609030804020204" pitchFamily="49" charset="0"/>
                <a:ea typeface="Menlo" panose="020B0609030804020204" pitchFamily="49" charset="0"/>
                <a:cs typeface="Menlo" panose="020B0609030804020204" pitchFamily="49" charset="0"/>
              </a:rPr>
              <a:t>  &lt;</a:t>
            </a:r>
            <a:r>
              <a:rPr lang="en-US" sz="1400" dirty="0" err="1">
                <a:latin typeface="Menlo" panose="020B0609030804020204" pitchFamily="49" charset="0"/>
                <a:ea typeface="Menlo" panose="020B0609030804020204" pitchFamily="49" charset="0"/>
                <a:cs typeface="Menlo" panose="020B0609030804020204" pitchFamily="49" charset="0"/>
              </a:rPr>
              <a:t>rect</a:t>
            </a:r>
            <a:r>
              <a:rPr lang="en-US" sz="1400" dirty="0">
                <a:latin typeface="Menlo" panose="020B0609030804020204" pitchFamily="49" charset="0"/>
                <a:ea typeface="Menlo" panose="020B0609030804020204" pitchFamily="49" charset="0"/>
                <a:cs typeface="Menlo" panose="020B0609030804020204" pitchFamily="49" charset="0"/>
              </a:rPr>
              <a:t> x y width height&gt;</a:t>
            </a:r>
          </a:p>
          <a:p>
            <a:r>
              <a:rPr lang="en-US" sz="1400" dirty="0">
                <a:latin typeface="Menlo" panose="020B0609030804020204" pitchFamily="49" charset="0"/>
                <a:ea typeface="Menlo" panose="020B0609030804020204" pitchFamily="49" charset="0"/>
                <a:cs typeface="Menlo" panose="020B0609030804020204" pitchFamily="49" charset="0"/>
              </a:rPr>
              <a:t>  &lt;path d="M/L/A/C"&gt;</a:t>
            </a:r>
          </a:p>
          <a:p>
            <a:r>
              <a:rPr lang="en-US" sz="1400" dirty="0">
                <a:latin typeface="Menlo" panose="020B0609030804020204" pitchFamily="49" charset="0"/>
                <a:ea typeface="Menlo" panose="020B0609030804020204" pitchFamily="49" charset="0"/>
                <a:cs typeface="Menlo" panose="020B0609030804020204" pitchFamily="49" charset="0"/>
              </a:rPr>
              <a:t>  &lt;text x y&gt;String&lt;/text&gt;</a:t>
            </a:r>
          </a:p>
          <a:p>
            <a:r>
              <a:rPr lang="en-US" sz="1400" dirty="0">
                <a:latin typeface="Menlo" panose="020B0609030804020204" pitchFamily="49" charset="0"/>
                <a:ea typeface="Menlo" panose="020B0609030804020204" pitchFamily="49" charset="0"/>
                <a:cs typeface="Menlo" panose="020B0609030804020204" pitchFamily="49" charset="0"/>
              </a:rPr>
              <a:t>&lt;/</a:t>
            </a:r>
            <a:r>
              <a:rPr lang="en-US" sz="1400" dirty="0" err="1">
                <a:latin typeface="Menlo" panose="020B0609030804020204" pitchFamily="49" charset="0"/>
                <a:ea typeface="Menlo" panose="020B0609030804020204" pitchFamily="49" charset="0"/>
                <a:cs typeface="Menlo" panose="020B0609030804020204" pitchFamily="49" charset="0"/>
              </a:rPr>
              <a:t>svg</a:t>
            </a:r>
            <a:r>
              <a:rPr lang="en-US" sz="1400" dirty="0">
                <a:latin typeface="Menlo" panose="020B0609030804020204" pitchFamily="49" charset="0"/>
                <a:ea typeface="Menlo" panose="020B0609030804020204" pitchFamily="49" charset="0"/>
                <a:cs typeface="Menlo" panose="020B0609030804020204" pitchFamily="49" charset="0"/>
              </a:rPr>
              <a:t>&gt;</a:t>
            </a:r>
          </a:p>
          <a:p>
            <a:endParaRPr lang="en-US" dirty="0"/>
          </a:p>
        </p:txBody>
      </p:sp>
    </p:spTree>
    <p:extLst>
      <p:ext uri="{BB962C8B-B14F-4D97-AF65-F5344CB8AC3E}">
        <p14:creationId xmlns:p14="http://schemas.microsoft.com/office/powerpoint/2010/main" val="2665172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EFF0C-18D9-314E-D3DA-CA6AAE046B1A}"/>
              </a:ext>
            </a:extLst>
          </p:cNvPr>
          <p:cNvSpPr>
            <a:spLocks noGrp="1"/>
          </p:cNvSpPr>
          <p:nvPr>
            <p:ph type="title"/>
          </p:nvPr>
        </p:nvSpPr>
        <p:spPr/>
        <p:txBody>
          <a:bodyPr/>
          <a:lstStyle/>
          <a:p>
            <a:r>
              <a:rPr lang="en-US" dirty="0"/>
              <a:t>Term Project Idea: Hangman</a:t>
            </a:r>
            <a:endParaRPr lang="en-US" dirty="0">
              <a:latin typeface="Menlo" panose="020B0609030804020204" pitchFamily="49" charset="0"/>
              <a:ea typeface="Menlo" panose="020B0609030804020204" pitchFamily="49" charset="0"/>
              <a:cs typeface="Menlo" panose="020B0609030804020204" pitchFamily="49" charset="0"/>
            </a:endParaRPr>
          </a:p>
        </p:txBody>
      </p:sp>
      <p:pic>
        <p:nvPicPr>
          <p:cNvPr id="7" name="Content Placeholder 6">
            <a:extLst>
              <a:ext uri="{FF2B5EF4-FFF2-40B4-BE49-F238E27FC236}">
                <a16:creationId xmlns:a16="http://schemas.microsoft.com/office/drawing/2014/main" id="{47F95FE3-4094-262A-F931-52F46426BD55}"/>
              </a:ext>
            </a:extLst>
          </p:cNvPr>
          <p:cNvPicPr>
            <a:picLocks noGrp="1" noChangeAspect="1"/>
          </p:cNvPicPr>
          <p:nvPr>
            <p:ph sz="half" idx="1"/>
          </p:nvPr>
        </p:nvPicPr>
        <p:blipFill>
          <a:blip r:embed="rId2"/>
          <a:stretch>
            <a:fillRect/>
          </a:stretch>
        </p:blipFill>
        <p:spPr>
          <a:xfrm>
            <a:off x="838200" y="2496796"/>
            <a:ext cx="4516998" cy="3086394"/>
          </a:xfrm>
          <a:ln>
            <a:solidFill>
              <a:schemeClr val="tx1"/>
            </a:solidFill>
          </a:ln>
        </p:spPr>
      </p:pic>
      <p:pic>
        <p:nvPicPr>
          <p:cNvPr id="9" name="Content Placeholder 8">
            <a:extLst>
              <a:ext uri="{FF2B5EF4-FFF2-40B4-BE49-F238E27FC236}">
                <a16:creationId xmlns:a16="http://schemas.microsoft.com/office/drawing/2014/main" id="{A6E6651B-D5DC-FC8E-21BE-B0BC2D254F4D}"/>
              </a:ext>
            </a:extLst>
          </p:cNvPr>
          <p:cNvPicPr>
            <a:picLocks noGrp="1" noChangeAspect="1"/>
          </p:cNvPicPr>
          <p:nvPr>
            <p:ph sz="half" idx="2"/>
          </p:nvPr>
        </p:nvPicPr>
        <p:blipFill>
          <a:blip r:embed="rId3"/>
          <a:stretch>
            <a:fillRect/>
          </a:stretch>
        </p:blipFill>
        <p:spPr>
          <a:xfrm>
            <a:off x="5546034" y="2231041"/>
            <a:ext cx="5941657" cy="3911342"/>
          </a:xfrm>
          <a:ln>
            <a:solidFill>
              <a:schemeClr val="tx1"/>
            </a:solidFill>
          </a:ln>
        </p:spPr>
      </p:pic>
      <p:sp>
        <p:nvSpPr>
          <p:cNvPr id="11" name="TextBox 10">
            <a:extLst>
              <a:ext uri="{FF2B5EF4-FFF2-40B4-BE49-F238E27FC236}">
                <a16:creationId xmlns:a16="http://schemas.microsoft.com/office/drawing/2014/main" id="{3D17A8D9-7E18-40DD-2EFB-38706FA1EE1D}"/>
              </a:ext>
            </a:extLst>
          </p:cNvPr>
          <p:cNvSpPr txBox="1"/>
          <p:nvPr/>
        </p:nvSpPr>
        <p:spPr>
          <a:xfrm>
            <a:off x="838200" y="6123543"/>
            <a:ext cx="6097656" cy="369332"/>
          </a:xfrm>
          <a:prstGeom prst="rect">
            <a:avLst/>
          </a:prstGeom>
          <a:noFill/>
        </p:spPr>
        <p:txBody>
          <a:bodyPr wrap="square">
            <a:spAutoFit/>
          </a:bodyPr>
          <a:lstStyle/>
          <a:p>
            <a:pPr marL="285750" indent="-285750" algn="l">
              <a:buFont typeface="Arial" panose="020B0604020202020204" pitchFamily="34" charset="0"/>
              <a:buChar char="•"/>
            </a:pPr>
            <a:r>
              <a:rPr lang="en-US" b="1" i="0" u="none" strike="noStrike" dirty="0">
                <a:solidFill>
                  <a:schemeClr val="accent1"/>
                </a:solidFill>
                <a:effectLst/>
                <a:latin typeface="YouTube Sans"/>
              </a:rPr>
              <a:t>Code Asteroids in JavaScript (1979 Atari game) - tutorial</a:t>
            </a:r>
            <a:endParaRPr lang="en-US" dirty="0">
              <a:solidFill>
                <a:schemeClr val="accent1"/>
              </a:solidFill>
            </a:endParaRPr>
          </a:p>
        </p:txBody>
      </p:sp>
      <p:sp>
        <p:nvSpPr>
          <p:cNvPr id="3" name="TextBox 2">
            <a:extLst>
              <a:ext uri="{FF2B5EF4-FFF2-40B4-BE49-F238E27FC236}">
                <a16:creationId xmlns:a16="http://schemas.microsoft.com/office/drawing/2014/main" id="{C2FF89A3-5D65-DEBE-D8D3-C85F0A7A7F7C}"/>
              </a:ext>
            </a:extLst>
          </p:cNvPr>
          <p:cNvSpPr txBox="1"/>
          <p:nvPr/>
        </p:nvSpPr>
        <p:spPr>
          <a:xfrm>
            <a:off x="838200" y="2041954"/>
            <a:ext cx="2508507" cy="369332"/>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Menlo" panose="020B0609030804020204" pitchFamily="49" charset="0"/>
                <a:ea typeface="Menlo" panose="020B0609030804020204" pitchFamily="49" charset="0"/>
                <a:cs typeface="Menlo" panose="020B0609030804020204" pitchFamily="49" charset="0"/>
              </a:rPr>
              <a:t>&lt;canvas&gt; </a:t>
            </a:r>
            <a:r>
              <a:rPr lang="en-US" dirty="0"/>
              <a:t>element</a:t>
            </a:r>
          </a:p>
        </p:txBody>
      </p:sp>
    </p:spTree>
    <p:extLst>
      <p:ext uri="{BB962C8B-B14F-4D97-AF65-F5344CB8AC3E}">
        <p14:creationId xmlns:p14="http://schemas.microsoft.com/office/powerpoint/2010/main" val="230118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3716-D9DD-BF88-1CF3-141E15E14526}"/>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4039A112-9401-49ED-BBC1-74CC2D6E60B9}"/>
              </a:ext>
            </a:extLst>
          </p:cNvPr>
          <p:cNvSpPr>
            <a:spLocks noGrp="1"/>
          </p:cNvSpPr>
          <p:nvPr>
            <p:ph idx="1"/>
          </p:nvPr>
        </p:nvSpPr>
        <p:spPr/>
        <p:txBody>
          <a:bodyPr/>
          <a:lstStyle/>
          <a:p>
            <a:r>
              <a:rPr lang="en-US" dirty="0"/>
              <a:t>Make sure you have </a:t>
            </a:r>
            <a:r>
              <a:rPr lang="en-US" sz="2400" dirty="0" err="1">
                <a:latin typeface="Menlo" panose="020B0609030804020204" pitchFamily="49" charset="0"/>
                <a:ea typeface="Menlo" panose="020B0609030804020204" pitchFamily="49" charset="0"/>
                <a:cs typeface="Menlo" panose="020B0609030804020204" pitchFamily="49" charset="0"/>
              </a:rPr>
              <a:t>GAUGE.js</a:t>
            </a:r>
            <a:r>
              <a:rPr lang="en-US" dirty="0"/>
              <a:t> (</a:t>
            </a:r>
            <a:r>
              <a:rPr lang="en-US" dirty="0" err="1"/>
              <a:t>Javascript</a:t>
            </a:r>
            <a:r>
              <a:rPr lang="en-US" dirty="0"/>
              <a:t> code file) loaded in the same directory as </a:t>
            </a:r>
            <a:r>
              <a:rPr kumimoji="0" lang="en-US" sz="2400" b="0" i="0" u="none" strike="noStrike" kern="1200" cap="none" spc="0" normalizeH="0" baseline="0" noProof="0" dirty="0" err="1">
                <a:ln>
                  <a:noFill/>
                </a:ln>
                <a:solidFill>
                  <a:prstClr val="black"/>
                </a:solidFill>
                <a:effectLst/>
                <a:uLnTx/>
                <a:uFillTx/>
                <a:latin typeface="Menlo" panose="020B0609030804020204" pitchFamily="49" charset="0"/>
                <a:ea typeface="Menlo" panose="020B0609030804020204" pitchFamily="49" charset="0"/>
                <a:cs typeface="Menlo" panose="020B0609030804020204" pitchFamily="49" charset="0"/>
              </a:rPr>
              <a:t>bmi-gauge.html</a:t>
            </a:r>
            <a:endParaRPr lang="en-US" dirty="0"/>
          </a:p>
        </p:txBody>
      </p:sp>
      <p:pic>
        <p:nvPicPr>
          <p:cNvPr id="5" name="Picture 4">
            <a:extLst>
              <a:ext uri="{FF2B5EF4-FFF2-40B4-BE49-F238E27FC236}">
                <a16:creationId xmlns:a16="http://schemas.microsoft.com/office/drawing/2014/main" id="{0D89A193-E964-ACAC-1508-CC209B144D21}"/>
              </a:ext>
            </a:extLst>
          </p:cNvPr>
          <p:cNvPicPr>
            <a:picLocks noChangeAspect="1"/>
          </p:cNvPicPr>
          <p:nvPr/>
        </p:nvPicPr>
        <p:blipFill>
          <a:blip r:embed="rId2"/>
          <a:stretch>
            <a:fillRect/>
          </a:stretch>
        </p:blipFill>
        <p:spPr>
          <a:xfrm>
            <a:off x="1114562" y="2705652"/>
            <a:ext cx="4023967" cy="3695160"/>
          </a:xfrm>
          <a:prstGeom prst="rect">
            <a:avLst/>
          </a:prstGeom>
          <a:ln>
            <a:solidFill>
              <a:schemeClr val="tx1"/>
            </a:solidFill>
          </a:ln>
        </p:spPr>
      </p:pic>
      <p:sp>
        <p:nvSpPr>
          <p:cNvPr id="6" name="Left Arrow Callout 5">
            <a:extLst>
              <a:ext uri="{FF2B5EF4-FFF2-40B4-BE49-F238E27FC236}">
                <a16:creationId xmlns:a16="http://schemas.microsoft.com/office/drawing/2014/main" id="{484E7BE1-D077-E5EB-B877-126EA23607DA}"/>
              </a:ext>
            </a:extLst>
          </p:cNvPr>
          <p:cNvSpPr/>
          <p:nvPr/>
        </p:nvSpPr>
        <p:spPr>
          <a:xfrm>
            <a:off x="4881491" y="4919870"/>
            <a:ext cx="1807544" cy="685800"/>
          </a:xfrm>
          <a:prstGeom prst="leftArrowCallout">
            <a:avLst>
              <a:gd name="adj1" fmla="val 25000"/>
              <a:gd name="adj2" fmla="val 25000"/>
              <a:gd name="adj3" fmla="val 25000"/>
              <a:gd name="adj4" fmla="val 820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referenced here</a:t>
            </a:r>
          </a:p>
        </p:txBody>
      </p:sp>
      <p:pic>
        <p:nvPicPr>
          <p:cNvPr id="8" name="Picture 7">
            <a:extLst>
              <a:ext uri="{FF2B5EF4-FFF2-40B4-BE49-F238E27FC236}">
                <a16:creationId xmlns:a16="http://schemas.microsoft.com/office/drawing/2014/main" id="{C1B8B8E3-8283-A741-98C2-38C4A80E29AB}"/>
              </a:ext>
            </a:extLst>
          </p:cNvPr>
          <p:cNvPicPr>
            <a:picLocks noChangeAspect="1"/>
          </p:cNvPicPr>
          <p:nvPr/>
        </p:nvPicPr>
        <p:blipFill>
          <a:blip r:embed="rId3"/>
          <a:stretch>
            <a:fillRect/>
          </a:stretch>
        </p:blipFill>
        <p:spPr>
          <a:xfrm>
            <a:off x="4891430" y="2687982"/>
            <a:ext cx="7035800" cy="1917700"/>
          </a:xfrm>
          <a:prstGeom prst="rect">
            <a:avLst/>
          </a:prstGeom>
          <a:ln>
            <a:solidFill>
              <a:schemeClr val="tx1"/>
            </a:solidFill>
          </a:ln>
        </p:spPr>
      </p:pic>
    </p:spTree>
    <p:extLst>
      <p:ext uri="{BB962C8B-B14F-4D97-AF65-F5344CB8AC3E}">
        <p14:creationId xmlns:p14="http://schemas.microsoft.com/office/powerpoint/2010/main" val="39859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F1EFAB4-206A-DADE-7282-FC414ACB823F}"/>
              </a:ext>
            </a:extLst>
          </p:cNvPr>
          <p:cNvSpPr>
            <a:spLocks noGrp="1"/>
          </p:cNvSpPr>
          <p:nvPr>
            <p:ph type="title"/>
          </p:nvPr>
        </p:nvSpPr>
        <p:spPr/>
        <p:txBody>
          <a:bodyPr/>
          <a:lstStyle/>
          <a:p>
            <a:r>
              <a:rPr lang="en-US" dirty="0" err="1"/>
              <a:t>gaugeSVG</a:t>
            </a:r>
            <a:endParaRPr lang="en-US" dirty="0"/>
          </a:p>
        </p:txBody>
      </p:sp>
      <p:pic>
        <p:nvPicPr>
          <p:cNvPr id="5" name="Content Placeholder 4" descr="A screenshot of a web browser&#10;&#10;AI-generated content may be incorrect.">
            <a:extLst>
              <a:ext uri="{FF2B5EF4-FFF2-40B4-BE49-F238E27FC236}">
                <a16:creationId xmlns:a16="http://schemas.microsoft.com/office/drawing/2014/main" id="{30837770-E9BF-63A7-FD1C-59B3CEF21E0A}"/>
              </a:ext>
            </a:extLst>
          </p:cNvPr>
          <p:cNvPicPr>
            <a:picLocks noGrp="1" noChangeAspect="1"/>
          </p:cNvPicPr>
          <p:nvPr>
            <p:ph sz="half" idx="1"/>
          </p:nvPr>
        </p:nvPicPr>
        <p:blipFill>
          <a:blip r:embed="rId2"/>
          <a:stretch>
            <a:fillRect/>
          </a:stretch>
        </p:blipFill>
        <p:spPr>
          <a:xfrm>
            <a:off x="710426" y="1825625"/>
            <a:ext cx="4644281" cy="4065774"/>
          </a:xfrm>
          <a:ln>
            <a:solidFill>
              <a:schemeClr val="tx1"/>
            </a:solidFill>
          </a:ln>
        </p:spPr>
      </p:pic>
      <p:pic>
        <p:nvPicPr>
          <p:cNvPr id="11" name="Content Placeholder 10" descr="A screenshot of a computer&#10;&#10;AI-generated content may be incorrect.">
            <a:extLst>
              <a:ext uri="{FF2B5EF4-FFF2-40B4-BE49-F238E27FC236}">
                <a16:creationId xmlns:a16="http://schemas.microsoft.com/office/drawing/2014/main" id="{BEEF17EE-B99F-D9D6-58F7-3C74D595F617}"/>
              </a:ext>
            </a:extLst>
          </p:cNvPr>
          <p:cNvPicPr>
            <a:picLocks noGrp="1" noChangeAspect="1"/>
          </p:cNvPicPr>
          <p:nvPr>
            <p:ph sz="half" idx="2"/>
          </p:nvPr>
        </p:nvPicPr>
        <p:blipFill>
          <a:blip r:embed="rId3"/>
          <a:stretch>
            <a:fillRect/>
          </a:stretch>
        </p:blipFill>
        <p:spPr>
          <a:xfrm>
            <a:off x="5473041" y="1825625"/>
            <a:ext cx="6369236" cy="4065774"/>
          </a:xfrm>
          <a:ln>
            <a:solidFill>
              <a:schemeClr val="tx1"/>
            </a:solidFill>
          </a:ln>
        </p:spPr>
      </p:pic>
    </p:spTree>
    <p:extLst>
      <p:ext uri="{BB962C8B-B14F-4D97-AF65-F5344CB8AC3E}">
        <p14:creationId xmlns:p14="http://schemas.microsoft.com/office/powerpoint/2010/main" val="659369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F219-7D2A-E623-5432-0E16798C7959}"/>
              </a:ext>
            </a:extLst>
          </p:cNvPr>
          <p:cNvSpPr>
            <a:spLocks noGrp="1"/>
          </p:cNvSpPr>
          <p:nvPr>
            <p:ph type="title"/>
          </p:nvPr>
        </p:nvSpPr>
        <p:spPr/>
        <p:txBody>
          <a:bodyPr/>
          <a:lstStyle/>
          <a:p>
            <a:r>
              <a:rPr lang="en-US" dirty="0" err="1"/>
              <a:t>gaugeSVG</a:t>
            </a:r>
            <a:endParaRPr lang="en-US" dirty="0"/>
          </a:p>
        </p:txBody>
      </p:sp>
      <p:pic>
        <p:nvPicPr>
          <p:cNvPr id="6" name="Content Placeholder 5" descr="A screenshot of a computer&#10;&#10;AI-generated content may be incorrect.">
            <a:extLst>
              <a:ext uri="{FF2B5EF4-FFF2-40B4-BE49-F238E27FC236}">
                <a16:creationId xmlns:a16="http://schemas.microsoft.com/office/drawing/2014/main" id="{0A6B5559-3B27-75AC-DCEB-06B045B5CF79}"/>
              </a:ext>
            </a:extLst>
          </p:cNvPr>
          <p:cNvPicPr>
            <a:picLocks noGrp="1" noChangeAspect="1"/>
          </p:cNvPicPr>
          <p:nvPr>
            <p:ph sz="half" idx="1"/>
          </p:nvPr>
        </p:nvPicPr>
        <p:blipFill>
          <a:blip r:embed="rId2"/>
          <a:stretch>
            <a:fillRect/>
          </a:stretch>
        </p:blipFill>
        <p:spPr>
          <a:xfrm>
            <a:off x="838199" y="1825625"/>
            <a:ext cx="5574299" cy="4351338"/>
          </a:xfrm>
          <a:ln>
            <a:solidFill>
              <a:schemeClr val="tx1"/>
            </a:solidFill>
          </a:ln>
        </p:spPr>
      </p:pic>
      <p:pic>
        <p:nvPicPr>
          <p:cNvPr id="8" name="Content Placeholder 7" descr="A screenshot of a computer&#10;&#10;AI-generated content may be incorrect.">
            <a:extLst>
              <a:ext uri="{FF2B5EF4-FFF2-40B4-BE49-F238E27FC236}">
                <a16:creationId xmlns:a16="http://schemas.microsoft.com/office/drawing/2014/main" id="{A4DE91D6-75B4-5BBA-CB36-89AED324D49E}"/>
              </a:ext>
            </a:extLst>
          </p:cNvPr>
          <p:cNvPicPr>
            <a:picLocks noGrp="1" noChangeAspect="1"/>
          </p:cNvPicPr>
          <p:nvPr>
            <p:ph sz="half" idx="2"/>
          </p:nvPr>
        </p:nvPicPr>
        <p:blipFill>
          <a:blip r:embed="rId3"/>
          <a:stretch>
            <a:fillRect/>
          </a:stretch>
        </p:blipFill>
        <p:spPr>
          <a:xfrm>
            <a:off x="6632763" y="1825625"/>
            <a:ext cx="4899101" cy="4351338"/>
          </a:xfrm>
          <a:ln>
            <a:solidFill>
              <a:schemeClr val="tx1"/>
            </a:solidFill>
          </a:ln>
        </p:spPr>
      </p:pic>
    </p:spTree>
    <p:extLst>
      <p:ext uri="{BB962C8B-B14F-4D97-AF65-F5344CB8AC3E}">
        <p14:creationId xmlns:p14="http://schemas.microsoft.com/office/powerpoint/2010/main" val="3174364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319</TotalTime>
  <Words>8172</Words>
  <Application>Microsoft Macintosh PowerPoint</Application>
  <PresentationFormat>Widescreen</PresentationFormat>
  <Paragraphs>103</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YouTube Sans</vt:lpstr>
      <vt:lpstr>Arial</vt:lpstr>
      <vt:lpstr>Calibri</vt:lpstr>
      <vt:lpstr>Calibri Light</vt:lpstr>
      <vt:lpstr>Menlo</vt:lpstr>
      <vt:lpstr>Office Theme</vt:lpstr>
      <vt:lpstr>408/508 Computational Techniques for Linguists </vt:lpstr>
      <vt:lpstr>Today's Topic</vt:lpstr>
      <vt:lpstr>Note on Homework 6</vt:lpstr>
      <vt:lpstr>Term Project Ideas: using a grid</vt:lpstr>
      <vt:lpstr>Term Project Ideas: using a grid</vt:lpstr>
      <vt:lpstr>Term Project Ideas: using a grid</vt:lpstr>
      <vt:lpstr>Term Project Ideas: using a grid</vt:lpstr>
      <vt:lpstr>Term Project Ideas</vt:lpstr>
      <vt:lpstr>PowerPoint Presentation</vt:lpstr>
      <vt:lpstr>words.js</vt:lpstr>
      <vt:lpstr>words.js</vt:lpstr>
      <vt:lpstr>Javascript Forms</vt:lpstr>
      <vt:lpstr>Javascript Forms</vt:lpstr>
      <vt:lpstr>Form: &lt;input type="text"&gt;</vt:lpstr>
      <vt:lpstr>Javascript: &lt;input type="text"&gt;</vt:lpstr>
      <vt:lpstr>Form: &lt;input type="checkbox"&gt;</vt:lpstr>
      <vt:lpstr>Javascript: &lt;input type="checkbox"&gt;</vt:lpstr>
      <vt:lpstr>Form: &lt;select&gt; … &lt;/select&gt;</vt:lpstr>
      <vt:lpstr>Javascript: &lt;select&gt; … &lt;/select&gt;</vt:lpstr>
      <vt:lpstr>Form: &lt;input type="radio"&gt;</vt:lpstr>
      <vt:lpstr>Javascript: &lt;input type="radio"&gt;</vt:lpstr>
      <vt:lpstr>Example</vt:lpstr>
      <vt:lpstr>Example: SVG</vt:lpstr>
      <vt:lpstr>Term Project Idea: Hangman</vt:lpstr>
      <vt:lpstr>Example</vt:lpstr>
      <vt:lpstr>gaugeSVG</vt:lpstr>
      <vt:lpstr>gaugeSVG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408/508 Computational Techniques for Linguists </dc:title>
  <dc:creator>sandiway@mac.com</dc:creator>
  <cp:lastModifiedBy>sandiway@mac.com</cp:lastModifiedBy>
  <cp:revision>9</cp:revision>
  <cp:lastPrinted>2023-10-09T22:06:57Z</cp:lastPrinted>
  <dcterms:created xsi:type="dcterms:W3CDTF">2023-10-09T19:41:09Z</dcterms:created>
  <dcterms:modified xsi:type="dcterms:W3CDTF">2026-10-13T02:55:54Z</dcterms:modified>
</cp:coreProperties>
</file>