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35" r:id="rId2"/>
    <p:sldId id="344" r:id="rId3"/>
    <p:sldId id="264" r:id="rId4"/>
    <p:sldId id="258" r:id="rId5"/>
    <p:sldId id="356" r:id="rId6"/>
    <p:sldId id="266" r:id="rId7"/>
    <p:sldId id="260" r:id="rId8"/>
    <p:sldId id="343" r:id="rId9"/>
    <p:sldId id="345" r:id="rId10"/>
    <p:sldId id="349" r:id="rId11"/>
    <p:sldId id="350" r:id="rId12"/>
    <p:sldId id="351" r:id="rId13"/>
    <p:sldId id="352" r:id="rId14"/>
    <p:sldId id="339" r:id="rId15"/>
    <p:sldId id="340" r:id="rId16"/>
    <p:sldId id="354" r:id="rId17"/>
    <p:sldId id="342" r:id="rId18"/>
    <p:sldId id="355" r:id="rId19"/>
    <p:sldId id="35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126" d="100"/>
          <a:sy n="126" d="100"/>
        </p:scale>
        <p:origin x="5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F9E50-3B1C-3803-5155-A460D896C0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CD186C-4ACE-6BA7-55AF-CB3181BEDD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2EA70D-57D0-91A5-31B4-61B4BC063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B2A3-F414-6E4F-997C-E1DC349DD39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AE258-A539-1472-CCBB-D09BAC690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3D52AC-03D4-91A9-FCAA-4C1DF659B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60A6-023A-2E40-A2C1-0FC8EEA8B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83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DE21F-C49D-690F-533A-FE858C0F2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73607-06B1-36EF-C36A-D9D4E2623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D729F-5E5A-2F06-AAAA-D55E514FC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B2A3-F414-6E4F-997C-E1DC349DD39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17909-0D5C-E2E8-179B-9BB9E938E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96C94B-2E77-128B-1DD9-5A8901346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60A6-023A-2E40-A2C1-0FC8EEA8B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569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C1C2D-4E63-4DA4-38D4-6720CDE95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C07196-6E9D-BEEE-960F-D05FA52C9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3E752-9C2E-03A5-1680-EC9B526E9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B2A3-F414-6E4F-997C-E1DC349DD39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4B5F4-CECC-6698-5AD5-DF4A917B9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3B341-6F16-B0FC-0C74-947A74212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60A6-023A-2E40-A2C1-0FC8EEA8B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045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436589-C65B-A2CB-CF9B-EC7F9A619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BE669-ED82-9A87-9033-308347DC88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BED1E-ECFE-4E4F-1661-ECC25DB4D3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DB4338-6D37-F154-A61C-E4C6D0B39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B2A3-F414-6E4F-997C-E1DC349DD39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D4BC43-75E3-3559-52C3-A039CC4C2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788C55-A89C-6CD8-15EE-C65E6902C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60A6-023A-2E40-A2C1-0FC8EEA8B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858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7FBD9-F6BC-7D88-FEF8-25B1141DD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45FB63-D28B-0B4F-64AA-A2B3DCE92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8E2ED2-45CC-CACF-6CC8-BC3A297316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11AC22-466B-D34D-4276-F9D23C45D4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F565CB-163D-4B4C-578D-3AA39AEBDE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F35EC4-2AAA-F213-ED29-A2F4EEE3E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B2A3-F414-6E4F-997C-E1DC349DD39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4D30D0-2088-B061-E910-342F76B59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6FCA23-4358-91B9-6869-3B1B918E6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60A6-023A-2E40-A2C1-0FC8EEA8B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304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AF31F-AE3C-6BD7-B9E6-CB1B9466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A06DB2-9C37-165D-A68E-842844B57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B2A3-F414-6E4F-997C-E1DC349DD39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924CEB-1F2B-38A1-9128-43D97E5E9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F0E43A-FB65-8DF0-6E93-F4B2EA72F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60A6-023A-2E40-A2C1-0FC8EEA8B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73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128D78-313D-7E82-9892-93B5C5A2F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B2A3-F414-6E4F-997C-E1DC349DD39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77ACD3-408B-1776-F7FE-B17319993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DC9BF-8B18-92A3-72E5-1A40D42D4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60A6-023A-2E40-A2C1-0FC8EEA8B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09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0D41F-77EB-99A0-A6FC-A3532A352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62E48-060D-C9D6-58C0-ED5BCBE4E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5C70A-5D21-6FB7-773B-200B6F1412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A8A139-7A53-6F40-0BF7-8FA1D39D3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B2A3-F414-6E4F-997C-E1DC349DD39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117666-A010-4583-76D0-AE8E98E16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A43746-C56E-6033-7299-B4B0A9381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60A6-023A-2E40-A2C1-0FC8EEA8B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536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E1E6C-6977-61BE-2880-79AE43167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D66BD5-5A03-51F1-0855-1B8F1F1070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AA84C2-44EB-A359-C115-40D5929367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270B13-2817-3505-3937-FE39E026D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B2A3-F414-6E4F-997C-E1DC349DD39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F8752E-6F8F-54F7-F475-B8A12E299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F67EB-CD8C-DDA8-5E3C-581EA9142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60A6-023A-2E40-A2C1-0FC8EEA8B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956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A247E-1C6D-9D2A-96CE-AEFFC9B51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AAC5A9-7D34-80DC-49DD-9A0001EB7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91D27-A636-3AD9-A5F3-B30869027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B2A3-F414-6E4F-997C-E1DC349DD39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06F76-BBC2-E3A6-15F4-0D5030E0F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927305-C4B9-B159-973E-FBA22BB81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60A6-023A-2E40-A2C1-0FC8EEA8B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959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1EF976-F9DE-86EF-A05C-496C5E1B0B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812E7B-1234-FB27-8BE1-E7B0D5D5D2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3811CD-7726-BECA-CB2E-1BF3206D7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29B2A3-F414-6E4F-997C-E1DC349DD39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839DB4-D6D4-8DF2-025C-ADACBA3FC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6EB2D-B40E-040E-EAA2-42AE0B4AC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B960A6-023A-2E40-A2C1-0FC8EEA8B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59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ECFD0-2E54-41B1-5CD9-2129E9E36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91F5C-6860-FEE4-A5BA-09AEB037C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731D0-FE4C-BC92-0212-57FA43B45A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9B2A3-F414-6E4F-997C-E1DC349DD390}" type="datetimeFigureOut">
              <a:rPr lang="en-US" smtClean="0"/>
              <a:t>10/6/26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8AB8C-CF40-456A-04B0-FFDEE22D65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9D4A97-F392-6E3E-E66C-14017B890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B960A6-023A-2E40-A2C1-0FC8EEA8B3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199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developer.mozilla.org/en-US/docs/Web/JavaScript/Reference/Global_Objects/Math/random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EDD119B-6BFA-4C3F-90CE-97DAFD604E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F8460E-9FE0-EBD9-3850-9E9135D5A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anchor="ctr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408/508 </a:t>
            </a:r>
            <a:r>
              <a:rPr lang="en-US" sz="4800" i="1">
                <a:solidFill>
                  <a:schemeClr val="bg1"/>
                </a:solidFill>
              </a:rPr>
              <a:t>Computational Techniques for Linguists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4A25506-2625-4D9F-08B9-CD8E1333B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257" y="965198"/>
            <a:ext cx="2707937" cy="4927602"/>
          </a:xfrm>
        </p:spPr>
        <p:txBody>
          <a:bodyPr anchor="ctr">
            <a:normAutofit/>
          </a:bodyPr>
          <a:lstStyle/>
          <a:p>
            <a:pPr algn="r"/>
            <a:r>
              <a:rPr lang="en-US" sz="2000" dirty="0">
                <a:solidFill>
                  <a:srgbClr val="FFC000"/>
                </a:solidFill>
              </a:rPr>
              <a:t>Lecture 14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C1572D0-F0FD-4D84-8F82-DC59140EB9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611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3FC6A-6F9B-4D4B-A5CD-857F8310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B2978-DCB2-3841-96BF-3B4D6E8290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696"/>
            <a:ext cx="10515600" cy="4351338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More </a:t>
            </a:r>
            <a:r>
              <a:rPr lang="en-US" sz="3200" dirty="0" err="1">
                <a:solidFill>
                  <a:schemeClr val="accent1"/>
                </a:solidFill>
              </a:rPr>
              <a:t>Javascript</a:t>
            </a:r>
            <a:r>
              <a:rPr lang="en-US" sz="3200" dirty="0">
                <a:solidFill>
                  <a:schemeClr val="accent1"/>
                </a:solidFill>
              </a:rPr>
              <a:t> functionality:</a:t>
            </a:r>
          </a:p>
          <a:p>
            <a:pPr lvl="1"/>
            <a:r>
              <a:rPr lang="en-US" sz="2800" dirty="0"/>
              <a:t> strings, operators, conditionals, loops</a:t>
            </a:r>
          </a:p>
          <a:p>
            <a:pPr lvl="1"/>
            <a:r>
              <a:rPr lang="en-US" sz="2800" dirty="0"/>
              <a:t>a quirk with assignment (=)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Tic-tac-toe example </a:t>
            </a:r>
            <a:r>
              <a:rPr lang="en-US" sz="3200" i="1" dirty="0">
                <a:solidFill>
                  <a:schemeClr val="accent1"/>
                </a:solidFill>
              </a:rPr>
              <a:t>contd</a:t>
            </a:r>
            <a:r>
              <a:rPr lang="en-US" sz="3200" dirty="0">
                <a:solidFill>
                  <a:schemeClr val="accent1"/>
                </a:solidFill>
              </a:rPr>
              <a:t>.</a:t>
            </a:r>
            <a:r>
              <a:rPr lang="en-US" sz="3200" dirty="0"/>
              <a:t> (</a:t>
            </a:r>
            <a:r>
              <a:rPr lang="en-US" sz="3200" i="1" dirty="0"/>
              <a:t>step by step</a:t>
            </a:r>
            <a:r>
              <a:rPr lang="en-US" sz="3200" dirty="0"/>
              <a:t>)</a:t>
            </a:r>
          </a:p>
          <a:p>
            <a:pPr lvl="1"/>
            <a:r>
              <a:rPr lang="en-US" sz="2800" dirty="0"/>
              <a:t>Files: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sample3.html</a:t>
            </a:r>
            <a:r>
              <a:rPr lang="en-US" sz="2800" dirty="0"/>
              <a:t>,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sample4.html, </a:t>
            </a:r>
            <a:r>
              <a:rPr lang="en-US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sample5.html, sample6.html </a:t>
            </a:r>
            <a:r>
              <a:rPr lang="en-US" sz="2800" dirty="0"/>
              <a:t> and </a:t>
            </a:r>
            <a:r>
              <a:rPr lang="en-US" dirty="0">
                <a:solidFill>
                  <a:prstClr val="black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sample7.html</a:t>
            </a:r>
            <a:r>
              <a:rPr lang="en-US" sz="2800" dirty="0"/>
              <a:t> </a:t>
            </a:r>
          </a:p>
          <a:p>
            <a:pPr lvl="1"/>
            <a:r>
              <a:rPr lang="en-US" sz="3200" i="1" dirty="0"/>
              <a:t>on course webpage</a:t>
            </a:r>
          </a:p>
          <a:p>
            <a:r>
              <a:rPr lang="en-US" sz="3600" b="1" dirty="0"/>
              <a:t>Homework 6</a:t>
            </a:r>
            <a:r>
              <a:rPr lang="en-US" sz="3600" dirty="0"/>
              <a:t>: </a:t>
            </a:r>
            <a:r>
              <a:rPr lang="en-US" sz="3600" i="1" dirty="0"/>
              <a:t>your job, make it playable!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2369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: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Use either </a:t>
            </a:r>
            <a:r>
              <a:rPr lang="en-US" b="1" dirty="0"/>
              <a:t>double quotes </a:t>
            </a:r>
            <a:r>
              <a:rPr lang="en-US" dirty="0"/>
              <a:t>or </a:t>
            </a:r>
            <a:r>
              <a:rPr lang="en-US" b="1" dirty="0"/>
              <a:t>single quotes </a:t>
            </a:r>
            <a:r>
              <a:rPr lang="en-US" dirty="0"/>
              <a:t>(no difference)</a:t>
            </a:r>
            <a:endParaRPr lang="en-US" b="1" dirty="0"/>
          </a:p>
          <a:p>
            <a:pPr lvl="1"/>
            <a:r>
              <a:rPr lang="en-US" dirty="0"/>
              <a:t>escape using backslash, e.g. </a:t>
            </a:r>
            <a:r>
              <a:rPr lang="en-US" dirty="0">
                <a:latin typeface="Menlo Bold"/>
                <a:cs typeface="Menlo Bold"/>
              </a:rPr>
              <a:t>\"</a:t>
            </a:r>
            <a:r>
              <a:rPr lang="en-US" dirty="0"/>
              <a:t>, </a:t>
            </a:r>
            <a:r>
              <a:rPr lang="en-US" dirty="0">
                <a:latin typeface="Menlo Bold"/>
                <a:cs typeface="Menlo Bold"/>
              </a:rPr>
              <a:t>\n</a:t>
            </a:r>
            <a:r>
              <a:rPr lang="en-US" dirty="0"/>
              <a:t>, </a:t>
            </a:r>
            <a:r>
              <a:rPr lang="en-US" dirty="0">
                <a:latin typeface="Menlo Bold"/>
                <a:cs typeface="Menlo Bold"/>
              </a:rPr>
              <a:t>\\</a:t>
            </a:r>
          </a:p>
          <a:p>
            <a:r>
              <a:rPr lang="en-US" dirty="0"/>
              <a:t>Properties:</a:t>
            </a:r>
          </a:p>
          <a:p>
            <a:pPr lvl="1"/>
            <a:r>
              <a:rPr lang="en-US" sz="2600" dirty="0">
                <a:latin typeface="Menlo Bold"/>
                <a:cs typeface="Menlo Bold"/>
              </a:rPr>
              <a:t>"</a:t>
            </a:r>
            <a:r>
              <a:rPr lang="en-US" sz="2600" i="1" dirty="0" err="1">
                <a:latin typeface="Menlo Bold"/>
                <a:cs typeface="Menlo Bold"/>
              </a:rPr>
              <a:t>string</a:t>
            </a:r>
            <a:r>
              <a:rPr lang="en-US" sz="2600" dirty="0" err="1">
                <a:latin typeface="Menlo Bold"/>
                <a:cs typeface="Menlo Bold"/>
              </a:rPr>
              <a:t>".length</a:t>
            </a:r>
            <a:endParaRPr lang="en-US" sz="2600" dirty="0">
              <a:latin typeface="Menlo Bold"/>
              <a:cs typeface="Menlo Bold"/>
            </a:endParaRPr>
          </a:p>
          <a:p>
            <a:r>
              <a:rPr lang="en-US" dirty="0"/>
              <a:t>Methods (like a function but object-based):</a:t>
            </a:r>
          </a:p>
          <a:p>
            <a:pPr lvl="1"/>
            <a:r>
              <a:rPr lang="en-US" sz="2600" dirty="0">
                <a:latin typeface="Menlo Bold"/>
                <a:cs typeface="Menlo Bold"/>
              </a:rPr>
              <a:t>.</a:t>
            </a:r>
            <a:r>
              <a:rPr lang="en-US" sz="2600" dirty="0" err="1">
                <a:latin typeface="Menlo Bold"/>
                <a:cs typeface="Menlo Bold"/>
              </a:rPr>
              <a:t>indexOf</a:t>
            </a:r>
            <a:r>
              <a:rPr lang="en-US" sz="2600" dirty="0">
                <a:latin typeface="Menlo Bold"/>
                <a:cs typeface="Menlo Bold"/>
              </a:rPr>
              <a:t>(</a:t>
            </a:r>
            <a:r>
              <a:rPr lang="en-US" sz="2600" i="1" dirty="0">
                <a:latin typeface="Menlo Bold"/>
                <a:cs typeface="Menlo Bold"/>
              </a:rPr>
              <a:t>string</a:t>
            </a:r>
            <a:r>
              <a:rPr lang="en-US" sz="2600" dirty="0">
                <a:latin typeface="Menlo Bold"/>
                <a:cs typeface="Menlo Bold"/>
              </a:rPr>
              <a:t>)	</a:t>
            </a:r>
            <a:r>
              <a:rPr lang="en-US" dirty="0"/>
              <a:t>	returns position (0…length), -1 if not found</a:t>
            </a:r>
          </a:p>
          <a:p>
            <a:pPr lvl="1"/>
            <a:r>
              <a:rPr lang="en-US" sz="2600" dirty="0">
                <a:latin typeface="Menlo Bold"/>
                <a:cs typeface="Menlo Bold"/>
              </a:rPr>
              <a:t>.search(regex)	</a:t>
            </a:r>
            <a:r>
              <a:rPr lang="en-US" dirty="0"/>
              <a:t>		returns position</a:t>
            </a:r>
          </a:p>
          <a:p>
            <a:pPr lvl="1"/>
            <a:r>
              <a:rPr lang="en-US" dirty="0"/>
              <a:t>.</a:t>
            </a:r>
            <a:r>
              <a:rPr lang="en-US" sz="2600" dirty="0">
                <a:latin typeface="Menlo Bold"/>
                <a:cs typeface="Menlo Bold"/>
              </a:rPr>
              <a:t>replace(</a:t>
            </a:r>
            <a:r>
              <a:rPr lang="en-US" sz="2600" dirty="0" err="1">
                <a:latin typeface="Menlo Bold"/>
                <a:cs typeface="Menlo Bold"/>
              </a:rPr>
              <a:t>regex,string</a:t>
            </a:r>
            <a:r>
              <a:rPr lang="en-US" sz="2600" dirty="0">
                <a:latin typeface="Menlo Bold"/>
                <a:cs typeface="Menlo Bold"/>
              </a:rPr>
              <a:t>)		</a:t>
            </a:r>
            <a:r>
              <a:rPr lang="en-US" dirty="0"/>
              <a:t>replaces with string, returns result</a:t>
            </a:r>
          </a:p>
          <a:p>
            <a:pPr lvl="1"/>
            <a:r>
              <a:rPr lang="en-US" sz="2600" dirty="0">
                <a:latin typeface="Menlo Bold"/>
                <a:cs typeface="Menlo Bold"/>
              </a:rPr>
              <a:t>.slice(</a:t>
            </a:r>
            <a:r>
              <a:rPr lang="en-US" sz="2600" dirty="0" err="1">
                <a:latin typeface="Menlo Bold"/>
                <a:cs typeface="Menlo Bold"/>
              </a:rPr>
              <a:t>index,index</a:t>
            </a:r>
            <a:r>
              <a:rPr lang="en-US" sz="2600" dirty="0">
                <a:latin typeface="Menlo Bold"/>
                <a:cs typeface="Menlo Bold"/>
              </a:rPr>
              <a:t>)</a:t>
            </a:r>
            <a:r>
              <a:rPr lang="en-US" dirty="0"/>
              <a:t>		substring from position to position</a:t>
            </a:r>
          </a:p>
          <a:p>
            <a:pPr lvl="1"/>
            <a:r>
              <a:rPr lang="en-US" sz="2600" dirty="0">
                <a:latin typeface="Menlo Bold"/>
                <a:cs typeface="Menlo Bold"/>
              </a:rPr>
              <a:t>.</a:t>
            </a:r>
            <a:r>
              <a:rPr lang="en-US" sz="2600" dirty="0" err="1">
                <a:latin typeface="Menlo Bold"/>
                <a:cs typeface="Menlo Bold"/>
              </a:rPr>
              <a:t>substr</a:t>
            </a:r>
            <a:r>
              <a:rPr lang="en-US" sz="2600" dirty="0">
                <a:latin typeface="Menlo Bold"/>
                <a:cs typeface="Menlo Bold"/>
              </a:rPr>
              <a:t>(</a:t>
            </a:r>
            <a:r>
              <a:rPr lang="en-US" sz="2600" dirty="0" err="1">
                <a:latin typeface="Menlo Bold"/>
                <a:cs typeface="Menlo Bold"/>
              </a:rPr>
              <a:t>index,length</a:t>
            </a:r>
            <a:r>
              <a:rPr lang="en-US" sz="2600" dirty="0">
                <a:latin typeface="Menlo Bold"/>
                <a:cs typeface="Menlo Bold"/>
              </a:rPr>
              <a:t>)		</a:t>
            </a:r>
            <a:r>
              <a:rPr lang="en-US" dirty="0"/>
              <a:t>substring</a:t>
            </a:r>
          </a:p>
          <a:p>
            <a:pPr lvl="1"/>
            <a:r>
              <a:rPr lang="en-US" sz="2600" dirty="0">
                <a:latin typeface="Menlo Bold"/>
                <a:cs typeface="Menlo Bold"/>
              </a:rPr>
              <a:t>.</a:t>
            </a:r>
            <a:r>
              <a:rPr lang="en-US" sz="2600" dirty="0" err="1">
                <a:latin typeface="Menlo Bold"/>
                <a:cs typeface="Menlo Bold"/>
              </a:rPr>
              <a:t>toLowerCase</a:t>
            </a:r>
            <a:r>
              <a:rPr lang="en-US" sz="2600" dirty="0">
                <a:latin typeface="Menlo Bold"/>
                <a:cs typeface="Menlo Bold"/>
              </a:rPr>
              <a:t>()	</a:t>
            </a:r>
            <a:r>
              <a:rPr lang="en-US" dirty="0"/>
              <a:t>		case conversion</a:t>
            </a:r>
          </a:p>
          <a:p>
            <a:pPr lvl="1"/>
            <a:r>
              <a:rPr lang="en-US" sz="2600" dirty="0">
                <a:latin typeface="Menlo Bold"/>
                <a:cs typeface="Menlo Bold"/>
              </a:rPr>
              <a:t>.</a:t>
            </a:r>
            <a:r>
              <a:rPr lang="en-US" sz="2600" dirty="0" err="1">
                <a:latin typeface="Menlo Bold"/>
                <a:cs typeface="Menlo Bold"/>
              </a:rPr>
              <a:t>toUpperCase</a:t>
            </a:r>
            <a:r>
              <a:rPr lang="en-US" sz="2600" dirty="0">
                <a:latin typeface="Menlo Bold"/>
                <a:cs typeface="Menlo Bold"/>
              </a:rPr>
              <a:t>()</a:t>
            </a:r>
          </a:p>
          <a:p>
            <a:pPr lvl="1"/>
            <a:r>
              <a:rPr lang="en-US" sz="2600" dirty="0">
                <a:latin typeface="Menlo Bold"/>
                <a:cs typeface="Menlo Bold"/>
              </a:rPr>
              <a:t>.trim()	</a:t>
            </a:r>
            <a:r>
              <a:rPr lang="en-US" dirty="0"/>
              <a:t>			remove whitespace from both ends</a:t>
            </a:r>
          </a:p>
          <a:p>
            <a:pPr lvl="1"/>
            <a:r>
              <a:rPr lang="en-US" dirty="0"/>
              <a:t>.</a:t>
            </a:r>
            <a:r>
              <a:rPr lang="en-US" sz="2600" dirty="0" err="1">
                <a:latin typeface="Menlo Bold"/>
                <a:cs typeface="Menlo Bold"/>
              </a:rPr>
              <a:t>charAt</a:t>
            </a:r>
            <a:r>
              <a:rPr lang="en-US" sz="2600" dirty="0">
                <a:latin typeface="Menlo Bold"/>
                <a:cs typeface="Menlo Bold"/>
              </a:rPr>
              <a:t>(index)</a:t>
            </a:r>
            <a:r>
              <a:rPr lang="en-US" dirty="0"/>
              <a:t>			single character at position</a:t>
            </a:r>
          </a:p>
          <a:p>
            <a:pPr lvl="1"/>
            <a:r>
              <a:rPr lang="en-US" dirty="0"/>
              <a:t>.</a:t>
            </a:r>
            <a:r>
              <a:rPr lang="en-US" sz="2600" dirty="0">
                <a:latin typeface="Menlo Bold"/>
                <a:cs typeface="Menlo Bold"/>
              </a:rPr>
              <a:t>split(separator)</a:t>
            </a:r>
            <a:r>
              <a:rPr lang="en-US" dirty="0"/>
              <a:t>		returns array,  single characters if separator=""</a:t>
            </a:r>
          </a:p>
        </p:txBody>
      </p:sp>
    </p:spTree>
    <p:extLst>
      <p:ext uri="{BB962C8B-B14F-4D97-AF65-F5344CB8AC3E}">
        <p14:creationId xmlns:p14="http://schemas.microsoft.com/office/powerpoint/2010/main" val="336156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: Operators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516731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sz="2900" dirty="0"/>
              <a:t>Arithmetic Operators:</a:t>
            </a:r>
          </a:p>
          <a:p>
            <a:r>
              <a:rPr lang="en-US" sz="2900" dirty="0"/>
              <a:t>	+, -, *, /, % (mod), ++, --	e.g. </a:t>
            </a:r>
            <a:r>
              <a:rPr lang="en-US" sz="2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++ </a:t>
            </a:r>
            <a:r>
              <a:rPr lang="en-US" sz="2900" i="1" dirty="0"/>
              <a:t>means add 1 to the value of variable</a:t>
            </a:r>
            <a:r>
              <a:rPr lang="en-US" sz="2900" dirty="0"/>
              <a:t> </a:t>
            </a:r>
            <a:r>
              <a:rPr lang="en-US" sz="2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</a:t>
            </a:r>
            <a:endParaRPr lang="en-US" sz="29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pPr marL="0" indent="0">
              <a:buNone/>
            </a:pPr>
            <a:r>
              <a:rPr lang="en-US" sz="2900" dirty="0"/>
              <a:t>Assignment Operators:</a:t>
            </a:r>
          </a:p>
          <a:p>
            <a:r>
              <a:rPr lang="en-US" sz="2900" dirty="0"/>
              <a:t>=, +=, -=, *= /=, %=</a:t>
            </a:r>
          </a:p>
          <a:p>
            <a:pPr marL="0" indent="0">
              <a:buNone/>
            </a:pPr>
            <a:r>
              <a:rPr lang="en-US" sz="2900" dirty="0"/>
              <a:t>String Operators:</a:t>
            </a:r>
          </a:p>
          <a:p>
            <a:r>
              <a:rPr lang="en-US" sz="2900" dirty="0"/>
              <a:t>+	concatenation</a:t>
            </a:r>
          </a:p>
          <a:p>
            <a:r>
              <a:rPr lang="en-US" sz="2900" dirty="0"/>
              <a:t>+=	append to string</a:t>
            </a:r>
          </a:p>
          <a:p>
            <a:pPr marL="0" indent="0">
              <a:buNone/>
            </a:pPr>
            <a:r>
              <a:rPr lang="en-US" sz="2900" dirty="0"/>
              <a:t>Comparison Operators:</a:t>
            </a:r>
          </a:p>
          <a:p>
            <a:r>
              <a:rPr lang="en-US" sz="2900" dirty="0">
                <a:solidFill>
                  <a:schemeClr val="accent2">
                    <a:lumMod val="75000"/>
                  </a:schemeClr>
                </a:solidFill>
              </a:rPr>
              <a:t>==  </a:t>
            </a:r>
            <a:r>
              <a:rPr lang="en-US" sz="2900" dirty="0"/>
              <a:t>			can be made equal (type coercion)</a:t>
            </a:r>
          </a:p>
          <a:p>
            <a:r>
              <a:rPr lang="en-US" sz="2900" dirty="0"/>
              <a:t>!=			not equal</a:t>
            </a:r>
          </a:p>
          <a:p>
            <a:r>
              <a:rPr lang="en-US" sz="2900" dirty="0">
                <a:solidFill>
                  <a:schemeClr val="accent2">
                    <a:lumMod val="75000"/>
                  </a:schemeClr>
                </a:solidFill>
              </a:rPr>
              <a:t>=== 	</a:t>
            </a:r>
            <a:r>
              <a:rPr lang="en-US" sz="2900" dirty="0"/>
              <a:t>		same type and equal (no type coercion)</a:t>
            </a:r>
          </a:p>
          <a:p>
            <a:r>
              <a:rPr lang="en-US" sz="2900" dirty="0"/>
              <a:t>!==			not equal (no type coercion)</a:t>
            </a:r>
          </a:p>
          <a:p>
            <a:r>
              <a:rPr lang="en-US" sz="2900" dirty="0"/>
              <a:t>&gt;, &lt;, &gt;=, &lt;=</a:t>
            </a:r>
          </a:p>
          <a:p>
            <a:r>
              <a:rPr lang="en-US" sz="2900" dirty="0"/>
              <a:t>&amp;&amp;			logical and			(</a:t>
            </a:r>
            <a:r>
              <a:rPr lang="en-US" sz="2900" dirty="0" err="1"/>
              <a:t>Javascript</a:t>
            </a:r>
            <a:r>
              <a:rPr lang="en-US" sz="2900" dirty="0"/>
              <a:t>: Boolean </a:t>
            </a:r>
            <a:r>
              <a:rPr lang="en-US" sz="2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true</a:t>
            </a:r>
            <a:r>
              <a:rPr lang="en-US" sz="2900" dirty="0"/>
              <a:t>/</a:t>
            </a:r>
            <a:r>
              <a:rPr lang="en-US" sz="2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false</a:t>
            </a:r>
            <a:r>
              <a:rPr lang="en-US" sz="2900" dirty="0"/>
              <a:t>)</a:t>
            </a:r>
          </a:p>
          <a:p>
            <a:r>
              <a:rPr lang="en-US" sz="2900" dirty="0"/>
              <a:t>||			logical or</a:t>
            </a:r>
          </a:p>
          <a:p>
            <a:r>
              <a:rPr lang="en-US" sz="2900" dirty="0"/>
              <a:t>!		</a:t>
            </a:r>
            <a:r>
              <a:rPr lang="en-US" dirty="0"/>
              <a:t>	negation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3979" y="6188873"/>
            <a:ext cx="5154937" cy="40011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000" b="1" dirty="0"/>
              <a:t>Note</a:t>
            </a:r>
            <a:r>
              <a:rPr lang="en-US" sz="2000" dirty="0"/>
              <a:t>: &amp; , !, ~ (not), ^ (</a:t>
            </a:r>
            <a:r>
              <a:rPr lang="en-US" sz="2000" dirty="0" err="1"/>
              <a:t>xor</a:t>
            </a:r>
            <a:r>
              <a:rPr lang="en-US" sz="2000" dirty="0"/>
              <a:t>) are bitwise operators</a:t>
            </a:r>
          </a:p>
        </p:txBody>
      </p:sp>
      <p:pic>
        <p:nvPicPr>
          <p:cNvPr id="7" name="Picture 6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ECD7E9AD-B0D9-42CA-26A9-46EA8D4237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2753" y="2432301"/>
            <a:ext cx="1460983" cy="147040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screenshot of a cell phone&#10;&#10;AI-generated content may be incorrect.">
            <a:extLst>
              <a:ext uri="{FF2B5EF4-FFF2-40B4-BE49-F238E27FC236}">
                <a16:creationId xmlns:a16="http://schemas.microsoft.com/office/drawing/2014/main" id="{73E48E1E-27D4-8741-63EF-0D8FB1201A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1108" y="942962"/>
            <a:ext cx="1396235" cy="21226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A blue text with a smile&#10;&#10;AI-generated content may be incorrect.">
            <a:extLst>
              <a:ext uri="{FF2B5EF4-FFF2-40B4-BE49-F238E27FC236}">
                <a16:creationId xmlns:a16="http://schemas.microsoft.com/office/drawing/2014/main" id="{DB0A5816-D5D1-8A29-16F2-77CE82C96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1829" y="2685985"/>
            <a:ext cx="2309619" cy="3508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 descr="A white rectangular object with black lines&#10;&#10;AI-generated content may be incorrect.">
            <a:extLst>
              <a:ext uri="{FF2B5EF4-FFF2-40B4-BE49-F238E27FC236}">
                <a16:creationId xmlns:a16="http://schemas.microsoft.com/office/drawing/2014/main" id="{20648BD9-E615-432A-5427-827E97AF3D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5773" y="3143636"/>
            <a:ext cx="4451350" cy="998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879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1BB0E-88C9-572C-A321-879BE1A76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: equality (== and ===)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0F909B-3228-9575-971E-6637CF964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Example:</a:t>
            </a:r>
          </a:p>
          <a:p>
            <a:pPr lvl="1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AC2AF0-CE95-DD42-0AB6-D5F655FBF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140" y="1910730"/>
            <a:ext cx="2638786" cy="7410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D312DC-0925-F548-E7C7-A3CF64741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149" y="1910730"/>
            <a:ext cx="2623639" cy="74102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1FAA320-DC53-AA76-FE25-378138B7F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140" y="2833210"/>
            <a:ext cx="2100990" cy="1516367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58057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: Conditionals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9462176" cy="4827429"/>
          </a:xfrm>
        </p:spPr>
        <p:txBody>
          <a:bodyPr>
            <a:normAutofit/>
          </a:bodyPr>
          <a:lstStyle/>
          <a:p>
            <a:r>
              <a:rPr lang="en-US" dirty="0"/>
              <a:t>if-then</a:t>
            </a:r>
          </a:p>
          <a:p>
            <a:pPr marL="457200" lvl="1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if (</a:t>
            </a:r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condition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 { … } </a:t>
            </a:r>
          </a:p>
          <a:p>
            <a:pPr marL="457200" lvl="1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else if (</a:t>
            </a:r>
            <a:r>
              <a:rPr lang="en-US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condition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 { … } </a:t>
            </a:r>
          </a:p>
          <a:p>
            <a:pPr marL="457200" lvl="1" indent="0"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else { … }</a:t>
            </a:r>
          </a:p>
          <a:p>
            <a:r>
              <a:rPr lang="en-US" dirty="0"/>
              <a:t>switch</a:t>
            </a:r>
          </a:p>
          <a:p>
            <a:pPr marL="457200" lvl="1" indent="0">
              <a:buNone/>
            </a:pPr>
            <a:r>
              <a:rPr lang="en-US" b="1" dirty="0">
                <a:latin typeface="Menlo Bold"/>
                <a:cs typeface="Menlo Bold"/>
              </a:rPr>
              <a:t>switch (</a:t>
            </a:r>
            <a:r>
              <a:rPr lang="en-US" b="1" i="1" dirty="0">
                <a:latin typeface="Menlo Bold"/>
                <a:cs typeface="Menlo Bold"/>
              </a:rPr>
              <a:t>expression</a:t>
            </a:r>
            <a:r>
              <a:rPr lang="en-US" b="1" dirty="0">
                <a:latin typeface="Menlo Bold"/>
                <a:cs typeface="Menlo Bold"/>
              </a:rPr>
              <a:t>) { </a:t>
            </a:r>
          </a:p>
          <a:p>
            <a:pPr marL="457200" lvl="1" indent="0">
              <a:buNone/>
            </a:pPr>
            <a:r>
              <a:rPr lang="en-US" b="1" dirty="0">
                <a:latin typeface="Menlo Bold"/>
                <a:cs typeface="Menlo Bold"/>
              </a:rPr>
              <a:t>	case </a:t>
            </a:r>
            <a:r>
              <a:rPr lang="en-US" b="1" i="1" dirty="0">
                <a:latin typeface="Menlo Bold"/>
                <a:cs typeface="Menlo Bold"/>
              </a:rPr>
              <a:t>value</a:t>
            </a:r>
            <a:r>
              <a:rPr lang="en-US" b="1" dirty="0">
                <a:latin typeface="Menlo Bold"/>
                <a:cs typeface="Menlo Bold"/>
              </a:rPr>
              <a:t>: … break; </a:t>
            </a:r>
          </a:p>
          <a:p>
            <a:pPr marL="457200" lvl="1" indent="0">
              <a:buNone/>
            </a:pPr>
            <a:r>
              <a:rPr lang="en-US" b="1" dirty="0">
                <a:latin typeface="Menlo Bold"/>
                <a:cs typeface="Menlo Bold"/>
              </a:rPr>
              <a:t>	… </a:t>
            </a:r>
          </a:p>
          <a:p>
            <a:pPr marL="457200" lvl="1" indent="0">
              <a:buNone/>
            </a:pPr>
            <a:r>
              <a:rPr lang="en-US" b="1" dirty="0">
                <a:latin typeface="Menlo Bold"/>
                <a:cs typeface="Menlo Bold"/>
              </a:rPr>
              <a:t>	default: …</a:t>
            </a:r>
          </a:p>
          <a:p>
            <a:pPr marL="457200" lvl="1" indent="0">
              <a:buNone/>
            </a:pPr>
            <a:r>
              <a:rPr lang="en-US" b="1" dirty="0">
                <a:latin typeface="Menlo Bold"/>
                <a:cs typeface="Menlo Bold"/>
              </a:rPr>
              <a:t>}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31001" y="4984689"/>
            <a:ext cx="3569375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/>
              <a:t>Idea</a:t>
            </a:r>
            <a:r>
              <a:rPr lang="en-US" dirty="0"/>
              <a:t>: compute </a:t>
            </a:r>
            <a:r>
              <a:rPr lang="en-US" i="1" dirty="0"/>
              <a:t>expression</a:t>
            </a:r>
            <a:r>
              <a:rPr lang="en-US" dirty="0"/>
              <a:t> first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stage: compare computed value </a:t>
            </a:r>
          </a:p>
          <a:p>
            <a:r>
              <a:rPr lang="en-US" dirty="0"/>
              <a:t>with each case</a:t>
            </a:r>
          </a:p>
        </p:txBody>
      </p:sp>
      <p:pic>
        <p:nvPicPr>
          <p:cNvPr id="7" name="Picture 6" descr="A computer code on a white background&#10;&#10;AI-generated content may be incorrect.">
            <a:extLst>
              <a:ext uri="{FF2B5EF4-FFF2-40B4-BE49-F238E27FC236}">
                <a16:creationId xmlns:a16="http://schemas.microsoft.com/office/drawing/2014/main" id="{5B71AF90-5C15-4B9F-1361-A9887B019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01" y="2037358"/>
            <a:ext cx="3141669" cy="28798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7387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: Loops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for loop (just like C):</a:t>
            </a:r>
          </a:p>
          <a:p>
            <a:pPr lvl="1"/>
            <a:r>
              <a:rPr lang="da-DK" b="1" dirty="0" err="1"/>
              <a:t>example</a:t>
            </a:r>
            <a:r>
              <a:rPr lang="da-DK" dirty="0"/>
              <a:t>: </a:t>
            </a:r>
          </a:p>
          <a:p>
            <a:pPr lvl="2"/>
            <a:r>
              <a:rPr lang="da-DK" dirty="0">
                <a:latin typeface="Menlo Bold"/>
                <a:cs typeface="Menlo Bold"/>
              </a:rPr>
              <a:t>for (i = 0; i &lt; 100; i++) {  … }</a:t>
            </a:r>
            <a:endParaRPr lang="da-DK" dirty="0"/>
          </a:p>
          <a:p>
            <a:r>
              <a:rPr lang="da-DK" dirty="0"/>
              <a:t>for/in loop (</a:t>
            </a:r>
            <a:r>
              <a:rPr lang="da-DK" dirty="0" err="1"/>
              <a:t>object</a:t>
            </a:r>
            <a:r>
              <a:rPr lang="da-DK" dirty="0"/>
              <a:t> properties):</a:t>
            </a:r>
          </a:p>
          <a:p>
            <a:pPr lvl="1"/>
            <a:r>
              <a:rPr lang="da-DK" sz="2600" dirty="0">
                <a:latin typeface="Menlo Bold"/>
                <a:cs typeface="Menlo Bold"/>
              </a:rPr>
              <a:t>for (x in </a:t>
            </a:r>
            <a:r>
              <a:rPr lang="da-DK" sz="2600" dirty="0" err="1">
                <a:latin typeface="Menlo Bold"/>
                <a:cs typeface="Menlo Bold"/>
              </a:rPr>
              <a:t>object</a:t>
            </a:r>
            <a:r>
              <a:rPr lang="da-DK" sz="2600" dirty="0">
                <a:latin typeface="Menlo Bold"/>
                <a:cs typeface="Menlo Bold"/>
              </a:rPr>
              <a:t>) { … }</a:t>
            </a:r>
          </a:p>
          <a:p>
            <a:pPr lvl="1"/>
            <a:endParaRPr lang="da-DK" dirty="0"/>
          </a:p>
          <a:p>
            <a:r>
              <a:rPr lang="da-DK" dirty="0" err="1"/>
              <a:t>while</a:t>
            </a:r>
            <a:r>
              <a:rPr lang="da-DK" dirty="0"/>
              <a:t> loop:</a:t>
            </a:r>
          </a:p>
          <a:p>
            <a:pPr lvl="1"/>
            <a:r>
              <a:rPr lang="da-DK" b="1" dirty="0" err="1"/>
              <a:t>example</a:t>
            </a:r>
            <a:r>
              <a:rPr lang="da-DK" dirty="0"/>
              <a:t>: </a:t>
            </a:r>
          </a:p>
          <a:p>
            <a:pPr lvl="2"/>
            <a:r>
              <a:rPr lang="da-DK" dirty="0" err="1">
                <a:latin typeface="Menlo Bold"/>
                <a:cs typeface="Menlo Bold"/>
              </a:rPr>
              <a:t>while</a:t>
            </a:r>
            <a:r>
              <a:rPr lang="da-DK" dirty="0">
                <a:latin typeface="Menlo Bold"/>
                <a:cs typeface="Menlo Bold"/>
              </a:rPr>
              <a:t> (true) { … }</a:t>
            </a:r>
          </a:p>
          <a:p>
            <a:pPr lvl="1"/>
            <a:endParaRPr lang="da-DK" dirty="0"/>
          </a:p>
          <a:p>
            <a:r>
              <a:rPr lang="da-DK" dirty="0"/>
              <a:t>do/</a:t>
            </a:r>
            <a:r>
              <a:rPr lang="da-DK" dirty="0" err="1"/>
              <a:t>while</a:t>
            </a:r>
            <a:r>
              <a:rPr lang="da-DK" dirty="0"/>
              <a:t> loop (</a:t>
            </a:r>
            <a:r>
              <a:rPr lang="da-DK" dirty="0" err="1"/>
              <a:t>like</a:t>
            </a:r>
            <a:r>
              <a:rPr lang="da-DK" dirty="0"/>
              <a:t> </a:t>
            </a:r>
            <a:r>
              <a:rPr lang="da-DK" dirty="0" err="1"/>
              <a:t>traditional</a:t>
            </a:r>
            <a:r>
              <a:rPr lang="da-DK" dirty="0"/>
              <a:t> </a:t>
            </a:r>
            <a:r>
              <a:rPr lang="da-DK" dirty="0" err="1"/>
              <a:t>repeat</a:t>
            </a:r>
            <a:r>
              <a:rPr lang="da-DK" dirty="0"/>
              <a:t>/</a:t>
            </a:r>
            <a:r>
              <a:rPr lang="da-DK" dirty="0" err="1"/>
              <a:t>until</a:t>
            </a:r>
            <a:r>
              <a:rPr lang="da-DK" dirty="0"/>
              <a:t>):</a:t>
            </a:r>
          </a:p>
          <a:p>
            <a:pPr lvl="1"/>
            <a:r>
              <a:rPr lang="en-US" sz="2600" dirty="0">
                <a:latin typeface="Menlo Bold"/>
                <a:cs typeface="Menlo Bold"/>
              </a:rPr>
              <a:t>do { … } while (</a:t>
            </a:r>
            <a:r>
              <a:rPr lang="en-US" sz="2600" i="1" dirty="0">
                <a:latin typeface="Menlo Bold"/>
                <a:cs typeface="Menlo Bold"/>
              </a:rPr>
              <a:t>condition</a:t>
            </a:r>
            <a:r>
              <a:rPr lang="en-US" sz="2600" dirty="0">
                <a:latin typeface="Menlo Bold"/>
                <a:cs typeface="Menlo Bold"/>
              </a:rPr>
              <a:t>)</a:t>
            </a:r>
          </a:p>
          <a:p>
            <a:pPr lvl="1"/>
            <a:endParaRPr lang="en-US" dirty="0"/>
          </a:p>
          <a:p>
            <a:r>
              <a:rPr lang="en-US" dirty="0"/>
              <a:t>loop exit:</a:t>
            </a:r>
          </a:p>
          <a:p>
            <a:pPr lvl="1"/>
            <a:r>
              <a:rPr lang="en-US" sz="2600" dirty="0">
                <a:latin typeface="Menlo Bold"/>
                <a:cs typeface="Menlo Bold"/>
              </a:rPr>
              <a:t>break</a:t>
            </a:r>
            <a:r>
              <a:rPr lang="en-US" dirty="0"/>
              <a:t>			(jump out of loop immediately)</a:t>
            </a:r>
          </a:p>
          <a:p>
            <a:pPr lvl="1"/>
            <a:r>
              <a:rPr lang="en-US" sz="2600" dirty="0">
                <a:latin typeface="Menlo Bold"/>
                <a:cs typeface="Menlo Bold"/>
              </a:rPr>
              <a:t>continue</a:t>
            </a:r>
            <a:r>
              <a:rPr lang="en-US" dirty="0"/>
              <a:t> 		(skip rest of current iteration)</a:t>
            </a:r>
          </a:p>
        </p:txBody>
      </p:sp>
    </p:spTree>
    <p:extLst>
      <p:ext uri="{BB962C8B-B14F-4D97-AF65-F5344CB8AC3E}">
        <p14:creationId xmlns:p14="http://schemas.microsoft.com/office/powerpoint/2010/main" val="356865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Javascript</a:t>
            </a:r>
            <a:r>
              <a:rPr lang="en-US" dirty="0"/>
              <a:t>: Miscellaneous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A bit quirky:</a:t>
            </a:r>
            <a:endParaRPr lang="en-US" sz="32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/>
              <a:t>Swapping two variables (</a:t>
            </a:r>
            <a:r>
              <a:rPr lang="en-US" i="1" dirty="0"/>
              <a:t>normally requires a third variable</a:t>
            </a:r>
            <a:r>
              <a:rPr lang="en-US" dirty="0"/>
              <a:t>):</a:t>
            </a:r>
          </a:p>
          <a:p>
            <a:pPr lvl="1"/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a;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b;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temp;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temp = a;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 = b;</a:t>
            </a:r>
          </a:p>
          <a:p>
            <a:pPr lvl="1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 = temp;</a:t>
            </a:r>
          </a:p>
          <a:p>
            <a:r>
              <a:rPr lang="en-US" dirty="0" err="1"/>
              <a:t>Javascript</a:t>
            </a:r>
            <a:r>
              <a:rPr lang="en-US" dirty="0"/>
              <a:t> arithmetic):</a:t>
            </a:r>
          </a:p>
          <a:p>
            <a:pPr lvl="1"/>
            <a:r>
              <a:rPr lang="en-US" sz="2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a; </a:t>
            </a:r>
            <a:r>
              <a:rPr lang="en-US" sz="26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b;</a:t>
            </a:r>
          </a:p>
          <a:p>
            <a:pPr lvl="1"/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b=a+(a=b)-b;</a:t>
            </a:r>
          </a:p>
          <a:p>
            <a:pPr lvl="1"/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 = b + (b=a, 0);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73469" y="4237493"/>
            <a:ext cx="4174989" cy="156966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/>
              <a:t>Arithmetic priority</a:t>
            </a:r>
            <a:r>
              <a:rPr lang="en-US" sz="2400" dirty="0"/>
              <a:t>:</a:t>
            </a:r>
          </a:p>
          <a:p>
            <a:r>
              <a:rPr lang="en-US" sz="2400" dirty="0"/>
              <a:t>Set a to the value of b first,</a:t>
            </a:r>
          </a:p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(a=b) </a:t>
            </a:r>
            <a:r>
              <a:rPr lang="en-US" sz="2400" dirty="0"/>
              <a:t>evaluates to b,</a:t>
            </a:r>
          </a:p>
          <a:p>
            <a:r>
              <a:rPr lang="en-US" sz="2400" dirty="0"/>
              <a:t>then evaluate rest of expression</a:t>
            </a:r>
          </a:p>
        </p:txBody>
      </p:sp>
    </p:spTree>
    <p:extLst>
      <p:ext uri="{BB962C8B-B14F-4D97-AF65-F5344CB8AC3E}">
        <p14:creationId xmlns:p14="http://schemas.microsoft.com/office/powerpoint/2010/main" val="304615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6426C-A9C3-33B9-3D7B-0637C20C1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Tac Toe contd.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C2136C-8A3A-89EB-1439-5C11776C2D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967271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Last time:</a:t>
            </a:r>
            <a:r>
              <a:rPr lang="en-US" dirty="0"/>
              <a:t> </a:t>
            </a:r>
          </a:p>
          <a:p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sample3.html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DC95B7-3E1E-611A-085F-7F96A20EC79F}"/>
              </a:ext>
            </a:extLst>
          </p:cNvPr>
          <p:cNvSpPr txBox="1"/>
          <p:nvPr/>
        </p:nvSpPr>
        <p:spPr>
          <a:xfrm>
            <a:off x="5026230" y="1690688"/>
            <a:ext cx="6728791" cy="460844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&lt;table&gt;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&lt;tr&gt;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&lt;td id="1" style="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border-right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1px solid black;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border-bottom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1px solid black"&gt;&lt;/td&gt;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&lt;td id="2" style="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border-bottom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1px solid black"&gt;&lt;/td&gt;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&lt;td id="3" style="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border-left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1px solid black;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border-bottom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1px solid black"&gt;&lt;/td&gt;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&lt;/tr&gt;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&lt;tr&gt;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&lt;td id="4" style="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border-right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1px solid black"&gt;&lt;/td&gt;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&lt;td id="5"&gt;&lt;/td&gt;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&lt;td id="6" style="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border-left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1px solid black"&gt;&lt;/td&gt;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&lt;/tr&gt;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&lt;tr&gt;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&lt;td id="7" style="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border-right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1px solid black;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border-top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1px solid black"&gt;&lt;/td&gt;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&lt;td id="8" style="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border-top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1px solid black"&gt;&lt;/td&gt;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&lt;td id="9" style="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border-left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1px solid black;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96B24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border-top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: 1px solid black" &gt;&lt;/td&gt;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&lt;/tr&gt;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&lt;/table&gt;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pic>
        <p:nvPicPr>
          <p:cNvPr id="9" name="Content Placeholder 8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EB8DF2FB-1AA0-A079-5CF8-EC17B2A2877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39421" y="2792896"/>
            <a:ext cx="2818396" cy="3596610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47725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949B6-29B9-0E58-6674-008B71FA6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Tac Toe: </a:t>
            </a:r>
            <a:r>
              <a:rPr lang="en-US" sz="3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sample4.html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C2B7E-F860-1C61-344D-6A80D9658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423400" cy="4351338"/>
          </a:xfrm>
        </p:spPr>
        <p:txBody>
          <a:bodyPr>
            <a:normAutofit fontScale="92500"/>
          </a:bodyPr>
          <a:lstStyle/>
          <a:p>
            <a:r>
              <a:rPr lang="en-US" dirty="0"/>
              <a:t>put code in a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&lt;script&gt;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dirty="0"/>
              <a:t>suppose we define a function </a:t>
            </a:r>
            <a:r>
              <a:rPr lang="en-US" sz="2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f()</a:t>
            </a:r>
            <a:r>
              <a:rPr lang="en-US" dirty="0"/>
              <a:t>:</a:t>
            </a:r>
          </a:p>
          <a:p>
            <a:pPr marL="457200" lvl="1" indent="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function f(txt) {</a:t>
            </a:r>
          </a:p>
          <a:p>
            <a:pPr marL="457200" lvl="1" indent="0">
              <a:buNone/>
            </a:pP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document.body.appendChild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document.createElement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("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br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")) </a:t>
            </a:r>
          </a:p>
          <a:p>
            <a:pPr marL="457200" lvl="1" indent="0">
              <a:buNone/>
            </a:pP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document.body.appendChild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document.createTextNode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(txt)) </a:t>
            </a:r>
          </a:p>
          <a:p>
            <a:pPr marL="457200" lvl="1" indent="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r>
              <a:rPr lang="en-US" dirty="0"/>
              <a:t>then call that the function from the 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html</a:t>
            </a:r>
            <a:r>
              <a:rPr lang="en-US" dirty="0"/>
              <a:t> file</a:t>
            </a:r>
          </a:p>
          <a:p>
            <a:pPr lvl="1"/>
            <a:r>
              <a:rPr lang="en-US" i="1" dirty="0"/>
              <a:t>put this somewhere after the function definition</a:t>
            </a:r>
            <a:endParaRPr lang="en-US" dirty="0"/>
          </a:p>
          <a:p>
            <a:pPr marL="457200" lvl="1" indent="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&lt;script&gt;</a:t>
            </a:r>
          </a:p>
          <a:p>
            <a:pPr marL="457200" lvl="1" indent="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f("inserted text.")</a:t>
            </a:r>
          </a:p>
          <a:p>
            <a:pPr marL="457200" lvl="1" indent="0">
              <a:buNone/>
            </a:pP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&lt;script&gt;</a:t>
            </a:r>
          </a:p>
        </p:txBody>
      </p:sp>
      <p:pic>
        <p:nvPicPr>
          <p:cNvPr id="5" name="Picture 4" descr="A grid with a number of lines&#10;&#10;AI-generated content may be incorrect.">
            <a:extLst>
              <a:ext uri="{FF2B5EF4-FFF2-40B4-BE49-F238E27FC236}">
                <a16:creationId xmlns:a16="http://schemas.microsoft.com/office/drawing/2014/main" id="{EF3B3722-9804-CD3B-BA6F-1EDAEAA9EC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545" y="3433453"/>
            <a:ext cx="1812676" cy="27435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207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949B6-29B9-0E58-6674-008B71FA6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Tic Tac Toe: </a:t>
            </a:r>
            <a:r>
              <a:rPr lang="en-US" sz="3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sample5.html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C2B7E-F860-1C61-344D-6A80D96587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33839" cy="3738834"/>
          </a:xfrm>
        </p:spPr>
        <p:txBody>
          <a:bodyPr>
            <a:normAutofit/>
          </a:bodyPr>
          <a:lstStyle/>
          <a:p>
            <a:r>
              <a:rPr lang="en-US" dirty="0"/>
              <a:t>Call the function with a button:</a:t>
            </a:r>
          </a:p>
          <a:p>
            <a:pPr marL="457200" lvl="1" indent="0">
              <a:buNone/>
            </a:pP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&lt;button onclick="f('Inserting new line of text.')"&gt;Click me!&lt;/button&gt;</a:t>
            </a:r>
          </a:p>
        </p:txBody>
      </p:sp>
      <p:pic>
        <p:nvPicPr>
          <p:cNvPr id="6" name="Picture 5" descr="A screenshot of a cellphone&#10;&#10;AI-generated content may be incorrect.">
            <a:extLst>
              <a:ext uri="{FF2B5EF4-FFF2-40B4-BE49-F238E27FC236}">
                <a16:creationId xmlns:a16="http://schemas.microsoft.com/office/drawing/2014/main" id="{D91E6B88-C828-4178-135D-3AC6A7D19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2766" y="1956116"/>
            <a:ext cx="2097016" cy="28422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16628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3EE9FF-4E88-55A4-754C-614AD80C7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265"/>
            <a:ext cx="5791199" cy="1401183"/>
          </a:xfrm>
        </p:spPr>
        <p:txBody>
          <a:bodyPr anchor="t">
            <a:normAutofit/>
          </a:bodyPr>
          <a:lstStyle/>
          <a:p>
            <a:r>
              <a:rPr lang="en-US" sz="3200"/>
              <a:t>Tic Tac Toe: </a:t>
            </a:r>
            <a:r>
              <a:rPr lang="en-US" sz="320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sample6.html</a:t>
            </a:r>
            <a:endParaRPr lang="en-US" sz="32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79101-D21A-A260-1586-E14B5C5E2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1977082"/>
            <a:ext cx="6626086" cy="4177030"/>
          </a:xfrm>
        </p:spPr>
        <p:txBody>
          <a:bodyPr>
            <a:normAutofit/>
          </a:bodyPr>
          <a:lstStyle/>
          <a:p>
            <a:r>
              <a:rPr lang="en-US" sz="2000" dirty="0"/>
              <a:t>make a 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&lt;td&gt; </a:t>
            </a:r>
            <a:r>
              <a:rPr lang="en-US" sz="2000" dirty="0"/>
              <a:t>cell clickable using the </a:t>
            </a:r>
            <a:r>
              <a:rPr lang="en-US" sz="18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onclick</a:t>
            </a:r>
            <a:r>
              <a:rPr lang="en-US" sz="1800" dirty="0"/>
              <a:t> </a:t>
            </a:r>
            <a:r>
              <a:rPr lang="en-US" sz="2000" dirty="0"/>
              <a:t>attribute</a:t>
            </a:r>
          </a:p>
          <a:p>
            <a:pPr marL="914400" lvl="1" indent="-457200">
              <a:spcBef>
                <a:spcPts val="0"/>
              </a:spcBef>
              <a:buFont typeface="+mj-lt"/>
              <a:buAutoNum type="arabicPeriod"/>
            </a:pPr>
            <a:r>
              <a:rPr lang="en-US" sz="1700" b="1" dirty="0">
                <a:cs typeface="Calibri"/>
              </a:rPr>
              <a:t>table cell:</a:t>
            </a:r>
          </a:p>
          <a:p>
            <a:pPr lvl="1">
              <a:spcBef>
                <a:spcPts val="0"/>
              </a:spcBef>
            </a:pPr>
            <a:r>
              <a:rPr lang="en-US" sz="1700" dirty="0">
                <a:latin typeface="Monaco"/>
                <a:cs typeface="Monaco"/>
              </a:rPr>
              <a:t>&lt;td onclick="mark(</a:t>
            </a:r>
            <a:r>
              <a:rPr lang="en-US" sz="1700" dirty="0">
                <a:solidFill>
                  <a:schemeClr val="accent1"/>
                </a:solidFill>
                <a:latin typeface="Monaco"/>
                <a:cs typeface="Monaco"/>
              </a:rPr>
              <a:t>this</a:t>
            </a:r>
            <a:r>
              <a:rPr lang="en-US" sz="1700" dirty="0">
                <a:latin typeface="Monaco"/>
                <a:cs typeface="Monaco"/>
              </a:rPr>
              <a:t>)"&gt;..&lt;/td&gt;</a:t>
            </a:r>
          </a:p>
          <a:p>
            <a:pPr lvl="1">
              <a:spcBef>
                <a:spcPts val="0"/>
              </a:spcBef>
            </a:pPr>
            <a:r>
              <a:rPr lang="en-US" sz="17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this</a:t>
            </a:r>
            <a:r>
              <a:rPr lang="en-US" sz="1700" b="1" dirty="0">
                <a:cs typeface="Calibri"/>
              </a:rPr>
              <a:t>: </a:t>
            </a:r>
            <a:r>
              <a:rPr lang="en-US" sz="1700" dirty="0">
                <a:cs typeface="Calibri"/>
              </a:rPr>
              <a:t>a special identifier containing the 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&lt;td&gt;</a:t>
            </a:r>
            <a:r>
              <a:rPr lang="en-US" sz="1700" dirty="0">
                <a:cs typeface="Calibri"/>
              </a:rPr>
              <a:t> element</a:t>
            </a:r>
          </a:p>
          <a:p>
            <a:pPr lvl="1">
              <a:spcBef>
                <a:spcPts val="0"/>
              </a:spcBef>
            </a:pPr>
            <a:r>
              <a:rPr lang="en-US" sz="1700" i="1" dirty="0">
                <a:solidFill>
                  <a:schemeClr val="accent2">
                    <a:lumMod val="75000"/>
                  </a:schemeClr>
                </a:solidFill>
                <a:cs typeface="Calibri"/>
              </a:rPr>
              <a:t>necessary why?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cs typeface="Calibri"/>
              </a:rPr>
              <a:t>     function </a:t>
            </a:r>
            <a:r>
              <a:rPr lang="en-US" sz="16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mark()</a:t>
            </a:r>
            <a:r>
              <a:rPr lang="en-US" sz="1700" dirty="0">
                <a:cs typeface="Calibri"/>
              </a:rPr>
              <a:t> needs to know which cell it came from 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cs typeface="Calibri"/>
              </a:rPr>
              <a:t>    (to set  the mark X).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1700" dirty="0">
              <a:cs typeface="Calibri"/>
            </a:endParaRPr>
          </a:p>
          <a:p>
            <a:pPr marL="914400" marR="0" lvl="1" indent="-457200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function definition: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&lt;script&gt;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function mark(element) {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.. code ..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&lt;/script&gt;</a:t>
            </a:r>
          </a:p>
          <a:p>
            <a:r>
              <a:rPr lang="en-US" sz="1700" dirty="0"/>
              <a:t>Let's place a mark X in the cell:</a:t>
            </a:r>
          </a:p>
          <a:p>
            <a:pPr lvl="1"/>
            <a:r>
              <a:rPr lang="en-US" sz="1700" dirty="0"/>
              <a:t>in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.. code ..</a:t>
            </a:r>
            <a:r>
              <a:rPr lang="en-US" sz="1700" dirty="0"/>
              <a:t> write   </a:t>
            </a:r>
            <a:r>
              <a:rPr lang="en-US" sz="17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element.innerHTML</a:t>
            </a: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"X"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8BC164-E230-753F-2C7E-B4EE7BA77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8086" y="0"/>
            <a:ext cx="4803913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ine Callout 1 (Accent Bar) 5">
            <a:extLst>
              <a:ext uri="{FF2B5EF4-FFF2-40B4-BE49-F238E27FC236}">
                <a16:creationId xmlns:a16="http://schemas.microsoft.com/office/drawing/2014/main" id="{B1C5849C-ADB9-2D6B-44F3-545AC3CB3215}"/>
              </a:ext>
            </a:extLst>
          </p:cNvPr>
          <p:cNvSpPr/>
          <p:nvPr/>
        </p:nvSpPr>
        <p:spPr>
          <a:xfrm>
            <a:off x="9195326" y="5095199"/>
            <a:ext cx="1868913" cy="693334"/>
          </a:xfrm>
          <a:prstGeom prst="accentCallout1">
            <a:avLst>
              <a:gd name="adj1" fmla="val 27071"/>
              <a:gd name="adj2" fmla="val -4233"/>
              <a:gd name="adj3" fmla="val -114826"/>
              <a:gd name="adj4" fmla="val 20223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clicked!</a:t>
            </a:r>
          </a:p>
          <a:p>
            <a:pPr algn="ctr"/>
            <a:r>
              <a:rPr lang="en-US" dirty="0"/>
              <a:t>puts a mark X</a:t>
            </a:r>
          </a:p>
        </p:txBody>
      </p:sp>
      <p:pic>
        <p:nvPicPr>
          <p:cNvPr id="7" name="Picture 6" descr="A screenshot of a cellphone&#10;&#10;AI-generated content may be incorrect.">
            <a:extLst>
              <a:ext uri="{FF2B5EF4-FFF2-40B4-BE49-F238E27FC236}">
                <a16:creationId xmlns:a16="http://schemas.microsoft.com/office/drawing/2014/main" id="{D745564C-1D02-2E9E-8171-11D9719C78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9529" y="1977082"/>
            <a:ext cx="2058057" cy="27419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7237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17221-2986-4085-CBD0-1B999B8E89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138265"/>
            <a:ext cx="5791199" cy="1401183"/>
          </a:xfrm>
        </p:spPr>
        <p:txBody>
          <a:bodyPr anchor="t">
            <a:normAutofit/>
          </a:bodyPr>
          <a:lstStyle/>
          <a:p>
            <a:r>
              <a:rPr lang="en-US" sz="3200"/>
              <a:t>Tic Tac Toe: </a:t>
            </a:r>
            <a:r>
              <a:rPr lang="en-US" sz="320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sample7.html</a:t>
            </a:r>
            <a:endParaRPr lang="en-US" sz="320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C23E3B9-5ABF-58B3-E2B0-E9A5DAA90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FBDE8-CA62-85DA-1BC2-9C7A8C480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" y="2097158"/>
            <a:ext cx="5791199" cy="4056954"/>
          </a:xfrm>
        </p:spPr>
        <p:txBody>
          <a:bodyPr>
            <a:normAutofit/>
          </a:bodyPr>
          <a:lstStyle/>
          <a:p>
            <a:r>
              <a:rPr lang="en-US" sz="2400" dirty="0"/>
              <a:t>No overwriting! Only write in an empty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&lt;td&gt;</a:t>
            </a:r>
            <a:r>
              <a:rPr lang="en-US" sz="2400" dirty="0"/>
              <a:t> cell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&lt;script&gt;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function mark(element) {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if (</a:t>
            </a:r>
            <a:r>
              <a:rPr lang="en-US" sz="1700" i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condition</a:t>
            </a: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 {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	  </a:t>
            </a:r>
            <a:r>
              <a:rPr lang="en-US" sz="17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element.innerHTML</a:t>
            </a: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 "X"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} else {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f("Cell occupied!")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}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}</a:t>
            </a:r>
          </a:p>
          <a:p>
            <a:pPr marL="457200" lvl="1" indent="0">
              <a:spcBef>
                <a:spcPts val="0"/>
              </a:spcBef>
              <a:buNone/>
            </a:pP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&lt;/script&gt;</a:t>
            </a:r>
          </a:p>
          <a:p>
            <a:r>
              <a:rPr lang="en-US" sz="2000" dirty="0"/>
              <a:t>What's the empty condition?</a:t>
            </a:r>
          </a:p>
          <a:p>
            <a:pPr lvl="1"/>
            <a:r>
              <a:rPr lang="en-US" sz="17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element.innerHTML</a:t>
            </a:r>
            <a:r>
              <a:rPr lang="en-US" sz="17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== ""</a:t>
            </a:r>
          </a:p>
          <a:p>
            <a:pPr lvl="1"/>
            <a:r>
              <a:rPr lang="en-US" sz="1700" dirty="0"/>
              <a:t>recall == is equality</a:t>
            </a:r>
          </a:p>
          <a:p>
            <a:endParaRPr lang="en-US" sz="17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F8BC164-E230-753F-2C7E-B4EE7BA77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8086" y="0"/>
            <a:ext cx="4803913" cy="6858000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screenshot of a game&#10;&#10;AI-generated content may be incorrect.">
            <a:extLst>
              <a:ext uri="{FF2B5EF4-FFF2-40B4-BE49-F238E27FC236}">
                <a16:creationId xmlns:a16="http://schemas.microsoft.com/office/drawing/2014/main" id="{BDDE4A49-9BDC-8009-B91D-15AA7FFEF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4512" y="1371600"/>
            <a:ext cx="2688835" cy="466121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4080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D9590-73FB-D074-5FA2-BF4DBB74F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C5735-8A81-B21C-3EA7-548520CCF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9597888" cy="4766562"/>
          </a:xfrm>
        </p:spPr>
        <p:txBody>
          <a:bodyPr>
            <a:normAutofit fontScale="92500" lnSpcReduction="20000"/>
          </a:bodyPr>
          <a:lstStyle/>
          <a:p>
            <a:r>
              <a:rPr lang="en-US" sz="3300" dirty="0"/>
              <a:t>Question 1: modify sample7.html to make an interactive tic tac toe player</a:t>
            </a:r>
          </a:p>
          <a:p>
            <a:r>
              <a:rPr lang="en-US" dirty="0"/>
              <a:t>Using the random number generator described in the previous lecture, add a button "Click!" that inserts a O in an empty cell.</a:t>
            </a:r>
          </a:p>
          <a:p>
            <a:pPr lvl="1"/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 o = 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Math.floor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Math.random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()*9)+1;</a:t>
            </a:r>
            <a:endParaRPr lang="en-US" dirty="0"/>
          </a:p>
          <a:p>
            <a:pPr lvl="1"/>
            <a:r>
              <a:rPr lang="en-US" sz="2300" dirty="0">
                <a:hlinkClick r:id="rId2"/>
              </a:rPr>
              <a:t>https://developer.mozilla.org/en-US/docs/Web/JavaScript/Reference/Global_Objects/Math/random</a:t>
            </a:r>
            <a:endParaRPr lang="en-US" sz="2300" dirty="0"/>
          </a:p>
          <a:p>
            <a:r>
              <a:rPr lang="en-US" dirty="0"/>
              <a:t>Note A:</a:t>
            </a:r>
          </a:p>
          <a:p>
            <a:pPr lvl="1"/>
            <a:r>
              <a:rPr lang="en-US" dirty="0"/>
              <a:t>use </a:t>
            </a:r>
            <a:r>
              <a:rPr lang="en-US" sz="23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onclick</a:t>
            </a:r>
            <a:r>
              <a:rPr lang="en-US" dirty="0"/>
              <a:t> with a new function, e.g. </a:t>
            </a:r>
            <a:r>
              <a:rPr lang="en-US" sz="22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insert_o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r>
              <a:rPr lang="en-US" sz="2200" dirty="0"/>
              <a:t> </a:t>
            </a:r>
            <a:r>
              <a:rPr lang="en-US" dirty="0"/>
              <a:t>that you write</a:t>
            </a:r>
          </a:p>
          <a:p>
            <a:r>
              <a:rPr lang="en-US" dirty="0"/>
              <a:t>Note B:</a:t>
            </a:r>
          </a:p>
          <a:p>
            <a:pPr lvl="1"/>
            <a:r>
              <a:rPr lang="en-US" dirty="0"/>
              <a:t>it should not overwrite an existing cell, i.e. one that has X or O already.</a:t>
            </a:r>
          </a:p>
          <a:p>
            <a:r>
              <a:rPr lang="en-US" dirty="0"/>
              <a:t>Note C:</a:t>
            </a:r>
          </a:p>
          <a:p>
            <a:pPr lvl="1"/>
            <a:r>
              <a:rPr lang="en-US" dirty="0"/>
              <a:t>you can click again if it fails to insert, or you can repeatedly generate a random number until it happens upon an empty cell</a:t>
            </a:r>
          </a:p>
        </p:txBody>
      </p:sp>
      <p:pic>
        <p:nvPicPr>
          <p:cNvPr id="6" name="Picture 5" descr="A screenshot of a game&#10;&#10;AI-generated content may be incorrect.">
            <a:extLst>
              <a:ext uri="{FF2B5EF4-FFF2-40B4-BE49-F238E27FC236}">
                <a16:creationId xmlns:a16="http://schemas.microsoft.com/office/drawing/2014/main" id="{FB49B850-D88F-EF12-59F3-67FDA1034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204" y="2687444"/>
            <a:ext cx="2174064" cy="257701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8138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09CC4-BC0E-F170-B5D2-771108A2A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9E1CC-B2EA-9742-26D3-EC62FAF52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2: attempt only after you successfully complete Q1!</a:t>
            </a:r>
          </a:p>
          <a:p>
            <a:pPr lvl="1"/>
            <a:r>
              <a:rPr lang="en-US" dirty="0"/>
              <a:t>add a variable called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total</a:t>
            </a:r>
            <a:r>
              <a:rPr lang="en-US" dirty="0"/>
              <a:t> that counts the number of cells already filled. Start with:</a:t>
            </a:r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var total = 0</a:t>
            </a:r>
          </a:p>
          <a:p>
            <a:r>
              <a:rPr lang="en-US" dirty="0"/>
              <a:t>Note:</a:t>
            </a:r>
          </a:p>
          <a:p>
            <a:pPr lvl="1"/>
            <a:r>
              <a:rPr lang="en-US" dirty="0"/>
              <a:t>function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mark()</a:t>
            </a:r>
            <a:r>
              <a:rPr lang="en-US" dirty="0"/>
              <a:t>, which inserts an X, should increment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total</a:t>
            </a:r>
            <a:r>
              <a:rPr lang="en-US" dirty="0"/>
              <a:t>  by 1 (</a:t>
            </a:r>
            <a:r>
              <a:rPr lang="en-US" i="1" dirty="0"/>
              <a:t>assuming you click on an empty cell correctly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function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insert_o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r>
              <a:rPr lang="en-US" dirty="0"/>
              <a:t>, which inserts an O, should also increment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total</a:t>
            </a:r>
            <a:endParaRPr lang="en-US" dirty="0"/>
          </a:p>
          <a:p>
            <a:pPr lvl="1"/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total += 1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246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74F29-8F63-924E-D1D5-18966D3B3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7D1E27-A2EF-1C95-A35F-6D4749676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>
            <a:normAutofit fontScale="92500"/>
          </a:bodyPr>
          <a:lstStyle/>
          <a:p>
            <a:r>
              <a:rPr lang="en-US" dirty="0"/>
              <a:t>Question 3: check the value of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total</a:t>
            </a:r>
            <a:r>
              <a:rPr lang="en-US" dirty="0"/>
              <a:t> after each insertion of an X or O.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If 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total</a:t>
            </a:r>
            <a:r>
              <a:rPr lang="en-US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 is 9, print a message saying </a:t>
            </a:r>
            <a:r>
              <a:rPr lang="en-US" i="1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Game Over</a:t>
            </a:r>
            <a:r>
              <a:rPr lang="en-US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! using </a:t>
            </a:r>
            <a:r>
              <a:rPr lang="en-US" sz="22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alert("Game Over!")</a:t>
            </a:r>
            <a:r>
              <a:rPr lang="en-US" dirty="0">
                <a:latin typeface="Calibri" panose="020F0502020204030204" pitchFamily="34" charset="0"/>
                <a:ea typeface="Menlo" panose="020B0609030804020204" pitchFamily="49" charset="0"/>
                <a:cs typeface="Calibri" panose="020F0502020204030204" pitchFamily="34" charset="0"/>
              </a:rPr>
              <a:t>.</a:t>
            </a:r>
            <a:endParaRPr lang="en-US" dirty="0"/>
          </a:p>
        </p:txBody>
      </p:sp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9428FA7A-A380-0794-77DD-C105C42AD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480" y="2793349"/>
            <a:ext cx="7772400" cy="35446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157777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27288-C172-42B4-DEB3-7A90892CD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EF2C71-B88E-226D-C4B4-78B17514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82786" cy="4351338"/>
          </a:xfrm>
        </p:spPr>
        <p:txBody>
          <a:bodyPr/>
          <a:lstStyle/>
          <a:p>
            <a:r>
              <a:rPr lang="en-US" dirty="0"/>
              <a:t>Question 4: modify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mark()</a:t>
            </a:r>
            <a:r>
              <a:rPr lang="en-US" dirty="0"/>
              <a:t> to call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insert_o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()</a:t>
            </a:r>
            <a:r>
              <a:rPr lang="en-US" dirty="0"/>
              <a:t> directly after you click on an empty cell. </a:t>
            </a:r>
          </a:p>
          <a:p>
            <a:pPr lvl="1"/>
            <a:r>
              <a:rPr lang="en-US" dirty="0"/>
              <a:t>Idea: you no longer have to press Click! for the computer to take its turn.</a:t>
            </a:r>
          </a:p>
          <a:p>
            <a:r>
              <a:rPr lang="en-US" b="1" dirty="0"/>
              <a:t>Note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To restart the game, reload the page in the browser.</a:t>
            </a:r>
          </a:p>
          <a:p>
            <a:pPr lvl="1"/>
            <a:r>
              <a:rPr lang="en-US" dirty="0"/>
              <a:t>Then the Click! button means the computer gets to go first.</a:t>
            </a:r>
          </a:p>
        </p:txBody>
      </p:sp>
      <p:pic>
        <p:nvPicPr>
          <p:cNvPr id="6" name="Picture 5" descr="A screenshot of a game&#10;&#10;AI-generated content may be incorrect.">
            <a:extLst>
              <a:ext uri="{FF2B5EF4-FFF2-40B4-BE49-F238E27FC236}">
                <a16:creationId xmlns:a16="http://schemas.microsoft.com/office/drawing/2014/main" id="{70485B20-0127-A991-8E5E-B68856AE7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1391" y="1825625"/>
            <a:ext cx="3350311" cy="380334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099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B6EB4-6C51-8597-E317-62EF92FEF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AC7BBF-1EDB-0D9A-DF7D-6BAADF589B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Extra Credit</a:t>
            </a:r>
            <a:r>
              <a:rPr lang="en-US" dirty="0"/>
              <a:t> Question 5:</a:t>
            </a:r>
          </a:p>
          <a:p>
            <a:pPr lvl="1"/>
            <a:r>
              <a:rPr lang="en-US" dirty="0"/>
              <a:t>modify your program to spot when the game has been won and print a message</a:t>
            </a:r>
          </a:p>
          <a:p>
            <a:pPr lvl="1"/>
            <a:r>
              <a:rPr lang="en-US" dirty="0"/>
              <a:t>Note: to solve this you need a big if-condition</a:t>
            </a:r>
          </a:p>
          <a:p>
            <a:pPr marL="914400" lvl="2" indent="0">
              <a:buNone/>
            </a:pPr>
            <a:r>
              <a:rPr lang="en-US" dirty="0"/>
              <a:t>e.g. when:</a:t>
            </a:r>
          </a:p>
          <a:p>
            <a:pPr lvl="2"/>
            <a:r>
              <a:rPr lang="en-US" dirty="0"/>
              <a:t>cells: 1 2 3 have the same non-zero value (X or O)</a:t>
            </a:r>
          </a:p>
          <a:p>
            <a:pPr lvl="2"/>
            <a:r>
              <a:rPr lang="en-US" dirty="0"/>
              <a:t>cells: 4 5 6 have the same non-zero value (X or O)</a:t>
            </a:r>
          </a:p>
          <a:p>
            <a:pPr lvl="2"/>
            <a:r>
              <a:rPr lang="en-US" dirty="0"/>
              <a:t>cells: 7 8 9 have the same non-zero value (X or O)</a:t>
            </a:r>
          </a:p>
          <a:p>
            <a:pPr lvl="2"/>
            <a:r>
              <a:rPr lang="en-US" dirty="0"/>
              <a:t>cells: 1 4 7 have the same non-zero value (X or O)</a:t>
            </a:r>
          </a:p>
          <a:p>
            <a:pPr lvl="2"/>
            <a:r>
              <a:rPr lang="en-US" dirty="0"/>
              <a:t>cells: 2 5 8 have the same non-zero value (X or O)</a:t>
            </a:r>
          </a:p>
          <a:p>
            <a:pPr lvl="2"/>
            <a:r>
              <a:rPr lang="en-US" dirty="0"/>
              <a:t>cells: 3 6 9 have the same non-zero value (X or O)</a:t>
            </a:r>
          </a:p>
          <a:p>
            <a:pPr lvl="2"/>
            <a:r>
              <a:rPr lang="en-US" dirty="0"/>
              <a:t>cells: 1 5 9 have the same non-zero value (X or O)</a:t>
            </a:r>
          </a:p>
          <a:p>
            <a:pPr lvl="2"/>
            <a:r>
              <a:rPr lang="en-US" dirty="0"/>
              <a:t>cells: 3 5 7 have the same non-zero value (X or O)</a:t>
            </a:r>
          </a:p>
          <a:p>
            <a:pPr lvl="2"/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&amp;&amp;</a:t>
            </a:r>
            <a:r>
              <a:rPr lang="en-US" dirty="0"/>
              <a:t> is conjunction,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||</a:t>
            </a:r>
            <a:r>
              <a:rPr lang="en-US" dirty="0"/>
              <a:t> is disjunction,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!=</a:t>
            </a:r>
            <a:r>
              <a:rPr lang="en-US" dirty="0"/>
              <a:t> is not equals</a:t>
            </a:r>
          </a:p>
        </p:txBody>
      </p:sp>
    </p:spTree>
    <p:extLst>
      <p:ext uri="{BB962C8B-B14F-4D97-AF65-F5344CB8AC3E}">
        <p14:creationId xmlns:p14="http://schemas.microsoft.com/office/powerpoint/2010/main" val="3008576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34344-3A91-66CA-6151-531404F68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8E055-9DB5-BC45-28D9-88CF7C507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Do as many questions as you can.</a:t>
            </a:r>
          </a:p>
          <a:p>
            <a:r>
              <a:rPr lang="en-US" dirty="0"/>
              <a:t>Due date </a:t>
            </a:r>
            <a:r>
              <a:rPr lang="en-US" b="1" dirty="0">
                <a:solidFill>
                  <a:srgbClr val="FF0000"/>
                </a:solidFill>
              </a:rPr>
              <a:t>NEXT SUNDAY</a:t>
            </a:r>
            <a:r>
              <a:rPr lang="en-US" dirty="0"/>
              <a:t> midnight</a:t>
            </a:r>
          </a:p>
          <a:p>
            <a:r>
              <a:rPr lang="en-US" dirty="0"/>
              <a:t>Subject: 408/508 Homework 6 </a:t>
            </a:r>
            <a:r>
              <a:rPr lang="en-US" i="1" dirty="0"/>
              <a:t>YOUR NAME</a:t>
            </a:r>
          </a:p>
          <a:p>
            <a:r>
              <a:rPr lang="en-US" dirty="0"/>
              <a:t>Submit screenshots in your PDF</a:t>
            </a:r>
          </a:p>
          <a:p>
            <a:r>
              <a:rPr lang="en-US" dirty="0"/>
              <a:t>If you have errors, you can screenshot the </a:t>
            </a:r>
            <a:r>
              <a:rPr lang="en-US" dirty="0" err="1"/>
              <a:t>Javascript</a:t>
            </a:r>
            <a:r>
              <a:rPr lang="en-US" dirty="0"/>
              <a:t> console</a:t>
            </a:r>
          </a:p>
          <a:p>
            <a:r>
              <a:rPr lang="en-US" dirty="0"/>
              <a:t>Attach a copy of your .html file separately to your email </a:t>
            </a:r>
          </a:p>
          <a:p>
            <a:pPr lvl="1"/>
            <a:r>
              <a:rPr lang="en-US" dirty="0"/>
              <a:t>(</a:t>
            </a:r>
            <a:r>
              <a:rPr lang="en-US" i="1" dirty="0"/>
              <a:t>so I can play your tic-tac-toe program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22428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1702</Words>
  <Application>Microsoft Macintosh PowerPoint</Application>
  <PresentationFormat>Widescreen</PresentationFormat>
  <Paragraphs>210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Menlo</vt:lpstr>
      <vt:lpstr>Menlo Bold</vt:lpstr>
      <vt:lpstr>Monaco</vt:lpstr>
      <vt:lpstr>Office Theme</vt:lpstr>
      <vt:lpstr>408/508 Computational Techniques for Linguists </vt:lpstr>
      <vt:lpstr>Today's Topics</vt:lpstr>
      <vt:lpstr>Javascript: Strings</vt:lpstr>
      <vt:lpstr>Javascript: Operators</vt:lpstr>
      <vt:lpstr>Javascript: equality (== and ===)</vt:lpstr>
      <vt:lpstr>Javascript: Conditionals</vt:lpstr>
      <vt:lpstr>Javascript: Loops</vt:lpstr>
      <vt:lpstr>Javascript: Miscellaneous</vt:lpstr>
      <vt:lpstr>Tic Tac Toe contd.</vt:lpstr>
      <vt:lpstr>Tic Tac Toe: sample4.html</vt:lpstr>
      <vt:lpstr>Tic Tac Toe: sample5.html</vt:lpstr>
      <vt:lpstr>Tic Tac Toe: sample6.html</vt:lpstr>
      <vt:lpstr>Tic Tac Toe: sample7.html</vt:lpstr>
      <vt:lpstr>Homework 6</vt:lpstr>
      <vt:lpstr>Homework 6</vt:lpstr>
      <vt:lpstr>Homework 6</vt:lpstr>
      <vt:lpstr>Homework 6</vt:lpstr>
      <vt:lpstr>Homework 6</vt:lpstr>
      <vt:lpstr>Homework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sandiway@mac.com</dc:creator>
  <cp:lastModifiedBy>sandiway@mac.com</cp:lastModifiedBy>
  <cp:revision>13</cp:revision>
  <dcterms:created xsi:type="dcterms:W3CDTF">2023-10-02T00:17:58Z</dcterms:created>
  <dcterms:modified xsi:type="dcterms:W3CDTF">2026-10-07T00:38:27Z</dcterms:modified>
</cp:coreProperties>
</file>