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335" r:id="rId3"/>
    <p:sldId id="349" r:id="rId4"/>
    <p:sldId id="350" r:id="rId5"/>
    <p:sldId id="344" r:id="rId6"/>
    <p:sldId id="261" r:id="rId7"/>
    <p:sldId id="285" r:id="rId8"/>
    <p:sldId id="345" r:id="rId9"/>
    <p:sldId id="289" r:id="rId10"/>
    <p:sldId id="290" r:id="rId11"/>
    <p:sldId id="286" r:id="rId12"/>
    <p:sldId id="277" r:id="rId13"/>
    <p:sldId id="336" r:id="rId14"/>
    <p:sldId id="346" r:id="rId15"/>
    <p:sldId id="341" r:id="rId16"/>
    <p:sldId id="312" r:id="rId17"/>
    <p:sldId id="313" r:id="rId18"/>
    <p:sldId id="279" r:id="rId19"/>
    <p:sldId id="280" r:id="rId20"/>
    <p:sldId id="294" r:id="rId21"/>
    <p:sldId id="29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01"/>
    <p:restoredTop sz="94688"/>
  </p:normalViewPr>
  <p:slideViewPr>
    <p:cSldViewPr snapToGrid="0">
      <p:cViewPr varScale="1">
        <p:scale>
          <a:sx n="94" d="100"/>
          <a:sy n="94" d="100"/>
        </p:scale>
        <p:origin x="21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E794D-D542-1A91-D411-D0E8C9D07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C22618-289F-3441-29B0-728EB88CF8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0DFBC-B644-3930-44C2-E7E49FC76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21D2-D00B-314C-B1F9-40AB6E9E8CC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1BE12-31AD-2267-8DAB-9C900F70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A15FA-ECF0-4929-AA0F-CEC6D37B1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DF2B6-9865-6547-A9F6-6A40841C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7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3710E-7B3E-9CF3-E351-7586BD040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5372F-7882-DC4C-3FA2-5B969099D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9B360E-4D2F-0ABF-C6A6-0C0CFA2AD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21D2-D00B-314C-B1F9-40AB6E9E8CC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793B6-4F30-EEE5-244D-CEAC9DAB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E359-2048-4085-9332-F94E63E1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DF2B6-9865-6547-A9F6-6A40841C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16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A50FA-50F4-BC0F-C055-24D46EA58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CDA3D1-0EEE-BEB8-BE1F-843585DA7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EF15F-9CB3-4E9D-0240-6DBF5C5D9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21D2-D00B-314C-B1F9-40AB6E9E8CC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88619-B8F8-4971-AF3B-B52BC6B20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A9054-57C2-427B-85F6-92AAA8087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DF2B6-9865-6547-A9F6-6A40841C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96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B2102-6625-F75A-9015-29DA70892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FAD34-1D87-C0E9-2EAA-42ED573AB1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3B6F1A-38B8-7704-59CE-488BA3069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0B6F35-2C6F-B7D7-5022-5AF9DD8C1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21D2-D00B-314C-B1F9-40AB6E9E8CC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DFEFD5-A1E9-2877-18C3-8ED8401C9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1C42A-31D6-6957-ABC3-AB1C4F65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DF2B6-9865-6547-A9F6-6A40841C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3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F8F29-798A-EF1F-DA8A-54A09897E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9F29C-F705-E1FF-03CA-824CE23C0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9E76DA-1D30-D4F6-A7EF-2F475E615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B5A0EF-88A3-7E86-3C08-57C8FD570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D77196-0D6D-ED7B-4ECA-9F10FC1AFA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5A5CBD-B6BF-70ED-5103-73E7C03A1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21D2-D00B-314C-B1F9-40AB6E9E8CC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2D4102-FBAB-9725-A7B8-22175112A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8B82A0-86CC-8612-4697-4BDDAF62D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DF2B6-9865-6547-A9F6-6A40841C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6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479C-2EC6-DEAB-FB9A-A395C6666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101B21-DAE9-A43F-ACAF-D980B6940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21D2-D00B-314C-B1F9-40AB6E9E8CC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49DEAA-2CE2-AB74-C0D9-A87678E82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CDB39B-C5DD-BCA2-EAB2-9C0C87B40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DF2B6-9865-6547-A9F6-6A40841C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0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3A6A1F-199D-61DC-5BBF-FEA644AD0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21D2-D00B-314C-B1F9-40AB6E9E8CC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44A58D-9C4C-084E-43E3-A4EA98A5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EC407-44FC-5DBA-95B0-C12AD8E7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DF2B6-9865-6547-A9F6-6A40841C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887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10AC-504A-BE80-B813-3E37C187B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4D5D6-4322-2B19-CBE9-E6A677EED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59C75-2DB1-E5B3-B7EC-11CDD695D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F2B209-64E5-B28C-74F8-7D7230811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21D2-D00B-314C-B1F9-40AB6E9E8CC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AD4CF6-D321-4FD1-4203-79C192229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255B23-E9F1-FFD6-2DAF-BE219952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DF2B6-9865-6547-A9F6-6A40841C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866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CCC31-1879-ABD1-2E21-0DB6D2458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264564-48D4-1AB5-0855-7F11F7CCC6B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C1011-6727-3B3A-E543-0A8F8E428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DDCFAE-6966-655D-9445-80C90779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21D2-D00B-314C-B1F9-40AB6E9E8CC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84A9-1443-D5F9-CD2A-65860F692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9CD48-7071-5EA6-EA21-13ED6CD31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DF2B6-9865-6547-A9F6-6A40841C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81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6B553-9ADC-0F97-5406-A795A7E5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6B3D21-CEEA-8805-58C0-9D1C1757C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F8063-D465-CCF9-AEEF-B736DA01E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21D2-D00B-314C-B1F9-40AB6E9E8CC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ACF8B-9A40-6886-B7F7-75AAF3EBF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68636-1BAA-E54A-F8EF-D4787ED85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DF2B6-9865-6547-A9F6-6A40841C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0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255B8F-E15E-0C12-99B1-4405808CA4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539697-4397-F6C9-177A-51459DB34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5AEC2-028A-EF2C-C9A6-59668A88C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21D2-D00B-314C-B1F9-40AB6E9E8CC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F61E5-E1D6-6198-A413-FCE0549D1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6D021-1D48-3434-9D15-1753B5C6A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DF2B6-9865-6547-A9F6-6A40841C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78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04F35-8039-0EAA-446D-22371ED44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1B6FD1-099B-0F67-B4AE-25672C403B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AC972-FBBE-FBF9-E55F-2A08075FC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04C66-015D-8E09-97F4-08D1208A6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26CCC-BD04-4C40-63CC-304222ED2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78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1F1B6-79D1-053F-E2A1-E76F7FAA4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5CAD0-971F-52B9-F515-C7A91A889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79DD2-7266-BC54-6AA4-935330016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15B7D-AE75-477E-D2CC-77C90ACB4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D59ED-4BBE-9E5C-B9B2-34600299F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79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6C849-3AC2-DC03-1875-E0B76AC1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7CEF3-31E8-78B4-B2B8-A4AFA3FCA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62F17-5C55-192C-F83D-26672A1A3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1C46F-8D91-003E-EA40-258DE83B6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D36F8-319D-9E1A-CBFA-DEADCF029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54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D6D68-5806-7D5D-7BAC-B143C7358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E83BA-9041-8589-AE11-48A5E3A8A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6EB0C3-A259-150E-CBB3-48C1DEB5C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AA3872-F912-C13B-C1F5-1F9275E1A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DD4F5-D940-A025-F3DD-03F471665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9465BC-7595-8D15-B5DF-50BBAC1FD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894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2B1AB-118C-27A5-EDA7-55A18F4D3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1A60D-1EEE-846A-593C-DDCFF2B34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1FE416-1835-F222-5796-B0AFB1CD2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6D1C5F-4CE1-A39C-882B-02E37DA219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68A4C3-1C1A-E63E-E71A-31C7730BD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8C5594-8299-A8C6-29FA-BB699C60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E6F4DA-0D80-724B-878D-D7498917E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9F2880-B09A-7FAA-769F-A584DBC2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15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5E0B6-D939-67AF-CAF9-755238821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B20C44-62A2-D98F-3D10-97C0F1A0B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E2C275-450E-B2EE-66BC-CBC116A5D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5C8EA0-7878-47B0-68F0-16959FB5C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27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9F130E-7747-6A4B-B2AD-5FFFF1C8E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C9E643-4110-F904-BD4A-07D99B80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487C6-93C4-7A63-0058-F143CBBD8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4686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7DFF4-6BEA-046D-FD76-2F6A0FB0C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5D452-7E69-A77D-BDEB-529866B5B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F7000-50D1-DDD9-7ED7-7E23A2EADE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339C5-551F-C588-0994-994F9F9A5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018CC-94E5-F32A-81F6-067E97858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70BB5B-6399-B4D3-3721-E83119088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151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39452-D7D5-B571-651C-11C5EBCC4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E32EB1-0959-E088-2241-8441001A2E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32F92-DE89-7B38-EE61-725A46F48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5E692E-2183-07E1-BDCF-74E292933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2203E-9A9F-D660-B696-74ED3D459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16B16B-42A2-74B2-53C1-9BDD8ADDC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40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F694A-6587-24EF-41A3-26B10E97A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8D768A-2CB4-D9F2-D598-53BE1488D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1C530-1E5F-02A7-A08B-A640A5B18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7AAD5-31E1-5305-1DFB-F942C7B4A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1D2BA-88DB-99D9-2443-38D395E9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609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CA3969-7C66-6D90-7849-BB26C7A97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09D075-47E9-4869-B39B-253FE46065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F3FCB-2D9D-DC6E-0C30-6F5A37860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FBE5B-634A-C897-ADC7-6350AC724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E58C6-B1AB-2090-07E6-AC21AAF31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85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ACAC9A-B425-716A-768D-EA0628E0A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28B07-150F-EBCC-BBBB-DE15B56EB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82BC5-885B-6501-66A7-EBDF527DC7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4F21D2-D00B-314C-B1F9-40AB6E9E8CC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2AA6D-5639-F89E-F76F-9AFBCD8EF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394F0-CE57-801D-C63D-89721EA75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2DF2B6-9865-6547-A9F6-6A40841C5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876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5F01C7-A2C5-B29D-D0B1-1547E61D9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62B33-55D0-8511-D661-EF648F63D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C30EB-B919-FF34-19A6-75F371B13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84ACB-CC94-EB55-A595-9005FA484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441A0-C379-216D-CC28-859EC52D43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58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X11_color_names" TargetMode="External"/><Relationship Id="rId2" Type="http://schemas.openxmlformats.org/officeDocument/2006/relationships/hyperlink" Target="https://developer.mozilla.org/en-US/docs/Web/HTML/Element/span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en.wikipedia.org/wiki/X11_color_names#Color_name_chart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eveloper.mozilla.org/en-US/docs/Web/HTML/Element/title" TargetMode="External"/><Relationship Id="rId3" Type="http://schemas.openxmlformats.org/officeDocument/2006/relationships/hyperlink" Target="https://developer.mozilla.org/en-US/docs/Glossary/Metadata" TargetMode="External"/><Relationship Id="rId7" Type="http://schemas.openxmlformats.org/officeDocument/2006/relationships/hyperlink" Target="https://developer.mozilla.org/en-US/docs/Web/HTML/Element/style" TargetMode="External"/><Relationship Id="rId2" Type="http://schemas.openxmlformats.org/officeDocument/2006/relationships/hyperlink" Target="https://developer.mozilla.org/en-US/docs/Web/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eveloper.mozilla.org/en-US/docs/Web/HTML/Element/script" TargetMode="External"/><Relationship Id="rId5" Type="http://schemas.openxmlformats.org/officeDocument/2006/relationships/hyperlink" Target="https://developer.mozilla.org/en-US/docs/Web/HTML/Element/link" TargetMode="External"/><Relationship Id="rId4" Type="http://schemas.openxmlformats.org/officeDocument/2006/relationships/hyperlink" Target="https://developer.mozilla.org/en-US/docs/Web/HTML/Element/bas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mozilla.org/en-US/docs/Web/HTML/Inline_elements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w3schools.com/cs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F8460E-9FE0-EBD9-3850-9E9135D5A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408/508 </a:t>
            </a:r>
            <a:r>
              <a:rPr lang="en-US" sz="4800" i="1">
                <a:solidFill>
                  <a:schemeClr val="bg1"/>
                </a:solidFill>
              </a:rPr>
              <a:t>Computational Techniques for Linguists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A25506-2625-4D9F-08B9-CD8E1333B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257" y="965198"/>
            <a:ext cx="2707937" cy="4927602"/>
          </a:xfrm>
        </p:spPr>
        <p:txBody>
          <a:bodyPr anchor="ctr">
            <a:normAutofit/>
          </a:bodyPr>
          <a:lstStyle/>
          <a:p>
            <a:pPr algn="r"/>
            <a:r>
              <a:rPr lang="en-US" sz="2000" dirty="0">
                <a:solidFill>
                  <a:srgbClr val="FFC000"/>
                </a:solidFill>
              </a:rPr>
              <a:t>Lecture 11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1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17F27-6A56-327D-7D6C-4F40F3C26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Hypertext Transport Protocol (http)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599BC8C-314A-3643-8C75-B6ACA6E8820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59587" y="1825625"/>
            <a:ext cx="3938825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679DD659-ECF7-C420-DAA1-A14080D692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825625"/>
            <a:ext cx="5181600" cy="39338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20857B-C2ED-52CB-A02B-B972882310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0837" y="3229313"/>
            <a:ext cx="5602963" cy="31143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8091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F7B610-8948-7712-5802-C59B493CE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/>
              <a:t>Hypertext Transport Protocol (http)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C89C92-E749-3B43-7C45-AAE7A48220B7}"/>
              </a:ext>
            </a:extLst>
          </p:cNvPr>
          <p:cNvSpPr txBox="1"/>
          <p:nvPr/>
        </p:nvSpPr>
        <p:spPr>
          <a:xfrm>
            <a:off x="638881" y="1922561"/>
            <a:ext cx="10909643" cy="552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3200" dirty="0"/>
              <a:t>Firemen of America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48C63A4-71E6-1B33-6014-6E500B94E2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34514" y="2642616"/>
            <a:ext cx="2785467" cy="3605784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21C5CD2-CE04-C3E7-644A-6F42F0992DA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157216" y="2558766"/>
            <a:ext cx="5614416" cy="17404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94F98B-178A-09E2-DDE1-94E5CCDFD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7216" y="4409040"/>
            <a:ext cx="3399180" cy="6935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4B18BE5-2C44-952F-D34C-70F8D8C83634}"/>
              </a:ext>
            </a:extLst>
          </p:cNvPr>
          <p:cNvSpPr txBox="1"/>
          <p:nvPr/>
        </p:nvSpPr>
        <p:spPr>
          <a:xfrm>
            <a:off x="1734514" y="233232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1953</a:t>
            </a:r>
          </a:p>
        </p:txBody>
      </p:sp>
    </p:spTree>
    <p:extLst>
      <p:ext uri="{BB962C8B-B14F-4D97-AF65-F5344CB8AC3E}">
        <p14:creationId xmlns:p14="http://schemas.microsoft.com/office/powerpoint/2010/main" val="123602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Safari:</a:t>
            </a:r>
          </a:p>
          <a:p>
            <a:pPr lvl="1"/>
            <a:r>
              <a:rPr lang="en-US" dirty="0"/>
              <a:t>Preferences &gt; Advanced &gt; </a:t>
            </a:r>
            <a:r>
              <a:rPr lang="en-US" b="1" dirty="0"/>
              <a:t>Show Develop menu in menu bar</a:t>
            </a:r>
          </a:p>
        </p:txBody>
      </p:sp>
      <p:sp>
        <p:nvSpPr>
          <p:cNvPr id="7" name="Rectangle 6"/>
          <p:cNvSpPr/>
          <p:nvPr/>
        </p:nvSpPr>
        <p:spPr>
          <a:xfrm>
            <a:off x="3039583" y="4990626"/>
            <a:ext cx="2212428" cy="236086"/>
          </a:xfrm>
          <a:prstGeom prst="rect">
            <a:avLst/>
          </a:prstGeom>
          <a:solidFill>
            <a:schemeClr val="lt1">
              <a:alpha val="26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E3FD67-39E9-0F4D-AB01-5B0CA1671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083" y="2738109"/>
            <a:ext cx="5473700" cy="2008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05669D-9C64-8B41-B141-23F3BFF61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217" y="2738109"/>
            <a:ext cx="4902200" cy="396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94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Develop menu:</a:t>
            </a:r>
          </a:p>
          <a:p>
            <a:pPr lvl="1"/>
            <a:r>
              <a:rPr lang="en-US" i="1" dirty="0"/>
              <a:t>Allow JavaScript from Smart Search Field</a:t>
            </a:r>
          </a:p>
          <a:p>
            <a:pPr lvl="2"/>
            <a:r>
              <a:rPr lang="en-US" sz="1900" dirty="0" err="1">
                <a:latin typeface="Menlo Bold"/>
                <a:cs typeface="Menlo Bold"/>
              </a:rPr>
              <a:t>javascript</a:t>
            </a:r>
            <a:r>
              <a:rPr lang="en-US" sz="1900" dirty="0">
                <a:latin typeface="Menlo Bold"/>
                <a:cs typeface="Menlo Bold"/>
              </a:rPr>
              <a:t>:</a:t>
            </a:r>
            <a:r>
              <a:rPr lang="en-US" dirty="0"/>
              <a:t> ok in address bar</a:t>
            </a:r>
          </a:p>
          <a:p>
            <a:pPr lvl="1"/>
            <a:r>
              <a:rPr lang="en-US" dirty="0"/>
              <a:t>Show Page Source</a:t>
            </a:r>
          </a:p>
          <a:p>
            <a:pPr lvl="1"/>
            <a:r>
              <a:rPr lang="en-US" dirty="0"/>
              <a:t>Show Web Inspector</a:t>
            </a:r>
          </a:p>
        </p:txBody>
      </p:sp>
      <p:pic>
        <p:nvPicPr>
          <p:cNvPr id="4" name="Picture 3" descr="Screen Shot 2014-09-23 at 11.33.0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06" y="1592808"/>
            <a:ext cx="3443336" cy="47725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7140796" y="6048968"/>
            <a:ext cx="3727925" cy="323758"/>
          </a:xfrm>
          <a:prstGeom prst="rect">
            <a:avLst/>
          </a:prstGeom>
          <a:solidFill>
            <a:schemeClr val="lt1">
              <a:alpha val="26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Screen Shot 2015-10-01 at 12.39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59" y="4042320"/>
            <a:ext cx="3761836" cy="20066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84326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622"/>
          </a:xfrm>
        </p:spPr>
        <p:txBody>
          <a:bodyPr/>
          <a:lstStyle/>
          <a:p>
            <a:r>
              <a:rPr lang="en-US" dirty="0"/>
              <a:t>Developer Tools and </a:t>
            </a:r>
            <a:r>
              <a:rPr lang="en-US" dirty="0" err="1"/>
              <a:t>Javascript</a:t>
            </a:r>
            <a:r>
              <a:rPr lang="en-US" dirty="0"/>
              <a:t> in Google Chrome: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A05178-BD90-7749-B553-02362F990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815" y="2301121"/>
            <a:ext cx="6085185" cy="42220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8D51679-0CD8-3F45-8771-D0C6DF84C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616" y="2301120"/>
            <a:ext cx="4209944" cy="41176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84374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622"/>
          </a:xfrm>
        </p:spPr>
        <p:txBody>
          <a:bodyPr/>
          <a:lstStyle/>
          <a:p>
            <a:r>
              <a:rPr lang="en-US" dirty="0"/>
              <a:t>In Google Chrome:</a:t>
            </a:r>
          </a:p>
        </p:txBody>
      </p:sp>
      <p:sp>
        <p:nvSpPr>
          <p:cNvPr id="7" name="Rectangle 6"/>
          <p:cNvSpPr/>
          <p:nvPr/>
        </p:nvSpPr>
        <p:spPr>
          <a:xfrm>
            <a:off x="3039583" y="4990626"/>
            <a:ext cx="2212428" cy="236086"/>
          </a:xfrm>
          <a:prstGeom prst="rect">
            <a:avLst/>
          </a:prstGeom>
          <a:solidFill>
            <a:schemeClr val="lt1">
              <a:alpha val="26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4BA606-BDAD-444E-A492-7674CFB7B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371" y="2309247"/>
            <a:ext cx="8689383" cy="33186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0590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417D3-3810-1645-B436-C69932600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36D77-1779-6148-AA5E-19FCD6154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36575"/>
          </a:xfrm>
        </p:spPr>
        <p:txBody>
          <a:bodyPr/>
          <a:lstStyle/>
          <a:p>
            <a:r>
              <a:rPr lang="en-US" dirty="0"/>
              <a:t>Firefox: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1FE559-B501-8240-9B41-FAE8015C1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417" y="1944756"/>
            <a:ext cx="5395843" cy="40869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75244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417D3-3810-1645-B436-C69932600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36D77-1779-6148-AA5E-19FCD6154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36575"/>
          </a:xfrm>
        </p:spPr>
        <p:txBody>
          <a:bodyPr/>
          <a:lstStyle/>
          <a:p>
            <a:r>
              <a:rPr lang="en-US" dirty="0"/>
              <a:t>Firefox: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B2E00F-244F-B445-8033-A906C3E9B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62201"/>
            <a:ext cx="5461000" cy="2368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8CC3DF-8191-9B4C-9C26-8E84C7C53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4000500"/>
            <a:ext cx="9525000" cy="2667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9449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718B9-B334-D849-8197-48D769C75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8A3036-32D3-5F45-ADF3-B40F49FAEC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See example </a:t>
            </a:r>
            <a:r>
              <a:rPr lang="en-US" b="1" dirty="0"/>
              <a:t>source</a:t>
            </a:r>
            <a:r>
              <a:rPr lang="en-US" dirty="0"/>
              <a:t> for =&gt;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3387E52-433A-BD28-035D-06CD0BBBFCE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27199" y="1825625"/>
            <a:ext cx="4271601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64889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HTML</a:t>
            </a: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inline styling applied to text elements:</a:t>
            </a:r>
          </a:p>
          <a:p>
            <a:r>
              <a:rPr lang="en-US" dirty="0"/>
              <a:t>e.g. &lt;span&gt; (</a:t>
            </a:r>
            <a:r>
              <a:rPr lang="en-US" i="1" dirty="0"/>
              <a:t>inline text</a:t>
            </a:r>
            <a:r>
              <a:rPr lang="en-US" dirty="0"/>
              <a:t>) vs. &lt;div&gt; (</a:t>
            </a:r>
            <a:r>
              <a:rPr lang="en-US" i="1" dirty="0"/>
              <a:t>block text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hlinkClick r:id="rId2"/>
              </a:rPr>
              <a:t>https://developer.mozilla.org/en-US/docs/Web/HTML/Element/span</a:t>
            </a:r>
            <a:endParaRPr lang="en-US" dirty="0"/>
          </a:p>
          <a:p>
            <a:pPr lvl="1"/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</a:t>
            </a:r>
            <a:r>
              <a:rPr lang="en-US" sz="26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span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style="…; …"&gt;  …	&lt;</a:t>
            </a:r>
            <a:r>
              <a:rPr lang="en-US" sz="26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/span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style attributes:</a:t>
            </a:r>
          </a:p>
          <a:p>
            <a:pPr lvl="2"/>
            <a:r>
              <a:rPr lang="en-US" dirty="0"/>
              <a:t>font-size: </a:t>
            </a:r>
            <a:r>
              <a:rPr lang="en-US" i="1" dirty="0" err="1"/>
              <a:t>X</a:t>
            </a:r>
            <a:r>
              <a:rPr lang="en-US" dirty="0" err="1"/>
              <a:t>px</a:t>
            </a:r>
            <a:r>
              <a:rPr lang="en-US" dirty="0"/>
              <a:t>	(</a:t>
            </a:r>
            <a:r>
              <a:rPr lang="en-US" dirty="0" err="1"/>
              <a:t>px</a:t>
            </a:r>
            <a:r>
              <a:rPr lang="en-US" dirty="0"/>
              <a:t> = pixel)</a:t>
            </a:r>
          </a:p>
          <a:p>
            <a:pPr lvl="2"/>
            <a:r>
              <a:rPr lang="en-US" dirty="0"/>
              <a:t>font-family: name, name …</a:t>
            </a:r>
          </a:p>
          <a:p>
            <a:pPr lvl="2"/>
            <a:r>
              <a:rPr lang="en-US" dirty="0"/>
              <a:t>color: name (or hex RGB)			e.g. #00CC00 for hex</a:t>
            </a:r>
          </a:p>
          <a:p>
            <a:pPr lvl="2"/>
            <a:r>
              <a:rPr lang="en-US" dirty="0"/>
              <a:t>background-color: name (or RGB)</a:t>
            </a:r>
          </a:p>
          <a:p>
            <a:pPr lvl="2"/>
            <a:r>
              <a:rPr lang="en-US" dirty="0"/>
              <a:t>text-align: </a:t>
            </a:r>
            <a:r>
              <a:rPr lang="en-US" dirty="0" err="1"/>
              <a:t>left|right|center</a:t>
            </a:r>
            <a:endParaRPr lang="en-US" dirty="0"/>
          </a:p>
          <a:p>
            <a:pPr lvl="2"/>
            <a:endParaRPr lang="en-US" dirty="0"/>
          </a:p>
          <a:p>
            <a:pPr lvl="1"/>
            <a:r>
              <a:rPr lang="en-US" b="1" dirty="0"/>
              <a:t>note</a:t>
            </a:r>
            <a:r>
              <a:rPr lang="en-US" dirty="0"/>
              <a:t>: serif, sans-serif, </a:t>
            </a:r>
            <a:r>
              <a:rPr lang="en-US" dirty="0" err="1"/>
              <a:t>monospace</a:t>
            </a:r>
            <a:r>
              <a:rPr lang="en-US" dirty="0"/>
              <a:t> are generic font families </a:t>
            </a:r>
          </a:p>
          <a:p>
            <a:pPr lvl="1"/>
            <a:r>
              <a:rPr lang="en-US" b="1" dirty="0"/>
              <a:t>note</a:t>
            </a:r>
            <a:r>
              <a:rPr lang="en-US" dirty="0"/>
              <a:t>: X11 color names are okay, </a:t>
            </a:r>
            <a:r>
              <a:rPr lang="en-US" dirty="0">
                <a:hlinkClick r:id="rId3"/>
              </a:rPr>
              <a:t>http://en.wikipedia.org/wiki/X11_color_names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2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2689E-EB70-6155-CB97-58D04748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X11</a:t>
            </a:r>
            <a:r>
              <a:rPr lang="en-US" dirty="0"/>
              <a:t> Colors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25F4F-5EEB-E085-567B-1D1D9DCEC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380862"/>
          </a:xfrm>
        </p:spPr>
        <p:txBody>
          <a:bodyPr>
            <a:normAutofit/>
          </a:bodyPr>
          <a:lstStyle/>
          <a:p>
            <a:r>
              <a:rPr lang="en-US" sz="1800" dirty="0">
                <a:hlinkClick r:id="rId2"/>
              </a:rPr>
              <a:t>https://en.wikipedia.org/wiki/X11_color_names#Color_name_chart</a:t>
            </a:r>
            <a:endParaRPr lang="en-US" sz="1800" dirty="0"/>
          </a:p>
          <a:p>
            <a:endParaRPr lang="en-US" sz="1800" dirty="0"/>
          </a:p>
        </p:txBody>
      </p:sp>
      <p:pic>
        <p:nvPicPr>
          <p:cNvPr id="6" name="Content Placeholder 5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2EEE98DD-6435-9DF3-3E7C-EE708E0002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121984" y="2341563"/>
            <a:ext cx="6203619" cy="383540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46327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FE718-8BCE-9840-640A-58CD7D60A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X11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C10E5-C4D0-77E4-3A8C-809143F64E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296130" cy="2177964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X Window System</a:t>
            </a:r>
            <a:r>
              <a:rPr lang="en-US" dirty="0"/>
              <a:t>: </a:t>
            </a:r>
            <a:r>
              <a:rPr lang="en-US" i="1" dirty="0"/>
              <a:t>Project Athena</a:t>
            </a:r>
            <a:r>
              <a:rPr lang="en-US" dirty="0"/>
              <a:t> at MIT (1983)</a:t>
            </a:r>
          </a:p>
          <a:p>
            <a:pPr lvl="1"/>
            <a:r>
              <a:rPr lang="en-US" dirty="0"/>
              <a:t>Distributed computing with graphics terminals connected to bigger computers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stuck at version 11</a:t>
            </a:r>
          </a:p>
          <a:p>
            <a:pPr lvl="1"/>
            <a:r>
              <a:rPr lang="en-US" dirty="0"/>
              <a:t>On Linux, X11 is still in operation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895FBC-42E1-E456-FEDC-0B8DD41E49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66313" y="1835359"/>
            <a:ext cx="2577806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DE46A4-17B1-975E-2B7E-F82269C7CE6E}"/>
              </a:ext>
            </a:extLst>
          </p:cNvPr>
          <p:cNvSpPr txBox="1"/>
          <p:nvPr/>
        </p:nvSpPr>
        <p:spPr>
          <a:xfrm>
            <a:off x="9577139" y="2855779"/>
            <a:ext cx="17131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Originally,</a:t>
            </a:r>
          </a:p>
          <a:p>
            <a:r>
              <a:rPr lang="en-US" i="1" dirty="0">
                <a:solidFill>
                  <a:schemeClr val="accent1"/>
                </a:solidFill>
              </a:rPr>
              <a:t>X terminal</a:t>
            </a:r>
          </a:p>
          <a:p>
            <a:r>
              <a:rPr lang="en-US" dirty="0"/>
              <a:t>was a real thing.</a:t>
            </a:r>
          </a:p>
          <a:p>
            <a:r>
              <a:rPr lang="en-US" dirty="0"/>
              <a:t>Now a PC/mac</a:t>
            </a:r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9244734-D2DA-3C14-7BCA-61A8FD54F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160" y="4001294"/>
            <a:ext cx="3630483" cy="23742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5AC4E7-CA72-BCE3-2F8E-04AEAB4A6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5250" y="4867783"/>
            <a:ext cx="1647418" cy="1458651"/>
          </a:xfrm>
          <a:prstGeom prst="rect">
            <a:avLst/>
          </a:prstGeom>
        </p:spPr>
      </p:pic>
      <p:pic>
        <p:nvPicPr>
          <p:cNvPr id="12" name="Picture 11" descr="A computer with a monitor and a keyboard&#10;&#10;AI-generated content may be incorrect.">
            <a:extLst>
              <a:ext uri="{FF2B5EF4-FFF2-40B4-BE49-F238E27FC236}">
                <a16:creationId xmlns:a16="http://schemas.microsoft.com/office/drawing/2014/main" id="{FA9D9BBE-A12E-BFCB-D660-6976C408B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1226" y="1260891"/>
            <a:ext cx="1992574" cy="159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88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F8497-5C42-D87C-B0F9-49B8E9F63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UTF-8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160B9-ADCE-D71C-69A6-1C846E56AE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171122" cy="435133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0" i="0" u="none" strike="noStrike" dirty="0">
                <a:solidFill>
                  <a:srgbClr val="202124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&lt;head&gt;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202124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…</a:t>
            </a:r>
            <a:endParaRPr lang="en-US" sz="2000" b="0" i="0" u="none" strike="noStrike" dirty="0">
              <a:solidFill>
                <a:srgbClr val="202124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000" b="0" i="0" u="none" strike="noStrike" dirty="0">
                <a:solidFill>
                  <a:srgbClr val="202124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&lt;meta </a:t>
            </a:r>
            <a:r>
              <a:rPr lang="en-US" sz="2000" b="0" i="0" u="none" strike="noStrike">
                <a:solidFill>
                  <a:schemeClr val="accent1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charset</a:t>
            </a:r>
            <a:r>
              <a:rPr lang="en-US" sz="2000" b="0" i="0" u="none" strike="noStrike">
                <a:solidFill>
                  <a:srgbClr val="202124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="utf-8</a:t>
            </a:r>
            <a:r>
              <a:rPr lang="en-US" sz="2000" dirty="0">
                <a:solidFill>
                  <a:srgbClr val="202124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  <a:r>
              <a:rPr lang="en-US" sz="2000" b="0" i="0" u="none" strike="noStrike">
                <a:solidFill>
                  <a:srgbClr val="202124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  </a:t>
            </a:r>
            <a:endParaRPr lang="en-US" sz="2000" b="0" i="0" u="none" strike="noStrike" dirty="0">
              <a:solidFill>
                <a:srgbClr val="202124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202124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…</a:t>
            </a:r>
            <a:endParaRPr lang="en-US" sz="2000" b="0" i="0" u="none" strike="noStrike" dirty="0">
              <a:solidFill>
                <a:srgbClr val="202124"/>
              </a:solidFill>
              <a:effectLst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202124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&lt;/head&gt;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702B4-8B54-D367-FBC4-0271D1E14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9322" y="1825625"/>
            <a:ext cx="6344478" cy="4351338"/>
          </a:xfrm>
        </p:spPr>
        <p:txBody>
          <a:bodyPr>
            <a:normAutofit/>
          </a:bodyPr>
          <a:lstStyle/>
          <a:p>
            <a:r>
              <a:rPr lang="en-US" sz="2000" b="0" i="0" u="none" strike="noStrike" dirty="0">
                <a:solidFill>
                  <a:srgbClr val="1B1B1B"/>
                </a:solidFill>
                <a:effectLst/>
              </a:rPr>
              <a:t>The </a:t>
            </a:r>
            <a:r>
              <a:rPr lang="en-US" sz="2000" i="0" u="none" strike="noStrike" dirty="0">
                <a:solidFill>
                  <a:srgbClr val="1B1B1B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&lt;meta&gt;</a:t>
            </a:r>
            <a:r>
              <a:rPr lang="en-US" sz="2000" b="0" i="0" u="none" strike="noStrike" dirty="0">
                <a:solidFill>
                  <a:srgbClr val="1B1B1B"/>
                </a:solidFill>
                <a:effectLst/>
              </a:rPr>
              <a:t> </a:t>
            </a:r>
            <a:r>
              <a:rPr lang="en-US" sz="2000" b="0" i="0" u="sng" dirty="0">
                <a:effectLst/>
                <a:hlinkClick r:id="rId2"/>
              </a:rPr>
              <a:t>HTML</a:t>
            </a:r>
            <a:r>
              <a:rPr lang="en-US" sz="2000" b="0" i="0" u="none" strike="noStrike" dirty="0">
                <a:solidFill>
                  <a:srgbClr val="1B1B1B"/>
                </a:solidFill>
                <a:effectLst/>
              </a:rPr>
              <a:t> element represents </a:t>
            </a:r>
            <a:r>
              <a:rPr lang="en-US" sz="2000" b="0" i="0" u="sng" dirty="0">
                <a:effectLst/>
                <a:hlinkClick r:id="rId3"/>
              </a:rPr>
              <a:t>metadata</a:t>
            </a:r>
            <a:r>
              <a:rPr lang="en-US" sz="2000" b="0" i="0" u="none" strike="noStrike" dirty="0">
                <a:solidFill>
                  <a:srgbClr val="1B1B1B"/>
                </a:solidFill>
                <a:effectLst/>
              </a:rPr>
              <a:t> that cannot be represented by other HTML meta-related elements, like </a:t>
            </a:r>
            <a:r>
              <a:rPr lang="en-US" sz="2000" b="0" i="0" u="sng" dirty="0">
                <a:effectLst/>
                <a:hlinkClick r:id="rId4"/>
              </a:rPr>
              <a:t>&lt;base&gt;</a:t>
            </a:r>
            <a:r>
              <a:rPr lang="en-US" sz="2000" b="0" i="0" u="none" strike="noStrike" dirty="0">
                <a:solidFill>
                  <a:srgbClr val="1B1B1B"/>
                </a:solidFill>
                <a:effectLst/>
              </a:rPr>
              <a:t>, </a:t>
            </a:r>
            <a:r>
              <a:rPr lang="en-US" sz="2000" b="0" i="0" u="sng" dirty="0">
                <a:effectLst/>
                <a:hlinkClick r:id="rId5"/>
              </a:rPr>
              <a:t>&lt;link&gt;</a:t>
            </a:r>
            <a:r>
              <a:rPr lang="en-US" sz="2000" b="0" i="0" u="none" strike="noStrike" dirty="0">
                <a:solidFill>
                  <a:srgbClr val="1B1B1B"/>
                </a:solidFill>
                <a:effectLst/>
              </a:rPr>
              <a:t>, </a:t>
            </a:r>
            <a:r>
              <a:rPr lang="en-US" sz="2000" b="0" i="0" u="sng" dirty="0">
                <a:effectLst/>
                <a:hlinkClick r:id="rId6"/>
              </a:rPr>
              <a:t>&lt;script&gt;</a:t>
            </a:r>
            <a:r>
              <a:rPr lang="en-US" sz="2000" b="0" i="0" u="none" strike="noStrike" dirty="0">
                <a:solidFill>
                  <a:srgbClr val="1B1B1B"/>
                </a:solidFill>
                <a:effectLst/>
              </a:rPr>
              <a:t>, </a:t>
            </a:r>
            <a:r>
              <a:rPr lang="en-US" sz="2000" b="0" i="0" u="sng" dirty="0">
                <a:effectLst/>
                <a:hlinkClick r:id="rId7"/>
              </a:rPr>
              <a:t>&lt;style&gt;</a:t>
            </a:r>
            <a:r>
              <a:rPr lang="en-US" sz="2000" b="0" i="0" u="none" strike="noStrike" dirty="0">
                <a:solidFill>
                  <a:srgbClr val="1B1B1B"/>
                </a:solidFill>
                <a:effectLst/>
              </a:rPr>
              <a:t> or </a:t>
            </a:r>
            <a:r>
              <a:rPr lang="en-US" sz="2000" b="0" i="0" u="sng" dirty="0">
                <a:effectLst/>
                <a:hlinkClick r:id="rId8"/>
              </a:rPr>
              <a:t>&lt;title&gt;</a:t>
            </a:r>
            <a:r>
              <a:rPr lang="en-US" sz="2000" b="0" i="0" u="none" strike="noStrike" dirty="0">
                <a:solidFill>
                  <a:srgbClr val="1B1B1B"/>
                </a:solidFill>
                <a:effectLst/>
              </a:rPr>
              <a:t>.</a:t>
            </a:r>
          </a:p>
          <a:p>
            <a:r>
              <a:rPr lang="en-US" sz="18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charset</a:t>
            </a:r>
          </a:p>
          <a:p>
            <a:pPr lvl="1"/>
            <a:r>
              <a:rPr lang="en-US" sz="2000" dirty="0">
                <a:effectLst/>
              </a:rPr>
              <a:t>This attribute declares the document's character encoding. If the attribute is present, its value must be an ASCII case-insensitive match for the string "utf-8", because </a:t>
            </a:r>
            <a:r>
              <a:rPr lang="en-US" sz="2000" dirty="0">
                <a:solidFill>
                  <a:srgbClr val="FF0000"/>
                </a:solidFill>
                <a:effectLst/>
              </a:rPr>
              <a:t>UTF-8 is the only valid encoding for HTML5</a:t>
            </a:r>
            <a:r>
              <a:rPr lang="en-US" sz="2000" dirty="0">
                <a:effectLst/>
              </a:rPr>
              <a:t> documents. &lt;meta&gt; elements which declare a character encoding must be located entirely within the first 1024 bytes of the document.</a:t>
            </a:r>
          </a:p>
          <a:p>
            <a:endParaRPr lang="en-US" sz="2400" b="0" i="0" u="none" strike="noStrike" dirty="0">
              <a:solidFill>
                <a:srgbClr val="1B1B1B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04388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F4830-81E0-DF41-B052-AF696482F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HTML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C8B523-CC06-D14B-9BD6-D1712DC9F4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312" y="2778792"/>
            <a:ext cx="8890000" cy="3213100"/>
          </a:xfr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15595E-E788-5C42-B01F-0BDA8B40E278}"/>
              </a:ext>
            </a:extLst>
          </p:cNvPr>
          <p:cNvSpPr/>
          <p:nvPr/>
        </p:nvSpPr>
        <p:spPr>
          <a:xfrm>
            <a:off x="935736" y="2255443"/>
            <a:ext cx="7787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https://developer.mozilla.org/en-US/docs/Web/HTML/Inline_elements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058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0BF5F-124F-C645-8A8E-A2B4BD434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HTML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D3CA20-CFCE-034F-85B1-2CED0BE044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199" y="1892906"/>
            <a:ext cx="6448213" cy="2971702"/>
          </a:xfrm>
          <a:ln>
            <a:solidFill>
              <a:schemeClr val="tx1"/>
            </a:solidFill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6CD008-008D-5542-8407-B22D928C2C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16368" y="1892906"/>
            <a:ext cx="3517392" cy="4351338"/>
          </a:xfrm>
        </p:spPr>
        <p:txBody>
          <a:bodyPr/>
          <a:lstStyle/>
          <a:p>
            <a:r>
              <a:rPr lang="en-US" dirty="0"/>
              <a:t>Block:</a:t>
            </a:r>
          </a:p>
          <a:p>
            <a:pPr lvl="1"/>
            <a:r>
              <a:rPr lang="en-US" dirty="0"/>
              <a:t>lists</a:t>
            </a:r>
          </a:p>
          <a:p>
            <a:pPr lvl="1"/>
            <a:r>
              <a:rPr lang="en-US" dirty="0"/>
              <a:t>headings: </a:t>
            </a:r>
          </a:p>
          <a:p>
            <a:pPr lvl="2"/>
            <a:r>
              <a:rPr lang="en-US" dirty="0"/>
              <a:t>&lt;h1&gt; … &lt;h4&gt;</a:t>
            </a:r>
          </a:p>
          <a:p>
            <a:pPr lvl="1"/>
            <a:r>
              <a:rPr lang="en-US" dirty="0"/>
              <a:t>&lt;p&gt;</a:t>
            </a:r>
          </a:p>
          <a:p>
            <a:pPr lvl="1"/>
            <a:r>
              <a:rPr lang="en-US" dirty="0"/>
              <a:t>&lt;div&gt;	</a:t>
            </a:r>
          </a:p>
          <a:p>
            <a:pPr lvl="2"/>
            <a:r>
              <a:rPr lang="en-US" dirty="0"/>
              <a:t>general container</a:t>
            </a:r>
          </a:p>
        </p:txBody>
      </p:sp>
    </p:spTree>
    <p:extLst>
      <p:ext uri="{BB962C8B-B14F-4D97-AF65-F5344CB8AC3E}">
        <p14:creationId xmlns:p14="http://schemas.microsoft.com/office/powerpoint/2010/main" val="637202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20177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Tables:</a:t>
            </a:r>
          </a:p>
          <a:p>
            <a:pPr lvl="1"/>
            <a:r>
              <a:rPr lang="en-US" dirty="0"/>
              <a:t>&lt;table&gt; … &lt;/table&gt;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tr</a:t>
            </a:r>
            <a:r>
              <a:rPr lang="en-US" dirty="0"/>
              <a:t>&gt; … &lt;/</a:t>
            </a:r>
            <a:r>
              <a:rPr lang="en-US" dirty="0" err="1"/>
              <a:t>tr</a:t>
            </a:r>
            <a:r>
              <a:rPr lang="en-US" dirty="0"/>
              <a:t>&gt;					table row</a:t>
            </a:r>
          </a:p>
          <a:p>
            <a:pPr lvl="1"/>
            <a:r>
              <a:rPr lang="en-US" dirty="0"/>
              <a:t>&lt;</a:t>
            </a:r>
            <a:r>
              <a:rPr lang="en-US" dirty="0" err="1"/>
              <a:t>th</a:t>
            </a:r>
            <a:r>
              <a:rPr lang="en-US" dirty="0"/>
              <a:t>&gt; … &lt;/</a:t>
            </a:r>
            <a:r>
              <a:rPr lang="en-US" dirty="0" err="1"/>
              <a:t>th</a:t>
            </a:r>
            <a:r>
              <a:rPr lang="en-US" dirty="0"/>
              <a:t>&gt;					table heading element</a:t>
            </a:r>
          </a:p>
          <a:p>
            <a:pPr lvl="1"/>
            <a:r>
              <a:rPr lang="en-US" dirty="0"/>
              <a:t>&lt;td&gt; .. &lt;/td&gt;					table data (one cell)</a:t>
            </a:r>
          </a:p>
          <a:p>
            <a:pPr lvl="1"/>
            <a:r>
              <a:rPr lang="en-US" dirty="0"/>
              <a:t>Attributes:</a:t>
            </a:r>
          </a:p>
          <a:p>
            <a:pPr lvl="2"/>
            <a:r>
              <a:rPr lang="en-US" dirty="0"/>
              <a:t>border="size"				e.g. 1px</a:t>
            </a:r>
          </a:p>
          <a:p>
            <a:pPr lvl="2"/>
            <a:r>
              <a:rPr lang="en-US" dirty="0" err="1"/>
              <a:t>colspan</a:t>
            </a:r>
            <a:r>
              <a:rPr lang="en-US" dirty="0"/>
              <a:t>="number"				e.g. 2 	(span next two columns)</a:t>
            </a:r>
          </a:p>
          <a:p>
            <a:pPr lvl="2"/>
            <a:r>
              <a:rPr lang="en-US" dirty="0"/>
              <a:t>style="…;…"				</a:t>
            </a:r>
          </a:p>
          <a:p>
            <a:pPr lvl="3"/>
            <a:r>
              <a:rPr lang="en-US" dirty="0"/>
              <a:t>border: width style color			also border-left, border-top, border-right, etc.</a:t>
            </a:r>
          </a:p>
          <a:p>
            <a:pPr lvl="3"/>
            <a:r>
              <a:rPr lang="en-US" dirty="0"/>
              <a:t>border-width: top right bottom left</a:t>
            </a:r>
          </a:p>
          <a:p>
            <a:pPr lvl="3"/>
            <a:r>
              <a:rPr lang="en-US" dirty="0"/>
              <a:t>border-style: top right bottom left			e.g. type=</a:t>
            </a:r>
            <a:r>
              <a:rPr lang="en-US" dirty="0" err="1"/>
              <a:t>solid|dotted|dashed|double|none</a:t>
            </a:r>
            <a:endParaRPr lang="en-US" dirty="0"/>
          </a:p>
          <a:p>
            <a:pPr lvl="3"/>
            <a:r>
              <a:rPr lang="en-US" dirty="0"/>
              <a:t>border-color: top right bottom left</a:t>
            </a:r>
          </a:p>
          <a:p>
            <a:pPr lvl="3"/>
            <a:r>
              <a:rPr lang="en-US" dirty="0"/>
              <a:t>border-collapse: </a:t>
            </a:r>
            <a:r>
              <a:rPr lang="en-US" dirty="0" err="1"/>
              <a:t>collapse|separate</a:t>
            </a:r>
            <a:endParaRPr lang="en-US" dirty="0"/>
          </a:p>
          <a:p>
            <a:pPr lvl="3"/>
            <a:r>
              <a:rPr lang="en-US" dirty="0"/>
              <a:t>padding: size</a:t>
            </a:r>
          </a:p>
          <a:p>
            <a:pPr lvl="3"/>
            <a:r>
              <a:rPr lang="en-US" dirty="0"/>
              <a:t>text-align: </a:t>
            </a:r>
            <a:r>
              <a:rPr lang="en-US" dirty="0" err="1"/>
              <a:t>left|center|right</a:t>
            </a:r>
            <a:endParaRPr lang="en-US" dirty="0"/>
          </a:p>
          <a:p>
            <a:pPr lvl="3"/>
            <a:r>
              <a:rPr lang="en-US" dirty="0"/>
              <a:t>vertical-align: </a:t>
            </a:r>
            <a:r>
              <a:rPr lang="en-US" dirty="0" err="1"/>
              <a:t>top|middle|bottom</a:t>
            </a:r>
            <a:endParaRPr lang="en-US" dirty="0"/>
          </a:p>
          <a:p>
            <a:pPr lvl="3"/>
            <a:r>
              <a:rPr lang="en-US" dirty="0"/>
              <a:t>width, height				e.g. 100px or 100%</a:t>
            </a:r>
          </a:p>
          <a:p>
            <a:pPr lvl="1"/>
            <a:r>
              <a:rPr lang="en-US" dirty="0"/>
              <a:t>Newer stuff: </a:t>
            </a:r>
          </a:p>
          <a:p>
            <a:pPr lvl="2"/>
            <a:r>
              <a:rPr lang="en-US" dirty="0"/>
              <a:t>&lt;</a:t>
            </a:r>
            <a:r>
              <a:rPr lang="en-US" dirty="0" err="1"/>
              <a:t>thead</a:t>
            </a:r>
            <a:r>
              <a:rPr lang="en-US" dirty="0"/>
              <a:t>&gt; … &lt;/</a:t>
            </a:r>
            <a:r>
              <a:rPr lang="en-US" dirty="0" err="1"/>
              <a:t>thead</a:t>
            </a:r>
            <a:r>
              <a:rPr lang="en-US" dirty="0"/>
              <a:t>&gt;</a:t>
            </a:r>
          </a:p>
          <a:p>
            <a:pPr lvl="2"/>
            <a:r>
              <a:rPr lang="en-US" dirty="0"/>
              <a:t>&lt;</a:t>
            </a:r>
            <a:r>
              <a:rPr lang="en-US" dirty="0" err="1"/>
              <a:t>tbody</a:t>
            </a:r>
            <a:r>
              <a:rPr lang="en-US" dirty="0"/>
              <a:t>&gt; .. &lt;/</a:t>
            </a:r>
            <a:r>
              <a:rPr lang="en-US" dirty="0" err="1"/>
              <a:t>tbody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74412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 </a:t>
            </a:r>
            <a:r>
              <a:rPr lang="en-US" dirty="0">
                <a:solidFill>
                  <a:schemeClr val="accent1"/>
                </a:solidFill>
              </a:rPr>
              <a:t>chunks</a:t>
            </a:r>
            <a:r>
              <a:rPr lang="en-US" dirty="0"/>
              <a:t> of html: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&lt;div style="…"&gt; … &lt;/div&gt;</a:t>
            </a:r>
            <a:r>
              <a:rPr lang="en-US" dirty="0"/>
              <a:t>			</a:t>
            </a:r>
          </a:p>
          <a:p>
            <a:pPr lvl="2"/>
            <a:r>
              <a:rPr lang="en-US" dirty="0"/>
              <a:t>a division (block-level)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&lt;span style="…"&gt; … &lt;/span&gt;</a:t>
            </a:r>
            <a:r>
              <a:rPr lang="en-US" dirty="0"/>
              <a:t>		</a:t>
            </a:r>
          </a:p>
          <a:p>
            <a:pPr lvl="2"/>
            <a:r>
              <a:rPr lang="en-US" dirty="0"/>
              <a:t>small chunks (inline)</a:t>
            </a:r>
          </a:p>
          <a:p>
            <a:r>
              <a:rPr lang="en-US" dirty="0"/>
              <a:t>(optional) </a:t>
            </a:r>
            <a:r>
              <a:rPr lang="en-US" b="1" dirty="0"/>
              <a:t>unique identifier</a:t>
            </a:r>
            <a:r>
              <a:rPr lang="en-US" dirty="0"/>
              <a:t> 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id=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used to refer to the "chunk" in CSS or DOM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&lt;div style="…" id="…"&gt; … &lt;/div&gt;</a:t>
            </a:r>
            <a:r>
              <a:rPr lang="en-US" dirty="0"/>
              <a:t>		a </a:t>
            </a:r>
            <a:r>
              <a:rPr lang="en-US" dirty="0">
                <a:solidFill>
                  <a:schemeClr val="accent1"/>
                </a:solidFill>
              </a:rPr>
              <a:t>division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&lt;span style="…" id="…"&gt; … &lt;/span&gt;</a:t>
            </a:r>
            <a:r>
              <a:rPr lang="en-US" dirty="0"/>
              <a:t>	a </a:t>
            </a:r>
            <a:r>
              <a:rPr lang="en-US" dirty="0">
                <a:solidFill>
                  <a:schemeClr val="accent1"/>
                </a:solidFill>
              </a:rPr>
              <a:t>span</a:t>
            </a:r>
            <a:r>
              <a:rPr lang="en-US" dirty="0"/>
              <a:t> for inline text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71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BCE3C-54BC-F842-AE2E-4CEC90D8D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CNN Webpage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2DE9AD-3C22-6245-95F2-CD52672A56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91643" y="2101740"/>
            <a:ext cx="5779218" cy="4237275"/>
          </a:xfrm>
          <a:ln>
            <a:solidFill>
              <a:schemeClr val="tx1"/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4BC5067-26B6-CE46-8CA8-E8951375E3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56849" y="2101741"/>
            <a:ext cx="4363278" cy="3103504"/>
          </a:xfr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275FC7-7780-EC4D-A8D7-5757DDF0D6CD}"/>
              </a:ext>
            </a:extLst>
          </p:cNvPr>
          <p:cNvSpPr txBox="1"/>
          <p:nvPr/>
        </p:nvSpPr>
        <p:spPr>
          <a:xfrm>
            <a:off x="2953512" y="1573739"/>
            <a:ext cx="69333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/>
              <a:t>Look at the errors on loading </a:t>
            </a:r>
            <a:r>
              <a:rPr lang="en-US" sz="2800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cnn.com</a:t>
            </a:r>
            <a:r>
              <a:rPr lang="en-US" sz="3200" dirty="0"/>
              <a:t>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8F8ABE-79EC-7B4A-98B4-4EFF15BE7EB6}"/>
              </a:ext>
            </a:extLst>
          </p:cNvPr>
          <p:cNvSpPr txBox="1"/>
          <p:nvPr/>
        </p:nvSpPr>
        <p:spPr>
          <a:xfrm>
            <a:off x="1191643" y="6339015"/>
            <a:ext cx="4286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Look at the bounty offered to developers! ⇧</a:t>
            </a:r>
          </a:p>
        </p:txBody>
      </p:sp>
    </p:spTree>
    <p:extLst>
      <p:ext uri="{BB962C8B-B14F-4D97-AF65-F5344CB8AC3E}">
        <p14:creationId xmlns:p14="http://schemas.microsoft.com/office/powerpoint/2010/main" val="453178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B8CC0-A0D3-6FC3-CB9A-FAE167180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5CE57-D21A-17EE-73EC-96322E116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DCC417F-D92B-CF15-1AA6-98D5024C56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65250" y="1924844"/>
            <a:ext cx="4127500" cy="41529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8D617B8-6A8D-C4F6-8E28-1197D401B6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1924844"/>
            <a:ext cx="5181600" cy="356388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54842E-A7A8-D43D-CF04-A279E6B60DBB}"/>
              </a:ext>
            </a:extLst>
          </p:cNvPr>
          <p:cNvSpPr txBox="1"/>
          <p:nvPr/>
        </p:nvSpPr>
        <p:spPr>
          <a:xfrm>
            <a:off x="6008904" y="5722889"/>
            <a:ext cx="3330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https://www.w3schools.com/css/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911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782</Words>
  <Application>Microsoft Macintosh PowerPoint</Application>
  <PresentationFormat>Widescreen</PresentationFormat>
  <Paragraphs>106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Calibri Light</vt:lpstr>
      <vt:lpstr>Menlo</vt:lpstr>
      <vt:lpstr>Menlo Bold</vt:lpstr>
      <vt:lpstr>Office Theme</vt:lpstr>
      <vt:lpstr>1_Office Theme</vt:lpstr>
      <vt:lpstr>408/508 Computational Techniques for Linguists </vt:lpstr>
      <vt:lpstr>Hypertext Transport Protocol (http)</vt:lpstr>
      <vt:lpstr>Hypertext Transport Protocol (http)</vt:lpstr>
      <vt:lpstr>Debugging</vt:lpstr>
      <vt:lpstr>Debugging</vt:lpstr>
      <vt:lpstr>Debugging</vt:lpstr>
      <vt:lpstr>Debugging</vt:lpstr>
      <vt:lpstr>Debugging</vt:lpstr>
      <vt:lpstr>Debugging</vt:lpstr>
      <vt:lpstr>Example</vt:lpstr>
      <vt:lpstr>HTML</vt:lpstr>
      <vt:lpstr>X11 Colors</vt:lpstr>
      <vt:lpstr>What is X11?</vt:lpstr>
      <vt:lpstr>UTF-8 </vt:lpstr>
      <vt:lpstr>HTML</vt:lpstr>
      <vt:lpstr>HTML</vt:lpstr>
      <vt:lpstr>HTML</vt:lpstr>
      <vt:lpstr>HTML</vt:lpstr>
      <vt:lpstr>CNN Webpage</vt:lpstr>
      <vt:lpstr>CSS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sandiway@mac.com</dc:creator>
  <cp:lastModifiedBy>sandiway@mac.com</cp:lastModifiedBy>
  <cp:revision>6</cp:revision>
  <dcterms:created xsi:type="dcterms:W3CDTF">2026-09-25T02:10:39Z</dcterms:created>
  <dcterms:modified xsi:type="dcterms:W3CDTF">2026-09-29T23:58:58Z</dcterms:modified>
</cp:coreProperties>
</file>