
<file path=[Content_Types].xml><?xml version="1.0" encoding="utf-8"?>
<Types xmlns="http://schemas.openxmlformats.org/package/2006/content-types">
  <Default Extension="jpeg" ContentType="image/jpeg"/>
  <Default Extension="jpg" ContentType="image/jpeg"/>
  <Default Extension="org&amp;utm_campaign=parser&amp;utm_content=thumbnail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35" r:id="rId2"/>
    <p:sldId id="337" r:id="rId3"/>
    <p:sldId id="338" r:id="rId4"/>
    <p:sldId id="339" r:id="rId5"/>
    <p:sldId id="309" r:id="rId6"/>
    <p:sldId id="311" r:id="rId7"/>
    <p:sldId id="313" r:id="rId8"/>
    <p:sldId id="314" r:id="rId9"/>
    <p:sldId id="315" r:id="rId10"/>
    <p:sldId id="316" r:id="rId11"/>
    <p:sldId id="283" r:id="rId12"/>
    <p:sldId id="340" r:id="rId13"/>
    <p:sldId id="346" r:id="rId14"/>
    <p:sldId id="347" r:id="rId15"/>
    <p:sldId id="269" r:id="rId16"/>
    <p:sldId id="348" r:id="rId17"/>
    <p:sldId id="349" r:id="rId18"/>
    <p:sldId id="270" r:id="rId19"/>
    <p:sldId id="350" r:id="rId20"/>
    <p:sldId id="310" r:id="rId21"/>
    <p:sldId id="351" r:id="rId22"/>
    <p:sldId id="271" r:id="rId23"/>
    <p:sldId id="272" r:id="rId24"/>
    <p:sldId id="273" r:id="rId25"/>
    <p:sldId id="274" r:id="rId26"/>
    <p:sldId id="275" r:id="rId27"/>
    <p:sldId id="284" r:id="rId28"/>
    <p:sldId id="341" r:id="rId29"/>
    <p:sldId id="342" r:id="rId30"/>
    <p:sldId id="343" r:id="rId31"/>
    <p:sldId id="278" r:id="rId32"/>
    <p:sldId id="352" r:id="rId33"/>
    <p:sldId id="276" r:id="rId34"/>
    <p:sldId id="344" r:id="rId35"/>
    <p:sldId id="261" r:id="rId36"/>
    <p:sldId id="285" r:id="rId37"/>
    <p:sldId id="345" r:id="rId38"/>
    <p:sldId id="289" r:id="rId39"/>
    <p:sldId id="290" r:id="rId40"/>
    <p:sldId id="286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>
      <p:cViewPr varScale="1">
        <p:scale>
          <a:sx n="123" d="100"/>
          <a:sy n="123" d="100"/>
        </p:scale>
        <p:origin x="192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23298-5024-E521-EFE1-0636AAD39F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FE35E2-AE25-8C15-336D-4AADE88B36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4DD667-71D6-6DED-0844-C6CE89BFF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04DCA-11AC-8A4F-A4C6-7ED93528CD2E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5568-9C2A-67AF-F5AC-EC8B01094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8BFB30-142E-D0B8-0709-934658150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DCB4A-3BF2-6C4A-9993-7BE8EBF08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273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63F44-9671-1B98-E074-2C87EA340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A3003-D57D-3A2F-8C8A-15C1DB2F3D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AA85E1-3878-3AB5-D59B-721A9117C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04DCA-11AC-8A4F-A4C6-7ED93528CD2E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F96577-ADAB-A2C9-10A3-513EBA6A5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6B583E-F4C0-6DC1-363E-362C29D3C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DCB4A-3BF2-6C4A-9993-7BE8EBF08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9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4FD24-B038-355B-38C6-8EF261B7C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6A27C0-45D6-FC8D-545F-CB8DEB760E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788B2A-F512-A839-88C0-5DA243DE2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04DCA-11AC-8A4F-A4C6-7ED93528CD2E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9E656E-B778-5633-3240-89E04A32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04C3AB-D1EF-C8B5-EC39-03679E123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DCB4A-3BF2-6C4A-9993-7BE8EBF08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233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6DFFE-6C9E-DC46-4F0D-53710535D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548ED-44D7-5159-2AC0-3A7B86F3F6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0869CE-50CB-3F86-3F42-CD3226727D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156892-282D-F75D-9FE4-DCB4D6EAC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04DCA-11AC-8A4F-A4C6-7ED93528CD2E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929BD3-D8E3-942B-35E0-1F18D8789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416D96-8622-7C4F-DAAA-DD566BE04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DCB4A-3BF2-6C4A-9993-7BE8EBF08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28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A37A2-F430-FED1-75CF-67B533A7D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F83DF2-CD9A-DCCB-AFCE-5388464E45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C61021-40E0-BC2A-C1FE-8C4528CA7E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F7B9EC-D3B8-48E4-FF63-AE735CFA52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F6418F-2821-6D87-4C5E-18C2029BCF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F03500-4B67-BF22-E75D-BCD33E80E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04DCA-11AC-8A4F-A4C6-7ED93528CD2E}" type="datetimeFigureOut">
              <a:rPr lang="en-US" smtClean="0"/>
              <a:t>9/23/26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C34E31-09D1-3C87-4271-B989A05B2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B3CAB5-D66A-91D9-79D7-D667C2101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DCB4A-3BF2-6C4A-9993-7BE8EBF08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864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7BC5C-0473-641C-F179-D9EE0AB6F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021784-D351-DD04-14C8-DFCA9B5F6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04DCA-11AC-8A4F-A4C6-7ED93528CD2E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47CAA9-02C9-A7E1-9486-0223ED093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C3B889-8BBB-F3AF-C0B6-D294FAB4C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DCB4A-3BF2-6C4A-9993-7BE8EBF08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908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612343-50AF-B358-3B2A-548A63F90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04DCA-11AC-8A4F-A4C6-7ED93528CD2E}" type="datetimeFigureOut">
              <a:rPr lang="en-US" smtClean="0"/>
              <a:t>9/23/26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91CCB0-95AE-5995-E5A7-4193DB163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9740A9-3044-7C5F-3FF1-F0A34631D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DCB4A-3BF2-6C4A-9993-7BE8EBF08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375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BFC51-3AA7-2A24-82D7-4C3992DA2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EF171-84C1-1FE0-FE02-50DB0B5B7F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DFAF46-1895-0C49-E93D-71ED9AA7C4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F95016-BBBF-9F3F-A0D5-BB70170E5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04DCA-11AC-8A4F-A4C6-7ED93528CD2E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A12D9E-7AA0-C94C-0ED3-93E5E2B24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02DD70-D97B-93BC-2BC0-DCC418AFB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DCB4A-3BF2-6C4A-9993-7BE8EBF08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828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44BA6-4D67-2611-3545-306DCE9F2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6ED236-D720-6A5E-0080-6C41A65FAC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0EB538-731C-CFB0-9137-FE6C2771B3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D7D136-FC24-13A6-617F-1645F4F34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04DCA-11AC-8A4F-A4C6-7ED93528CD2E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E83824-309C-50FE-197D-23C9128DB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DA2558-FC81-2275-9606-38D8B4A6C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DCB4A-3BF2-6C4A-9993-7BE8EBF08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267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5D5F1-D8E2-1090-6B4B-26F159658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D75600-3DB3-6A1E-0E41-A2F3926E5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FA51D-526C-8962-A8DF-863CB2F00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04DCA-11AC-8A4F-A4C6-7ED93528CD2E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8B7AA-8516-8EA9-27EC-8D359A15F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0B5A5B-2FC2-6977-184F-6D1923C2B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DCB4A-3BF2-6C4A-9993-7BE8EBF08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960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817C61-7DF3-B07A-A3FA-6BC2B46FE6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C95E13-FA4A-94D5-681E-D0AA2DE05B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49E3D9-580E-E655-497B-3F6ADEB2D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04DCA-11AC-8A4F-A4C6-7ED93528CD2E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A46D0B-2A43-639B-A112-A90CAFF4B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AC86A-C004-20F0-B8FB-F0187FDE9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DCB4A-3BF2-6C4A-9993-7BE8EBF08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424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FB1124-0DBE-E803-68AD-F4960502F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F61AF9-2CDA-8C20-8B33-91DF74C75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834450-9BDE-37DF-3C35-DA23E982A1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04DCA-11AC-8A4F-A4C6-7ED93528CD2E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5F5B0-1A5A-2E16-C5AD-0975552A7E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4842BE-368A-F028-82D8-E8EF12AC2B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DCB4A-3BF2-6C4A-9993-7BE8EBF08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80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evhints.io/bash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evhints.io/bash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devhints.io/bash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evhints.io/bash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evhints.io/bash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evhints.io/bash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evhints.io/bash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evhints.io/bash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org&amp;utm_campaign=parser&amp;utm_content=thumbnai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org&amp;utm_campaign=parser&amp;utm_content=thumbnai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ebplatform.github.io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.mozilla.org/en-US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.mozilla.org/en-US/docs/Web/Tutorials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developer.mozilla.org/en-US/docs/Web/Tutorials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sualbuilder.com/jsp/tutorial/introduction-to-jsp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nlp.stanford.edu:8080/parser/" TargetMode="External"/><Relationship Id="rId2" Type="http://schemas.openxmlformats.org/officeDocument/2006/relationships/hyperlink" Target="http://sandiway.arizona.edu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localhost/perl/test.pl" TargetMode="External"/><Relationship Id="rId4" Type="http://schemas.openxmlformats.org/officeDocument/2006/relationships/hyperlink" Target="https://netid.arizona.edu/newid.php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Comparison_of_web_browsers#Image_format_support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.mozilla.org/en-US/docs/Web/HTML/Element/pre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EDD119B-6BFA-4C3F-90CE-97DAFD604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0F8460E-9FE0-EBD9-3850-9E9135D5A4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0588" y="965199"/>
            <a:ext cx="6766078" cy="4927601"/>
          </a:xfrm>
        </p:spPr>
        <p:txBody>
          <a:bodyPr anchor="ctr">
            <a:normAutofit/>
          </a:bodyPr>
          <a:lstStyle/>
          <a:p>
            <a:pPr algn="l"/>
            <a:r>
              <a:rPr lang="en-US" sz="4800">
                <a:solidFill>
                  <a:schemeClr val="bg1"/>
                </a:solidFill>
              </a:rPr>
              <a:t>408/508 </a:t>
            </a:r>
            <a:r>
              <a:rPr lang="en-US" sz="4800" i="1">
                <a:solidFill>
                  <a:schemeClr val="bg1"/>
                </a:solidFill>
              </a:rPr>
              <a:t>Computational Techniques for Linguists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4A25506-2625-4D9F-08B9-CD8E1333B7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3257" y="965198"/>
            <a:ext cx="2707937" cy="4927602"/>
          </a:xfrm>
        </p:spPr>
        <p:txBody>
          <a:bodyPr anchor="ctr">
            <a:normAutofit/>
          </a:bodyPr>
          <a:lstStyle/>
          <a:p>
            <a:pPr algn="r"/>
            <a:r>
              <a:rPr lang="en-US" sz="2000" dirty="0">
                <a:solidFill>
                  <a:srgbClr val="FFC000"/>
                </a:solidFill>
              </a:rPr>
              <a:t>Lecture 10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C1572D0-F0FD-4D84-8F82-DC59140EB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5891" y="2057399"/>
            <a:ext cx="0" cy="2743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1611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F2E831-1E7B-6B8E-848D-0D7A3A78C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Today's Topics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cartoon of a person pushing a cart full of boxes&#10;&#10;AI-generated content may be incorrect.">
            <a:extLst>
              <a:ext uri="{FF2B5EF4-FFF2-40B4-BE49-F238E27FC236}">
                <a16:creationId xmlns:a16="http://schemas.microsoft.com/office/drawing/2014/main" id="{719D15F5-CB62-AC69-F92B-491711859FA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r="4" b="306"/>
          <a:stretch>
            <a:fillRect/>
          </a:stretch>
        </p:blipFill>
        <p:spPr>
          <a:xfrm>
            <a:off x="5907338" y="325368"/>
            <a:ext cx="6281613" cy="6262633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1C155-B475-E95D-ACE0-EB50696FBD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733152"/>
            <a:ext cx="5823065" cy="3579022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r>
              <a:rPr lang="en-US" sz="2600" dirty="0"/>
              <a:t>Some (8) Bash cheat sheets</a:t>
            </a:r>
          </a:p>
          <a:p>
            <a:pPr lvl="1"/>
            <a:r>
              <a:rPr lang="en-US" sz="2300" i="1" dirty="0">
                <a:solidFill>
                  <a:schemeClr val="accent1"/>
                </a:solidFill>
              </a:rPr>
              <a:t>really a complete programming language!</a:t>
            </a:r>
          </a:p>
          <a:p>
            <a:r>
              <a:rPr lang="en-US" sz="3100" dirty="0"/>
              <a:t>New topic: </a:t>
            </a:r>
          </a:p>
          <a:p>
            <a:pPr lvl="1"/>
            <a:r>
              <a:rPr lang="en-US" sz="2600" dirty="0"/>
              <a:t>the </a:t>
            </a:r>
            <a:r>
              <a:rPr lang="en-US" sz="2600" i="1" dirty="0">
                <a:solidFill>
                  <a:schemeClr val="accent1"/>
                </a:solidFill>
              </a:rPr>
              <a:t>browser</a:t>
            </a:r>
            <a:r>
              <a:rPr lang="en-US" sz="2600" dirty="0"/>
              <a:t> is really a complete environment (</a:t>
            </a:r>
            <a:r>
              <a:rPr lang="en-US" sz="2600" i="1" dirty="0"/>
              <a:t>inside your computer</a:t>
            </a:r>
            <a:r>
              <a:rPr lang="en-US" sz="2600" dirty="0"/>
              <a:t>)</a:t>
            </a:r>
          </a:p>
          <a:p>
            <a:pPr lvl="1"/>
            <a:r>
              <a:rPr lang="en-US" sz="2600" dirty="0"/>
              <a:t>all browsers run </a:t>
            </a:r>
            <a:r>
              <a:rPr lang="en-US" sz="23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html5</a:t>
            </a:r>
            <a:r>
              <a:rPr lang="en-US" sz="2600" dirty="0"/>
              <a:t>:</a:t>
            </a:r>
          </a:p>
          <a:p>
            <a:pPr lvl="2"/>
            <a:r>
              <a:rPr lang="en-US" sz="23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html 	 </a:t>
            </a:r>
            <a:r>
              <a:rPr lang="en-US" sz="2300" dirty="0">
                <a:latin typeface="Aptos" panose="020B0004020202020204" pitchFamily="34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sz="2300" i="1" dirty="0">
                <a:latin typeface="Aptos" panose="020B0004020202020204" pitchFamily="34" charset="0"/>
                <a:ea typeface="Menlo" panose="020B0609030804020204" pitchFamily="49" charset="0"/>
                <a:cs typeface="Menlo" panose="020B0609030804020204" pitchFamily="49" charset="0"/>
              </a:rPr>
              <a:t>for content</a:t>
            </a:r>
            <a:r>
              <a:rPr lang="en-US" sz="2300" dirty="0">
                <a:latin typeface="Aptos" panose="020B0004020202020204" pitchFamily="34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</a:p>
          <a:p>
            <a:pPr lvl="2"/>
            <a:r>
              <a:rPr lang="en-US" sz="23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css</a:t>
            </a:r>
            <a:r>
              <a:rPr lang="en-US" sz="23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		 </a:t>
            </a:r>
            <a:r>
              <a:rPr lang="en-US" sz="2300" dirty="0">
                <a:latin typeface="Aptos" panose="020B0004020202020204" pitchFamily="34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sz="2300" i="1" dirty="0">
                <a:latin typeface="Aptos" panose="020B0004020202020204" pitchFamily="34" charset="0"/>
                <a:ea typeface="Menlo" panose="020B0609030804020204" pitchFamily="49" charset="0"/>
                <a:cs typeface="Menlo" panose="020B0609030804020204" pitchFamily="49" charset="0"/>
              </a:rPr>
              <a:t>for layout</a:t>
            </a:r>
            <a:r>
              <a:rPr lang="en-US" sz="2300" dirty="0">
                <a:latin typeface="Aptos" panose="020B0004020202020204" pitchFamily="34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</a:p>
          <a:p>
            <a:pPr lvl="2"/>
            <a:r>
              <a:rPr lang="en-US" sz="23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javascript</a:t>
            </a:r>
            <a:r>
              <a:rPr lang="en-US" sz="23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300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(</a:t>
            </a:r>
            <a:r>
              <a:rPr lang="en-US" sz="2300" i="1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programming</a:t>
            </a:r>
            <a:r>
              <a:rPr lang="en-US" sz="2300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)</a:t>
            </a:r>
          </a:p>
          <a:p>
            <a:pPr lvl="1"/>
            <a:r>
              <a:rPr lang="en-US" sz="2600" b="1" i="1" dirty="0"/>
              <a:t>goal</a:t>
            </a:r>
            <a:r>
              <a:rPr lang="en-US" sz="2600" i="1" dirty="0"/>
              <a:t>: building your own webserver</a:t>
            </a:r>
          </a:p>
        </p:txBody>
      </p:sp>
    </p:spTree>
    <p:extLst>
      <p:ext uri="{BB962C8B-B14F-4D97-AF65-F5344CB8AC3E}">
        <p14:creationId xmlns:p14="http://schemas.microsoft.com/office/powerpoint/2010/main" val="2968938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7BCA1B-4399-4245-B1C5-E4FDA2392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3122250" cy="3071906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Bash cheat sheet for parameter expansions </a:t>
            </a:r>
            <a: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(</a:t>
            </a:r>
            <a:r>
              <a:rPr lang="en-US" sz="3100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we discussed last time</a:t>
            </a:r>
            <a: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)</a:t>
            </a:r>
            <a:endParaRPr lang="en-US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76FD3C-F6B4-F743-A5F8-23757D1C21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809666"/>
            <a:ext cx="7225748" cy="523866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F097D-1C7C-6FA0-F2D0-F2AF7CB6B222}"/>
              </a:ext>
            </a:extLst>
          </p:cNvPr>
          <p:cNvSpPr txBox="1">
            <a:spLocks/>
          </p:cNvSpPr>
          <p:nvPr/>
        </p:nvSpPr>
        <p:spPr>
          <a:xfrm>
            <a:off x="660042" y="806824"/>
            <a:ext cx="2919738" cy="149411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https://devhints.io/bash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4840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D052FC-F9E1-3D4A-8DC4-0D02D9636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Bash cheat sheet for [[…]]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4E80EE5-6AD8-9340-9F69-174BF91148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836763"/>
            <a:ext cx="7225748" cy="518447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BC52E-23CD-7D70-1B53-3B45181B0C05}"/>
              </a:ext>
            </a:extLst>
          </p:cNvPr>
          <p:cNvSpPr txBox="1">
            <a:spLocks/>
          </p:cNvSpPr>
          <p:nvPr/>
        </p:nvSpPr>
        <p:spPr>
          <a:xfrm>
            <a:off x="660042" y="806824"/>
            <a:ext cx="2919738" cy="149411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https://devhints.io/bash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6670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97D0E8-0E3E-694C-95C0-49B2DA5CF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Bash cheat sheet (scripting)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4600E1-4EE0-FF43-9FB6-B3C1849827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42" y="806824"/>
            <a:ext cx="2919738" cy="1494117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buNone/>
            </a:pP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  <a:hlinkClick r:id="rId2"/>
              </a:rPr>
              <a:t>https://devhints.io/bash</a:t>
            </a:r>
            <a:endParaRPr lang="en-US" sz="2000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61FA5F-0C53-BB4B-AD90-48CA4FE50A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428" y="890956"/>
            <a:ext cx="7225748" cy="5076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273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70C351-0049-7E4C-A797-5028145D9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Bash cheat sheet (loops and functions)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E68BF05-4864-6846-8C48-677975FF12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818699"/>
            <a:ext cx="7225748" cy="522060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5C368-AEB2-862B-601F-F6500BC66BC5}"/>
              </a:ext>
            </a:extLst>
          </p:cNvPr>
          <p:cNvSpPr txBox="1">
            <a:spLocks/>
          </p:cNvSpPr>
          <p:nvPr/>
        </p:nvSpPr>
        <p:spPr>
          <a:xfrm>
            <a:off x="660042" y="806824"/>
            <a:ext cx="2919738" cy="149411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>
                <a:solidFill>
                  <a:srgbClr val="FFFFFF"/>
                </a:solidFill>
                <a:hlinkClick r:id="rId3"/>
              </a:rPr>
              <a:t>https://devhints.io/bash</a:t>
            </a:r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680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4B1C0D-B676-F943-A789-5A8014D0F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Bash cheat sheet: (arrays and dictionaries)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ED8BBC3-4738-644F-88FA-37E59704C5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800635"/>
            <a:ext cx="7225748" cy="525673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DED55-1BAA-4596-6B41-B548F75389AB}"/>
              </a:ext>
            </a:extLst>
          </p:cNvPr>
          <p:cNvSpPr txBox="1">
            <a:spLocks/>
          </p:cNvSpPr>
          <p:nvPr/>
        </p:nvSpPr>
        <p:spPr>
          <a:xfrm>
            <a:off x="660042" y="806824"/>
            <a:ext cx="2919738" cy="149411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>
                <a:solidFill>
                  <a:srgbClr val="FFFFFF"/>
                </a:solidFill>
                <a:hlinkClick r:id="rId3"/>
              </a:rPr>
              <a:t>https://devhints.io/bash</a:t>
            </a:r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25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4B1C0D-B676-F943-A789-5A8014D0F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Bash cheat sheet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9A6DC1C-341C-F54A-93AB-72BCD171E7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863859"/>
            <a:ext cx="7225748" cy="513028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4769C-676B-56A0-4461-777ABE370A02}"/>
              </a:ext>
            </a:extLst>
          </p:cNvPr>
          <p:cNvSpPr txBox="1">
            <a:spLocks/>
          </p:cNvSpPr>
          <p:nvPr/>
        </p:nvSpPr>
        <p:spPr>
          <a:xfrm>
            <a:off x="660042" y="806824"/>
            <a:ext cx="2919738" cy="149411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>
                <a:solidFill>
                  <a:srgbClr val="FFFFFF"/>
                </a:solidFill>
                <a:hlinkClick r:id="rId3"/>
              </a:rPr>
              <a:t>https://devhints.io/bash</a:t>
            </a:r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572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4B1C0D-B676-F943-A789-5A8014D0F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Bash cheat sheet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9870D15-A13A-4949-821B-33593D4F0F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863859"/>
            <a:ext cx="7225748" cy="513028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E2BF4-7DB0-274F-AD1D-FEB28828A7B5}"/>
              </a:ext>
            </a:extLst>
          </p:cNvPr>
          <p:cNvSpPr txBox="1">
            <a:spLocks/>
          </p:cNvSpPr>
          <p:nvPr/>
        </p:nvSpPr>
        <p:spPr>
          <a:xfrm>
            <a:off x="660042" y="806824"/>
            <a:ext cx="2919738" cy="149411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>
                <a:solidFill>
                  <a:srgbClr val="FFFFFF"/>
                </a:solidFill>
                <a:hlinkClick r:id="rId3"/>
              </a:rPr>
              <a:t>https://devhints.io/bash</a:t>
            </a:r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220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6A5171-00D3-B548-B87C-845212148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Bash cheat sheet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7BC6EB-9B64-6E46-A852-BD759F018A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1243212"/>
            <a:ext cx="7225748" cy="437157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2CB39-FC57-4E42-8E0B-6BFC0F1CDE05}"/>
              </a:ext>
            </a:extLst>
          </p:cNvPr>
          <p:cNvSpPr txBox="1">
            <a:spLocks/>
          </p:cNvSpPr>
          <p:nvPr/>
        </p:nvSpPr>
        <p:spPr>
          <a:xfrm>
            <a:off x="660042" y="806824"/>
            <a:ext cx="2919738" cy="149411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>
                <a:solidFill>
                  <a:srgbClr val="FFFFFF"/>
                </a:solidFill>
                <a:hlinkClick r:id="rId3"/>
              </a:rPr>
              <a:t>https://devhints.io/bash</a:t>
            </a:r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622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Browser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Nowadays </a:t>
            </a:r>
            <a:r>
              <a:rPr lang="en-US" dirty="0">
                <a:solidFill>
                  <a:schemeClr val="accent1"/>
                </a:solidFill>
              </a:rPr>
              <a:t>browsers</a:t>
            </a:r>
            <a:r>
              <a:rPr lang="en-US" dirty="0"/>
              <a:t> are very powerful in their own right (can compute locally, not just display pages from a webserver)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721" y="2870228"/>
            <a:ext cx="1625600" cy="1625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26657" y="2787668"/>
            <a:ext cx="6942133" cy="34163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CSS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(Cascading Style Sheets)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SVG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(Scalable Vector Graphics)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- cf. HTML5 canvas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Javascript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-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programming language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(Domain Object Model)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-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programmatic access to documents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Websockets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- An API to interact with regular programs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1874AA-2E57-1135-2457-033A5B2F97A4}"/>
              </a:ext>
            </a:extLst>
          </p:cNvPr>
          <p:cNvSpPr txBox="1"/>
          <p:nvPr/>
        </p:nvSpPr>
        <p:spPr>
          <a:xfrm>
            <a:off x="874665" y="4797786"/>
            <a:ext cx="180171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Frontend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stuff</a:t>
            </a:r>
          </a:p>
        </p:txBody>
      </p:sp>
    </p:spTree>
    <p:extLst>
      <p:ext uri="{BB962C8B-B14F-4D97-AF65-F5344CB8AC3E}">
        <p14:creationId xmlns:p14="http://schemas.microsoft.com/office/powerpoint/2010/main" val="188786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graph of a graph showing the number of companies&#10;&#10;AI-generated content may be incorrect.">
            <a:extLst>
              <a:ext uri="{FF2B5EF4-FFF2-40B4-BE49-F238E27FC236}">
                <a16:creationId xmlns:a16="http://schemas.microsoft.com/office/drawing/2014/main" id="{B796940F-2EAA-3CFA-9EB5-752C6DA33E1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70721" y="1421296"/>
            <a:ext cx="9418983" cy="5298178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040CD4-4B1D-FAB1-3D62-D7C448910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Browsers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8211920-38B3-1C71-E55D-C051DAE487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31519" y="2330600"/>
            <a:ext cx="3267208" cy="4351338"/>
          </a:xfrm>
        </p:spPr>
        <p:txBody>
          <a:bodyPr/>
          <a:lstStyle/>
          <a:p>
            <a:r>
              <a:rPr lang="en-US" dirty="0"/>
              <a:t>Gone are:</a:t>
            </a:r>
          </a:p>
          <a:p>
            <a:pPr lvl="1"/>
            <a:r>
              <a:rPr lang="en-US" b="1" dirty="0"/>
              <a:t>Netscape Navigator (1994)</a:t>
            </a:r>
          </a:p>
          <a:p>
            <a:pPr lvl="1"/>
            <a:r>
              <a:rPr lang="en-US" b="1" dirty="0"/>
              <a:t>Internet Explorer (1995)</a:t>
            </a:r>
          </a:p>
          <a:p>
            <a:pPr lvl="1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09BE92-60FC-1380-BEEF-0284944B7AC6}"/>
              </a:ext>
            </a:extLst>
          </p:cNvPr>
          <p:cNvSpPr txBox="1"/>
          <p:nvPr/>
        </p:nvSpPr>
        <p:spPr>
          <a:xfrm>
            <a:off x="2458956" y="2122247"/>
            <a:ext cx="1647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Google Chrome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C83EE2-34B2-ACE7-7F9F-39630AA33ADC}"/>
              </a:ext>
            </a:extLst>
          </p:cNvPr>
          <p:cNvSpPr txBox="1"/>
          <p:nvPr/>
        </p:nvSpPr>
        <p:spPr>
          <a:xfrm>
            <a:off x="2458956" y="4266481"/>
            <a:ext cx="709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Safari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A6F9B9-5A22-3D82-2801-C8447321572E}"/>
              </a:ext>
            </a:extLst>
          </p:cNvPr>
          <p:cNvSpPr txBox="1"/>
          <p:nvPr/>
        </p:nvSpPr>
        <p:spPr>
          <a:xfrm>
            <a:off x="2458956" y="5067372"/>
            <a:ext cx="1595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Microsoft Edge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172C3A-74DC-D7F9-0067-BC14FFD7FF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9650" y="2667000"/>
            <a:ext cx="762000" cy="762000"/>
          </a:xfrm>
          <a:prstGeom prst="rect">
            <a:avLst/>
          </a:prstGeom>
        </p:spPr>
      </p:pic>
      <p:pic>
        <p:nvPicPr>
          <p:cNvPr id="4" name="Picture 3" descr="Small blue &quot;e&quot; letter with a blue aureola">
            <a:extLst>
              <a:ext uri="{FF2B5EF4-FFF2-40B4-BE49-F238E27FC236}">
                <a16:creationId xmlns:a16="http://schemas.microsoft.com/office/drawing/2014/main" id="{28A8F9D2-3550-A43E-6767-5BAA8F3B1D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9650" y="3491345"/>
            <a:ext cx="762000" cy="7493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9828F8-8FBF-FDB1-AFCB-8188CA28B5F4}"/>
              </a:ext>
            </a:extLst>
          </p:cNvPr>
          <p:cNvSpPr txBox="1"/>
          <p:nvPr/>
        </p:nvSpPr>
        <p:spPr>
          <a:xfrm>
            <a:off x="7554191" y="4244659"/>
            <a:ext cx="432374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0" i="0" u="none" strike="noStrike" dirty="0">
                <a:solidFill>
                  <a:schemeClr val="tx1"/>
                </a:solidFill>
                <a:effectLst/>
              </a:rPr>
              <a:t>"</a:t>
            </a:r>
            <a:r>
              <a:rPr lang="en-US" sz="2400" b="1" i="0" u="none" strike="noStrike" dirty="0">
                <a:solidFill>
                  <a:schemeClr val="tx1"/>
                </a:solidFill>
                <a:effectLst/>
              </a:rPr>
              <a:t>first browser war</a:t>
            </a:r>
            <a:r>
              <a:rPr lang="en-US" sz="2400" b="0" i="0" u="none" strike="noStrike" dirty="0">
                <a:solidFill>
                  <a:schemeClr val="tx1"/>
                </a:solidFill>
                <a:effectLst/>
              </a:rPr>
              <a:t>" (1995–2001) </a:t>
            </a:r>
            <a:endParaRPr lang="en-US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F16963-966B-6F70-2C72-4A74A5DEA3F7}"/>
              </a:ext>
            </a:extLst>
          </p:cNvPr>
          <p:cNvSpPr txBox="1"/>
          <p:nvPr/>
        </p:nvSpPr>
        <p:spPr>
          <a:xfrm>
            <a:off x="2334265" y="2426611"/>
            <a:ext cx="4663540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0" i="0" u="none" strike="noStrike" dirty="0">
                <a:solidFill>
                  <a:schemeClr val="tx1"/>
                </a:solidFill>
                <a:effectLst/>
                <a:latin typeface="+mn-lt"/>
              </a:rPr>
              <a:t>"</a:t>
            </a:r>
            <a:r>
              <a:rPr lang="en-US" sz="2400" b="1" i="0" u="none" strike="noStrike" dirty="0">
                <a:solidFill>
                  <a:schemeClr val="tx1"/>
                </a:solidFill>
                <a:effectLst/>
                <a:latin typeface="+mn-lt"/>
              </a:rPr>
              <a:t>second browser war</a:t>
            </a:r>
            <a:r>
              <a:rPr lang="en-US" sz="2400" b="0" i="0" u="none" strike="noStrike" dirty="0">
                <a:solidFill>
                  <a:schemeClr val="tx1"/>
                </a:solidFill>
                <a:effectLst/>
                <a:latin typeface="+mn-lt"/>
              </a:rPr>
              <a:t>" (2004–2017)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74036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9" grpId="0"/>
      <p:bldP spid="10" grpId="0"/>
      <p:bldP spid="11" grpId="0"/>
      <p:bldP spid="7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2532D-2A1A-5E54-0BD8-F62FF4431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Tablets vs Overall</a:t>
            </a:r>
          </a:p>
        </p:txBody>
      </p:sp>
      <p:pic>
        <p:nvPicPr>
          <p:cNvPr id="6" name="Content Placeholder 5" descr="A graph of a number of people&#10;&#10;AI-generated content may be incorrect.">
            <a:extLst>
              <a:ext uri="{FF2B5EF4-FFF2-40B4-BE49-F238E27FC236}">
                <a16:creationId xmlns:a16="http://schemas.microsoft.com/office/drawing/2014/main" id="{36C9ADDF-7E40-7942-2838-5B3E1537292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543969"/>
            <a:ext cx="5181600" cy="2914650"/>
          </a:xfrm>
          <a:ln>
            <a:solidFill>
              <a:schemeClr val="tx1"/>
            </a:solidFill>
          </a:ln>
        </p:spPr>
      </p:pic>
      <p:pic>
        <p:nvPicPr>
          <p:cNvPr id="7" name="Content Placeholder 14" descr="A graph of a graph showing the number of companies&#10;&#10;AI-generated content may be incorrect.">
            <a:extLst>
              <a:ext uri="{FF2B5EF4-FFF2-40B4-BE49-F238E27FC236}">
                <a16:creationId xmlns:a16="http://schemas.microsoft.com/office/drawing/2014/main" id="{4F2A0254-60E0-BCCA-A9A9-AE538D49DE0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543969"/>
            <a:ext cx="5181600" cy="2914650"/>
          </a:xfrm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6FF21F4-D5A9-5236-5D4D-7EEA7E04B240}"/>
              </a:ext>
            </a:extLst>
          </p:cNvPr>
          <p:cNvSpPr txBox="1"/>
          <p:nvPr/>
        </p:nvSpPr>
        <p:spPr>
          <a:xfrm>
            <a:off x="4359209" y="3296478"/>
            <a:ext cx="1501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iPad effect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D62064-CA99-5D78-900F-3317FEA55F91}"/>
              </a:ext>
            </a:extLst>
          </p:cNvPr>
          <p:cNvSpPr txBox="1"/>
          <p:nvPr/>
        </p:nvSpPr>
        <p:spPr>
          <a:xfrm>
            <a:off x="2971800" y="2100369"/>
            <a:ext cx="9773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Tablets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DDB59C-6E68-9C2B-32EC-385E1D55ED2F}"/>
              </a:ext>
            </a:extLst>
          </p:cNvPr>
          <p:cNvSpPr txBox="1"/>
          <p:nvPr/>
        </p:nvSpPr>
        <p:spPr>
          <a:xfrm>
            <a:off x="8242852" y="2100369"/>
            <a:ext cx="9773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Overall</a:t>
            </a:r>
          </a:p>
        </p:txBody>
      </p:sp>
    </p:spTree>
    <p:extLst>
      <p:ext uri="{BB962C8B-B14F-4D97-AF65-F5344CB8AC3E}">
        <p14:creationId xmlns:p14="http://schemas.microsoft.com/office/powerpoint/2010/main" val="1466748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33EE1-B5EF-5A9C-6B04-D69C3D911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Language</a:t>
            </a:r>
          </a:p>
        </p:txBody>
      </p:sp>
      <p:pic>
        <p:nvPicPr>
          <p:cNvPr id="6" name="Content Placeholder 5" descr="A graph of a program&#10;&#10;AI-generated content may be incorrect.">
            <a:extLst>
              <a:ext uri="{FF2B5EF4-FFF2-40B4-BE49-F238E27FC236}">
                <a16:creationId xmlns:a16="http://schemas.microsoft.com/office/drawing/2014/main" id="{4E752614-23A5-4B8F-B7E6-CA327426404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117076"/>
            <a:ext cx="5181600" cy="3768436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C1F8C2-BD39-7BA1-B5E0-B75521EA16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stackoverflow</a:t>
            </a:r>
            <a:r>
              <a:rPr lang="en-US" dirty="0"/>
              <a:t>: </a:t>
            </a:r>
          </a:p>
          <a:p>
            <a:pPr lvl="1"/>
            <a:r>
              <a:rPr lang="en-US" sz="2000" dirty="0"/>
              <a:t>The most popular programming language has been JavaScript every year we have done the survey except for 2013 and 2014, when SQL was the most popular language.</a:t>
            </a:r>
          </a:p>
          <a:p>
            <a:r>
              <a:rPr lang="en-US" dirty="0"/>
              <a:t>Question asked:</a:t>
            </a:r>
          </a:p>
          <a:p>
            <a:pPr lvl="1"/>
            <a:r>
              <a:rPr lang="en-US" sz="2200" i="1" dirty="0"/>
              <a:t>Which </a:t>
            </a:r>
            <a:r>
              <a:rPr lang="en-US" sz="2200" b="1" i="1" dirty="0"/>
              <a:t>programming, scripting, and markup languages</a:t>
            </a:r>
            <a:r>
              <a:rPr lang="en-US" sz="2200" i="1" dirty="0"/>
              <a:t> have you done extensive development work in over the past year, and which do you want to work in over the next year?</a:t>
            </a:r>
          </a:p>
        </p:txBody>
      </p:sp>
    </p:spTree>
    <p:extLst>
      <p:ext uri="{BB962C8B-B14F-4D97-AF65-F5344CB8AC3E}">
        <p14:creationId xmlns:p14="http://schemas.microsoft.com/office/powerpoint/2010/main" val="3170295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"/>
              </a:rPr>
              <a:t>HTML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HTML: Hypertext Markup Language</a:t>
            </a:r>
          </a:p>
          <a:p>
            <a:pPr lvl="1"/>
            <a:r>
              <a:rPr lang="en-US" dirty="0"/>
              <a:t>Web browser: can read and render pages written in HTML</a:t>
            </a:r>
          </a:p>
          <a:p>
            <a:pPr lvl="1"/>
            <a:r>
              <a:rPr lang="en-US" b="1" dirty="0"/>
              <a:t>currently</a:t>
            </a:r>
            <a:r>
              <a:rPr lang="en-US" dirty="0"/>
              <a:t>: HTML5</a:t>
            </a:r>
          </a:p>
          <a:p>
            <a:r>
              <a:rPr lang="en-US" dirty="0"/>
              <a:t>What is "hypertext"?	</a:t>
            </a:r>
          </a:p>
          <a:p>
            <a:pPr lvl="1"/>
            <a:r>
              <a:rPr lang="en-US" dirty="0"/>
              <a:t>linked content				(Nelson, 1963)</a:t>
            </a:r>
          </a:p>
          <a:p>
            <a:pPr lvl="1"/>
            <a:r>
              <a:rPr lang="en-US" dirty="0"/>
              <a:t>nowadays: selected text/images/video can have arbitrary associated actions </a:t>
            </a:r>
          </a:p>
          <a:p>
            <a:r>
              <a:rPr lang="en-US" dirty="0" err="1"/>
              <a:t>Hypercard</a:t>
            </a:r>
            <a:r>
              <a:rPr lang="en-US" dirty="0"/>
              <a:t> for the Macintosh 		(1987)</a:t>
            </a:r>
          </a:p>
          <a:p>
            <a:r>
              <a:rPr lang="en-US" dirty="0"/>
              <a:t>World Wide Web (WWW)		(1992)</a:t>
            </a:r>
          </a:p>
          <a:p>
            <a:pPr lvl="1"/>
            <a:r>
              <a:rPr lang="en-US" dirty="0"/>
              <a:t>World Wide Web Consortium (W3C)</a:t>
            </a:r>
          </a:p>
        </p:txBody>
      </p:sp>
    </p:spTree>
    <p:extLst>
      <p:ext uri="{BB962C8B-B14F-4D97-AF65-F5344CB8AC3E}">
        <p14:creationId xmlns:p14="http://schemas.microsoft.com/office/powerpoint/2010/main" val="123643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8E50E-C681-F212-46C9-65AA81BD4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Hypercard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FC2B467-130C-2FAE-F243-5BCAD2F4881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264648"/>
            <a:ext cx="5181600" cy="3473291"/>
          </a:xfrm>
          <a:ln>
            <a:solidFill>
              <a:schemeClr val="tx1"/>
            </a:solidFill>
          </a:ln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47776D-7F42-BF3A-4136-7D8FEC147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64647"/>
            <a:ext cx="5181600" cy="3912315"/>
          </a:xfrm>
        </p:spPr>
        <p:txBody>
          <a:bodyPr/>
          <a:lstStyle/>
          <a:p>
            <a:r>
              <a:rPr lang="en-US" dirty="0"/>
              <a:t>Before WWW</a:t>
            </a:r>
          </a:p>
          <a:p>
            <a:pPr lvl="1"/>
            <a:r>
              <a:rPr lang="en-US" b="0" i="0" u="none" strike="noStrike" dirty="0">
                <a:solidFill>
                  <a:srgbClr val="555555"/>
                </a:solidFill>
                <a:effectLst/>
                <a:latin typeface="Roboto" panose="02000000000000000000" pitchFamily="2" charset="0"/>
              </a:rPr>
              <a:t>1987</a:t>
            </a:r>
          </a:p>
          <a:p>
            <a:pPr lvl="1"/>
            <a:r>
              <a:rPr lang="en-US" dirty="0">
                <a:solidFill>
                  <a:srgbClr val="555555"/>
                </a:solidFill>
                <a:latin typeface="Roboto" panose="02000000000000000000" pitchFamily="2" charset="0"/>
              </a:rPr>
              <a:t>card stack with links</a:t>
            </a:r>
          </a:p>
          <a:p>
            <a:r>
              <a:rPr lang="en-US" dirty="0" err="1">
                <a:solidFill>
                  <a:srgbClr val="555555"/>
                </a:solidFill>
                <a:latin typeface="Roboto" panose="02000000000000000000" pitchFamily="2" charset="0"/>
              </a:rPr>
              <a:t>Myst</a:t>
            </a:r>
            <a:endParaRPr lang="en-US" dirty="0">
              <a:solidFill>
                <a:srgbClr val="555555"/>
              </a:solidFill>
              <a:latin typeface="Roboto" panose="02000000000000000000" pitchFamily="2" charset="0"/>
            </a:endParaRPr>
          </a:p>
          <a:p>
            <a:pPr lvl="1"/>
            <a:r>
              <a:rPr lang="en-US" dirty="0">
                <a:solidFill>
                  <a:srgbClr val="555555"/>
                </a:solidFill>
                <a:latin typeface="Roboto" panose="02000000000000000000" pitchFamily="2" charset="0"/>
              </a:rPr>
              <a:t>1993</a:t>
            </a:r>
          </a:p>
          <a:p>
            <a:pPr lvl="1"/>
            <a:r>
              <a:rPr lang="en-US" dirty="0">
                <a:solidFill>
                  <a:srgbClr val="555555"/>
                </a:solidFill>
                <a:latin typeface="Roboto" panose="02000000000000000000" pitchFamily="2" charset="0"/>
              </a:rPr>
              <a:t>a computer game</a:t>
            </a:r>
          </a:p>
          <a:p>
            <a:pPr lvl="1"/>
            <a:r>
              <a:rPr lang="en-US" dirty="0">
                <a:solidFill>
                  <a:srgbClr val="555555"/>
                </a:solidFill>
                <a:latin typeface="Roboto" panose="02000000000000000000" pitchFamily="2" charset="0"/>
              </a:rPr>
              <a:t>developed using </a:t>
            </a:r>
            <a:r>
              <a:rPr lang="en-US" dirty="0" err="1">
                <a:solidFill>
                  <a:srgbClr val="555555"/>
                </a:solidFill>
                <a:latin typeface="Roboto" panose="02000000000000000000" pitchFamily="2" charset="0"/>
              </a:rPr>
              <a:t>Hypercard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938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082B1-0829-73CC-0903-353799092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World's first webpage</a:t>
            </a:r>
          </a:p>
        </p:txBody>
      </p:sp>
      <p:pic>
        <p:nvPicPr>
          <p:cNvPr id="8" name="Content Placeholder 7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3489A2C-3AC7-DEF2-2C0E-D1317E5DFBC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199" y="1825625"/>
            <a:ext cx="7056922" cy="4351337"/>
          </a:xfrm>
          <a:ln>
            <a:solidFill>
              <a:schemeClr val="tx1"/>
            </a:solidFill>
          </a:ln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03D3E1-289E-94FB-2E79-8CA579F200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29599" y="1825625"/>
            <a:ext cx="3286539" cy="4351338"/>
          </a:xfrm>
        </p:spPr>
        <p:txBody>
          <a:bodyPr>
            <a:normAutofit/>
          </a:bodyPr>
          <a:lstStyle/>
          <a:p>
            <a:r>
              <a:rPr lang="en-US" dirty="0"/>
              <a:t>At CERN:</a:t>
            </a:r>
          </a:p>
          <a:p>
            <a:pPr lvl="1"/>
            <a:r>
              <a:rPr lang="en-US" sz="2000" dirty="0"/>
              <a:t>August 6 1991</a:t>
            </a:r>
          </a:p>
          <a:p>
            <a:pPr lvl="1"/>
            <a:r>
              <a:rPr lang="en-US" dirty="0"/>
              <a:t>Tim Berners-Lee on a </a:t>
            </a:r>
            <a:r>
              <a:rPr lang="en-US" dirty="0">
                <a:solidFill>
                  <a:schemeClr val="accent1"/>
                </a:solidFill>
              </a:rPr>
              <a:t>NeXT</a:t>
            </a:r>
            <a:r>
              <a:rPr lang="en-US" dirty="0"/>
              <a:t> computer</a:t>
            </a:r>
          </a:p>
          <a:p>
            <a:r>
              <a:rPr lang="en-US" dirty="0"/>
              <a:t>Note:</a:t>
            </a:r>
          </a:p>
          <a:p>
            <a:pPr lvl="1"/>
            <a:r>
              <a:rPr lang="en-US" dirty="0"/>
              <a:t>all text, no graphics</a:t>
            </a:r>
          </a:p>
          <a:p>
            <a:pPr lvl="1"/>
            <a:r>
              <a:rPr lang="en-US" dirty="0"/>
              <a:t>no fancy fonts</a:t>
            </a:r>
          </a:p>
          <a:p>
            <a:pPr lvl="1"/>
            <a:r>
              <a:rPr lang="en-US" dirty="0"/>
              <a:t>no sidebars</a:t>
            </a:r>
          </a:p>
          <a:p>
            <a:pPr lvl="1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no advertising!</a:t>
            </a:r>
          </a:p>
          <a:p>
            <a:pPr lvl="1"/>
            <a:r>
              <a:rPr lang="en-US" dirty="0"/>
              <a:t>no </a:t>
            </a:r>
            <a:r>
              <a:rPr lang="en-US" dirty="0" err="1"/>
              <a:t>Javascript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694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</a:t>
            </a:r>
          </a:p>
        </p:txBody>
      </p:sp>
      <p:pic>
        <p:nvPicPr>
          <p:cNvPr id="5" name="Content Placeholder 4" descr="Screen Shot 2014-09-18 at 8.05.03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308" y="1784705"/>
            <a:ext cx="5892816" cy="4351338"/>
          </a:xfrm>
        </p:spPr>
      </p:pic>
      <p:sp>
        <p:nvSpPr>
          <p:cNvPr id="4" name="TextBox 3"/>
          <p:cNvSpPr txBox="1"/>
          <p:nvPr/>
        </p:nvSpPr>
        <p:spPr>
          <a:xfrm>
            <a:off x="7180853" y="1776197"/>
            <a:ext cx="30169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https://webplatform.github.io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Now deprecated…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A29D64-A43B-5C43-B880-D78CB8FE37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350" y="4905502"/>
            <a:ext cx="119253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14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81215-451D-484E-3655-73F905D46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MDN</a:t>
            </a:r>
          </a:p>
        </p:txBody>
      </p:sp>
      <p:pic>
        <p:nvPicPr>
          <p:cNvPr id="8" name="Content Placeholder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D9A1AEB-223A-6E7D-6D88-42D25EE491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5695" y="1825625"/>
            <a:ext cx="7560609" cy="4351338"/>
          </a:xfrm>
          <a:ln>
            <a:solidFill>
              <a:schemeClr val="tx1"/>
            </a:solidFill>
          </a:ln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61CA81-4B45-97C6-389C-E63D57FC2FAD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2315695" y="1455738"/>
            <a:ext cx="7239000" cy="369887"/>
          </a:xfrm>
        </p:spPr>
        <p:txBody>
          <a:bodyPr>
            <a:normAutofit/>
          </a:bodyPr>
          <a:lstStyle/>
          <a:p>
            <a:r>
              <a:rPr lang="en-US" sz="2000" dirty="0">
                <a:hlinkClick r:id="rId3"/>
              </a:rPr>
              <a:t>https://developer.mozilla.org/en-US/</a:t>
            </a:r>
            <a:endParaRPr lang="en-US" sz="2000" dirty="0"/>
          </a:p>
          <a:p>
            <a:endParaRPr lang="en-US" sz="2000" dirty="0"/>
          </a:p>
        </p:txBody>
      </p:sp>
      <p:pic>
        <p:nvPicPr>
          <p:cNvPr id="10" name="Picture 9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B87905C-F022-B39F-C4E3-59DF1077E2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8017" y="2916238"/>
            <a:ext cx="7772400" cy="3725847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21DCA441-D10E-08C4-D4D8-2E6BF3EB603C}"/>
              </a:ext>
            </a:extLst>
          </p:cNvPr>
          <p:cNvSpPr/>
          <p:nvPr/>
        </p:nvSpPr>
        <p:spPr>
          <a:xfrm>
            <a:off x="3207026" y="3776870"/>
            <a:ext cx="1444487" cy="530087"/>
          </a:xfrm>
          <a:custGeom>
            <a:avLst/>
            <a:gdLst>
              <a:gd name="csX0" fmla="*/ 0 w 1444487"/>
              <a:gd name="csY0" fmla="*/ 265044 h 530087"/>
              <a:gd name="csX1" fmla="*/ 722244 w 1444487"/>
              <a:gd name="csY1" fmla="*/ 0 h 530087"/>
              <a:gd name="csX2" fmla="*/ 1444488 w 1444487"/>
              <a:gd name="csY2" fmla="*/ 265044 h 530087"/>
              <a:gd name="csX3" fmla="*/ 722244 w 1444487"/>
              <a:gd name="csY3" fmla="*/ 530088 h 530087"/>
              <a:gd name="csX4" fmla="*/ 0 w 1444487"/>
              <a:gd name="csY4" fmla="*/ 265044 h 530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444487" h="530087" extrusionOk="0">
                <a:moveTo>
                  <a:pt x="0" y="265044"/>
                </a:moveTo>
                <a:cubicBezTo>
                  <a:pt x="-48963" y="88463"/>
                  <a:pt x="257866" y="24581"/>
                  <a:pt x="722244" y="0"/>
                </a:cubicBezTo>
                <a:cubicBezTo>
                  <a:pt x="1124442" y="698"/>
                  <a:pt x="1405665" y="119898"/>
                  <a:pt x="1444488" y="265044"/>
                </a:cubicBezTo>
                <a:cubicBezTo>
                  <a:pt x="1437809" y="417946"/>
                  <a:pt x="1104409" y="622497"/>
                  <a:pt x="722244" y="530088"/>
                </a:cubicBezTo>
                <a:cubicBezTo>
                  <a:pt x="319711" y="528091"/>
                  <a:pt x="6122" y="414349"/>
                  <a:pt x="0" y="265044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382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70B9E-D4EB-AA48-BE42-CA5AC36B2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</a:t>
            </a:r>
          </a:p>
        </p:txBody>
      </p:sp>
      <p:pic>
        <p:nvPicPr>
          <p:cNvPr id="13" name="Content Placeholder 1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842EF74-6E6A-5C94-E533-5649DEF339D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035090"/>
            <a:ext cx="5181600" cy="3932407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4518791-43FC-DA1A-FDA8-B5DA3140FD91}"/>
              </a:ext>
            </a:extLst>
          </p:cNvPr>
          <p:cNvSpPr txBox="1"/>
          <p:nvPr/>
        </p:nvSpPr>
        <p:spPr>
          <a:xfrm>
            <a:off x="3123171" y="1321356"/>
            <a:ext cx="6098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https://developer.mozilla.org/en-US/docs/Web/Tutorials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Content Placeholder 10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F6413AD9-A2CE-3EC7-48BC-4C888310BB6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838200" y="2035090"/>
            <a:ext cx="5181600" cy="371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048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70B9E-D4EB-AA48-BE42-CA5AC36B2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</a:t>
            </a:r>
          </a:p>
        </p:txBody>
      </p:sp>
      <p:pic>
        <p:nvPicPr>
          <p:cNvPr id="10" name="Content Placeholder 9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117C7CE-FC29-FBB9-1629-BF3CDD68F5C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047613"/>
            <a:ext cx="5181600" cy="3808317"/>
          </a:xfrm>
        </p:spPr>
      </p:pic>
      <p:pic>
        <p:nvPicPr>
          <p:cNvPr id="12" name="Content Placeholder 11" descr="Graphical user interface, text, application, website&#10;&#10;Description automatically generated">
            <a:extLst>
              <a:ext uri="{FF2B5EF4-FFF2-40B4-BE49-F238E27FC236}">
                <a16:creationId xmlns:a16="http://schemas.microsoft.com/office/drawing/2014/main" id="{01B71F5F-ED75-910B-02FF-1248A6D19ED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057397"/>
            <a:ext cx="5181600" cy="3887793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17B71D0-0364-EAE1-C6FB-F19BF0E0A3F1}"/>
              </a:ext>
            </a:extLst>
          </p:cNvPr>
          <p:cNvSpPr txBox="1"/>
          <p:nvPr/>
        </p:nvSpPr>
        <p:spPr>
          <a:xfrm>
            <a:off x="3429000" y="1321356"/>
            <a:ext cx="6098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https://developer.mozilla.org/en-US/docs/Web/Tutorials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82147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Frontend web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HTML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structure of content</a:t>
            </a:r>
          </a:p>
          <a:p>
            <a:r>
              <a:rPr lang="en-US" dirty="0"/>
              <a:t>CSS (cascading style sheets): </a:t>
            </a:r>
          </a:p>
          <a:p>
            <a:pPr lvl="1"/>
            <a:r>
              <a:rPr lang="en-US" dirty="0"/>
              <a:t>presentation</a:t>
            </a:r>
          </a:p>
          <a:p>
            <a:r>
              <a:rPr lang="en-US" dirty="0" err="1"/>
              <a:t>Javascript</a:t>
            </a:r>
            <a:endParaRPr lang="en-US" dirty="0"/>
          </a:p>
          <a:p>
            <a:pPr lvl="1"/>
            <a:r>
              <a:rPr lang="en-US" dirty="0"/>
              <a:t>scripting language</a:t>
            </a:r>
          </a:p>
          <a:p>
            <a:r>
              <a:rPr lang="en-US" dirty="0"/>
              <a:t>DOM (document object model):</a:t>
            </a:r>
          </a:p>
          <a:p>
            <a:pPr lvl="1"/>
            <a:r>
              <a:rPr lang="en-US" dirty="0"/>
              <a:t>hierarchical representation of webpage</a:t>
            </a:r>
          </a:p>
          <a:p>
            <a:r>
              <a:rPr lang="en-US" dirty="0"/>
              <a:t>SVG (scalable vector graphics): </a:t>
            </a:r>
          </a:p>
          <a:p>
            <a:pPr lvl="1"/>
            <a:r>
              <a:rPr lang="en-US" dirty="0"/>
              <a:t>2D graphical objects and methods</a:t>
            </a:r>
          </a:p>
        </p:txBody>
      </p:sp>
    </p:spTree>
    <p:extLst>
      <p:ext uri="{BB962C8B-B14F-4D97-AF65-F5344CB8AC3E}">
        <p14:creationId xmlns:p14="http://schemas.microsoft.com/office/powerpoint/2010/main" val="31098777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Client/server model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46074" r="-46074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2438394" y="6311900"/>
            <a:ext cx="6069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http://www.visualbuilder.com/jsp/tutorial/introduction-to-jsp/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40827" y="1576740"/>
            <a:ext cx="3839513" cy="147732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Web server scripting: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cgi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-bin: Common Gateway Interface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PHP: Personal Home Page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JSP: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JavaServer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Pages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81200" y="2729015"/>
            <a:ext cx="1473856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web browser: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html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Javascript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SVG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36899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HTML</a:t>
            </a:r>
          </a:p>
        </p:txBody>
      </p:sp>
      <p:pic>
        <p:nvPicPr>
          <p:cNvPr id="10" name="Content Placeholder 9" descr="Screen Shot 2014-09-16 at 1.51.43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705" y="2533650"/>
            <a:ext cx="4457700" cy="28575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8" name="Content Placeholder 7"/>
          <p:cNvSpPr>
            <a:spLocks noGrp="1"/>
          </p:cNvSpPr>
          <p:nvPr>
            <p:ph sz="half" idx="4294967295"/>
          </p:nvPr>
        </p:nvSpPr>
        <p:spPr>
          <a:xfrm>
            <a:off x="6135329" y="1600200"/>
            <a:ext cx="5692877" cy="47244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First line:</a:t>
            </a:r>
          </a:p>
          <a:p>
            <a:pPr marL="457200" lvl="1" indent="0">
              <a:buNone/>
            </a:pPr>
            <a:r>
              <a:rPr lang="en-US" sz="2000" dirty="0">
                <a:latin typeface="Monaco"/>
                <a:cs typeface="Monaco"/>
              </a:rPr>
              <a:t>&lt;!DOCTYPE HTML&gt;</a:t>
            </a:r>
          </a:p>
          <a:p>
            <a:pPr lvl="1"/>
            <a:r>
              <a:rPr lang="en-US" dirty="0"/>
              <a:t>signifies HTML5</a:t>
            </a:r>
          </a:p>
          <a:p>
            <a:r>
              <a:rPr lang="en-US" dirty="0"/>
              <a:t>Tags: </a:t>
            </a:r>
          </a:p>
          <a:p>
            <a:pPr marL="457200" lvl="1" indent="0">
              <a:buNone/>
            </a:pPr>
            <a:r>
              <a:rPr lang="en-US" sz="2000" dirty="0">
                <a:latin typeface="Monaco"/>
                <a:cs typeface="Monaco"/>
              </a:rPr>
              <a:t>&lt;tag&gt; … &lt;/tag&gt;</a:t>
            </a:r>
          </a:p>
          <a:p>
            <a:pPr lvl="1"/>
            <a:r>
              <a:rPr lang="en-US" sz="2000" dirty="0">
                <a:latin typeface="Monaco"/>
                <a:cs typeface="Monaco"/>
              </a:rPr>
              <a:t>html</a:t>
            </a:r>
          </a:p>
          <a:p>
            <a:pPr lvl="1"/>
            <a:r>
              <a:rPr lang="en-US" sz="2000" dirty="0">
                <a:latin typeface="Monaco"/>
                <a:cs typeface="Monaco"/>
              </a:rPr>
              <a:t>head</a:t>
            </a:r>
            <a:r>
              <a:rPr lang="en-US" dirty="0"/>
              <a:t>: </a:t>
            </a:r>
            <a:r>
              <a:rPr lang="en-US" sz="2000" dirty="0">
                <a:latin typeface="Monaco"/>
                <a:cs typeface="Monaco"/>
              </a:rPr>
              <a:t>title</a:t>
            </a:r>
            <a:r>
              <a:rPr lang="en-US" dirty="0"/>
              <a:t>, </a:t>
            </a:r>
            <a:r>
              <a:rPr lang="en-US" sz="2000" dirty="0">
                <a:latin typeface="Monaco"/>
                <a:cs typeface="Monaco"/>
              </a:rPr>
              <a:t>style</a:t>
            </a:r>
            <a:r>
              <a:rPr lang="en-US" dirty="0"/>
              <a:t>, </a:t>
            </a:r>
            <a:r>
              <a:rPr lang="en-US" dirty="0" err="1"/>
              <a:t>javascript</a:t>
            </a:r>
            <a:r>
              <a:rPr lang="en-US" dirty="0"/>
              <a:t> definitions etc.</a:t>
            </a:r>
          </a:p>
          <a:p>
            <a:pPr lvl="1"/>
            <a:r>
              <a:rPr lang="en-US" sz="2000" dirty="0">
                <a:latin typeface="Monaco"/>
                <a:cs typeface="Monaco"/>
              </a:rPr>
              <a:t>body</a:t>
            </a:r>
            <a:r>
              <a:rPr lang="en-US" dirty="0"/>
              <a:t>: body of the document</a:t>
            </a:r>
          </a:p>
          <a:p>
            <a:pPr lvl="1"/>
            <a:r>
              <a:rPr lang="en-US" sz="2000" dirty="0">
                <a:latin typeface="Monaco"/>
                <a:cs typeface="Monaco"/>
              </a:rPr>
              <a:t>h1</a:t>
            </a:r>
            <a:r>
              <a:rPr lang="en-US" dirty="0"/>
              <a:t>: heading level 1 (1-6)</a:t>
            </a:r>
          </a:p>
          <a:p>
            <a:pPr lvl="1"/>
            <a:r>
              <a:rPr lang="en-US" sz="2200" dirty="0">
                <a:latin typeface="Monaco"/>
                <a:cs typeface="Monaco"/>
              </a:rPr>
              <a:t>address</a:t>
            </a:r>
            <a:r>
              <a:rPr lang="en-US" dirty="0"/>
              <a:t>: contact information</a:t>
            </a:r>
          </a:p>
          <a:p>
            <a:r>
              <a:rPr lang="en-US" dirty="0"/>
              <a:t>"</a:t>
            </a:r>
            <a:r>
              <a:rPr lang="en-US" i="1" dirty="0"/>
              <a:t>self-closing</a:t>
            </a:r>
            <a:r>
              <a:rPr lang="en-US" dirty="0"/>
              <a:t>" tags:</a:t>
            </a:r>
          </a:p>
          <a:p>
            <a:pPr lvl="1"/>
            <a:r>
              <a:rPr lang="en-US" sz="2000" dirty="0" err="1">
                <a:latin typeface="Monaco"/>
                <a:cs typeface="Monaco"/>
              </a:rPr>
              <a:t>hr</a:t>
            </a:r>
            <a:r>
              <a:rPr lang="en-US" dirty="0"/>
              <a:t>: horizontal rule</a:t>
            </a:r>
          </a:p>
          <a:p>
            <a:pPr lvl="1"/>
            <a:r>
              <a:rPr lang="en-US" sz="2100" dirty="0" err="1">
                <a:latin typeface="Monaco"/>
                <a:cs typeface="Monaco"/>
              </a:rPr>
              <a:t>br</a:t>
            </a:r>
            <a:r>
              <a:rPr lang="en-US" dirty="0"/>
              <a:t>: line break	optional: </a:t>
            </a:r>
            <a:r>
              <a:rPr lang="en-US" sz="2300" dirty="0">
                <a:latin typeface="Monaco"/>
                <a:cs typeface="Monaco"/>
              </a:rPr>
              <a:t>&lt;</a:t>
            </a:r>
            <a:r>
              <a:rPr lang="en-US" sz="2300" dirty="0" err="1">
                <a:latin typeface="Monaco"/>
                <a:cs typeface="Monaco"/>
              </a:rPr>
              <a:t>br</a:t>
            </a:r>
            <a:r>
              <a:rPr lang="en-US" sz="2300" dirty="0">
                <a:latin typeface="Monaco"/>
                <a:cs typeface="Monaco"/>
              </a:rPr>
              <a:t>/&gt;</a:t>
            </a:r>
          </a:p>
          <a:p>
            <a:r>
              <a:rPr lang="en-US" dirty="0"/>
              <a:t>optionally paired:</a:t>
            </a:r>
          </a:p>
          <a:p>
            <a:pPr lvl="1"/>
            <a:r>
              <a:rPr lang="en-US" sz="2100" dirty="0">
                <a:latin typeface="Monaco"/>
                <a:cs typeface="Monaco"/>
              </a:rPr>
              <a:t>&lt;p&gt;</a:t>
            </a:r>
            <a:r>
              <a:rPr lang="en-US" dirty="0"/>
              <a:t> .. </a:t>
            </a:r>
            <a:r>
              <a:rPr lang="en-US" sz="2100" dirty="0">
                <a:latin typeface="Monaco"/>
                <a:cs typeface="Monaco"/>
              </a:rPr>
              <a:t>&lt;/p&gt;</a:t>
            </a:r>
            <a:r>
              <a:rPr lang="en-US" dirty="0"/>
              <a:t>: paragraph</a:t>
            </a:r>
          </a:p>
          <a:p>
            <a:r>
              <a:rPr lang="en-US" dirty="0"/>
              <a:t>comment:</a:t>
            </a:r>
          </a:p>
          <a:p>
            <a:pPr lvl="1"/>
            <a:r>
              <a:rPr lang="en-US" sz="2200" dirty="0">
                <a:latin typeface="Monaco"/>
                <a:cs typeface="Monaco"/>
              </a:rPr>
              <a:t>&lt;!-- … </a:t>
            </a:r>
            <a:r>
              <a:rPr lang="en-US" sz="2200" dirty="0">
                <a:latin typeface="Monaco"/>
                <a:cs typeface="Monaco"/>
                <a:sym typeface="Wingdings"/>
              </a:rPr>
              <a:t>--&gt;</a:t>
            </a:r>
            <a:endParaRPr lang="en-US" sz="2200" dirty="0">
              <a:latin typeface="Monaco"/>
              <a:cs typeface="Monaco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79705" y="1937716"/>
            <a:ext cx="4289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boilerplate inserted by my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Aquamacs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editor:</a:t>
            </a:r>
          </a:p>
        </p:txBody>
      </p:sp>
    </p:spTree>
    <p:extLst>
      <p:ext uri="{BB962C8B-B14F-4D97-AF65-F5344CB8AC3E}">
        <p14:creationId xmlns:p14="http://schemas.microsoft.com/office/powerpoint/2010/main" val="2325099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HTML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hypertext (link):</a:t>
            </a:r>
          </a:p>
          <a:p>
            <a:pPr lvl="1"/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=URL&gt;text&lt;/a&gt;		(text presented in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blue</a:t>
            </a:r>
            <a:r>
              <a:rPr lang="en-US" dirty="0"/>
              <a:t>) </a:t>
            </a:r>
          </a:p>
          <a:p>
            <a:r>
              <a:rPr lang="en-US" dirty="0"/>
              <a:t>URL: uniform resource locator</a:t>
            </a:r>
          </a:p>
          <a:p>
            <a:pPr lvl="1"/>
            <a:r>
              <a:rPr lang="en-US" dirty="0"/>
              <a:t>Examples:</a:t>
            </a:r>
          </a:p>
          <a:p>
            <a:pPr lvl="2"/>
            <a:r>
              <a:rPr lang="en-US" dirty="0">
                <a:hlinkClick r:id="rId2"/>
              </a:rPr>
              <a:t>http://sandiway.arizona.edu</a:t>
            </a:r>
            <a:r>
              <a:rPr lang="en-US">
                <a:hlinkClick r:id="rId2"/>
              </a:rPr>
              <a:t>/</a:t>
            </a:r>
            <a:endParaRPr lang="en-US" dirty="0"/>
          </a:p>
          <a:p>
            <a:pPr lvl="2"/>
            <a:r>
              <a:rPr lang="en-US" dirty="0">
                <a:hlinkClick r:id="rId3"/>
              </a:rPr>
              <a:t>http://nlp.stanford.edu:8080/parser/</a:t>
            </a:r>
            <a:endParaRPr lang="en-US" dirty="0"/>
          </a:p>
          <a:p>
            <a:pPr lvl="2"/>
            <a:r>
              <a:rPr lang="en-US" dirty="0">
                <a:hlinkClick r:id="rId4"/>
              </a:rPr>
              <a:t>https://netid.arizona.edu/newid.php</a:t>
            </a:r>
            <a:r>
              <a:rPr lang="en-US" dirty="0"/>
              <a:t>				(PHP)</a:t>
            </a:r>
          </a:p>
          <a:p>
            <a:pPr lvl="2"/>
            <a:r>
              <a:rPr lang="en-US" dirty="0">
                <a:hlinkClick r:id="rId5"/>
              </a:rPr>
              <a:t>http://localhost/perl/test.pl</a:t>
            </a:r>
            <a:r>
              <a:rPr lang="en-US" dirty="0"/>
              <a:t>					(</a:t>
            </a:r>
            <a:r>
              <a:rPr lang="en-US" dirty="0" err="1"/>
              <a:t>mod_perl</a:t>
            </a:r>
            <a:r>
              <a:rPr lang="en-US" dirty="0"/>
              <a:t> program)</a:t>
            </a:r>
          </a:p>
          <a:p>
            <a:pPr lvl="1"/>
            <a:r>
              <a:rPr lang="en-US" dirty="0"/>
              <a:t>Format:</a:t>
            </a:r>
          </a:p>
          <a:p>
            <a:pPr lvl="2"/>
            <a:r>
              <a:rPr lang="en-US" dirty="0"/>
              <a:t>protocol://host(:port)/path</a:t>
            </a:r>
          </a:p>
          <a:p>
            <a:pPr lvl="2"/>
            <a:r>
              <a:rPr lang="en-US" dirty="0"/>
              <a:t>protocol://host(:port)/</a:t>
            </a:r>
            <a:r>
              <a:rPr lang="en-US" dirty="0" err="1"/>
              <a:t>path?query</a:t>
            </a:r>
            <a:endParaRPr lang="en-US" dirty="0"/>
          </a:p>
          <a:p>
            <a:pPr lvl="3"/>
            <a:r>
              <a:rPr lang="en-US" dirty="0"/>
              <a:t>protocol  = http (hypertext transfer protocol)</a:t>
            </a:r>
          </a:p>
          <a:p>
            <a:pPr lvl="3"/>
            <a:r>
              <a:rPr lang="en-US" dirty="0"/>
              <a:t>port = TCP/IP port number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433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HTML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81652"/>
          </a:xfrm>
        </p:spPr>
        <p:txBody>
          <a:bodyPr>
            <a:noAutofit/>
          </a:bodyPr>
          <a:lstStyle/>
          <a:p>
            <a:r>
              <a:rPr lang="en-US" sz="2000" dirty="0"/>
              <a:t>Images:</a:t>
            </a:r>
          </a:p>
          <a:p>
            <a:pPr lvl="1"/>
            <a:r>
              <a:rPr lang="en-US" sz="1600" dirty="0"/>
              <a:t>&lt;</a:t>
            </a:r>
            <a:r>
              <a:rPr lang="en-US" sz="1600" dirty="0" err="1"/>
              <a:t>img</a:t>
            </a:r>
            <a:r>
              <a:rPr lang="en-US" sz="1600" dirty="0"/>
              <a:t> </a:t>
            </a:r>
            <a:r>
              <a:rPr lang="en-US" sz="1600" dirty="0" err="1"/>
              <a:t>src</a:t>
            </a:r>
            <a:r>
              <a:rPr lang="en-US" sz="1600" dirty="0"/>
              <a:t>=URL&gt;</a:t>
            </a:r>
          </a:p>
          <a:p>
            <a:pPr lvl="1"/>
            <a:r>
              <a:rPr lang="en-US" sz="1600" dirty="0"/>
              <a:t>attribute: </a:t>
            </a:r>
            <a:r>
              <a:rPr lang="en-US" sz="1600" dirty="0" err="1"/>
              <a:t>src</a:t>
            </a:r>
            <a:r>
              <a:rPr lang="en-US" sz="1600" dirty="0"/>
              <a:t> 					(required)</a:t>
            </a:r>
          </a:p>
          <a:p>
            <a:pPr lvl="1"/>
            <a:r>
              <a:rPr lang="en-US" sz="1600" dirty="0"/>
              <a:t>value: URL (or filename etc.)			(jpg, gif, </a:t>
            </a:r>
            <a:r>
              <a:rPr lang="en-US" sz="1600" dirty="0" err="1"/>
              <a:t>png</a:t>
            </a:r>
            <a:r>
              <a:rPr lang="en-US" sz="1600" dirty="0"/>
              <a:t> supported, see note below)</a:t>
            </a:r>
          </a:p>
          <a:p>
            <a:pPr lvl="1"/>
            <a:r>
              <a:rPr lang="en-US" sz="1600" dirty="0"/>
              <a:t>attribute: alt					(supposed to be required)</a:t>
            </a:r>
          </a:p>
          <a:p>
            <a:pPr lvl="1"/>
            <a:r>
              <a:rPr lang="en-US" sz="1600" dirty="0"/>
              <a:t>value: text</a:t>
            </a:r>
          </a:p>
          <a:p>
            <a:pPr lvl="1"/>
            <a:r>
              <a:rPr lang="en-US" sz="1600" dirty="0"/>
              <a:t>attribute: height</a:t>
            </a:r>
          </a:p>
          <a:p>
            <a:pPr lvl="1"/>
            <a:r>
              <a:rPr lang="en-US" sz="1600" dirty="0"/>
              <a:t>value: pixels</a:t>
            </a:r>
          </a:p>
          <a:p>
            <a:pPr lvl="1"/>
            <a:r>
              <a:rPr lang="en-US" sz="1600" dirty="0"/>
              <a:t>attribute: width</a:t>
            </a:r>
          </a:p>
          <a:p>
            <a:pPr lvl="1"/>
            <a:r>
              <a:rPr lang="en-US" sz="1600" dirty="0"/>
              <a:t>value: pixels</a:t>
            </a:r>
          </a:p>
          <a:p>
            <a:pPr lvl="1"/>
            <a:r>
              <a:rPr lang="en-US" sz="1600" dirty="0">
                <a:solidFill>
                  <a:schemeClr val="accent2"/>
                </a:solidFill>
              </a:rPr>
              <a:t>attribute: align		</a:t>
            </a:r>
            <a:r>
              <a:rPr lang="en-US" sz="1600" dirty="0"/>
              <a:t>		(not in HTML5)</a:t>
            </a:r>
          </a:p>
          <a:p>
            <a:pPr lvl="1"/>
            <a:r>
              <a:rPr lang="en-US" sz="1600" dirty="0">
                <a:solidFill>
                  <a:srgbClr val="C0504D"/>
                </a:solidFill>
              </a:rPr>
              <a:t>value: </a:t>
            </a:r>
            <a:r>
              <a:rPr lang="en-US" sz="1600" dirty="0" err="1">
                <a:solidFill>
                  <a:srgbClr val="C0504D"/>
                </a:solidFill>
              </a:rPr>
              <a:t>top|bottom|middle|left|right</a:t>
            </a:r>
            <a:endParaRPr lang="en-US" sz="1600" dirty="0">
              <a:solidFill>
                <a:srgbClr val="C0504D"/>
              </a:solidFill>
            </a:endParaRPr>
          </a:p>
          <a:p>
            <a:r>
              <a:rPr lang="en-US" sz="2000" dirty="0"/>
              <a:t>Can embed:</a:t>
            </a:r>
          </a:p>
          <a:p>
            <a:pPr lvl="1"/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&lt;a </a:t>
            </a:r>
            <a:r>
              <a:rPr lang="en-US" sz="1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href</a:t>
            </a:r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=URL&gt;&lt;</a:t>
            </a:r>
            <a:r>
              <a:rPr lang="en-US" sz="1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img</a:t>
            </a:r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1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src</a:t>
            </a:r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=URL&gt;&lt;/a&gt;</a:t>
            </a:r>
          </a:p>
          <a:p>
            <a:r>
              <a:rPr lang="en-US" sz="2000" b="1" dirty="0"/>
              <a:t>Note: </a:t>
            </a:r>
            <a:r>
              <a:rPr lang="en-US" sz="1600" dirty="0">
                <a:hlinkClick r:id="rId2"/>
              </a:rPr>
              <a:t>http://en.wikipedia.org/wiki/Comparison_of_web_browsers#Image_format_support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19648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2B63D-0678-0546-A5F5-CA8F2F5DB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4C1A75-A3F0-924D-BB10-2DF64F9D12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775175" cy="4351338"/>
          </a:xfrm>
        </p:spPr>
        <p:txBody>
          <a:bodyPr>
            <a:normAutofit/>
          </a:bodyPr>
          <a:lstStyle/>
          <a:p>
            <a:r>
              <a:rPr lang="en-US" dirty="0"/>
              <a:t>Images can be embedded inside the file via base64 encoding:</a:t>
            </a:r>
          </a:p>
          <a:p>
            <a:pPr marL="457200" lvl="1" indent="0">
              <a:buNone/>
            </a:pP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</a:t>
            </a:r>
            <a:r>
              <a:rPr lang="en-US" sz="22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img</a:t>
            </a: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200" dirty="0">
                <a:solidFill>
                  <a:schemeClr val="accent6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width="70px" </a:t>
            </a:r>
            <a:r>
              <a:rPr lang="en-US" sz="22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src</a:t>
            </a: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="</a:t>
            </a:r>
            <a:r>
              <a:rPr lang="en-US" sz="22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data:image</a:t>
            </a: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</a:t>
            </a:r>
            <a:r>
              <a:rPr lang="en-US" sz="22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png</a:t>
            </a: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;base64,</a:t>
            </a:r>
            <a:r>
              <a:rPr lang="en-US" sz="22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VBORw0KGgoAAAANSUhEUgAAAIIAAAB6CAYAAABzwouJAAAMFmlDQ1BJQ0MgUHJvZmlsZQAASImVVwdUk8kWnr+kEJJQAqFICb0JUqQLhF4FpIONkAQIJUJCULGjiwquXUSxoqsiCq4FkLViwYII9v5AREVZFws2VN6kgK6vnXfPmX++3Ln3zncnd+bMAKBiz8nLy0FVAcgVFohigv1YSckpLFInUAJagA5owIbDFef5RkdHACjD/d/l/S2ASPvrttJY/zr+X0WNxxdzAUCiIU7jibm5EB8GANfm5okKACC0Qr3J </a:t>
            </a: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…"&gt;</a:t>
            </a:r>
          </a:p>
        </p:txBody>
      </p:sp>
      <p:pic>
        <p:nvPicPr>
          <p:cNvPr id="9" name="Content Placeholder 8" descr="A person with his arms crossed&#10;&#10;Description automatically generated">
            <a:extLst>
              <a:ext uri="{FF2B5EF4-FFF2-40B4-BE49-F238E27FC236}">
                <a16:creationId xmlns:a16="http://schemas.microsoft.com/office/drawing/2014/main" id="{B8F42348-3963-9F75-CB74-A803C0151BB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693314" y="1844160"/>
            <a:ext cx="3660486" cy="3944980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846527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2B63D-0678-0546-A5F5-CA8F2F5DB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4C1A75-A3F0-924D-BB10-2DF64F9D12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On Ubuntu:</a:t>
            </a:r>
          </a:p>
          <a:p>
            <a:pPr lvl="1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base64 </a:t>
            </a:r>
            <a:r>
              <a:rPr lang="en-US" i="1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imagefile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&gt; </a:t>
            </a:r>
            <a:r>
              <a:rPr lang="en-US" i="1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encoded.txt</a:t>
            </a:r>
            <a:endParaRPr lang="en-US" dirty="0"/>
          </a:p>
          <a:p>
            <a:r>
              <a:rPr lang="en-US" dirty="0"/>
              <a:t>macOS:</a:t>
            </a:r>
          </a:p>
          <a:p>
            <a:pPr lvl="1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base64 -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i="1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imagefile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-o </a:t>
            </a:r>
            <a:r>
              <a:rPr lang="en-US" i="1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encoded.txt</a:t>
            </a:r>
            <a:endParaRPr lang="en-US" i="1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dirty="0"/>
              <a:t>base64 in Windows:</a:t>
            </a:r>
          </a:p>
          <a:p>
            <a:pPr lvl="1"/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certutil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–encode </a:t>
            </a:r>
            <a:r>
              <a:rPr kumimoji="0" lang="en-US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imagefile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i="1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encoded.txt</a:t>
            </a:r>
            <a:endParaRPr lang="en-US" i="1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sz="2500" dirty="0">
                <a:latin typeface="Calibri" panose="020F0502020204030204" pitchFamily="34" charset="0"/>
                <a:ea typeface="Xingkai TC Light" panose="02010600040101010101" pitchFamily="2" charset="-120"/>
                <a:cs typeface="Calibri" panose="020F0502020204030204" pitchFamily="34" charset="0"/>
              </a:rPr>
              <a:t>HTML file:</a:t>
            </a:r>
          </a:p>
          <a:p>
            <a:pPr lvl="1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img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width="200px"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src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="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data:image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</a:t>
            </a:r>
            <a:r>
              <a:rPr lang="en-US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png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;base64, "&gt;</a:t>
            </a:r>
            <a:endParaRPr lang="en-US" dirty="0"/>
          </a:p>
        </p:txBody>
      </p:sp>
      <p:sp>
        <p:nvSpPr>
          <p:cNvPr id="5" name="Down Arrow Callout 4">
            <a:extLst>
              <a:ext uri="{FF2B5EF4-FFF2-40B4-BE49-F238E27FC236}">
                <a16:creationId xmlns:a16="http://schemas.microsoft.com/office/drawing/2014/main" id="{2D8D80AA-56C5-0BF7-31E4-5CE972E8CE83}"/>
              </a:ext>
            </a:extLst>
          </p:cNvPr>
          <p:cNvSpPr/>
          <p:nvPr/>
        </p:nvSpPr>
        <p:spPr>
          <a:xfrm>
            <a:off x="8746525" y="2693772"/>
            <a:ext cx="2607275" cy="2137719"/>
          </a:xfrm>
          <a:prstGeom prst="downArrowCallou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put contents of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encoded.txt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this gap!</a:t>
            </a:r>
          </a:p>
        </p:txBody>
      </p:sp>
    </p:spTree>
    <p:extLst>
      <p:ext uri="{BB962C8B-B14F-4D97-AF65-F5344CB8AC3E}">
        <p14:creationId xmlns:p14="http://schemas.microsoft.com/office/powerpoint/2010/main" val="4006466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B0DC8-77F4-D46F-B9A3-0E28CDA7F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B4492-B5B5-0D50-B7A6-5E2338377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2853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Example (macOS):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$ ls -l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sandiway.png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-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rw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-r--r--@ 1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sandiway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staff  158266 Sep 25 19:45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sandiway.png</a:t>
            </a:r>
            <a:endParaRPr lang="en-US" sz="20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$ base64 -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sandiway.png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-o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encoded.txt</a:t>
            </a:r>
            <a:endParaRPr lang="en-US" sz="20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$ ls -l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encoded.txt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-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rw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-r--r--  1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sandiway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staff  211025 Sep 25 19:47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encoded.txt</a:t>
            </a:r>
            <a:endParaRPr lang="en-US" sz="20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546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60359-F511-5B30-2ECB-CABF2F08A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HTML</a:t>
            </a:r>
          </a:p>
        </p:txBody>
      </p:sp>
      <p:pic>
        <p:nvPicPr>
          <p:cNvPr id="7" name="Content Placeholder 6" descr="A screenshot of a computer&#10;&#10;Description automatically generated">
            <a:extLst>
              <a:ext uri="{FF2B5EF4-FFF2-40B4-BE49-F238E27FC236}">
                <a16:creationId xmlns:a16="http://schemas.microsoft.com/office/drawing/2014/main" id="{66A87EF9-46E6-56D7-E8B1-E2D8FD3649F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99306" y="1690688"/>
            <a:ext cx="5572894" cy="4318027"/>
          </a:xfrm>
        </p:spPr>
      </p:pic>
      <p:pic>
        <p:nvPicPr>
          <p:cNvPr id="9" name="Content Placeholder 8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64FA9F74-796D-BC59-E0AF-D6ACA9FE8AE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58697" y="1690688"/>
            <a:ext cx="5572894" cy="4318027"/>
          </a:xfrm>
        </p:spPr>
      </p:pic>
    </p:spTree>
    <p:extLst>
      <p:ext uri="{BB962C8B-B14F-4D97-AF65-F5344CB8AC3E}">
        <p14:creationId xmlns:p14="http://schemas.microsoft.com/office/powerpoint/2010/main" val="30483093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HTML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333892" cy="297708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Other text element style tags (inline; semantic):</a:t>
            </a:r>
          </a:p>
          <a:p>
            <a:pPr lvl="1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em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 … &lt;/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em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</a:t>
            </a:r>
            <a:r>
              <a:rPr lang="en-US" dirty="0"/>
              <a:t>					</a:t>
            </a:r>
            <a:r>
              <a:rPr lang="en-US" i="1" dirty="0"/>
              <a:t>italics</a:t>
            </a:r>
          </a:p>
          <a:p>
            <a:pPr lvl="1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&lt;strong&gt; .. &lt;/strong&gt;</a:t>
            </a:r>
            <a:r>
              <a:rPr lang="en-US" dirty="0"/>
              <a:t>			</a:t>
            </a:r>
            <a:r>
              <a:rPr lang="en-US" b="1" dirty="0"/>
              <a:t>bold</a:t>
            </a:r>
          </a:p>
          <a:p>
            <a:pPr lvl="1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tt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 … &lt;/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tt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</a:t>
            </a:r>
            <a:r>
              <a:rPr lang="en-US" dirty="0"/>
              <a:t>					</a:t>
            </a:r>
            <a:r>
              <a:rPr lang="en-US" dirty="0">
                <a:latin typeface="Monaco"/>
                <a:cs typeface="Monaco"/>
              </a:rPr>
              <a:t>monospaced</a:t>
            </a:r>
          </a:p>
          <a:p>
            <a:pPr lvl="1"/>
            <a:r>
              <a:rPr lang="en-US" dirty="0">
                <a:latin typeface="Monaco"/>
              </a:rPr>
              <a:t>&lt;code&gt; … &lt;/code&gt;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Older style tags (specifies "look" or presentation):</a:t>
            </a:r>
            <a:endParaRPr lang="en-US" dirty="0">
              <a:latin typeface="Monaco"/>
            </a:endParaRPr>
          </a:p>
          <a:p>
            <a:pPr lvl="1"/>
            <a:r>
              <a:rPr lang="en-US" dirty="0">
                <a:latin typeface="Monaco"/>
              </a:rPr>
              <a:t>&lt;b&gt; … &lt;/b&gt;</a:t>
            </a:r>
            <a:r>
              <a:rPr lang="en-US" b="1" dirty="0"/>
              <a:t> 					bold</a:t>
            </a:r>
            <a:endParaRPr lang="en-US" dirty="0">
              <a:latin typeface="Monaco"/>
            </a:endParaRPr>
          </a:p>
          <a:p>
            <a:pPr lvl="1"/>
            <a:r>
              <a:rPr lang="en-US" dirty="0">
                <a:latin typeface="Monaco"/>
              </a:rPr>
              <a:t>&lt;</a:t>
            </a:r>
            <a:r>
              <a:rPr lang="en-US" dirty="0" err="1">
                <a:latin typeface="Monaco"/>
              </a:rPr>
              <a:t>i</a:t>
            </a:r>
            <a:r>
              <a:rPr lang="en-US" dirty="0">
                <a:latin typeface="Monaco"/>
              </a:rPr>
              <a:t>&gt; … &lt;/</a:t>
            </a:r>
            <a:r>
              <a:rPr lang="en-US" dirty="0" err="1">
                <a:latin typeface="Monaco"/>
              </a:rPr>
              <a:t>i</a:t>
            </a:r>
            <a:r>
              <a:rPr lang="en-US" dirty="0">
                <a:latin typeface="Monaco"/>
              </a:rPr>
              <a:t>&gt;				</a:t>
            </a:r>
            <a:r>
              <a:rPr lang="en-US" i="1" dirty="0"/>
              <a:t> 	italics</a:t>
            </a:r>
            <a:r>
              <a:rPr lang="en-US" dirty="0"/>
              <a:t>				</a:t>
            </a:r>
          </a:p>
          <a:p>
            <a:r>
              <a:rPr lang="en-US" dirty="0"/>
              <a:t>block-level:</a:t>
            </a:r>
          </a:p>
          <a:p>
            <a:pPr lvl="1"/>
            <a:r>
              <a:rPr lang="en-US" dirty="0"/>
              <a:t>&lt;pre&gt; … &lt;/pre&gt;					preformatted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502C6A-84D2-084A-B765-41608EA30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697" y="4802710"/>
            <a:ext cx="8559800" cy="10287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96CF323-CE33-5644-9926-E8EB0F1733B7}"/>
              </a:ext>
            </a:extLst>
          </p:cNvPr>
          <p:cNvSpPr/>
          <p:nvPr/>
        </p:nvSpPr>
        <p:spPr>
          <a:xfrm>
            <a:off x="935697" y="5831410"/>
            <a:ext cx="69164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https://developer.mozilla.org/en-US/docs/Web/HTML/Element/pre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668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0E520-B0FD-A84E-8444-964B19FE8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HTML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A0DE203-DC3E-8843-B47B-A972D685CD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039345"/>
            <a:ext cx="10515600" cy="3923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636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HTML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Lists:</a:t>
            </a:r>
          </a:p>
          <a:p>
            <a:pPr lvl="1"/>
            <a:r>
              <a:rPr lang="en-US" dirty="0"/>
              <a:t>list item: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&lt;li&gt; … &lt;/li&gt;</a:t>
            </a:r>
          </a:p>
          <a:p>
            <a:pPr lvl="1"/>
            <a:r>
              <a:rPr lang="en-US" dirty="0"/>
              <a:t>ordered lists: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ol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 … &lt;/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ol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</a:t>
            </a:r>
          </a:p>
          <a:p>
            <a:pPr lvl="1"/>
            <a:r>
              <a:rPr lang="en-US" dirty="0"/>
              <a:t>unordered lists: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ul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 … &lt;/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ul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</a:t>
            </a:r>
          </a:p>
          <a:p>
            <a:pPr lvl="1"/>
            <a:r>
              <a:rPr lang="en-US" b="1" dirty="0"/>
              <a:t>note</a:t>
            </a:r>
            <a:r>
              <a:rPr lang="en-US" dirty="0"/>
              <a:t>: can be nested arbitrarily deep</a:t>
            </a:r>
          </a:p>
        </p:txBody>
      </p:sp>
    </p:spTree>
    <p:extLst>
      <p:ext uri="{BB962C8B-B14F-4D97-AF65-F5344CB8AC3E}">
        <p14:creationId xmlns:p14="http://schemas.microsoft.com/office/powerpoint/2010/main" val="2094721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Debugging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Safari:</a:t>
            </a:r>
          </a:p>
          <a:p>
            <a:pPr lvl="1"/>
            <a:r>
              <a:rPr lang="en-US" dirty="0"/>
              <a:t>Preferences &gt; Advanced &gt; </a:t>
            </a:r>
            <a:r>
              <a:rPr lang="en-US" b="1" dirty="0"/>
              <a:t>Show Develop menu in menu bar</a:t>
            </a:r>
          </a:p>
        </p:txBody>
      </p:sp>
      <p:sp>
        <p:nvSpPr>
          <p:cNvPr id="7" name="Rectangle 6"/>
          <p:cNvSpPr/>
          <p:nvPr/>
        </p:nvSpPr>
        <p:spPr>
          <a:xfrm>
            <a:off x="3039583" y="4990626"/>
            <a:ext cx="2212428" cy="236086"/>
          </a:xfrm>
          <a:prstGeom prst="rect">
            <a:avLst/>
          </a:prstGeom>
          <a:solidFill>
            <a:schemeClr val="lt1">
              <a:alpha val="26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E3FD67-39E9-0F4D-AB01-5B0CA1671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083" y="2738109"/>
            <a:ext cx="5473700" cy="20086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05669D-9C64-8B41-B141-23F3BFF614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217" y="2738109"/>
            <a:ext cx="4902200" cy="396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0948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Debugging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the Develop menu:</a:t>
            </a:r>
          </a:p>
          <a:p>
            <a:pPr lvl="1"/>
            <a:r>
              <a:rPr lang="en-US" i="1" dirty="0"/>
              <a:t>Allow JavaScript from Smart Search Field</a:t>
            </a:r>
          </a:p>
          <a:p>
            <a:pPr lvl="2"/>
            <a:r>
              <a:rPr lang="en-US" sz="1900" dirty="0" err="1">
                <a:latin typeface="Menlo Bold"/>
                <a:cs typeface="Menlo Bold"/>
              </a:rPr>
              <a:t>javascript</a:t>
            </a:r>
            <a:r>
              <a:rPr lang="en-US" sz="1900" dirty="0">
                <a:latin typeface="Menlo Bold"/>
                <a:cs typeface="Menlo Bold"/>
              </a:rPr>
              <a:t>:</a:t>
            </a:r>
            <a:r>
              <a:rPr lang="en-US" dirty="0"/>
              <a:t> ok in address bar</a:t>
            </a:r>
          </a:p>
          <a:p>
            <a:pPr lvl="1"/>
            <a:r>
              <a:rPr lang="en-US" dirty="0"/>
              <a:t>Show Page Source</a:t>
            </a:r>
          </a:p>
          <a:p>
            <a:pPr lvl="1"/>
            <a:r>
              <a:rPr lang="en-US" dirty="0"/>
              <a:t>Show Web Inspector</a:t>
            </a:r>
          </a:p>
        </p:txBody>
      </p:sp>
      <p:pic>
        <p:nvPicPr>
          <p:cNvPr id="4" name="Picture 3" descr="Screen Shot 2014-09-23 at 11.33.01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906" y="1592808"/>
            <a:ext cx="3443336" cy="47725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5" name="Rectangle 4"/>
          <p:cNvSpPr/>
          <p:nvPr/>
        </p:nvSpPr>
        <p:spPr>
          <a:xfrm>
            <a:off x="7140796" y="6048968"/>
            <a:ext cx="3727925" cy="323758"/>
          </a:xfrm>
          <a:prstGeom prst="rect">
            <a:avLst/>
          </a:prstGeom>
          <a:solidFill>
            <a:schemeClr val="lt1">
              <a:alpha val="26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Screen Shot 2015-10-01 at 12.39.4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659" y="4042320"/>
            <a:ext cx="3761836" cy="20066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843263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Debugging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3622"/>
          </a:xfrm>
        </p:spPr>
        <p:txBody>
          <a:bodyPr/>
          <a:lstStyle/>
          <a:p>
            <a:r>
              <a:rPr lang="en-US" dirty="0"/>
              <a:t>Developer Tools and </a:t>
            </a:r>
            <a:r>
              <a:rPr lang="en-US" dirty="0" err="1"/>
              <a:t>Javascript</a:t>
            </a:r>
            <a:r>
              <a:rPr lang="en-US" dirty="0"/>
              <a:t> in Google Chrome: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A05178-BD90-7749-B553-02362F990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815" y="2301121"/>
            <a:ext cx="6085185" cy="42220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C8D51679-0CD8-3F45-8771-D0C6DF84C8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4616" y="2301120"/>
            <a:ext cx="4209944" cy="411765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6843746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Debugging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3622"/>
          </a:xfrm>
        </p:spPr>
        <p:txBody>
          <a:bodyPr/>
          <a:lstStyle/>
          <a:p>
            <a:r>
              <a:rPr lang="en-US" dirty="0"/>
              <a:t>In Google Chrome:</a:t>
            </a:r>
          </a:p>
        </p:txBody>
      </p:sp>
      <p:sp>
        <p:nvSpPr>
          <p:cNvPr id="7" name="Rectangle 6"/>
          <p:cNvSpPr/>
          <p:nvPr/>
        </p:nvSpPr>
        <p:spPr>
          <a:xfrm>
            <a:off x="3039583" y="4990626"/>
            <a:ext cx="2212428" cy="236086"/>
          </a:xfrm>
          <a:prstGeom prst="rect">
            <a:avLst/>
          </a:prstGeom>
          <a:solidFill>
            <a:schemeClr val="lt1">
              <a:alpha val="26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4BA606-BDAD-444E-A492-7674CFB7B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371" y="2309247"/>
            <a:ext cx="8689383" cy="331861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205904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417D3-3810-1645-B436-C69932600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Debugging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36D77-1779-6148-AA5E-19FCD6154F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36575"/>
          </a:xfrm>
        </p:spPr>
        <p:txBody>
          <a:bodyPr/>
          <a:lstStyle/>
          <a:p>
            <a:r>
              <a:rPr lang="en-US" dirty="0"/>
              <a:t>Firefox: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1FE559-B501-8240-9B41-FAE8015C1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4417" y="1944756"/>
            <a:ext cx="5395843" cy="408699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752442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417D3-3810-1645-B436-C69932600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Debugging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36D77-1779-6148-AA5E-19FCD6154F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36575"/>
          </a:xfrm>
        </p:spPr>
        <p:txBody>
          <a:bodyPr/>
          <a:lstStyle/>
          <a:p>
            <a:r>
              <a:rPr lang="en-US" dirty="0"/>
              <a:t>Firefox: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B2E00F-244F-B445-8033-A906C3E9B6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362201"/>
            <a:ext cx="5461000" cy="2368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8CC3DF-8191-9B4C-9C26-8E84C7C53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4000500"/>
            <a:ext cx="9525000" cy="2667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094498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718B9-B334-D849-8197-48D769C75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Ungraded </a:t>
            </a:r>
            <a:r>
              <a:rPr lang="en-US"/>
              <a:t>Homework Exercise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8A3036-32D3-5F45-ADF3-B40F49FAEC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Build your own html file.</a:t>
            </a:r>
          </a:p>
          <a:p>
            <a:r>
              <a:rPr lang="en-US" dirty="0"/>
              <a:t>Play with the tags</a:t>
            </a:r>
          </a:p>
          <a:p>
            <a:r>
              <a:rPr lang="en-US" dirty="0"/>
              <a:t>Embed a picture of yourself encoded in base64</a:t>
            </a:r>
          </a:p>
        </p:txBody>
      </p:sp>
    </p:spTree>
    <p:extLst>
      <p:ext uri="{BB962C8B-B14F-4D97-AF65-F5344CB8AC3E}">
        <p14:creationId xmlns:p14="http://schemas.microsoft.com/office/powerpoint/2010/main" val="2264889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1387</Words>
  <Application>Microsoft Macintosh PowerPoint</Application>
  <PresentationFormat>Widescreen</PresentationFormat>
  <Paragraphs>231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9" baseType="lpstr">
      <vt:lpstr>Aptos</vt:lpstr>
      <vt:lpstr>Arial</vt:lpstr>
      <vt:lpstr>Calibri</vt:lpstr>
      <vt:lpstr>Calibri Light</vt:lpstr>
      <vt:lpstr>Menlo</vt:lpstr>
      <vt:lpstr>Menlo Bold</vt:lpstr>
      <vt:lpstr>Monaco</vt:lpstr>
      <vt:lpstr>Roboto</vt:lpstr>
      <vt:lpstr>Office Theme</vt:lpstr>
      <vt:lpstr>408/508 Computational Techniques for Linguists </vt:lpstr>
      <vt:lpstr>Today's Topics</vt:lpstr>
      <vt:lpstr>Bash cheat sheet for parameter expansions (what we discussed last time)</vt:lpstr>
      <vt:lpstr>Bash cheat sheet for [[…]]</vt:lpstr>
      <vt:lpstr>Bash cheat sheet (scripting)</vt:lpstr>
      <vt:lpstr>Bash cheat sheet (loops and functions)</vt:lpstr>
      <vt:lpstr>Bash cheat sheet: (arrays and dictionaries)</vt:lpstr>
      <vt:lpstr>Bash cheat sheet</vt:lpstr>
      <vt:lpstr>Bash cheat sheet</vt:lpstr>
      <vt:lpstr>Bash cheat sheet</vt:lpstr>
      <vt:lpstr>Browser</vt:lpstr>
      <vt:lpstr>Browsers</vt:lpstr>
      <vt:lpstr>Tablets vs Overall</vt:lpstr>
      <vt:lpstr>Programming Language</vt:lpstr>
      <vt:lpstr>HTML</vt:lpstr>
      <vt:lpstr>Hypercard</vt:lpstr>
      <vt:lpstr>World's first webpage</vt:lpstr>
      <vt:lpstr>Reference</vt:lpstr>
      <vt:lpstr>MDN</vt:lpstr>
      <vt:lpstr>Reference</vt:lpstr>
      <vt:lpstr>Reference</vt:lpstr>
      <vt:lpstr>Frontend web development</vt:lpstr>
      <vt:lpstr>Client/server model</vt:lpstr>
      <vt:lpstr>HTML</vt:lpstr>
      <vt:lpstr>HTML</vt:lpstr>
      <vt:lpstr>HTML</vt:lpstr>
      <vt:lpstr>HTML</vt:lpstr>
      <vt:lpstr>HTML</vt:lpstr>
      <vt:lpstr>HTML</vt:lpstr>
      <vt:lpstr>HTML</vt:lpstr>
      <vt:lpstr>HTML</vt:lpstr>
      <vt:lpstr>HTML</vt:lpstr>
      <vt:lpstr>HTML</vt:lpstr>
      <vt:lpstr>Debugging</vt:lpstr>
      <vt:lpstr>Debugging</vt:lpstr>
      <vt:lpstr>Debugging</vt:lpstr>
      <vt:lpstr>Debugging</vt:lpstr>
      <vt:lpstr>Debugging</vt:lpstr>
      <vt:lpstr>Debugging</vt:lpstr>
      <vt:lpstr>Ungraded Homework Exercise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408/508 Computational Techniques for Linguists </dc:title>
  <dc:creator>sandiway@mac.com</dc:creator>
  <cp:lastModifiedBy>sandiway@mac.com</cp:lastModifiedBy>
  <cp:revision>7</cp:revision>
  <dcterms:created xsi:type="dcterms:W3CDTF">2023-09-20T15:06:12Z</dcterms:created>
  <dcterms:modified xsi:type="dcterms:W3CDTF">2026-09-24T05:07:20Z</dcterms:modified>
</cp:coreProperties>
</file>