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5" r:id="rId2"/>
    <p:sldId id="336" r:id="rId3"/>
    <p:sldId id="337" r:id="rId4"/>
    <p:sldId id="338" r:id="rId5"/>
    <p:sldId id="350" r:id="rId6"/>
    <p:sldId id="351" r:id="rId7"/>
    <p:sldId id="339" r:id="rId8"/>
    <p:sldId id="340" r:id="rId9"/>
    <p:sldId id="341" r:id="rId10"/>
    <p:sldId id="343" r:id="rId11"/>
    <p:sldId id="279" r:id="rId12"/>
    <p:sldId id="280" r:id="rId13"/>
    <p:sldId id="281" r:id="rId14"/>
    <p:sldId id="260" r:id="rId15"/>
    <p:sldId id="342" r:id="rId16"/>
    <p:sldId id="261" r:id="rId17"/>
    <p:sldId id="262" r:id="rId18"/>
    <p:sldId id="263" r:id="rId19"/>
    <p:sldId id="345" r:id="rId20"/>
    <p:sldId id="346" r:id="rId21"/>
    <p:sldId id="347" r:id="rId22"/>
    <p:sldId id="348" r:id="rId23"/>
    <p:sldId id="264" r:id="rId24"/>
    <p:sldId id="349" r:id="rId25"/>
    <p:sldId id="344" r:id="rId26"/>
    <p:sldId id="26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CA1A7-3D85-EE28-8F71-891210F56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0C5C7-B54B-649A-EB6C-88195948E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CAD8D-4118-2D20-85D4-9216A2058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0383-5C9F-614A-AA55-F19A7DA9951E}" type="datetimeFigureOut">
              <a:rPr lang="en-US" smtClean="0"/>
              <a:t>8/26/23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6364A-6134-DBED-245D-CC0D5592B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802B4-5D19-E4B2-EB97-13EFA7A0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87D9-0EEB-A344-870C-9E830085D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3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299C6-1DFC-5051-446A-3891F406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6529D-2FE8-C769-47D3-7DB00E638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F151D-4386-AC9D-0F1C-7A2FC21C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0383-5C9F-614A-AA55-F19A7DA9951E}" type="datetimeFigureOut">
              <a:rPr lang="en-US" smtClean="0"/>
              <a:t>8/26/23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433AE-9335-CEF3-7D87-40867D5A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CE926-6F5A-9C10-3DF5-CDC448ECE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87D9-0EEB-A344-870C-9E830085D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3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DBDDED-4080-B44F-8866-D8B7E1A98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A10DA0-D9C8-A260-3EC8-28DB77D2C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9DC27-B4C8-5512-B6DD-6C36C2EE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0383-5C9F-614A-AA55-F19A7DA9951E}" type="datetimeFigureOut">
              <a:rPr lang="en-US" smtClean="0"/>
              <a:t>8/26/23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E6075-7822-1975-7968-84EE1F298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01A39-D2B0-9C5A-B1BC-4B56E3D1B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87D9-0EEB-A344-870C-9E830085D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7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F49A0-7A00-F41C-B1DD-33D103F50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15440-5493-6BD7-5373-D2836CC07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3F373-56B0-63CB-3C9C-9DC1E760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0383-5C9F-614A-AA55-F19A7DA9951E}" type="datetimeFigureOut">
              <a:rPr lang="en-US" smtClean="0"/>
              <a:t>8/26/23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57E49-1B41-65A1-A48D-597F37E8A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18E0-32D4-3D35-4841-2F9A8E1A0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87D9-0EEB-A344-870C-9E830085D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2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8E258-F5C6-43FD-C100-61AFE823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8E2AE-4959-FEF2-0D58-EF908F25E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35987-1371-F095-1443-79173C43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0383-5C9F-614A-AA55-F19A7DA9951E}" type="datetimeFigureOut">
              <a:rPr lang="en-US" smtClean="0"/>
              <a:t>8/26/23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EE068-364D-5C17-39A2-1E6D8947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3DCFA-C643-CF76-C470-0794D26B3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87D9-0EEB-A344-870C-9E830085D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670E1-5C43-8A6E-8127-AA1A241EB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939B2-4A22-3735-91AF-CE91E15BFD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DC4D7-0F5A-1BB6-990B-1551E68B0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F34DA-80D5-AFFE-630F-A5B92422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0383-5C9F-614A-AA55-F19A7DA9951E}" type="datetimeFigureOut">
              <a:rPr lang="en-US" smtClean="0"/>
              <a:t>8/26/23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A7F35-27AA-8239-61B5-F0AF08568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D7B2F-B71B-C837-F454-1BDDA14F4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87D9-0EEB-A344-870C-9E830085D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5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D6B34-1672-D754-CAF2-B9F8F93F2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72D88-261E-5BC7-BAE5-A29D4EB8F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2E2BE-D6A5-67E2-65D9-7962D39F6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47D23B-9189-C3C2-AA34-72B7968EF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55FACF-4CC0-476B-E9E1-4E55A2E87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D91A48-50F0-FADE-411E-B91E1C95A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0383-5C9F-614A-AA55-F19A7DA9951E}" type="datetimeFigureOut">
              <a:rPr lang="en-US" smtClean="0"/>
              <a:t>8/26/23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A226B-83BD-96B6-C8AF-1E926A95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C189F0-BADD-150B-961D-930D4D28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87D9-0EEB-A344-870C-9E830085D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C1A33-C4F2-D492-93D2-5F2EE06C0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F6F47-C4EB-23D8-CDF8-B2A1F53D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0383-5C9F-614A-AA55-F19A7DA9951E}" type="datetimeFigureOut">
              <a:rPr lang="en-US" smtClean="0"/>
              <a:t>8/26/23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C80FC-F4A8-DE88-1914-F30F9EF3F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CA761-C54C-3FF8-6185-615B3FA19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87D9-0EEB-A344-870C-9E830085D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1C1E37-A9EB-0F53-8C33-44ACF226E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0383-5C9F-614A-AA55-F19A7DA9951E}" type="datetimeFigureOut">
              <a:rPr lang="en-US" smtClean="0"/>
              <a:t>8/26/23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FDDD6F-69C5-0EDB-15E9-F60DA815B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41D2B-51E3-B39A-BCF7-4DA9DAF5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87D9-0EEB-A344-870C-9E830085D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8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9600D-0615-66E5-6606-6F0A3FD10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D65D9-D00C-0487-7499-F3EC6A103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D5D48-E1F5-55D5-AE59-6E4EDD9D9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74D18-8A2F-B81B-7B36-5F5CA9429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0383-5C9F-614A-AA55-F19A7DA9951E}" type="datetimeFigureOut">
              <a:rPr lang="en-US" smtClean="0"/>
              <a:t>8/26/23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E3578-2351-8B1F-AEBF-DA4CEEA92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AF8A5-F58A-C9B1-2275-B64A1070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87D9-0EEB-A344-870C-9E830085D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4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254DB-EEA3-F8D6-42C1-8E415B346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1531DC-9A6E-E828-A1BC-37EC6963A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615AB9-F685-FCC0-0691-52107045F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476E9-C769-7085-DCF5-C3537A49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0383-5C9F-614A-AA55-F19A7DA9951E}" type="datetimeFigureOut">
              <a:rPr lang="en-US" smtClean="0"/>
              <a:t>8/26/23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D3B04-E6BF-3A8A-2331-5EDA86130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CAF0B-CA36-F547-00BC-72D8E74E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87D9-0EEB-A344-870C-9E830085D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5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6EF38-050E-1D48-C223-CA361C2F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CCEE0-B0BF-04C7-C2CA-FC4D7FD92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7AC6D-95C0-B019-1D77-2750D2C849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00383-5C9F-614A-AA55-F19A7DA9951E}" type="datetimeFigureOut">
              <a:rPr lang="en-US" smtClean="0"/>
              <a:t>8/26/23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04A18-5F67-10A5-8BD0-FA1BD4739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5423F-AACA-697A-C77A-821B625D7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987D9-0EEB-A344-870C-9E830085D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4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unicode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unicode.org/versions/Unicode13.0.0/UnicodeStandard-13.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kb.iu.edu/d/aepu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-archive.mozilla.org/projects/intl/UniversalCharsetDetection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F8460E-9FE0-EBD9-3850-9E9135D5A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408/508 </a:t>
            </a:r>
            <a:r>
              <a:rPr lang="en-US" sz="4800" i="1">
                <a:solidFill>
                  <a:schemeClr val="bg1"/>
                </a:solidFill>
              </a:rPr>
              <a:t>Computational Techniques for Linguists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A25506-2625-4D9F-08B9-CD8E1333B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2000" dirty="0">
                <a:solidFill>
                  <a:srgbClr val="FFC000"/>
                </a:solidFill>
              </a:rPr>
              <a:t>Lecture 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61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6DD98-775B-6415-EA6F-EF4179E3F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56EEA-0466-F75F-CC40-5E47B9FAD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Enough about numbers for now.</a:t>
            </a:r>
          </a:p>
          <a:p>
            <a:r>
              <a:rPr lang="en-US" sz="3600" dirty="0"/>
              <a:t>How about language data, i.e. characters we type?</a:t>
            </a:r>
          </a:p>
        </p:txBody>
      </p:sp>
    </p:spTree>
    <p:extLst>
      <p:ext uri="{BB962C8B-B14F-4D97-AF65-F5344CB8AC3E}">
        <p14:creationId xmlns:p14="http://schemas.microsoft.com/office/powerpoint/2010/main" val="1633792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347A6-B4A1-B245-A9A0-8ECDA8FD8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Unicode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385010-0A4C-EB4E-9B32-F5AF03F28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3199" y="1825625"/>
            <a:ext cx="6305602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DF3890-33DF-CD45-8821-5FE172B597FD}"/>
              </a:ext>
            </a:extLst>
          </p:cNvPr>
          <p:cNvSpPr txBox="1"/>
          <p:nvPr/>
        </p:nvSpPr>
        <p:spPr>
          <a:xfrm>
            <a:off x="4852657" y="1321356"/>
            <a:ext cx="262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https://home.unicode.org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23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38E84-AA06-AD44-8AAB-E72CDB65C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CBA83-9903-044C-8BED-31BF4A3D9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https://www.unicode.org/versions/Unicode13.0.0/UnicodeStandard-13.0.pdf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1E8E38-7769-3E49-8EF3-B077008E5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06" y="2661090"/>
            <a:ext cx="9804903" cy="1661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167266-6E83-6848-B0B7-816F089F4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271" y="4322764"/>
            <a:ext cx="9334124" cy="193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2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7531-63CB-E14F-A578-14D7E9C69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Mac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0EAB2E-10A0-4E4B-9BA3-89B863C2E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0858" y="1540217"/>
            <a:ext cx="5170283" cy="5187180"/>
          </a:xfrm>
        </p:spPr>
      </p:pic>
      <p:sp>
        <p:nvSpPr>
          <p:cNvPr id="6" name="Left Arrow Callout 5">
            <a:extLst>
              <a:ext uri="{FF2B5EF4-FFF2-40B4-BE49-F238E27FC236}">
                <a16:creationId xmlns:a16="http://schemas.microsoft.com/office/drawing/2014/main" id="{985F1524-CC2F-424A-A3DB-68BAAB057205}"/>
              </a:ext>
            </a:extLst>
          </p:cNvPr>
          <p:cNvSpPr/>
          <p:nvPr/>
        </p:nvSpPr>
        <p:spPr>
          <a:xfrm>
            <a:off x="8947230" y="3761772"/>
            <a:ext cx="1539433" cy="1145894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ASCII</a:t>
            </a:r>
          </a:p>
        </p:txBody>
      </p:sp>
      <p:sp>
        <p:nvSpPr>
          <p:cNvPr id="7" name="Left Arrow Callout 6">
            <a:extLst>
              <a:ext uri="{FF2B5EF4-FFF2-40B4-BE49-F238E27FC236}">
                <a16:creationId xmlns:a16="http://schemas.microsoft.com/office/drawing/2014/main" id="{9CC22828-E9EA-B943-AA1D-71D5A820AD41}"/>
              </a:ext>
            </a:extLst>
          </p:cNvPr>
          <p:cNvSpPr/>
          <p:nvPr/>
        </p:nvSpPr>
        <p:spPr>
          <a:xfrm>
            <a:off x="8947230" y="5418881"/>
            <a:ext cx="2013995" cy="1145894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Latin-1 supplement</a:t>
            </a:r>
          </a:p>
        </p:txBody>
      </p:sp>
    </p:spTree>
    <p:extLst>
      <p:ext uri="{BB962C8B-B14F-4D97-AF65-F5344CB8AC3E}">
        <p14:creationId xmlns:p14="http://schemas.microsoft.com/office/powerpoint/2010/main" val="1950688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9751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 about letters, punctuation, etc.?</a:t>
            </a:r>
          </a:p>
          <a:p>
            <a:r>
              <a:rPr lang="en-US" dirty="0"/>
              <a:t>ASCII</a:t>
            </a:r>
          </a:p>
          <a:p>
            <a:pPr lvl="1"/>
            <a:r>
              <a:rPr lang="en-US" dirty="0"/>
              <a:t>American Standard Code for Information Interchange</a:t>
            </a:r>
          </a:p>
          <a:p>
            <a:pPr lvl="1"/>
            <a:r>
              <a:rPr lang="en-US" dirty="0"/>
              <a:t>Based on English alphabet (upper and lower case) + space + digits + punctuation + control (Teletype Model 33)</a:t>
            </a:r>
          </a:p>
          <a:p>
            <a:pPr lvl="1"/>
            <a:r>
              <a:rPr lang="en-US" b="1" dirty="0"/>
              <a:t>Question</a:t>
            </a:r>
            <a:r>
              <a:rPr lang="en-US" dirty="0"/>
              <a:t>: how many bits do we need?</a:t>
            </a:r>
          </a:p>
          <a:p>
            <a:pPr lvl="1"/>
            <a:r>
              <a:rPr lang="en-US" dirty="0"/>
              <a:t>7 bits + 1 bit parity</a:t>
            </a:r>
          </a:p>
          <a:p>
            <a:pPr lvl="1"/>
            <a:r>
              <a:rPr lang="en-US" dirty="0"/>
              <a:t>Remember everything is in binary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08687" y="1735329"/>
            <a:ext cx="595035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C:</a:t>
            </a:r>
          </a:p>
          <a:p>
            <a:r>
              <a:rPr lang="en-US" dirty="0"/>
              <a:t>char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926" y="3232545"/>
            <a:ext cx="2232837" cy="29788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35926" y="6170213"/>
            <a:ext cx="190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Teletype Model 33 ASR </a:t>
            </a:r>
          </a:p>
          <a:p>
            <a:r>
              <a:rPr lang="en-US" sz="1400" dirty="0" err="1"/>
              <a:t>Teleprinter</a:t>
            </a:r>
            <a:r>
              <a:rPr lang="en-US" sz="1400" dirty="0"/>
              <a:t> (Wikipedia)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767" y="4215741"/>
            <a:ext cx="3745073" cy="24898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626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5693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UTF-8 </a:t>
            </a:r>
          </a:p>
          <a:p>
            <a:pPr lvl="1"/>
            <a:r>
              <a:rPr lang="en-US" dirty="0"/>
              <a:t>standard in the post-ASCII world</a:t>
            </a:r>
          </a:p>
          <a:p>
            <a:pPr lvl="1"/>
            <a:r>
              <a:rPr lang="en-US" dirty="0"/>
              <a:t>backwards compatible with ASCII</a:t>
            </a:r>
          </a:p>
          <a:p>
            <a:pPr lvl="1"/>
            <a:r>
              <a:rPr lang="en-US" dirty="0"/>
              <a:t>(</a:t>
            </a:r>
            <a:r>
              <a:rPr lang="en-US" i="1" dirty="0"/>
              <a:t>previously, different languages had multi-byte character sets that clashed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Universal Character Set (UCS) Transformation Format 8-bits</a:t>
            </a:r>
          </a:p>
        </p:txBody>
      </p:sp>
      <p:pic>
        <p:nvPicPr>
          <p:cNvPr id="4" name="Picture 3" descr="Screen Shot 2014-08-19 at 1.04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46" y="3394985"/>
            <a:ext cx="7835900" cy="2679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32300" y="6139475"/>
            <a:ext cx="126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(Wikipedia)</a:t>
            </a:r>
          </a:p>
        </p:txBody>
      </p:sp>
    </p:spTree>
    <p:extLst>
      <p:ext uri="{BB962C8B-B14F-4D97-AF65-F5344CB8AC3E}">
        <p14:creationId xmlns:p14="http://schemas.microsoft.com/office/powerpoint/2010/main" val="222511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data types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3548" y="1825625"/>
            <a:ext cx="6544903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067407" y="1295956"/>
            <a:ext cx="379655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order is important in sorting!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1708" y="6126163"/>
            <a:ext cx="720729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0-9: there’s a connection with BCD. </a:t>
            </a:r>
            <a:r>
              <a:rPr lang="en-US" b="1" dirty="0"/>
              <a:t>Notice: </a:t>
            </a:r>
            <a:r>
              <a:rPr lang="en-US" dirty="0"/>
              <a:t>code 30 (hex) through 39 (hex) </a:t>
            </a:r>
          </a:p>
        </p:txBody>
      </p:sp>
    </p:spTree>
    <p:extLst>
      <p:ext uri="{BB962C8B-B14F-4D97-AF65-F5344CB8AC3E}">
        <p14:creationId xmlns:p14="http://schemas.microsoft.com/office/powerpoint/2010/main" val="35039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Parity bit:</a:t>
            </a:r>
          </a:p>
          <a:p>
            <a:pPr lvl="1"/>
            <a:r>
              <a:rPr lang="en-US" dirty="0"/>
              <a:t>transmission can be noisy over telephone lines</a:t>
            </a:r>
          </a:p>
          <a:p>
            <a:pPr lvl="1"/>
            <a:r>
              <a:rPr lang="en-US" dirty="0"/>
              <a:t>parity bit can be added to ASCII code (total: 8 bits, byte)</a:t>
            </a:r>
          </a:p>
          <a:p>
            <a:pPr lvl="1"/>
            <a:r>
              <a:rPr lang="en-US" dirty="0"/>
              <a:t>can spot single bit transmission errors</a:t>
            </a:r>
          </a:p>
          <a:p>
            <a:pPr lvl="1"/>
            <a:r>
              <a:rPr lang="en-US" dirty="0"/>
              <a:t>even/odd parity: </a:t>
            </a:r>
          </a:p>
          <a:p>
            <a:pPr lvl="2"/>
            <a:r>
              <a:rPr lang="en-US" dirty="0"/>
              <a:t>receiver understands each byte should be even/odd</a:t>
            </a:r>
          </a:p>
          <a:p>
            <a:pPr lvl="1"/>
            <a:r>
              <a:rPr lang="en-US" dirty="0"/>
              <a:t>Example: </a:t>
            </a:r>
          </a:p>
          <a:p>
            <a:pPr lvl="2"/>
            <a:r>
              <a:rPr lang="en-US" dirty="0"/>
              <a:t>0 (zero) is ASCII 30 (hex) = 011000 (binary)</a:t>
            </a:r>
          </a:p>
          <a:p>
            <a:pPr lvl="2"/>
            <a:r>
              <a:rPr lang="en-US" dirty="0"/>
              <a:t>even parity: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011000, odd parity: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011000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Checking parity: </a:t>
            </a:r>
          </a:p>
          <a:p>
            <a:pPr lvl="2"/>
            <a:r>
              <a:rPr lang="en-US" dirty="0"/>
              <a:t>Exclusive or (XOR): basic machine instruction</a:t>
            </a:r>
          </a:p>
          <a:p>
            <a:pPr lvl="3"/>
            <a:r>
              <a:rPr lang="en-US" dirty="0"/>
              <a:t>A </a:t>
            </a:r>
            <a:r>
              <a:rPr lang="en-US" dirty="0" err="1"/>
              <a:t>xor</a:t>
            </a:r>
            <a:r>
              <a:rPr lang="en-US" dirty="0"/>
              <a:t> B true if either A or B true but not both</a:t>
            </a:r>
          </a:p>
          <a:p>
            <a:pPr lvl="1"/>
            <a:r>
              <a:rPr lang="en-US" dirty="0"/>
              <a:t>Example:</a:t>
            </a:r>
          </a:p>
          <a:p>
            <a:pPr lvl="2"/>
            <a:r>
              <a:rPr lang="en-US" dirty="0"/>
              <a:t>(even parity 0)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011000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xor</a:t>
            </a:r>
            <a:r>
              <a:rPr lang="en-US" dirty="0"/>
              <a:t> bit by bit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xor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3366FF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/>
              <a:t>0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xor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3366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= 1 </a:t>
            </a:r>
            <a:r>
              <a:rPr lang="en-US" dirty="0" err="1">
                <a:solidFill>
                  <a:srgbClr val="000000"/>
                </a:solidFill>
              </a:rPr>
              <a:t>xor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3366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= 0 </a:t>
            </a:r>
            <a:r>
              <a:rPr lang="en-US" dirty="0" err="1">
                <a:solidFill>
                  <a:srgbClr val="000000"/>
                </a:solidFill>
              </a:rPr>
              <a:t>xor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3366FF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 = 0 </a:t>
            </a:r>
            <a:r>
              <a:rPr lang="en-US" dirty="0" err="1">
                <a:solidFill>
                  <a:srgbClr val="000000"/>
                </a:solidFill>
              </a:rPr>
              <a:t>xor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3366FF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 = 0 </a:t>
            </a:r>
            <a:r>
              <a:rPr lang="en-US" dirty="0" err="1">
                <a:solidFill>
                  <a:srgbClr val="000000"/>
                </a:solidFill>
              </a:rPr>
              <a:t>xor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3366FF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 = 0 </a:t>
            </a:r>
            <a:r>
              <a:rPr lang="en-US" dirty="0" err="1">
                <a:solidFill>
                  <a:srgbClr val="000000"/>
                </a:solidFill>
              </a:rPr>
              <a:t>xor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3366FF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 = 0</a:t>
            </a:r>
          </a:p>
          <a:p>
            <a:pPr lvl="2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6624" y="2000004"/>
            <a:ext cx="3316389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x86 </a:t>
            </a:r>
            <a:r>
              <a:rPr lang="en-US" sz="2000" b="1" dirty="0" err="1"/>
              <a:t>assemby</a:t>
            </a:r>
            <a:r>
              <a:rPr lang="en-US" sz="2000" b="1" dirty="0"/>
              <a:t> language</a:t>
            </a:r>
            <a:r>
              <a:rPr lang="en-US" sz="2000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PF: even parity flag set by </a:t>
            </a:r>
          </a:p>
          <a:p>
            <a:r>
              <a:rPr lang="en-US" sz="2000" dirty="0"/>
              <a:t>      arithmetic ops.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sz="2000" dirty="0"/>
              <a:t>TEST: AND (don’t store result), sets PF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sz="2000" dirty="0"/>
              <a:t>JP: jump if PF set</a:t>
            </a:r>
          </a:p>
          <a:p>
            <a:endParaRPr lang="en-US" sz="2000" dirty="0"/>
          </a:p>
          <a:p>
            <a:r>
              <a:rPr lang="en-US" sz="2000" b="1" dirty="0"/>
              <a:t>Example</a:t>
            </a:r>
            <a:r>
              <a:rPr lang="en-US" sz="2000" dirty="0"/>
              <a:t>:</a:t>
            </a:r>
          </a:p>
          <a:p>
            <a:r>
              <a:rPr lang="en-US" sz="2000" dirty="0"/>
              <a:t>MOV al,&lt;char&gt;</a:t>
            </a:r>
          </a:p>
          <a:p>
            <a:r>
              <a:rPr lang="en-US" sz="2000" dirty="0"/>
              <a:t>TEST al, al</a:t>
            </a:r>
          </a:p>
          <a:p>
            <a:r>
              <a:rPr lang="en-US" sz="2000" dirty="0"/>
              <a:t>JP &lt;location if even&gt;</a:t>
            </a:r>
          </a:p>
          <a:p>
            <a:r>
              <a:rPr lang="en-US" sz="2000" dirty="0"/>
              <a:t>&lt;go here if odd&gt;</a:t>
            </a:r>
          </a:p>
        </p:txBody>
      </p:sp>
    </p:spTree>
    <p:extLst>
      <p:ext uri="{BB962C8B-B14F-4D97-AF65-F5344CB8AC3E}">
        <p14:creationId xmlns:p14="http://schemas.microsoft.com/office/powerpoint/2010/main" val="20065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5693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UTF-8 </a:t>
            </a:r>
          </a:p>
          <a:p>
            <a:pPr lvl="1"/>
            <a:r>
              <a:rPr lang="en-US" dirty="0"/>
              <a:t>standard in the post-ASCII world</a:t>
            </a:r>
          </a:p>
          <a:p>
            <a:pPr lvl="1"/>
            <a:r>
              <a:rPr lang="en-US" dirty="0"/>
              <a:t>backwards compatible with ASCII</a:t>
            </a:r>
          </a:p>
          <a:p>
            <a:pPr lvl="1"/>
            <a:r>
              <a:rPr lang="en-US" dirty="0"/>
              <a:t>(</a:t>
            </a:r>
            <a:r>
              <a:rPr lang="en-US" i="1" dirty="0"/>
              <a:t>previously, different languages had multi-byte character sets that clashed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Universal Character Set (UCS) Transformation Format 8-bits</a:t>
            </a:r>
          </a:p>
        </p:txBody>
      </p:sp>
      <p:pic>
        <p:nvPicPr>
          <p:cNvPr id="4" name="Picture 3" descr="Screen Shot 2014-08-19 at 1.04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46" y="3394985"/>
            <a:ext cx="7835900" cy="2679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32300" y="6139475"/>
            <a:ext cx="126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(Wikipedia)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2B3C00D-FBC8-3500-2C47-69AEE006C775}"/>
              </a:ext>
            </a:extLst>
          </p:cNvPr>
          <p:cNvSpPr/>
          <p:nvPr/>
        </p:nvSpPr>
        <p:spPr>
          <a:xfrm>
            <a:off x="1401417" y="4522304"/>
            <a:ext cx="5516218" cy="5565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ABBCB-7D7E-5377-3B61-FCC3723381AA}"/>
              </a:ext>
            </a:extLst>
          </p:cNvPr>
          <p:cNvSpPr txBox="1"/>
          <p:nvPr/>
        </p:nvSpPr>
        <p:spPr>
          <a:xfrm>
            <a:off x="1448651" y="4615934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ASCII</a:t>
            </a:r>
          </a:p>
        </p:txBody>
      </p:sp>
    </p:spTree>
    <p:extLst>
      <p:ext uri="{BB962C8B-B14F-4D97-AF65-F5344CB8AC3E}">
        <p14:creationId xmlns:p14="http://schemas.microsoft.com/office/powerpoint/2010/main" val="8735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EC1BE8-D738-25AC-36BF-3319FAF3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14130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Introduction: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87AE-8D9D-306C-1984-495B522E4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your browser, which runs HTML5, UTF-8, is the default character encoding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list of latin letters&#10;&#10;Description automatically generated">
            <a:extLst>
              <a:ext uri="{FF2B5EF4-FFF2-40B4-BE49-F238E27FC236}">
                <a16:creationId xmlns:a16="http://schemas.microsoft.com/office/drawing/2014/main" id="{4E829B75-9CF4-C55C-1529-1D82ADB28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2089598"/>
            <a:ext cx="7214616" cy="26513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7106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E0A48-B8E1-013E-FEBD-761DC7019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127B3-63A6-1422-06C4-3E12684FA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Homework 1 Review</a:t>
            </a:r>
          </a:p>
          <a:p>
            <a:r>
              <a:rPr lang="en-US" sz="3200" dirty="0"/>
              <a:t>Character representations: </a:t>
            </a:r>
            <a:r>
              <a:rPr lang="en-US" sz="3200"/>
              <a:t>ASCII and Unicode</a:t>
            </a:r>
            <a:endParaRPr lang="en-US" sz="3200" dirty="0"/>
          </a:p>
          <a:p>
            <a:r>
              <a:rPr lang="en-US" sz="3200" dirty="0"/>
              <a:t>Looking ahead, Homework 2 out on Thursday: </a:t>
            </a:r>
          </a:p>
          <a:p>
            <a:pPr lvl="1"/>
            <a:r>
              <a:rPr lang="en-US" sz="2800" dirty="0"/>
              <a:t>for Windows 10/11 users, install Microsoft WSL2</a:t>
            </a:r>
          </a:p>
          <a:p>
            <a:pPr lvl="1"/>
            <a:r>
              <a:rPr lang="en-US" sz="2800" dirty="0"/>
              <a:t>for Apple Intel users, can install VirtualBox</a:t>
            </a:r>
          </a:p>
          <a:p>
            <a:pPr lvl="1"/>
            <a:r>
              <a:rPr lang="en-US" sz="2800" dirty="0"/>
              <a:t>for Apple Silicon users, install </a:t>
            </a:r>
            <a:r>
              <a:rPr lang="en-US" sz="2800" dirty="0" err="1"/>
              <a:t>Multipass</a:t>
            </a:r>
            <a:r>
              <a:rPr lang="en-US" sz="2800" dirty="0"/>
              <a:t> or do nothing </a:t>
            </a:r>
          </a:p>
          <a:p>
            <a:pPr lvl="1"/>
            <a:r>
              <a:rPr lang="en-US" sz="2800" dirty="0"/>
              <a:t>for Linux users, do nothing</a:t>
            </a:r>
          </a:p>
        </p:txBody>
      </p:sp>
    </p:spTree>
    <p:extLst>
      <p:ext uri="{BB962C8B-B14F-4D97-AF65-F5344CB8AC3E}">
        <p14:creationId xmlns:p14="http://schemas.microsoft.com/office/powerpoint/2010/main" val="390605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7B220-74E9-D829-AE07-7DFACED52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data types</a:t>
            </a:r>
          </a:p>
        </p:txBody>
      </p:sp>
      <p:pic>
        <p:nvPicPr>
          <p:cNvPr id="5" name="Content Placeholder 4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6F7272C5-C0D5-950A-9C84-BA95B3A0FE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80653" y="2723867"/>
            <a:ext cx="5181600" cy="1270000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511DDE64-303F-5F35-AE6D-3611E793AC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99366" y="4072904"/>
            <a:ext cx="5989938" cy="2216615"/>
          </a:xfrm>
          <a:ln>
            <a:solidFill>
              <a:schemeClr val="tx1"/>
            </a:solidFill>
          </a:ln>
        </p:spPr>
      </p:pic>
      <p:pic>
        <p:nvPicPr>
          <p:cNvPr id="9" name="Picture 8" descr="A close-up of a list of latin letters&#10;&#10;Description automatically generated">
            <a:extLst>
              <a:ext uri="{FF2B5EF4-FFF2-40B4-BE49-F238E27FC236}">
                <a16:creationId xmlns:a16="http://schemas.microsoft.com/office/drawing/2014/main" id="{F30A4466-4D58-EB43-26FD-213BEB6A9D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508" b="38084"/>
          <a:stretch/>
        </p:blipFill>
        <p:spPr>
          <a:xfrm>
            <a:off x="1840816" y="1822029"/>
            <a:ext cx="9307038" cy="7322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0E8D11-CD5A-BA73-C7E0-31A5B7D0B16E}"/>
              </a:ext>
            </a:extLst>
          </p:cNvPr>
          <p:cNvSpPr txBox="1"/>
          <p:nvPr/>
        </p:nvSpPr>
        <p:spPr>
          <a:xfrm>
            <a:off x="838200" y="4072904"/>
            <a:ext cx="2444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File: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pokemon.html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640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7E8CA-9BA3-A5C7-8913-9978D5992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data types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C47073B4-4DB7-175F-6D10-EBA285A914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43414" y="1671211"/>
            <a:ext cx="5181600" cy="1714500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E43CC634-15AA-922C-5664-D75D89EDC9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909422" y="3870856"/>
            <a:ext cx="7243570" cy="2881420"/>
          </a:xfr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AA64ED-17EA-566A-8EC2-F1C0AFD4B726}"/>
              </a:ext>
            </a:extLst>
          </p:cNvPr>
          <p:cNvSpPr txBox="1"/>
          <p:nvPr/>
        </p:nvSpPr>
        <p:spPr>
          <a:xfrm>
            <a:off x="2909422" y="3385711"/>
            <a:ext cx="6373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line 7: </a:t>
            </a:r>
            <a:r>
              <a:rPr lang="en-US" sz="2400" dirty="0" err="1"/>
              <a:t>é</a:t>
            </a:r>
            <a:r>
              <a:rPr lang="en-US" sz="2400" dirty="0"/>
              <a:t> typed on my mac keyboard using OPT-e 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DC1895-0729-1402-D674-989A96808714}"/>
              </a:ext>
            </a:extLst>
          </p:cNvPr>
          <p:cNvSpPr txBox="1"/>
          <p:nvPr/>
        </p:nvSpPr>
        <p:spPr>
          <a:xfrm>
            <a:off x="325060" y="5080734"/>
            <a:ext cx="2584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File: 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pokemon2.html</a:t>
            </a:r>
          </a:p>
        </p:txBody>
      </p:sp>
    </p:spTree>
    <p:extLst>
      <p:ext uri="{BB962C8B-B14F-4D97-AF65-F5344CB8AC3E}">
        <p14:creationId xmlns:p14="http://schemas.microsoft.com/office/powerpoint/2010/main" val="1312958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CD86A-A592-D52F-5194-C7EFE556B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data types</a:t>
            </a:r>
          </a:p>
        </p:txBody>
      </p:sp>
      <p:pic>
        <p:nvPicPr>
          <p:cNvPr id="6" name="Content Placeholder 5" descr="A screenshot of a phone&#10;&#10;Description automatically generated">
            <a:extLst>
              <a:ext uri="{FF2B5EF4-FFF2-40B4-BE49-F238E27FC236}">
                <a16:creationId xmlns:a16="http://schemas.microsoft.com/office/drawing/2014/main" id="{D564EFFB-DCA7-2F0E-7A45-06845276F9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3178540"/>
            <a:ext cx="5181600" cy="1645508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6078CE84-5927-487F-1584-FB4C4A2EAB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32550" y="2959894"/>
            <a:ext cx="4660900" cy="2082800"/>
          </a:xfr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EF3C10-EFE2-A3B1-0B84-B9449C45FE53}"/>
              </a:ext>
            </a:extLst>
          </p:cNvPr>
          <p:cNvSpPr txBox="1"/>
          <p:nvPr/>
        </p:nvSpPr>
        <p:spPr>
          <a:xfrm>
            <a:off x="7318984" y="2498229"/>
            <a:ext cx="2584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File: 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pokemon3.html</a:t>
            </a:r>
          </a:p>
        </p:txBody>
      </p:sp>
    </p:spTree>
    <p:extLst>
      <p:ext uri="{BB962C8B-B14F-4D97-AF65-F5344CB8AC3E}">
        <p14:creationId xmlns:p14="http://schemas.microsoft.com/office/powerpoint/2010/main" val="2811123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615272"/>
            <a:ext cx="8229600" cy="19955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あ Hiragana letter A: UTF-8: E38182	</a:t>
            </a:r>
          </a:p>
          <a:p>
            <a:pPr lvl="1"/>
            <a:r>
              <a:rPr lang="en-US" dirty="0"/>
              <a:t>Byte 1: E = </a:t>
            </a:r>
            <a:r>
              <a:rPr lang="en-US" dirty="0">
                <a:solidFill>
                  <a:srgbClr val="FF0000"/>
                </a:solidFill>
              </a:rPr>
              <a:t>1110</a:t>
            </a:r>
            <a:r>
              <a:rPr lang="en-US" dirty="0"/>
              <a:t>, 3 = 0011</a:t>
            </a:r>
          </a:p>
          <a:p>
            <a:pPr lvl="1"/>
            <a:r>
              <a:rPr lang="en-US" dirty="0"/>
              <a:t>Byte 2: 8 = </a:t>
            </a: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dirty="0"/>
              <a:t>00, 1 = 0001</a:t>
            </a:r>
          </a:p>
          <a:p>
            <a:pPr lvl="1"/>
            <a:r>
              <a:rPr lang="en-US" dirty="0"/>
              <a:t>Byte 3: 8 = </a:t>
            </a: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dirty="0"/>
              <a:t>00, 2 = 0010</a:t>
            </a:r>
          </a:p>
          <a:p>
            <a:pPr lvl="1"/>
            <a:r>
              <a:rPr lang="en-US" dirty="0"/>
              <a:t>い Hiragana letter I: UTF-8: E38184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Screen Shot 2014-08-19 at 1.04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417638"/>
            <a:ext cx="6112873" cy="20904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094073" y="4076032"/>
            <a:ext cx="2348272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Shift-JIS (Hex): </a:t>
            </a:r>
          </a:p>
          <a:p>
            <a:r>
              <a:rPr lang="ja-JP" altLang="en-US" sz="2800" b="1" dirty="0"/>
              <a:t>あ</a:t>
            </a:r>
            <a:r>
              <a:rPr lang="en-US" altLang="ja-JP" sz="2800" b="1" dirty="0"/>
              <a:t>: </a:t>
            </a:r>
            <a:r>
              <a:rPr lang="en-US" sz="2800" b="1" dirty="0"/>
              <a:t>82A0</a:t>
            </a:r>
          </a:p>
          <a:p>
            <a:r>
              <a:rPr lang="ja-JP" altLang="en-US" sz="2800" b="1" dirty="0"/>
              <a:t>い</a:t>
            </a:r>
            <a:r>
              <a:rPr lang="en-US" altLang="ja-JP" sz="2800" b="1" dirty="0"/>
              <a:t>: </a:t>
            </a:r>
            <a:r>
              <a:rPr lang="en-US" sz="2800" b="1" dirty="0"/>
              <a:t>82A2</a:t>
            </a:r>
          </a:p>
        </p:txBody>
      </p:sp>
    </p:spTree>
    <p:extLst>
      <p:ext uri="{BB962C8B-B14F-4D97-AF65-F5344CB8AC3E}">
        <p14:creationId xmlns:p14="http://schemas.microsoft.com/office/powerpoint/2010/main" val="336628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FB47B-CDAA-88C5-5671-55FF2A1C6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data types</a:t>
            </a:r>
          </a:p>
        </p:txBody>
      </p:sp>
      <p:pic>
        <p:nvPicPr>
          <p:cNvPr id="5" name="Content Placeholder 4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B5CEF199-A17E-5B09-CA4C-FBE6470AD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8945" y="1791321"/>
            <a:ext cx="7434109" cy="1767423"/>
          </a:xfr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090EE1-E9F9-EB72-E1FA-3312B6D61912}"/>
              </a:ext>
            </a:extLst>
          </p:cNvPr>
          <p:cNvSpPr txBox="1"/>
          <p:nvPr/>
        </p:nvSpPr>
        <p:spPr>
          <a:xfrm>
            <a:off x="2378945" y="3659377"/>
            <a:ext cx="60980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あ</a:t>
            </a:r>
            <a:r>
              <a:rPr lang="en-US" sz="2800" dirty="0"/>
              <a:t> Hiragana letter A: UTF-8: E3 81 82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い</a:t>
            </a:r>
            <a:r>
              <a:rPr lang="en-US" sz="2800" dirty="0"/>
              <a:t> Hiragana letter I: UTF-8: E3 81 84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104CBA-18ED-0269-6C08-B7D50B6580BF}"/>
              </a:ext>
            </a:extLst>
          </p:cNvPr>
          <p:cNvSpPr txBox="1"/>
          <p:nvPr/>
        </p:nvSpPr>
        <p:spPr>
          <a:xfrm>
            <a:off x="2378945" y="5601845"/>
            <a:ext cx="7021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Latin-1 character set (8 bits)	</a:t>
            </a:r>
            <a:r>
              <a:rPr lang="en-US" sz="2400" dirty="0">
                <a:hlinkClick r:id="rId3"/>
              </a:rPr>
              <a:t>https://kb.iu.edu/d/aepu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072DB6-A8F2-D303-A898-BF0AB2447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403" y="4992245"/>
            <a:ext cx="1968500" cy="609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Left Arrow Callout 12">
            <a:extLst>
              <a:ext uri="{FF2B5EF4-FFF2-40B4-BE49-F238E27FC236}">
                <a16:creationId xmlns:a16="http://schemas.microsoft.com/office/drawing/2014/main" id="{4857A1B2-7C14-8E10-09BB-40AE7CDCBCD0}"/>
              </a:ext>
            </a:extLst>
          </p:cNvPr>
          <p:cNvSpPr/>
          <p:nvPr/>
        </p:nvSpPr>
        <p:spPr>
          <a:xfrm>
            <a:off x="7253416" y="2753642"/>
            <a:ext cx="3892379" cy="76789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1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No &lt;meta charset="UTF-8"&gt;</a:t>
            </a:r>
          </a:p>
        </p:txBody>
      </p:sp>
    </p:spTree>
    <p:extLst>
      <p:ext uri="{BB962C8B-B14F-4D97-AF65-F5344CB8AC3E}">
        <p14:creationId xmlns:p14="http://schemas.microsoft.com/office/powerpoint/2010/main" val="212981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D0604-EA2E-BD52-438D-49B7D6D9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data types</a:t>
            </a:r>
          </a:p>
        </p:txBody>
      </p:sp>
      <p:pic>
        <p:nvPicPr>
          <p:cNvPr id="4" name="Content Placeholder 3" descr="Screen Shot 2014-08-19 at 1.33.13 PM.png">
            <a:extLst>
              <a:ext uri="{FF2B5EF4-FFF2-40B4-BE49-F238E27FC236}">
                <a16:creationId xmlns:a16="http://schemas.microsoft.com/office/drawing/2014/main" id="{637CF0F7-EABA-7B37-58E3-087D13397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32" y="2508422"/>
            <a:ext cx="10449668" cy="144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6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8352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can you tell what encoding your file is using?</a:t>
            </a:r>
          </a:p>
          <a:p>
            <a:r>
              <a:rPr lang="en-US" dirty="0"/>
              <a:t>Detecting UTF-8</a:t>
            </a:r>
          </a:p>
          <a:p>
            <a:pPr lvl="1"/>
            <a:r>
              <a:rPr lang="en-US" dirty="0"/>
              <a:t>Microsoft: </a:t>
            </a:r>
          </a:p>
          <a:p>
            <a:pPr lvl="2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three bytes in the file is EF BB BF </a:t>
            </a:r>
          </a:p>
          <a:p>
            <a:pPr lvl="2"/>
            <a:r>
              <a:rPr lang="en-US" dirty="0"/>
              <a:t>(</a:t>
            </a:r>
            <a:r>
              <a:rPr lang="en-US" i="1" dirty="0"/>
              <a:t>not all software understands this; not everybody uses it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HTML:</a:t>
            </a:r>
          </a:p>
          <a:p>
            <a:pPr lvl="2"/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</a:t>
            </a:r>
            <a:r>
              <a:rPr lang="en-US" sz="18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meta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http-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equiv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="Content-Type" content="text/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html;charset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=UTF-8"&gt;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2"/>
            <a:r>
              <a:rPr lang="en-US" dirty="0"/>
              <a:t>(</a:t>
            </a:r>
            <a:r>
              <a:rPr lang="en-US" i="1" dirty="0"/>
              <a:t>not always present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Analyze the file:</a:t>
            </a:r>
          </a:p>
          <a:p>
            <a:pPr lvl="2"/>
            <a:r>
              <a:rPr lang="en-US" dirty="0"/>
              <a:t>Find non-valid UTF-8 sequences: if found, not UTF-8…</a:t>
            </a:r>
          </a:p>
          <a:p>
            <a:pPr lvl="2"/>
            <a:r>
              <a:rPr lang="en-US" dirty="0"/>
              <a:t>Interesting paper: </a:t>
            </a:r>
          </a:p>
          <a:p>
            <a:pPr lvl="3"/>
            <a:r>
              <a:rPr lang="en-US" dirty="0">
                <a:hlinkClick r:id="rId2"/>
              </a:rPr>
              <a:t>http://www-archive.mozilla.org/projects/intl/UniversalCharsetDetection.html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3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1F485-1419-524E-802D-779DA71C9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1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9396-84DE-2543-8B36-D81C32469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104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would the integer representation of the speed of light (in m/s) look like in binary representation as a 32 bit number?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AB4C49A-A1CC-BD4B-A11B-B85A7B9DA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233219"/>
              </p:ext>
            </p:extLst>
          </p:nvPr>
        </p:nvGraphicFramePr>
        <p:xfrm>
          <a:off x="951461" y="3060087"/>
          <a:ext cx="10725675" cy="81049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29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9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9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90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90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90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9027">
                  <a:extLst>
                    <a:ext uri="{9D8B030D-6E8A-4147-A177-3AD203B41FA5}">
                      <a16:colId xmlns:a16="http://schemas.microsoft.com/office/drawing/2014/main" val="2295818565"/>
                    </a:ext>
                  </a:extLst>
                </a:gridCol>
                <a:gridCol w="429027">
                  <a:extLst>
                    <a:ext uri="{9D8B030D-6E8A-4147-A177-3AD203B41FA5}">
                      <a16:colId xmlns:a16="http://schemas.microsoft.com/office/drawing/2014/main" val="3361992407"/>
                    </a:ext>
                  </a:extLst>
                </a:gridCol>
                <a:gridCol w="429027">
                  <a:extLst>
                    <a:ext uri="{9D8B030D-6E8A-4147-A177-3AD203B41FA5}">
                      <a16:colId xmlns:a16="http://schemas.microsoft.com/office/drawing/2014/main" val="2575339347"/>
                    </a:ext>
                  </a:extLst>
                </a:gridCol>
                <a:gridCol w="429027">
                  <a:extLst>
                    <a:ext uri="{9D8B030D-6E8A-4147-A177-3AD203B41FA5}">
                      <a16:colId xmlns:a16="http://schemas.microsoft.com/office/drawing/2014/main" val="4038588926"/>
                    </a:ext>
                  </a:extLst>
                </a:gridCol>
                <a:gridCol w="429027">
                  <a:extLst>
                    <a:ext uri="{9D8B030D-6E8A-4147-A177-3AD203B41FA5}">
                      <a16:colId xmlns:a16="http://schemas.microsoft.com/office/drawing/2014/main" val="3194347317"/>
                    </a:ext>
                  </a:extLst>
                </a:gridCol>
                <a:gridCol w="429027">
                  <a:extLst>
                    <a:ext uri="{9D8B030D-6E8A-4147-A177-3AD203B41FA5}">
                      <a16:colId xmlns:a16="http://schemas.microsoft.com/office/drawing/2014/main" val="200307827"/>
                    </a:ext>
                  </a:extLst>
                </a:gridCol>
                <a:gridCol w="4290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90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90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902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902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902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902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902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2902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2902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2902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4447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31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30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29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28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27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26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25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24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30000" dirty="0"/>
                        <a:t>…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15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14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13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12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11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10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2</a:t>
                      </a:r>
                      <a:r>
                        <a:rPr lang="en-US" sz="1600" baseline="30000"/>
                        <a:t>6</a:t>
                      </a:r>
                      <a:endParaRPr lang="en-US" sz="1600" baseline="300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A2D01B-4AC9-FD4D-88E3-F710C3DE3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332170"/>
              </p:ext>
            </p:extLst>
          </p:nvPr>
        </p:nvGraphicFramePr>
        <p:xfrm>
          <a:off x="2965412" y="2598808"/>
          <a:ext cx="6096000" cy="36933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byte 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byte 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byte 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byte 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1D28CAB-B343-691A-6F48-0C0331DEEA92}"/>
              </a:ext>
            </a:extLst>
          </p:cNvPr>
          <p:cNvSpPr txBox="1"/>
          <p:nvPr/>
        </p:nvSpPr>
        <p:spPr>
          <a:xfrm>
            <a:off x="728787" y="4444923"/>
            <a:ext cx="45790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2" indent="-342900"/>
            <a:r>
              <a:rPr lang="en-US" sz="2400" i="1" dirty="0"/>
              <a:t>c</a:t>
            </a:r>
            <a:r>
              <a:rPr lang="en-US" sz="2400" dirty="0"/>
              <a:t> = 2.99792458 x 10</a:t>
            </a:r>
            <a:r>
              <a:rPr lang="en-US" sz="2400" baseline="30000" dirty="0"/>
              <a:t>8 </a:t>
            </a:r>
            <a:r>
              <a:rPr lang="en-US" sz="2400" dirty="0"/>
              <a:t>(m/s)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sz="2400" dirty="0"/>
              <a:t>Integer: 299792458, not odd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sz="2400" dirty="0"/>
              <a:t>÷2: 149896229 </a:t>
            </a:r>
            <a:r>
              <a:rPr lang="en-US" sz="2400" dirty="0">
                <a:solidFill>
                  <a:srgbClr val="FF0000"/>
                </a:solidFill>
              </a:rPr>
              <a:t>+ 0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sz="2400" dirty="0"/>
              <a:t>÷2: 74948114 </a:t>
            </a:r>
            <a:r>
              <a:rPr lang="en-US" sz="2400" dirty="0">
                <a:solidFill>
                  <a:srgbClr val="FF0000"/>
                </a:solidFill>
              </a:rPr>
              <a:t>+ 1 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sz="2400" dirty="0"/>
              <a:t>÷2: 37474057</a:t>
            </a:r>
            <a:r>
              <a:rPr lang="en-US" sz="2400" dirty="0">
                <a:solidFill>
                  <a:srgbClr val="FF0000"/>
                </a:solidFill>
              </a:rPr>
              <a:t> + 0</a:t>
            </a:r>
            <a:endParaRPr lang="en-US" sz="2400" dirty="0"/>
          </a:p>
          <a:p>
            <a:pPr marL="857250" lvl="2" indent="-457200">
              <a:buFont typeface="+mj-lt"/>
              <a:buAutoNum type="arabicPeriod"/>
            </a:pPr>
            <a:r>
              <a:rPr lang="en-US" sz="2400" dirty="0"/>
              <a:t>÷2: 18737028 </a:t>
            </a:r>
            <a:r>
              <a:rPr lang="en-US" sz="2400" dirty="0">
                <a:solidFill>
                  <a:srgbClr val="FF0000"/>
                </a:solidFill>
              </a:rPr>
              <a:t>+ 1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BF9BA4-733F-7E30-5CB9-E04EA51BDF2F}"/>
              </a:ext>
            </a:extLst>
          </p:cNvPr>
          <p:cNvSpPr txBox="1"/>
          <p:nvPr/>
        </p:nvSpPr>
        <p:spPr>
          <a:xfrm>
            <a:off x="11208060" y="34995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C46FC4-406D-D3B4-8CFC-982DE2AE1FF3}"/>
              </a:ext>
            </a:extLst>
          </p:cNvPr>
          <p:cNvSpPr txBox="1"/>
          <p:nvPr/>
        </p:nvSpPr>
        <p:spPr>
          <a:xfrm>
            <a:off x="10392512" y="34743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E0F39B-5EE4-355D-BDCE-5255E441516F}"/>
              </a:ext>
            </a:extLst>
          </p:cNvPr>
          <p:cNvSpPr txBox="1"/>
          <p:nvPr/>
        </p:nvSpPr>
        <p:spPr>
          <a:xfrm>
            <a:off x="4956427" y="4444923"/>
            <a:ext cx="32637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lvl="2" indent="-457200">
              <a:buFont typeface="+mj-lt"/>
              <a:buAutoNum type="arabicPeriod" startAt="6"/>
            </a:pPr>
            <a:r>
              <a:rPr lang="en-US" sz="2400" dirty="0"/>
              <a:t>÷2: 9368514 </a:t>
            </a:r>
            <a:r>
              <a:rPr lang="en-US" sz="2400" dirty="0">
                <a:solidFill>
                  <a:srgbClr val="FF0000"/>
                </a:solidFill>
              </a:rPr>
              <a:t>+ 0</a:t>
            </a:r>
          </a:p>
          <a:p>
            <a:pPr marL="857250" lvl="2" indent="-457200">
              <a:buFont typeface="+mj-lt"/>
              <a:buAutoNum type="arabicPeriod" startAt="6"/>
            </a:pPr>
            <a:r>
              <a:rPr lang="en-US" sz="2400" dirty="0"/>
              <a:t>÷2: 4684257 </a:t>
            </a:r>
            <a:r>
              <a:rPr lang="en-US" sz="2400" dirty="0">
                <a:solidFill>
                  <a:srgbClr val="FF0000"/>
                </a:solidFill>
              </a:rPr>
              <a:t>+ 0</a:t>
            </a:r>
          </a:p>
          <a:p>
            <a:pPr marL="857250" lvl="2" indent="-457200">
              <a:buFont typeface="+mj-lt"/>
              <a:buAutoNum type="arabicPeriod" startAt="6"/>
            </a:pPr>
            <a:r>
              <a:rPr lang="en-US" sz="2400" dirty="0"/>
              <a:t>÷2: 2342128 </a:t>
            </a:r>
            <a:r>
              <a:rPr lang="en-US" sz="2400" dirty="0">
                <a:solidFill>
                  <a:srgbClr val="FF0000"/>
                </a:solidFill>
              </a:rPr>
              <a:t>+ 1</a:t>
            </a:r>
          </a:p>
          <a:p>
            <a:pPr marL="857250" lvl="2" indent="-457200">
              <a:buFont typeface="+mj-lt"/>
              <a:buAutoNum type="arabicPeriod" startAt="6"/>
            </a:pPr>
            <a:r>
              <a:rPr lang="en-US" sz="2400" dirty="0"/>
              <a:t>÷2: 1171064 </a:t>
            </a:r>
            <a:r>
              <a:rPr lang="en-US" sz="2400" dirty="0">
                <a:solidFill>
                  <a:srgbClr val="FF0000"/>
                </a:solidFill>
              </a:rPr>
              <a:t>+ 0</a:t>
            </a:r>
          </a:p>
          <a:p>
            <a:pPr marL="857250" lvl="2" indent="-457200">
              <a:buFont typeface="+mj-lt"/>
              <a:buAutoNum type="arabicPeriod" startAt="6"/>
            </a:pPr>
            <a:r>
              <a:rPr lang="en-US" sz="2400" dirty="0"/>
              <a:t>÷2: 585532 </a:t>
            </a:r>
            <a:r>
              <a:rPr lang="en-US" sz="2400" dirty="0">
                <a:solidFill>
                  <a:srgbClr val="FF0000"/>
                </a:solidFill>
              </a:rPr>
              <a:t>+ 0</a:t>
            </a:r>
          </a:p>
          <a:p>
            <a:pPr marL="857250" lvl="2" indent="-457200">
              <a:buFont typeface="+mj-lt"/>
              <a:buAutoNum type="arabicPeriod" startAt="6"/>
            </a:pPr>
            <a:r>
              <a:rPr lang="en-US" sz="2400" dirty="0"/>
              <a:t>÷2: 292766 </a:t>
            </a:r>
            <a:r>
              <a:rPr lang="en-US" sz="2400" dirty="0">
                <a:solidFill>
                  <a:srgbClr val="FF0000"/>
                </a:solidFill>
              </a:rPr>
              <a:t>+ 0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9A3FE4-AA51-F9F1-5A51-5D3A8A338ABD}"/>
              </a:ext>
            </a:extLst>
          </p:cNvPr>
          <p:cNvSpPr txBox="1"/>
          <p:nvPr/>
        </p:nvSpPr>
        <p:spPr>
          <a:xfrm flipH="1">
            <a:off x="9967575" y="3488047"/>
            <a:ext cx="37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6742D0-B61A-3739-81B8-EC4358E2AF24}"/>
              </a:ext>
            </a:extLst>
          </p:cNvPr>
          <p:cNvSpPr txBox="1"/>
          <p:nvPr/>
        </p:nvSpPr>
        <p:spPr>
          <a:xfrm>
            <a:off x="9140595" y="34938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A689A6-A798-44D9-BEEC-B8BA5C1253CE}"/>
              </a:ext>
            </a:extLst>
          </p:cNvPr>
          <p:cNvSpPr txBox="1"/>
          <p:nvPr/>
        </p:nvSpPr>
        <p:spPr>
          <a:xfrm>
            <a:off x="9560500" y="34960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C690BF-088E-A993-2B2D-BE3FB63FB6AA}"/>
              </a:ext>
            </a:extLst>
          </p:cNvPr>
          <p:cNvSpPr txBox="1"/>
          <p:nvPr/>
        </p:nvSpPr>
        <p:spPr>
          <a:xfrm flipH="1">
            <a:off x="8716007" y="3488047"/>
            <a:ext cx="37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743ED1-248C-0E15-54F3-38477E61606D}"/>
              </a:ext>
            </a:extLst>
          </p:cNvPr>
          <p:cNvSpPr txBox="1"/>
          <p:nvPr/>
        </p:nvSpPr>
        <p:spPr>
          <a:xfrm flipH="1">
            <a:off x="10836167" y="3505626"/>
            <a:ext cx="37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0A9869-D8C6-1B3B-95FF-03F9B9DFE5EB}"/>
              </a:ext>
            </a:extLst>
          </p:cNvPr>
          <p:cNvSpPr txBox="1"/>
          <p:nvPr/>
        </p:nvSpPr>
        <p:spPr>
          <a:xfrm flipH="1">
            <a:off x="8302517" y="349454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B69F20-559A-6EFB-0F40-916972F8491F}"/>
              </a:ext>
            </a:extLst>
          </p:cNvPr>
          <p:cNvSpPr txBox="1"/>
          <p:nvPr/>
        </p:nvSpPr>
        <p:spPr>
          <a:xfrm>
            <a:off x="7889027" y="34938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E51F3A-9A46-90B3-964D-E69FBC14EC2B}"/>
              </a:ext>
            </a:extLst>
          </p:cNvPr>
          <p:cNvSpPr txBox="1"/>
          <p:nvPr/>
        </p:nvSpPr>
        <p:spPr>
          <a:xfrm>
            <a:off x="7517619" y="34938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2B592E-62AC-FE18-7949-B9EAB0569968}"/>
              </a:ext>
            </a:extLst>
          </p:cNvPr>
          <p:cNvSpPr txBox="1"/>
          <p:nvPr/>
        </p:nvSpPr>
        <p:spPr>
          <a:xfrm>
            <a:off x="7775965" y="4444923"/>
            <a:ext cx="32637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lvl="2" indent="-457200">
              <a:buFont typeface="+mj-lt"/>
              <a:buAutoNum type="arabicPeriod" startAt="12"/>
            </a:pPr>
            <a:r>
              <a:rPr lang="en-US" sz="2400" dirty="0"/>
              <a:t>÷2: 146383 </a:t>
            </a:r>
            <a:r>
              <a:rPr lang="en-US" sz="2400" dirty="0">
                <a:solidFill>
                  <a:srgbClr val="FF0000"/>
                </a:solidFill>
              </a:rPr>
              <a:t>+ 0</a:t>
            </a:r>
          </a:p>
          <a:p>
            <a:pPr marL="857250" lvl="2" indent="-457200">
              <a:buFont typeface="+mj-lt"/>
              <a:buAutoNum type="arabicPeriod" startAt="12"/>
            </a:pPr>
            <a:r>
              <a:rPr lang="en-US" sz="2400" dirty="0"/>
              <a:t>÷2: 73191 </a:t>
            </a:r>
            <a:r>
              <a:rPr lang="en-US" sz="2400" dirty="0">
                <a:solidFill>
                  <a:srgbClr val="FF0000"/>
                </a:solidFill>
              </a:rPr>
              <a:t>+ 1</a:t>
            </a:r>
          </a:p>
          <a:p>
            <a:pPr marL="857250" lvl="2" indent="-457200">
              <a:buFont typeface="+mj-lt"/>
              <a:buAutoNum type="arabicPeriod" startAt="12"/>
            </a:pPr>
            <a:r>
              <a:rPr lang="en-US" sz="2400" dirty="0"/>
              <a:t>÷2: 36595 </a:t>
            </a:r>
            <a:r>
              <a:rPr lang="en-US" sz="2400" dirty="0">
                <a:solidFill>
                  <a:srgbClr val="FF0000"/>
                </a:solidFill>
              </a:rPr>
              <a:t>+ 1</a:t>
            </a:r>
          </a:p>
          <a:p>
            <a:pPr marL="857250" lvl="2" indent="-457200">
              <a:buFont typeface="+mj-lt"/>
              <a:buAutoNum type="arabicPeriod" startAt="12"/>
            </a:pPr>
            <a:r>
              <a:rPr lang="en-US" sz="2400" dirty="0"/>
              <a:t>÷2: 18297 </a:t>
            </a:r>
            <a:r>
              <a:rPr lang="en-US" sz="2400" dirty="0">
                <a:solidFill>
                  <a:srgbClr val="FF0000"/>
                </a:solidFill>
              </a:rPr>
              <a:t>+ 1</a:t>
            </a:r>
          </a:p>
          <a:p>
            <a:pPr marL="857250" lvl="2" indent="-457200">
              <a:buFont typeface="+mj-lt"/>
              <a:buAutoNum type="arabicPeriod" startAt="12"/>
            </a:pPr>
            <a:r>
              <a:rPr lang="en-US" sz="2400" dirty="0"/>
              <a:t>÷2: 9148 </a:t>
            </a:r>
            <a:r>
              <a:rPr lang="en-US" sz="2400" dirty="0">
                <a:solidFill>
                  <a:srgbClr val="FF0000"/>
                </a:solidFill>
              </a:rPr>
              <a:t>+ 1</a:t>
            </a:r>
          </a:p>
          <a:p>
            <a:pPr marL="857250" lvl="2" indent="-457200">
              <a:buFont typeface="+mj-lt"/>
              <a:buAutoNum type="arabicPeriod" startAt="12"/>
            </a:pPr>
            <a:r>
              <a:rPr lang="en-US" sz="2400" dirty="0"/>
              <a:t>÷2: 4574 </a:t>
            </a:r>
            <a:r>
              <a:rPr lang="en-US" sz="2400" dirty="0">
                <a:solidFill>
                  <a:srgbClr val="FF0000"/>
                </a:solidFill>
              </a:rPr>
              <a:t>+ 0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BAFFDC-0055-8C8E-A99A-CC88C99FE5FB}"/>
              </a:ext>
            </a:extLst>
          </p:cNvPr>
          <p:cNvSpPr txBox="1"/>
          <p:nvPr/>
        </p:nvSpPr>
        <p:spPr>
          <a:xfrm>
            <a:off x="7015684" y="35076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29E251-A3CF-89A1-6AAD-C77BCAF0001B}"/>
              </a:ext>
            </a:extLst>
          </p:cNvPr>
          <p:cNvSpPr txBox="1"/>
          <p:nvPr/>
        </p:nvSpPr>
        <p:spPr>
          <a:xfrm>
            <a:off x="6607910" y="34894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FC5C6F-7DDB-E317-BF3B-66CB2FFA298B}"/>
              </a:ext>
            </a:extLst>
          </p:cNvPr>
          <p:cNvSpPr txBox="1"/>
          <p:nvPr/>
        </p:nvSpPr>
        <p:spPr>
          <a:xfrm>
            <a:off x="6155381" y="34938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173CB6-BB2A-9CE0-C682-C6FA2A4020B8}"/>
              </a:ext>
            </a:extLst>
          </p:cNvPr>
          <p:cNvSpPr txBox="1"/>
          <p:nvPr/>
        </p:nvSpPr>
        <p:spPr>
          <a:xfrm>
            <a:off x="5711726" y="35076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3A6CA0-A66E-3A68-01FB-7E0DA07BD089}"/>
              </a:ext>
            </a:extLst>
          </p:cNvPr>
          <p:cNvSpPr txBox="1"/>
          <p:nvPr/>
        </p:nvSpPr>
        <p:spPr>
          <a:xfrm>
            <a:off x="5244694" y="35012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4E4CD8-24AB-0ED4-E2A5-5727CB2E29D0}"/>
              </a:ext>
            </a:extLst>
          </p:cNvPr>
          <p:cNvSpPr txBox="1"/>
          <p:nvPr/>
        </p:nvSpPr>
        <p:spPr>
          <a:xfrm>
            <a:off x="4860335" y="35012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" name="Notched Right Arrow 5">
            <a:extLst>
              <a:ext uri="{FF2B5EF4-FFF2-40B4-BE49-F238E27FC236}">
                <a16:creationId xmlns:a16="http://schemas.microsoft.com/office/drawing/2014/main" id="{FEA19403-34FB-6212-7833-E1E3C2FA35A5}"/>
              </a:ext>
            </a:extLst>
          </p:cNvPr>
          <p:cNvSpPr/>
          <p:nvPr/>
        </p:nvSpPr>
        <p:spPr>
          <a:xfrm rot="10800000">
            <a:off x="4144617" y="3578087"/>
            <a:ext cx="556592" cy="265621"/>
          </a:xfrm>
          <a:prstGeom prst="notched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7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5D73D-A20B-1237-BC43-225707E59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1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F1196-39C2-B2A9-1353-EEEF155DE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800" dirty="0" err="1"/>
              <a:t>Kinda</a:t>
            </a:r>
            <a:r>
              <a:rPr lang="en-US" sz="3800" dirty="0"/>
              <a:t> tedious, isn't it?</a:t>
            </a:r>
          </a:p>
          <a:p>
            <a:pPr lvl="1"/>
            <a:r>
              <a:rPr lang="en-US" sz="3300" i="0" u="none" strike="noStrike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299 792 458 = 0001 0001 1101 1110 0111 1000 0100 1010</a:t>
            </a:r>
            <a:endParaRPr lang="en-US" sz="3300" dirty="0"/>
          </a:p>
          <a:p>
            <a:r>
              <a:rPr lang="en-US" sz="3800" dirty="0"/>
              <a:t>At the Terminal (on Mac or Linux):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$ </a:t>
            </a: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which </a:t>
            </a:r>
            <a:r>
              <a:rPr lang="en-US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bc</a:t>
            </a:r>
            <a:endParaRPr lang="en-US" dirty="0">
              <a:solidFill>
                <a:schemeClr val="accent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usr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/bin/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bc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(</a:t>
            </a:r>
            <a:r>
              <a:rPr lang="en-US" dirty="0" err="1"/>
              <a:t>bc</a:t>
            </a:r>
            <a:r>
              <a:rPr lang="en-US" dirty="0"/>
              <a:t> - </a:t>
            </a:r>
            <a:r>
              <a:rPr lang="en-US" i="1" dirty="0"/>
              <a:t>arbitrary-precision decimal arithmetic language and calculator</a:t>
            </a:r>
            <a:r>
              <a:rPr lang="en-US" dirty="0"/>
              <a:t>)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$ </a:t>
            </a:r>
            <a:r>
              <a:rPr lang="en-US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bc</a:t>
            </a:r>
            <a:endParaRPr lang="en-US" dirty="0">
              <a:solidFill>
                <a:schemeClr val="accent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obase</a:t>
            </a: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=2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10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1010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299792458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10001110111100111100001001010</a:t>
            </a:r>
          </a:p>
        </p:txBody>
      </p:sp>
    </p:spTree>
    <p:extLst>
      <p:ext uri="{BB962C8B-B14F-4D97-AF65-F5344CB8AC3E}">
        <p14:creationId xmlns:p14="http://schemas.microsoft.com/office/powerpoint/2010/main" val="279836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44424-C3AE-0245-644F-99B82A46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1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E1EB-2A61-7DCC-DF50-991061584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Python: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US" sz="20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python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Python 3.9.16 | packaged by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conda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-forge | (main, Feb  1 2023, 21:38:11) 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[Clang 14.0.6 ] 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darwin</a:t>
            </a:r>
            <a:endParaRPr lang="en-US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Type "help", "copyright", "credits" or "license" for more information.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0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bin(299792458)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'0b10001110111100111100001001010'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6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BB7C4-79A2-8ED0-B79F-4643FB9A8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1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4DF62-BB33-6D32-C14F-DC73D4B3C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Python: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2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bin(2.99792458e8)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Traceback (most recent call last):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File "&lt;stdin&gt;", line 1, in &lt;module&gt;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TypeError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'float' object cannot be interpreted as an integer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2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2.99792458e8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299792458.0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2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bin(int(2.99792458e8))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'0b10001110111100111100001001010'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 </a:t>
            </a:r>
          </a:p>
        </p:txBody>
      </p:sp>
    </p:spTree>
    <p:extLst>
      <p:ext uri="{BB962C8B-B14F-4D97-AF65-F5344CB8AC3E}">
        <p14:creationId xmlns:p14="http://schemas.microsoft.com/office/powerpoint/2010/main" val="277857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ACD68-3A8F-99FF-FC47-9ACE66968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1 with </a:t>
            </a:r>
            <a:r>
              <a:rPr lang="en-US" dirty="0" err="1"/>
              <a:t>ChatGPT</a:t>
            </a:r>
            <a:endParaRPr lang="en-US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7EC968D-3A03-4DA7-396E-3E429CBB2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4817" y="1825625"/>
            <a:ext cx="8142366" cy="435133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839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A323F-E159-6513-1235-EF5FE58C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1 with </a:t>
            </a:r>
            <a:r>
              <a:rPr lang="en-US" dirty="0" err="1"/>
              <a:t>ChatGPT</a:t>
            </a:r>
            <a:endParaRPr lang="en-US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3B1B965-56D3-1476-039F-17006EA57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850" y="2261394"/>
            <a:ext cx="8496300" cy="34798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755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A323F-E159-6513-1235-EF5FE58C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1 with </a:t>
            </a:r>
            <a:r>
              <a:rPr lang="en-US"/>
              <a:t>ChatGPT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6900FF5-B2D9-AB5C-2CCE-25553211F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0494" y="1825625"/>
            <a:ext cx="6991012" cy="435133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9749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1131</Words>
  <Application>Microsoft Macintosh PowerPoint</Application>
  <PresentationFormat>Widescreen</PresentationFormat>
  <Paragraphs>215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Menlo</vt:lpstr>
      <vt:lpstr>Office Theme</vt:lpstr>
      <vt:lpstr>408/508 Computational Techniques for Linguists </vt:lpstr>
      <vt:lpstr>Today's Topic</vt:lpstr>
      <vt:lpstr>Homework 1 Review</vt:lpstr>
      <vt:lpstr>Homework 1 Review</vt:lpstr>
      <vt:lpstr>Homework 1 Review</vt:lpstr>
      <vt:lpstr>Homework 1 Review</vt:lpstr>
      <vt:lpstr>Homework 1 with ChatGPT</vt:lpstr>
      <vt:lpstr>Homework 1 with ChatGPT</vt:lpstr>
      <vt:lpstr>Homework 1 with ChatGPT</vt:lpstr>
      <vt:lpstr>New Topic</vt:lpstr>
      <vt:lpstr>Unicode</vt:lpstr>
      <vt:lpstr>Unicode</vt:lpstr>
      <vt:lpstr>On the Mac</vt:lpstr>
      <vt:lpstr>Introduction: data types</vt:lpstr>
      <vt:lpstr>Introduction: data types</vt:lpstr>
      <vt:lpstr>Introduction: data types</vt:lpstr>
      <vt:lpstr>Introduction: data types</vt:lpstr>
      <vt:lpstr>Introduction: data types</vt:lpstr>
      <vt:lpstr>Introduction: data types</vt:lpstr>
      <vt:lpstr>Introduction: data types</vt:lpstr>
      <vt:lpstr>Introduction: data types</vt:lpstr>
      <vt:lpstr>Introduction: data types</vt:lpstr>
      <vt:lpstr>Introduction: data types</vt:lpstr>
      <vt:lpstr>Introduction: data types</vt:lpstr>
      <vt:lpstr>Introduction: data types</vt:lpstr>
      <vt:lpstr>Introduction: data types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VirtualBox</dc:title>
  <dc:creator>sandiway@mac.com</dc:creator>
  <cp:lastModifiedBy>sandiway@mac.com</cp:lastModifiedBy>
  <cp:revision>26</cp:revision>
  <cp:lastPrinted>2023-08-27T04:35:08Z</cp:lastPrinted>
  <dcterms:created xsi:type="dcterms:W3CDTF">2022-08-15T04:23:47Z</dcterms:created>
  <dcterms:modified xsi:type="dcterms:W3CDTF">2023-08-27T04:59:08Z</dcterms:modified>
</cp:coreProperties>
</file>