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5" r:id="rId2"/>
    <p:sldId id="336" r:id="rId3"/>
    <p:sldId id="337" r:id="rId4"/>
    <p:sldId id="289" r:id="rId5"/>
    <p:sldId id="290" r:id="rId6"/>
    <p:sldId id="291" r:id="rId7"/>
    <p:sldId id="338" r:id="rId8"/>
    <p:sldId id="292" r:id="rId9"/>
    <p:sldId id="293" r:id="rId10"/>
    <p:sldId id="294" r:id="rId11"/>
    <p:sldId id="295" r:id="rId12"/>
    <p:sldId id="339" r:id="rId13"/>
    <p:sldId id="296" r:id="rId14"/>
    <p:sldId id="340" r:id="rId15"/>
    <p:sldId id="297" r:id="rId16"/>
    <p:sldId id="341" r:id="rId17"/>
    <p:sldId id="298" r:id="rId18"/>
    <p:sldId id="299" r:id="rId19"/>
    <p:sldId id="300" r:id="rId20"/>
    <p:sldId id="342" r:id="rId21"/>
    <p:sldId id="301" r:id="rId22"/>
    <p:sldId id="302" r:id="rId23"/>
    <p:sldId id="303" r:id="rId24"/>
    <p:sldId id="304" r:id="rId25"/>
    <p:sldId id="314" r:id="rId26"/>
    <p:sldId id="315" r:id="rId27"/>
    <p:sldId id="316" r:id="rId28"/>
    <p:sldId id="317" r:id="rId29"/>
    <p:sldId id="318" r:id="rId30"/>
    <p:sldId id="3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E4D2B-8063-F0FC-9417-629221D0B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B2D72-6678-675D-7C9D-2C5FA9117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7A6C6-EF1F-7DBA-50D2-95ADC0A6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6E1B-78FC-F73E-54AC-A941F4D2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9A6E-826C-1D2A-31DD-78DFFCD2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54EF-F1CB-76B1-B0F6-88FB6ADF0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9BA35-684D-770A-0BC5-A0F6C02E76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E9E4-80EF-C60E-F26B-994E4726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B7D26-E5B6-E10D-A557-E0A2F178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1F596-1D48-3AA1-824B-369387A3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4C987-EAFB-2C10-DBB2-246E438D4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E10FF-B267-1E7C-D3D0-C7A42237B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04B2-BB43-2661-86EE-0E88A1666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D6092-B19B-9E16-16B3-54A80B60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8A269-11E3-FF4D-7AA0-EB1581EC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7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8C751-0B04-AD92-749E-9C3DA982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216F-E4D9-D38F-AA2B-CCE211BCB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58E0B-0564-D8E2-846E-364C1DC5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A882-A734-09E7-FC97-4552C926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44FE3-9EE1-4B93-7C46-ABD37EE4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0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BC9B-3335-82C5-6030-DE68EE6E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9E85D-8B04-F565-2B51-6ED7A8A3B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C3098-6B1B-C4BA-04D2-AB88C93F8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F835-ADA0-E301-73C2-195DA5252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43080-0681-8087-49E7-6601D860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9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6DF1B-6FEE-9182-3ADE-9D6347B5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D0C1B-D5CF-C00D-BFED-F3441D1BAD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EE3FC-1925-A5E7-21F2-CF42E888D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89378-6C9E-3E3F-8C3D-493CA862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A92894-514E-61F2-CA0F-79194FAB8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1C605-A050-EE7D-CBF2-5D94C42B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C725D-1744-6A40-457E-8D9BB03BA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D7FADE-604D-C15E-DB5D-D02959A5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B330F-1760-4605-97A9-48D4FE758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3023D-0E0D-982E-ADC0-B705E7B4CD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28B1D6-DB1B-4155-1A29-CFB995C90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51CC3-AF41-89E7-62B8-54704934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34ADB-7743-DFB5-A241-3634E7CE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F9A63-1A3D-3D1D-6261-7EC0FAD7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A909-BE74-CFF2-DD64-E94A38DF3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9B0FD-62E5-199E-057E-C7580D51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7FE99-F619-2B97-6BBC-122C10AA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D9CB3-D718-9810-ECBE-C8403B893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8B68F-6773-19AF-A058-59240378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117DCE-A56D-BF45-E8FA-09324873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78B4A-3B62-57D6-726D-3D85AFB1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4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89FF-AC0B-7EF3-6403-591093463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BBB51-B915-74F4-5D78-02F12FAAB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C5A90-5497-A28F-032C-4B339830F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0D99B0-9E9F-7BA8-56E3-028E8A3B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C2E0D4-A366-EC76-DC99-4372D9DF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F03C0-6D02-1409-2E20-747168931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11A4A-8429-9990-7CAF-C36DA6322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2D3D8-6B29-C74A-1AEA-87E55AC7C5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E55FDC-06A7-72C5-DF4F-A5AF3C7D7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792AF-5C1B-45C9-B4DF-0077E46F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418D8-73BE-6ABC-59E4-2907621D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2E0F9-137F-4E10-3030-8A56C9C9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8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6B5164-DCDA-1020-44C6-9410F37C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BC642-9B89-D138-8915-CBA726BFC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1B2C4-CC97-8858-A0E5-5B6B547B0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2C412-4651-6444-A962-877FF00D383D}" type="datetimeFigureOut">
              <a:rPr lang="en-US" smtClean="0"/>
              <a:t>11/30/23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5B92B-24E6-EFD0-231D-57CE17B63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1B18-B8E9-9145-4C1C-EA3A6ACB8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EA95-EBA2-EC4F-99E1-563F15BE5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nltk.org/book/ch02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F8460E-9FE0-EBD9-3850-9E9135D5A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4800">
                <a:solidFill>
                  <a:schemeClr val="bg1"/>
                </a:solidFill>
              </a:rPr>
              <a:t>408/508 </a:t>
            </a:r>
            <a:r>
              <a:rPr lang="en-US" sz="4800" i="1">
                <a:solidFill>
                  <a:schemeClr val="bg1"/>
                </a:solidFill>
              </a:rPr>
              <a:t>Computational Techniques for Linguists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4A25506-2625-4D9F-08B9-CD8E1333B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rgbClr val="FFC000"/>
                </a:solidFill>
              </a:rPr>
              <a:t>Lecture 29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61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File IDs are divided into test and training datasets (for machine learning purposes)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reuters.fileids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('strategic-metal')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['test/15420', 'test/15838', 'test/15872', 'test/17480', 'test/17486', 'test/17783', 'test/17805', 'test/18348', 'test/18466', 'test/18872', 'test/18944', 'training/10151', 'training/11999', 'training/12007', 'training/13052', 'training/13251', 'training/14719', 'training/2186', 'training/2936', 'training/2942', 'training/3010', 'training/309', 'training/346', 'training/3460', 'training/3497', 'training/5693', 'training/7775']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reuters.categories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('test/15420')</a:t>
            </a:r>
          </a:p>
          <a:p>
            <a:pPr marL="0" indent="0">
              <a:buNone/>
            </a:pP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['palladium', 'platinum', 'strategic-metal']</a:t>
            </a:r>
          </a:p>
        </p:txBody>
      </p:sp>
    </p:spTree>
    <p:extLst>
      <p:ext uri="{BB962C8B-B14F-4D97-AF65-F5344CB8AC3E}">
        <p14:creationId xmlns:p14="http://schemas.microsoft.com/office/powerpoint/2010/main" val="2088118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7151" cy="46493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dirty="0"/>
              <a:t>Other types of corpora:</a:t>
            </a:r>
          </a:p>
          <a:p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inaugural</a:t>
            </a:r>
            <a:r>
              <a:rPr lang="en-US" sz="3000" dirty="0"/>
              <a:t>		Inaugural address corpus</a:t>
            </a:r>
          </a:p>
          <a:p>
            <a:pPr marL="0" indent="0">
              <a:buNone/>
            </a:pP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2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inaugural.fileids</a:t>
            </a:r>
            <a:r>
              <a:rPr lang="en-US" sz="22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1789-Washington.txt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'1793-Washington.txt', '1797-Adams.txt', '1801-Jefferson.txt', '1805-Jefferson.txt', '1809-Madison.txt', '1813-Madison.txt', '1817-Monroe.txt', '1821-Monroe.txt', '1825-Adams.txt', '1829-Jackson.txt', '1833-Jackson.txt', '1837-VanBuren.txt', '1841-Harrison.txt', '1845-Polk.txt', '1849-Taylor.txt', '1853-Pierce.txt', '1857-Buchanan.txt', '1861-Lincoln.txt', '1865-Lincoln.txt', '1869-Grant.txt', '1873-Grant.txt', '1877-Hayes.txt', '1881-Garfield.txt', '1885-Cleveland.txt', '1889-Harrison.txt', '1893-Cleveland.txt', '1897-McKinley.txt', '1901-McKinley.txt', '1905-Roosevelt.txt', '1909-Taft.txt', '1913-Wilson.txt', '1917-Wilson.txt', '1921-Harding.txt', '1925-Coolidge.txt', '1929-Hoover.txt', '1933-Roosevelt.txt', '1937-Roosevelt.txt', '1941-Roosevelt.txt', '1945-Roosevelt.txt', '1949-Truman.txt', '1953-Eisenhower.txt', '1957-Eisenhower.txt', '1961-Kennedy.txt', '1965-Johnson.txt', '1969-Nixon.txt', '1973-Nixon.txt', '1977-Carter.txt', '1981-Reagan.txt', '1985-Reagan.txt', '1989-Bush.txt', '1993-Clinton.txt', '1997-Clinton.txt', '2001-Bush.txt', '2005-Bush.txt', '2009-Obama.txt', '2013-Obama.txt', '2017-Trump.txt', '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2021-Biden.txt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']</a:t>
            </a:r>
          </a:p>
        </p:txBody>
      </p:sp>
    </p:spTree>
    <p:extLst>
      <p:ext uri="{BB962C8B-B14F-4D97-AF65-F5344CB8AC3E}">
        <p14:creationId xmlns:p14="http://schemas.microsoft.com/office/powerpoint/2010/main" val="178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77151" cy="464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types of corpora:</a:t>
            </a:r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inaugural</a:t>
            </a:r>
            <a:r>
              <a:rPr lang="en-US" dirty="0"/>
              <a:t>		Inaugural address corpus</a:t>
            </a:r>
          </a:p>
          <a:p>
            <a:pPr marL="0" indent="0">
              <a:buNone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[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[:4] for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inaugural.fileids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['1789', '1793', '1797', '1801', '1805', '1809', '1813', '1817', '1821', '1825', '1829', '1833', '1837', '1841', '1845', '1849', '1853', '1857', '1861', '1865', '1869', '1873', '1877', '1881', '1885', '1889', '1893', '1897', '1901', '1905', '1909', '1913', '1917', '1921', '1925', '1929', '1933', '1937', '1941', '1945', '1949', '1953', '1957', '1961', '1965', '1969', '1973', '1977', '1981', '1985', '1989', '1993', '1997', '2001', '2005', '2009', '2013', '2017', '2021']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inaugural.fileids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59</a:t>
            </a:r>
          </a:p>
        </p:txBody>
      </p:sp>
      <p:sp>
        <p:nvSpPr>
          <p:cNvPr id="4" name="Line Callout 2 3">
            <a:extLst>
              <a:ext uri="{FF2B5EF4-FFF2-40B4-BE49-F238E27FC236}">
                <a16:creationId xmlns:a16="http://schemas.microsoft.com/office/drawing/2014/main" id="{264A19E4-F13E-482F-3409-BC3318BEBDAB}"/>
              </a:ext>
            </a:extLst>
          </p:cNvPr>
          <p:cNvSpPr/>
          <p:nvPr/>
        </p:nvSpPr>
        <p:spPr>
          <a:xfrm>
            <a:off x="5585254" y="1539832"/>
            <a:ext cx="3546390" cy="5715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48696"/>
              <a:gd name="adj6" fmla="val -6443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fileid</a:t>
            </a:r>
            <a:r>
              <a:rPr lang="en-US" sz="2000" dirty="0"/>
              <a:t> is a string</a:t>
            </a:r>
          </a:p>
          <a:p>
            <a:pPr algn="ctr"/>
            <a:r>
              <a:rPr lang="en-US" sz="2000" dirty="0" err="1"/>
              <a:t>fileid</a:t>
            </a:r>
            <a:r>
              <a:rPr lang="en-US" sz="2000" dirty="0"/>
              <a:t>[:4] is 1</a:t>
            </a:r>
            <a:r>
              <a:rPr lang="en-US" sz="2000" baseline="30000" dirty="0"/>
              <a:t>st</a:t>
            </a:r>
            <a:r>
              <a:rPr lang="en-US" sz="2000" dirty="0"/>
              <a:t> 4 characters</a:t>
            </a:r>
          </a:p>
        </p:txBody>
      </p:sp>
    </p:spTree>
    <p:extLst>
      <p:ext uri="{BB962C8B-B14F-4D97-AF65-F5344CB8AC3E}">
        <p14:creationId xmlns:p14="http://schemas.microsoft.com/office/powerpoint/2010/main" val="1601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81F9B4-B771-2F43-8C32-96DC7904A0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3" y="2554642"/>
            <a:ext cx="9187554" cy="389931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4B792-2036-3B48-862F-D178DD78CE9C}"/>
              </a:ext>
            </a:extLst>
          </p:cNvPr>
          <p:cNvSpPr txBox="1"/>
          <p:nvPr/>
        </p:nvSpPr>
        <p:spPr>
          <a:xfrm>
            <a:off x="658723" y="1903161"/>
            <a:ext cx="10695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&gt;&gt;&gt; </a:t>
            </a:r>
            <a:r>
              <a:rPr lang="en-US" dirty="0" err="1"/>
              <a:t>cfd</a:t>
            </a:r>
            <a:r>
              <a:rPr lang="en-US" dirty="0"/>
              <a:t> = </a:t>
            </a:r>
            <a:r>
              <a:rPr lang="en-US" dirty="0" err="1"/>
              <a:t>nltk.</a:t>
            </a:r>
            <a:r>
              <a:rPr lang="en-US" dirty="0" err="1">
                <a:solidFill>
                  <a:schemeClr val="accent1"/>
                </a:solidFill>
              </a:rPr>
              <a:t>ConditionalFreqDist</a:t>
            </a:r>
            <a:r>
              <a:rPr lang="en-US" dirty="0"/>
              <a:t>((</a:t>
            </a:r>
            <a:r>
              <a:rPr lang="en-US" dirty="0" err="1"/>
              <a:t>word,</a:t>
            </a:r>
            <a:r>
              <a:rPr lang="en-US" dirty="0" err="1">
                <a:solidFill>
                  <a:srgbClr val="FF0000"/>
                </a:solidFill>
              </a:rPr>
              <a:t>fileid</a:t>
            </a:r>
            <a:r>
              <a:rPr lang="en-US" dirty="0">
                <a:solidFill>
                  <a:srgbClr val="FF0000"/>
                </a:solidFill>
              </a:rPr>
              <a:t>[:4]</a:t>
            </a:r>
            <a:r>
              <a:rPr lang="en-US" dirty="0"/>
              <a:t>) for </a:t>
            </a:r>
            <a:r>
              <a:rPr lang="en-US" dirty="0" err="1"/>
              <a:t>fileid</a:t>
            </a:r>
            <a:r>
              <a:rPr lang="en-US" dirty="0"/>
              <a:t> in </a:t>
            </a:r>
            <a:r>
              <a:rPr lang="en-US" dirty="0" err="1"/>
              <a:t>inaugural.fileids</a:t>
            </a:r>
            <a:r>
              <a:rPr lang="en-US" dirty="0"/>
              <a:t>() for w in </a:t>
            </a:r>
            <a:r>
              <a:rPr lang="en-US" dirty="0" err="1"/>
              <a:t>inaugural.words</a:t>
            </a:r>
            <a:r>
              <a:rPr lang="en-US" dirty="0"/>
              <a:t>(</a:t>
            </a:r>
            <a:r>
              <a:rPr lang="en-US" dirty="0" err="1"/>
              <a:t>fileid</a:t>
            </a:r>
            <a:r>
              <a:rPr lang="en-US" dirty="0"/>
              <a:t>) for word in ['</a:t>
            </a:r>
            <a:r>
              <a:rPr lang="en-US" dirty="0" err="1"/>
              <a:t>america</a:t>
            </a:r>
            <a:r>
              <a:rPr lang="en-US" dirty="0"/>
              <a:t>','citizen'] if </a:t>
            </a:r>
            <a:r>
              <a:rPr lang="en-US" dirty="0" err="1"/>
              <a:t>w.lower</a:t>
            </a:r>
            <a:r>
              <a:rPr lang="en-US" dirty="0"/>
              <a:t>().</a:t>
            </a:r>
            <a:r>
              <a:rPr lang="en-US" dirty="0" err="1"/>
              <a:t>startswith</a:t>
            </a:r>
            <a:r>
              <a:rPr lang="en-US" dirty="0"/>
              <a:t>(word))</a:t>
            </a:r>
          </a:p>
          <a:p>
            <a:r>
              <a:rPr lang="en-US" dirty="0"/>
              <a:t>&gt;&gt;&gt; </a:t>
            </a:r>
            <a:r>
              <a:rPr lang="en-US" dirty="0" err="1"/>
              <a:t>cfd.plot</a:t>
            </a:r>
            <a:r>
              <a:rPr lang="en-US" dirty="0"/>
              <a:t>()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F1331EE3-8E8E-A349-8A87-2AC983F4EE23}"/>
              </a:ext>
            </a:extLst>
          </p:cNvPr>
          <p:cNvSpPr/>
          <p:nvPr/>
        </p:nvSpPr>
        <p:spPr>
          <a:xfrm>
            <a:off x="4875145" y="1398986"/>
            <a:ext cx="765313" cy="56653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year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D3EC470E-B103-7541-8226-3DE7C195635F}"/>
              </a:ext>
            </a:extLst>
          </p:cNvPr>
          <p:cNvSpPr/>
          <p:nvPr/>
        </p:nvSpPr>
        <p:spPr>
          <a:xfrm>
            <a:off x="3354458" y="1342820"/>
            <a:ext cx="1600200" cy="6226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america</a:t>
            </a:r>
            <a:r>
              <a:rPr lang="en-US" sz="1600" dirty="0"/>
              <a:t>/citizen</a:t>
            </a:r>
          </a:p>
        </p:txBody>
      </p:sp>
    </p:spTree>
    <p:extLst>
      <p:ext uri="{BB962C8B-B14F-4D97-AF65-F5344CB8AC3E}">
        <p14:creationId xmlns:p14="http://schemas.microsoft.com/office/powerpoint/2010/main" val="405744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id="{F1331EE3-8E8E-A349-8A87-2AC983F4EE23}"/>
              </a:ext>
            </a:extLst>
          </p:cNvPr>
          <p:cNvSpPr/>
          <p:nvPr/>
        </p:nvSpPr>
        <p:spPr>
          <a:xfrm>
            <a:off x="2860993" y="2297238"/>
            <a:ext cx="765313" cy="56653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year</a:t>
            </a:r>
          </a:p>
        </p:txBody>
      </p:sp>
      <p:sp>
        <p:nvSpPr>
          <p:cNvPr id="7" name="Down Arrow Callout 6">
            <a:extLst>
              <a:ext uri="{FF2B5EF4-FFF2-40B4-BE49-F238E27FC236}">
                <a16:creationId xmlns:a16="http://schemas.microsoft.com/office/drawing/2014/main" id="{D3EC470E-B103-7541-8226-3DE7C195635F}"/>
              </a:ext>
            </a:extLst>
          </p:cNvPr>
          <p:cNvSpPr/>
          <p:nvPr/>
        </p:nvSpPr>
        <p:spPr>
          <a:xfrm>
            <a:off x="994318" y="2297238"/>
            <a:ext cx="1600200" cy="62269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america</a:t>
            </a:r>
            <a:r>
              <a:rPr lang="en-US" sz="1600" dirty="0"/>
              <a:t>/citizen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48CFCD-1300-D9AD-2460-59E65AC3D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List comprehension explained: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[(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word,</a:t>
            </a:r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[:4]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for 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inaugural.fileids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</a:t>
            </a:r>
            <a:r>
              <a:rPr lang="en-US" sz="20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inaugural.words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for </a:t>
            </a:r>
            <a:r>
              <a:rPr lang="en-US" sz="20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['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america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','citizen'] if </a:t>
            </a:r>
            <a:r>
              <a:rPr lang="en-US" sz="20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.lower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().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startswith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)]</a:t>
            </a:r>
          </a:p>
          <a:p>
            <a:pPr marL="0" indent="0">
              <a:buNone/>
            </a:pP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sz="2000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str.</a:t>
            </a:r>
            <a:r>
              <a:rPr lang="en-US" sz="2000" b="1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startswith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000" i="1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prefix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 </a:t>
            </a:r>
            <a:r>
              <a:rPr lang="en-US" sz="2000" i="1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 </a:t>
            </a:r>
            <a:r>
              <a:rPr lang="en-US" sz="2000" i="1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end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]])</a:t>
            </a:r>
          </a:p>
          <a:p>
            <a:pPr lvl="1"/>
            <a:r>
              <a:rPr lang="en-US" sz="1800" dirty="0">
                <a:effectLst/>
              </a:rPr>
              <a:t>Return True if string starts with the </a:t>
            </a:r>
            <a:r>
              <a:rPr lang="en-US" sz="1800" i="1" dirty="0">
                <a:effectLst/>
              </a:rPr>
              <a:t>prefix</a:t>
            </a:r>
            <a:r>
              <a:rPr lang="en-US" sz="1800" dirty="0">
                <a:effectLst/>
              </a:rPr>
              <a:t>, otherwise return False. </a:t>
            </a:r>
          </a:p>
          <a:p>
            <a:r>
              <a:rPr lang="en-US" sz="2000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str.</a:t>
            </a:r>
            <a:r>
              <a:rPr lang="en-US" sz="2000" b="1" dirty="0" err="1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lower</a:t>
            </a:r>
            <a:r>
              <a:rPr lang="en-US" sz="2000" dirty="0">
                <a:effectLst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lvl="1"/>
            <a:r>
              <a:rPr lang="en-US" sz="1800" dirty="0">
                <a:effectLst/>
              </a:rPr>
              <a:t>Return a copy of the string with all the cased characters converted to lowercase.</a:t>
            </a:r>
          </a:p>
        </p:txBody>
      </p:sp>
    </p:spTree>
    <p:extLst>
      <p:ext uri="{BB962C8B-B14F-4D97-AF65-F5344CB8AC3E}">
        <p14:creationId xmlns:p14="http://schemas.microsoft.com/office/powerpoint/2010/main" val="19642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4B792-2036-3B48-862F-D178DD78CE9C}"/>
              </a:ext>
            </a:extLst>
          </p:cNvPr>
          <p:cNvSpPr txBox="1"/>
          <p:nvPr/>
        </p:nvSpPr>
        <p:spPr>
          <a:xfrm>
            <a:off x="658723" y="1903161"/>
            <a:ext cx="11184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ConditionalFreqDist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word,fileid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[:4]) for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inaugural.fileids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w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inaugural.words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for word in [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'black','negro','african','mexican','hispanic','colored','native','indian'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if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w.lower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().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startswith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(word))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cfd.plot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 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324DC9E-9767-2D47-B979-5436950BE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779" y="2809116"/>
            <a:ext cx="4892497" cy="369283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1D28D9-5910-894A-893D-EDC45510381B}"/>
              </a:ext>
            </a:extLst>
          </p:cNvPr>
          <p:cNvSpPr txBox="1"/>
          <p:nvPr/>
        </p:nvSpPr>
        <p:spPr>
          <a:xfrm>
            <a:off x="9465276" y="2911616"/>
            <a:ext cx="1505733" cy="1754326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some of these</a:t>
            </a:r>
          </a:p>
          <a:p>
            <a:r>
              <a:rPr lang="en-US" i="1" dirty="0"/>
              <a:t>terms are </a:t>
            </a:r>
          </a:p>
          <a:p>
            <a:r>
              <a:rPr lang="en-US" i="1" dirty="0"/>
              <a:t>obviously </a:t>
            </a:r>
          </a:p>
          <a:p>
            <a:r>
              <a:rPr lang="en-US" i="1" dirty="0"/>
              <a:t>outdated</a:t>
            </a:r>
          </a:p>
          <a:p>
            <a:r>
              <a:rPr lang="en-US" i="1" dirty="0"/>
              <a:t>(and offensive</a:t>
            </a:r>
          </a:p>
          <a:p>
            <a:r>
              <a:rPr lang="en-US" i="1" dirty="0"/>
              <a:t>today)</a:t>
            </a:r>
          </a:p>
        </p:txBody>
      </p:sp>
    </p:spTree>
    <p:extLst>
      <p:ext uri="{BB962C8B-B14F-4D97-AF65-F5344CB8AC3E}">
        <p14:creationId xmlns:p14="http://schemas.microsoft.com/office/powerpoint/2010/main" val="289970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90F545-4D77-D1A3-2DC7-0D4B65DF4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AB386D6D-D336-651A-395C-1E482F76AC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40744"/>
            <a:ext cx="8344963" cy="2559283"/>
          </a:xfrm>
          <a:ln>
            <a:solidFill>
              <a:schemeClr val="tx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08BF7D4-605F-2C76-0E1F-4F0A0B593F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428681" y="2622657"/>
            <a:ext cx="2794000" cy="3721100"/>
          </a:xfrm>
        </p:spPr>
      </p:pic>
    </p:spTree>
    <p:extLst>
      <p:ext uri="{BB962C8B-B14F-4D97-AF65-F5344CB8AC3E}">
        <p14:creationId xmlns:p14="http://schemas.microsoft.com/office/powerpoint/2010/main" val="1906032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D6C487-7E68-1C48-81FE-4DF2FCEEF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292" y="1913109"/>
            <a:ext cx="5293507" cy="48111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415741-AA41-B840-9684-F5B070DCCF38}"/>
              </a:ext>
            </a:extLst>
          </p:cNvPr>
          <p:cNvSpPr txBox="1"/>
          <p:nvPr/>
        </p:nvSpPr>
        <p:spPr>
          <a:xfrm>
            <a:off x="6400800" y="2150076"/>
            <a:ext cx="2366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an exhaustive list…</a:t>
            </a:r>
          </a:p>
        </p:txBody>
      </p:sp>
    </p:spTree>
    <p:extLst>
      <p:ext uri="{BB962C8B-B14F-4D97-AF65-F5344CB8AC3E}">
        <p14:creationId xmlns:p14="http://schemas.microsoft.com/office/powerpoint/2010/main" val="3887736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B390-4D7F-DC49-B8C5-6C4D7E7E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60000-5973-1648-9967-1130639AB0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0802" y="1825625"/>
            <a:ext cx="759039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16464E-FB34-514B-AB89-63B1F932E218}"/>
              </a:ext>
            </a:extLst>
          </p:cNvPr>
          <p:cNvSpPr txBox="1"/>
          <p:nvPr/>
        </p:nvSpPr>
        <p:spPr>
          <a:xfrm>
            <a:off x="1112108" y="2545492"/>
            <a:ext cx="109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Methods:</a:t>
            </a:r>
          </a:p>
        </p:txBody>
      </p:sp>
    </p:spTree>
    <p:extLst>
      <p:ext uri="{BB962C8B-B14F-4D97-AF65-F5344CB8AC3E}">
        <p14:creationId xmlns:p14="http://schemas.microsoft.com/office/powerpoint/2010/main" val="232986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nltk.corpus.indian.words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hindi.pos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3600" dirty="0"/>
              <a:t>['</a:t>
            </a:r>
            <a:r>
              <a:rPr lang="hi-IN" sz="3600" dirty="0"/>
              <a:t>पूर्ण', 'प्रतिबंध', 'हटाओ', ':', 'इराक', 'संयुक्त', ...]</a:t>
            </a:r>
          </a:p>
          <a:p>
            <a:pPr marL="0" indent="0">
              <a:buNone/>
            </a:pPr>
            <a:r>
              <a:rPr lang="hi-IN" sz="3600" dirty="0">
                <a:latin typeface="Menlo" panose="020B0609030804020204" pitchFamily="49" charset="0"/>
                <a:ea typeface="Menlo" panose="020B0609030804020204" pitchFamily="49" charset="0"/>
              </a:rPr>
              <a:t>&gt;&gt;&gt; </a:t>
            </a:r>
            <a:r>
              <a:rPr lang="en-US" sz="3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nltk.corpus.udhr.fileids</a:t>
            </a:r>
            <a:r>
              <a:rPr lang="en-US" sz="3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Abkhaz-Cyrillic+Abkh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'Abkhaz-UTF8', 'Achehnese-Latin1', 'Achuar-Shiwiar-Latin1', 'Adja-UTF8', 'Afaan_Oromo_Oromiffa-Latin1', 'Afrikaans-Latin1', 'Aguaruna-Latin1', 'Akuapem_Twi-UTF8', 'Albanian_Shqip-Latin1',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Amahuaca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'Amahuaca-Latin1', 'Amarakaeri-Latin1', 'Amuesha-Yanesha-UTF8', 'Arabela-Latin1',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Arabic_Alarabia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-Arabic', 'Asante-UTF8', 'Ashaninca-Latin1', 'Asheninca-Latin1', 'Asturian_Bable-Latin1', 'Aymara-Latin1', 'Balinese-Latin1', 'Bambara-UTF8', 'Baoule-UTF8', 'Basque_Euskara-Latin1', 'Batonu_Bariba-UTF8',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Belorus_Belaruski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-Cyrillic', 'Belorus_Belaruski-UTF8', 'Bemba-Latin1', 'Bengali-UTF8', 'Beti-UTF8', 'Bichelamar-Latin1', 'Bikol_Bicolano-Latin1', 'Bora-Latin1',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Bosnian_Bosanski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-Cyrillic', 'Bosnian_Bosanski-Latin2', 'Bosnian_Bosanski-UTF8', 'Breton-Latin1', 'Bugisnese-Latin1',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Bulgarian_Balgarski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-Cyrillic', 'Bulgarian_Balgarski-UTF8', 'Cakchiquel-Latin1', 'Campa_Pajonalino-Latin1', 'Candoshi-Shapra-Latin1', 'Caquinte-Latin1', 'Cashibo-Cacataibo-Latin1', 'Cashinahua-Latin1', 'Catalan-Latin1', 'Catalan_Catala-Latin1', 'Cebuano-Latin1', 'Chamorro-Latin1', 'Chayahuita-Latin1', 'Chechewa_Nyanja-Latin1', 'Chickasaw-Latin1', 'Chinanteco-Ajitlan-Latin1', 'Chinanteco-UTF8', 'Chinese_Mandarin-GB2312', 'Chuuk_Trukese-Latin1', 'Cokwe-Latin1', 'Co …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… tin1', 'WesternSotho_Tswana-Setswana-Latin1', 'Wolof-Latin1', 'Xhosa-Latin1', 'Yagua-Latin1', 'Yao-Latin1', 'Yapese-Latin1', 'Yoruba-UTF8', 'Zapoteco-Latin1', 'Zapoteco-SanLucasQuiavini-Latin1', 'Zhuang-Latin1', 'Zulu-Latin1']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D5C56-92BB-AC46-B0B0-90C9CC79D6CC}"/>
              </a:ext>
            </a:extLst>
          </p:cNvPr>
          <p:cNvSpPr txBox="1"/>
          <p:nvPr/>
        </p:nvSpPr>
        <p:spPr>
          <a:xfrm>
            <a:off x="5688227" y="2392297"/>
            <a:ext cx="6020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UDHR = Universal Declaration of Human Rights</a:t>
            </a:r>
          </a:p>
        </p:txBody>
      </p:sp>
    </p:spTree>
    <p:extLst>
      <p:ext uri="{BB962C8B-B14F-4D97-AF65-F5344CB8AC3E}">
        <p14:creationId xmlns:p14="http://schemas.microsoft.com/office/powerpoint/2010/main" val="11949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6EA48-64CC-EB64-6A8B-24E3C07E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86067-21EC-CD94-375A-129B0BB1C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Conditional Frequency Distributions</a:t>
            </a:r>
          </a:p>
          <a:p>
            <a:pPr lvl="1"/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nltk.ConditionalFreqDist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800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tuples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lvl="1"/>
            <a:r>
              <a:rPr lang="en-US" sz="2800" dirty="0"/>
              <a:t>Pairs of words: list of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tuples (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word1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endParaRPr lang="en-US" sz="28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800" dirty="0"/>
              <a:t>For each</a:t>
            </a:r>
            <a:r>
              <a:rPr lang="en-US" dirty="0"/>
              <a:t> 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word1</a:t>
            </a:r>
            <a:r>
              <a:rPr lang="en-US" dirty="0"/>
              <a:t>,  </a:t>
            </a:r>
            <a:r>
              <a:rPr lang="en-US" sz="2800" dirty="0"/>
              <a:t>compute possible </a:t>
            </a:r>
            <a:r>
              <a:rPr lang="en-US" i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word2 </a:t>
            </a:r>
            <a:r>
              <a:rPr lang="en-US" dirty="0"/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lvl="1"/>
            <a:r>
              <a:rPr lang="en-US" sz="2800" dirty="0"/>
              <a:t>Bigram Random Text Generation</a:t>
            </a:r>
          </a:p>
        </p:txBody>
      </p:sp>
    </p:spTree>
    <p:extLst>
      <p:ext uri="{BB962C8B-B14F-4D97-AF65-F5344CB8AC3E}">
        <p14:creationId xmlns:p14="http://schemas.microsoft.com/office/powerpoint/2010/main" val="41213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sz="5800" dirty="0"/>
              <a:t>UDHR = Universal Declaration of Human Rights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nltk.corpus.udhr.fileids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310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nltk.corpus.udhr.words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('Chinese_Mandarin-GB2312')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</a:t>
            </a:r>
            <a:r>
              <a:rPr lang="ja-JP" altLang="en-US" sz="4300">
                <a:latin typeface="Menlo" panose="020B0609030804020204" pitchFamily="49" charset="0"/>
                <a:cs typeface="Menlo" panose="020B0609030804020204" pitchFamily="49" charset="0"/>
              </a:rPr>
              <a:t>世界人权宣言</a:t>
            </a:r>
            <a:r>
              <a:rPr lang="en-US" altLang="ja-JP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ja-JP" altLang="en-US" sz="4300">
                <a:latin typeface="Menlo" panose="020B0609030804020204" pitchFamily="49" charset="0"/>
                <a:cs typeface="Menlo" panose="020B0609030804020204" pitchFamily="49" charset="0"/>
              </a:rPr>
              <a:t>联合国大会一九四八年十二月十日第</a:t>
            </a:r>
            <a:r>
              <a:rPr lang="en-US" altLang="ja-JP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217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A', '(', 'III', ')', ...]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nltk.corpus.udhr.words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('English-Latin1')[:20]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['Universal', 'Declaration', 'of', 'Human', 'Rights', 'Preamble', 'Whereas', 'recognition', 'of', 'the', 'inherent', 'dignity', 'and', 'of', 'the', 'equal', 'and', 'inalienable', 'rights', 'of']</a:t>
            </a:r>
          </a:p>
          <a:p>
            <a:endParaRPr lang="en-US" sz="4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175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ConditionalFreqDist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([(lang,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(word)) for lang in languages for word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nltk.corpus.udhr.words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(lang + '-Latin1')])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cfd.plot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86C51-3A46-624B-B325-B1D108A6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171" y="2285875"/>
            <a:ext cx="6215105" cy="41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08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334000" cy="457517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numpy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as np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matplotlib.pyplot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as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udhr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udhr_len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[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udhr.words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(fid)) for fid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udhr.fileids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()]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plt.hist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udhr_len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20,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facecolor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='green', alpha=0.5)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(array([  3.,   3.,  11.,   8.,  25.,  29.,  30.,  61.,  43.,  26.,  25.,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15.,  10.,   9.,   5.,   2.,   1.,   0.,   1.,   3.]), array([  508.  ,   680.65,   853.3 ,  1025.95,  1198.6 ,  1371.25,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1543.9 ,  1716.55,  1889.2 ,  2061.85,  2234.5 ,  2407.15,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2579.8 ,  2752.45,  2925.1 ,  3097.75,  3270.4 ,  3443.05,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3615.7 ,  3788.35,  3961.  ]), &lt;a list of 20 Patch objects&gt;)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plt.show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F35CEE-6533-A344-A1DB-1B76F00E63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039420"/>
            <a:ext cx="5181600" cy="392374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42A4E2-2B46-0949-951D-0C7368B6C5CF}"/>
              </a:ext>
            </a:extLst>
          </p:cNvPr>
          <p:cNvSpPr txBox="1"/>
          <p:nvPr/>
        </p:nvSpPr>
        <p:spPr>
          <a:xfrm>
            <a:off x="6475848" y="1533237"/>
            <a:ext cx="4751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udhr.words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('English-Latin1'))</a:t>
            </a:r>
          </a:p>
          <a:p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1781</a:t>
            </a:r>
          </a:p>
        </p:txBody>
      </p:sp>
    </p:spTree>
    <p:extLst>
      <p:ext uri="{BB962C8B-B14F-4D97-AF65-F5344CB8AC3E}">
        <p14:creationId xmlns:p14="http://schemas.microsoft.com/office/powerpoint/2010/main" val="4004120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3D90-0613-714C-90B3-9334FA3F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B0B81-8F07-2942-81FD-4EDE8F18E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0"/>
            <a:ext cx="10515600" cy="3366052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http://www.nltk.org/book/ch02.html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brown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days = set(['Monday','Tuesday','Wednesday','Thursday','Friday','Saturday','Sunday'])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categories = ['news', 'romance']</a:t>
            </a:r>
          </a:p>
          <a:p>
            <a:pPr marL="0" indent="0">
              <a:buNone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ConditionalFreqDist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([(category, w) for category in categories for w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(categories=category) if w in days])</a:t>
            </a:r>
          </a:p>
          <a:p>
            <a:pPr marL="0" indent="0">
              <a:buNone/>
            </a:pP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cfd.tabulate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(conditions=categories, samples=days)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Monday   Tuesday Wednesday  Thursday    Friday  Saturday    Sunday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news        54        43        22        20        41        33        51 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romance         2         3         3         1         3         4         5 </a:t>
            </a:r>
          </a:p>
          <a:p>
            <a:pPr marL="0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64DE4-6004-7743-9343-38DC33ED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56132"/>
            <a:ext cx="10809010" cy="1191868"/>
          </a:xfrm>
          <a:prstGeom prst="rect">
            <a:avLst/>
          </a:prstGeom>
        </p:spPr>
      </p:pic>
      <p:sp>
        <p:nvSpPr>
          <p:cNvPr id="6" name="Line Callout 1 5">
            <a:extLst>
              <a:ext uri="{FF2B5EF4-FFF2-40B4-BE49-F238E27FC236}">
                <a16:creationId xmlns:a16="http://schemas.microsoft.com/office/drawing/2014/main" id="{7D10BFE6-020F-0C4B-A29C-AB51C81C3B67}"/>
              </a:ext>
            </a:extLst>
          </p:cNvPr>
          <p:cNvSpPr/>
          <p:nvPr/>
        </p:nvSpPr>
        <p:spPr>
          <a:xfrm>
            <a:off x="8603973" y="3427417"/>
            <a:ext cx="1570383" cy="347870"/>
          </a:xfrm>
          <a:prstGeom prst="borderCallout1">
            <a:avLst>
              <a:gd name="adj1" fmla="val 121607"/>
              <a:gd name="adj2" fmla="val -3270"/>
              <a:gd name="adj3" fmla="val 295357"/>
              <a:gd name="adj4" fmla="val -2218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conditions</a:t>
            </a:r>
          </a:p>
        </p:txBody>
      </p:sp>
      <p:sp>
        <p:nvSpPr>
          <p:cNvPr id="7" name="Line Callout 1 6">
            <a:extLst>
              <a:ext uri="{FF2B5EF4-FFF2-40B4-BE49-F238E27FC236}">
                <a16:creationId xmlns:a16="http://schemas.microsoft.com/office/drawing/2014/main" id="{C3D07D63-E1BF-224B-AC20-59C3375F879E}"/>
              </a:ext>
            </a:extLst>
          </p:cNvPr>
          <p:cNvSpPr/>
          <p:nvPr/>
        </p:nvSpPr>
        <p:spPr>
          <a:xfrm>
            <a:off x="10321061" y="3427417"/>
            <a:ext cx="1179444" cy="347870"/>
          </a:xfrm>
          <a:prstGeom prst="borderCallout1">
            <a:avLst>
              <a:gd name="adj1" fmla="val 104464"/>
              <a:gd name="adj2" fmla="val 1779"/>
              <a:gd name="adj3" fmla="val 312500"/>
              <a:gd name="adj4" fmla="val -3809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020FC-6761-8B43-AB54-46ED28B3F9DB}"/>
              </a:ext>
            </a:extLst>
          </p:cNvPr>
          <p:cNvSpPr txBox="1"/>
          <p:nvPr/>
        </p:nvSpPr>
        <p:spPr>
          <a:xfrm>
            <a:off x="6077769" y="3427417"/>
            <a:ext cx="24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Collect counts for pairs:</a:t>
            </a:r>
          </a:p>
        </p:txBody>
      </p:sp>
    </p:spTree>
    <p:extLst>
      <p:ext uri="{BB962C8B-B14F-4D97-AF65-F5344CB8AC3E}">
        <p14:creationId xmlns:p14="http://schemas.microsoft.com/office/powerpoint/2010/main" val="30931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6C935-B393-0641-8769-8475309E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355360-2D08-C54D-845A-67843DFEB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32436"/>
            <a:ext cx="10515600" cy="3337716"/>
          </a:xfrm>
        </p:spPr>
      </p:pic>
    </p:spTree>
    <p:extLst>
      <p:ext uri="{BB962C8B-B14F-4D97-AF65-F5344CB8AC3E}">
        <p14:creationId xmlns:p14="http://schemas.microsoft.com/office/powerpoint/2010/main" val="4191091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F0CC-79D8-FD43-87CE-99FD3571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F548-BB35-9240-924E-CEB57485C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8227452" cy="4205737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/>
              <a:t>4.1   Wordlist Corpora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def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unusual_words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(text):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text_vocab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set(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w.lower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w in text if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w.isalpha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english_vocab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set(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w.lower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w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nltk.corpus.words.words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unusual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text_vocab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english_vocab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return sorted(unusual)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unusual_words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nltk.corpus.gutenberg.words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austen-emma.txt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1934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… 'wives', 'women', 'wondered', 'wonderings', 'wonders',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woodhouses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'woods',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woollen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'words', 'workbags', 'workmen', 'worlds', 'worshipped', 'worshipping', 'worthies',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wrapt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'wretchedest', 'wretches', 'writes', 'xii', 'xiii', 'xiv', 'xix', 'xv', 'xvi', 'xvii', 'xviii', 'yards', 'years', 'yielded', 'youngest', 'zigzags']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3DF1E1-4D09-164B-8E3E-F32F0BC7BE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065651" y="882676"/>
            <a:ext cx="2155654" cy="581807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643B7D-7301-074E-8382-7AD3177416B3}"/>
              </a:ext>
            </a:extLst>
          </p:cNvPr>
          <p:cNvSpPr txBox="1"/>
          <p:nvPr/>
        </p:nvSpPr>
        <p:spPr>
          <a:xfrm>
            <a:off x="4983036" y="6031362"/>
            <a:ext cx="395012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-l 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usr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/share/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dict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/words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235886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796CE2-2E8C-DD45-B519-F6B49E46773F}"/>
              </a:ext>
            </a:extLst>
          </p:cNvPr>
          <p:cNvSpPr/>
          <p:nvPr/>
        </p:nvSpPr>
        <p:spPr>
          <a:xfrm>
            <a:off x="5864087" y="2703443"/>
            <a:ext cx="2047461" cy="318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8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F0CC-79D8-FD43-87CE-99FD3571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F548-BB35-9240-924E-CEB57485C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77818"/>
          </a:xfrm>
        </p:spPr>
        <p:txBody>
          <a:bodyPr/>
          <a:lstStyle/>
          <a:p>
            <a:r>
              <a:rPr lang="en-US" dirty="0" err="1"/>
              <a:t>Stopwords</a:t>
            </a:r>
            <a:r>
              <a:rPr lang="en-US" dirty="0"/>
              <a:t> usually have little lexical content, and their presence in a text fails to distinguish it from other texts.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E4C818-7CB3-A347-AFB5-3304DCF2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87" y="2838379"/>
            <a:ext cx="10493126" cy="34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4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F0CC-79D8-FD43-87CE-99FD3571B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4F548-BB35-9240-924E-CEB57485C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emma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nltk.corpus.gutenberg.words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austen-emma.txt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emma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192427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vocab = set(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emma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(vocab)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7811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stopwords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stopwords.words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179						(</a:t>
            </a:r>
            <a:r>
              <a:rPr lang="en-US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Note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7811 - 179 = 7632)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type(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stopwords.words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&lt;class 'list'&gt;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(vocab - set(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stopwords.words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7682</a:t>
            </a:r>
          </a:p>
          <a:p>
            <a:pPr marL="0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F3FC-0349-5248-B6AA-2C9E7BEE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470E-6FCA-A54F-83C7-7978466E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122" cy="4833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set(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stopwords.words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 - vocab</a:t>
            </a:r>
          </a:p>
          <a:p>
            <a:pPr marL="0" indent="0">
              <a:buNone/>
            </a:pP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hasn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doesn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weren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'm',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shouldn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mightn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wouldn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didn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'until', "hasn't", 'haven', 'won', "should've", "aren't", "haven't",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wasn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"mustn't", "you'd",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needn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've', "hadn't", 'y', "doesn't", "you're",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aren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'yourselves', "wasn't", "you'll",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isn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"shouldn't", "mightn't", "isn't", "it's", "needn't", 'll', "weren't", "couldn't",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mustn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ain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couldn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"didn't", "don't", "wouldn't", "won't",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hadn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"you've", "that'll", "shan't", 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"she's"}</a:t>
            </a:r>
          </a:p>
          <a:p>
            <a:pPr marL="0" indent="0">
              <a:buNone/>
            </a:pP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(set(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stopwords.words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english</a:t>
            </a:r>
            <a:r>
              <a:rPr lang="en-US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 - vocab)</a:t>
            </a:r>
          </a:p>
          <a:p>
            <a:pPr marL="0" indent="0">
              <a:buNone/>
            </a:pPr>
            <a:r>
              <a:rPr lang="en-US" sz="29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</a:t>
            </a:r>
          </a:p>
          <a:p>
            <a:r>
              <a:rPr lang="en-US" sz="4000" b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Why</a:t>
            </a:r>
            <a:r>
              <a:rPr lang="en-US" sz="40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nltk.ConditionalFreqDist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9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nltk.bigrams</a:t>
            </a:r>
            <a:r>
              <a:rPr lang="en-US" sz="29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2900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emma</a:t>
            </a:r>
            <a:r>
              <a:rPr lang="en-US" sz="29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["'"]</a:t>
            </a:r>
          </a:p>
          <a:p>
            <a:pPr marL="0" indent="0">
              <a:buNone/>
            </a:pPr>
            <a:r>
              <a:rPr lang="en-US" sz="2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r>
              <a:rPr lang="en-US" sz="2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({'s': 932, 't': 19, 'am': 11, 'clock': 8, 'ye': 6, 'd': 4, 'absence': 2, 'coming': 1, 'imaginations': 1, 'understanding': 1, ...})</a:t>
            </a:r>
          </a:p>
          <a:p>
            <a:pPr lvl="0"/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Note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: tokenization turned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Emma's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into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Emma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+ ' + </a:t>
            </a:r>
            <a:r>
              <a:rPr lang="en-US" sz="4000" i="1" dirty="0">
                <a:solidFill>
                  <a:prstClr val="black"/>
                </a:solidFill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s</a:t>
            </a:r>
          </a:p>
          <a:p>
            <a:pPr marL="0" indent="0">
              <a:buNone/>
            </a:pP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nltk.corpus.gutenberg.sents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austen-emma.txt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')[9]</a:t>
            </a:r>
          </a:p>
          <a:p>
            <a:pPr marL="0" indent="0">
              <a:buNone/>
            </a:pPr>
            <a:r>
              <a:rPr lang="en-US" sz="2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['The', 'real', 'evils', ',', 'indeed', ',', 'of', </a:t>
            </a:r>
            <a:r>
              <a:rPr lang="en-US" sz="29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'Emma', "'", 's'</a:t>
            </a:r>
            <a:r>
              <a:rPr lang="en-US" sz="2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'situation', 'were', 'the', 'power', 'of', 'having', 'rather', 'too', 'much', 'her', 'own', 'way', ',', 'and', 'a', 'disposition', 'to', 'think', 'a', 'little', 'too', 'well', 'of', 'herself', ';', 'these', 'were', 'the', 'disadvantages', 'which', 'threatened', 'alloy', 'to', 'her', 'many', 'enjoyments', '.']</a:t>
            </a:r>
          </a:p>
        </p:txBody>
      </p:sp>
    </p:spTree>
    <p:extLst>
      <p:ext uri="{BB962C8B-B14F-4D97-AF65-F5344CB8AC3E}">
        <p14:creationId xmlns:p14="http://schemas.microsoft.com/office/powerpoint/2010/main" val="13817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DF3FC-0349-5248-B6AA-2C9E7BEE6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8470E-6FCA-A54F-83C7-7978466E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25625"/>
            <a:ext cx="11350487" cy="445590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more wordlist corpus is the Names corpus, containing 8,000 first names categorized by gender. The male and female names are stored in separate files. </a:t>
            </a:r>
          </a:p>
          <a:p>
            <a:pPr marL="0" indent="0">
              <a:buNone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names =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nltk.corpus.names</a:t>
            </a:r>
            <a:endParaRPr lang="en-US" sz="21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males = set(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names.words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male.txt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'))</a:t>
            </a:r>
          </a:p>
          <a:p>
            <a:pPr marL="0" indent="0">
              <a:buNone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([name for name in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names.words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female.txt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 if name in males])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365</a:t>
            </a:r>
          </a:p>
          <a:p>
            <a:pPr marL="0" indent="0">
              <a:buNone/>
            </a:pP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[name for name in 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names.words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2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female.txt</a:t>
            </a:r>
            <a:r>
              <a:rPr lang="en-US" sz="2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 if name in males][:50]</a:t>
            </a:r>
          </a:p>
          <a:p>
            <a:pPr marL="0" indent="0">
              <a:buNone/>
            </a:pP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['Abbey', 'Abbie', 'Abby', 'Addie', 'Adrian', 'Adrien', 'Ajay', 'Alex', 'Alexis', 'Alfie', 'Ali', 'Alix', 'Allie', 'Allyn', 'Andie', 'Andrea', 'Andy', 'Angel', 'Angie', 'Ariel', 'Ashley', 'Aubrey', 'Augustine', 'Austin', '</a:t>
            </a:r>
            <a:r>
              <a:rPr lang="en-US" sz="21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Averil</a:t>
            </a:r>
            <a:r>
              <a:rPr lang="en-US" sz="21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'Barrie', 'Barry', 'Beau', 'Bennie', 'Benny', 'Bernie', 'Bert', 'Bertie', 'Bill', 'Billie', 'Billy', 'Blair', 'Blake', 'Bo', 'Bobbie', 'Bobby', 'Brandy', 'Brett', 'Britt', 'Brook', 'Brooke', 'Brooks', 'Bryn', 'Cal', 'Cam']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DA39C-A07F-A547-A57B-B4C1143972C9}"/>
              </a:ext>
            </a:extLst>
          </p:cNvPr>
          <p:cNvSpPr txBox="1"/>
          <p:nvPr/>
        </p:nvSpPr>
        <p:spPr>
          <a:xfrm>
            <a:off x="6427451" y="5395042"/>
            <a:ext cx="492634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("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female.txt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"))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5001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("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male.txt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"))</a:t>
            </a:r>
          </a:p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2943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31B408-CBF6-634F-AB8E-097A46EB1DD3}"/>
              </a:ext>
            </a:extLst>
          </p:cNvPr>
          <p:cNvSpPr txBox="1"/>
          <p:nvPr/>
        </p:nvSpPr>
        <p:spPr>
          <a:xfrm>
            <a:off x="3796748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D89EB-04EB-BCFF-241D-D3BACA84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Today's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BD0E0-C93A-2852-6EFE-BB702860B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some other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/>
              <a:t>And show other uses of </a:t>
            </a:r>
            <a:r>
              <a:rPr lang="en-US" sz="2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nltk.ConditionalFreqDist</a:t>
            </a:r>
            <a:r>
              <a:rPr lang="en-US" sz="2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3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BFB36B-9E1A-3C4F-8991-633E5D15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CC42F-737F-A74B-A317-224BAF7E7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1163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Names ending in?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ConditionalFreqDist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name[-1]) for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names.fileids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name in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names.words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])) 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cfd.plot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5E3CF2B-4690-5848-9715-03F487C58C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1940" y="2389533"/>
            <a:ext cx="5933660" cy="4204250"/>
          </a:xfrm>
        </p:spPr>
      </p:pic>
    </p:spTree>
    <p:extLst>
      <p:ext uri="{BB962C8B-B14F-4D97-AF65-F5344CB8AC3E}">
        <p14:creationId xmlns:p14="http://schemas.microsoft.com/office/powerpoint/2010/main" val="350572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966F-456C-8D4E-98D6-BC89E8D4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D08F60-D9F1-FD44-9C61-919E61E48A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2408" y="1618566"/>
            <a:ext cx="10058362" cy="4712659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696516-6B76-C741-8A08-99F326E97132}"/>
              </a:ext>
            </a:extLst>
          </p:cNvPr>
          <p:cNvSpPr txBox="1"/>
          <p:nvPr/>
        </p:nvSpPr>
        <p:spPr>
          <a:xfrm>
            <a:off x="5792246" y="3429000"/>
            <a:ext cx="3736536" cy="14773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filename</a:t>
            </a:r>
            <a:r>
              <a:rPr lang="en-US" dirty="0"/>
              <a:t> is the </a:t>
            </a:r>
            <a:r>
              <a:rPr lang="en-US" dirty="0" err="1"/>
              <a:t>fileid</a:t>
            </a:r>
            <a:endParaRPr lang="en-US" dirty="0"/>
          </a:p>
          <a:p>
            <a:r>
              <a:rPr lang="en-US" b="1" dirty="0"/>
              <a:t>Statistics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average # letters per word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average # words per sentence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average # times each word is used</a:t>
            </a:r>
          </a:p>
        </p:txBody>
      </p:sp>
    </p:spTree>
    <p:extLst>
      <p:ext uri="{BB962C8B-B14F-4D97-AF65-F5344CB8AC3E}">
        <p14:creationId xmlns:p14="http://schemas.microsoft.com/office/powerpoint/2010/main" val="11524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1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Other types (</a:t>
            </a:r>
            <a:r>
              <a:rPr lang="en-US" i="1" dirty="0"/>
              <a:t>genres</a:t>
            </a:r>
            <a:r>
              <a:rPr lang="en-US" dirty="0"/>
              <a:t>) of corpora: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webtext</a:t>
            </a:r>
            <a:r>
              <a:rPr lang="en-US" dirty="0"/>
              <a:t>		Web text corpus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nps_chat</a:t>
            </a:r>
            <a:r>
              <a:rPr lang="en-US" dirty="0"/>
              <a:t>		NPS chat corpus</a:t>
            </a:r>
          </a:p>
          <a:p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24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</a:t>
            </a:r>
            <a:r>
              <a:rPr lang="en-US" dirty="0"/>
              <a:t>		Brown corpus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27C48F-B28C-6240-80DD-AB9A1A00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302" y="3756991"/>
            <a:ext cx="6279046" cy="2501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B20B7A-D7D9-F04E-8C0C-8798881A14D6}"/>
              </a:ext>
            </a:extLst>
          </p:cNvPr>
          <p:cNvSpPr txBox="1"/>
          <p:nvPr/>
        </p:nvSpPr>
        <p:spPr>
          <a:xfrm>
            <a:off x="7791450" y="3737112"/>
            <a:ext cx="3392532" cy="15696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/>
              <a:t>Brown corpus</a:t>
            </a:r>
          </a:p>
          <a:p>
            <a:r>
              <a:rPr lang="en-US" sz="2400" dirty="0"/>
              <a:t>Kučera and Francis (1967)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"</a:t>
            </a:r>
            <a:r>
              <a:rPr lang="en-US" sz="2400" i="1" dirty="0"/>
              <a:t>A balanced corpus</a:t>
            </a:r>
            <a:r>
              <a:rPr lang="en-US" sz="2400" dirty="0"/>
              <a:t>"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million words</a:t>
            </a:r>
          </a:p>
        </p:txBody>
      </p:sp>
    </p:spTree>
    <p:extLst>
      <p:ext uri="{BB962C8B-B14F-4D97-AF65-F5344CB8AC3E}">
        <p14:creationId xmlns:p14="http://schemas.microsoft.com/office/powerpoint/2010/main" val="204565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277"/>
            <a:ext cx="10515600" cy="45046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brown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brown.fileids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		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</a:t>
            </a:r>
            <a:r>
              <a:rPr lang="en-US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of files = 500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500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brown.categories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	 	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</a:t>
            </a:r>
            <a:r>
              <a:rPr lang="en-US" i="1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number of categories = 15</a:t>
            </a:r>
            <a:endParaRPr lang="en-US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['adventure',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belles_lettres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'editorial', 'fiction', 'government', 'hobbies', 'humor', 'learned', 'lore', 'mystery', 'news', 'religion', 'reviews', 'romance',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science_fiction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']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news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brown.words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(categories='news')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import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FreqDist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w.lower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w in news])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for m in modals: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     print('{}: {}'.format(</a:t>
            </a:r>
            <a:r>
              <a:rPr lang="en-US" b="1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  <a:r>
              <a:rPr lang="en-US" b="1" dirty="0" err="1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fd</a:t>
            </a:r>
            <a:r>
              <a:rPr lang="en-US" b="1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[m]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), end=' ')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can: 94 could: 87 may: 93 might: 38 must: 53 shall: 5 should: 61 will: 389 would: 246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D2B732-61B7-A34E-98F9-AD98079B12A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420644"/>
          <a:ext cx="10515600" cy="548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752881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987582"/>
                  </a:ext>
                </a:extLst>
              </a:tr>
              <a:tr h="4742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modals = [</a:t>
                      </a:r>
                      <a:r>
                        <a:rPr lang="en-US" b="1" dirty="0">
                          <a:solidFill>
                            <a:srgbClr val="00AA00"/>
                          </a:solidFill>
                          <a:effectLst/>
                        </a:rPr>
                        <a:t>'can'</a:t>
                      </a:r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, </a:t>
                      </a:r>
                      <a:r>
                        <a:rPr lang="en-US" b="1" dirty="0">
                          <a:solidFill>
                            <a:srgbClr val="00AA00"/>
                          </a:solidFill>
                          <a:effectLst/>
                        </a:rPr>
                        <a:t>'could'</a:t>
                      </a:r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, </a:t>
                      </a:r>
                      <a:r>
                        <a:rPr lang="en-US" b="1" dirty="0">
                          <a:solidFill>
                            <a:srgbClr val="00AA00"/>
                          </a:solidFill>
                          <a:effectLst/>
                        </a:rPr>
                        <a:t>'may'</a:t>
                      </a:r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, </a:t>
                      </a:r>
                      <a:r>
                        <a:rPr lang="en-US" b="1" dirty="0">
                          <a:solidFill>
                            <a:srgbClr val="00AA00"/>
                          </a:solidFill>
                          <a:effectLst/>
                        </a:rPr>
                        <a:t>'might'</a:t>
                      </a:r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, </a:t>
                      </a:r>
                      <a:r>
                        <a:rPr lang="en-US" b="1" dirty="0">
                          <a:solidFill>
                            <a:srgbClr val="00AA00"/>
                          </a:solidFill>
                          <a:effectLst/>
                        </a:rPr>
                        <a:t>'must'</a:t>
                      </a:r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, </a:t>
                      </a:r>
                      <a:r>
                        <a:rPr lang="en-US" b="1" dirty="0">
                          <a:solidFill>
                            <a:srgbClr val="00AA00"/>
                          </a:solidFill>
                          <a:effectLst/>
                        </a:rPr>
                        <a:t>'will'</a:t>
                      </a:r>
                      <a:r>
                        <a:rPr lang="en-US" b="1" dirty="0">
                          <a:solidFill>
                            <a:srgbClr val="9B0000"/>
                          </a:solidFill>
                          <a:effectLst/>
                        </a:rPr>
                        <a:t>]</a:t>
                      </a:r>
                      <a:endParaRPr lang="en-US" b="1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026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AC59131-F9D2-224B-BA65-4627F1CE4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774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25092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modals = ['can', 'could', 'may', 'might', 'must', 'shall', 'should', 'will', 'would']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</a:t>
            </a:r>
            <a:r>
              <a:rPr lang="en-US" sz="4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ConditionalFreqDist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([(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cat,word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for cat in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brown.categories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word in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brown.words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(categories=cat)])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</a:t>
            </a:r>
            <a:endParaRPr lang="en-US" sz="4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ConditionalFreqDist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with 15 conditions&gt;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brown.categories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15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cfd.tabulate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(conditions=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brown.categories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(), samples=modals)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E3F949-BA73-6E35-2DAC-5F6BE742D86D}"/>
              </a:ext>
            </a:extLst>
          </p:cNvPr>
          <p:cNvSpPr txBox="1"/>
          <p:nvPr/>
        </p:nvSpPr>
        <p:spPr>
          <a:xfrm>
            <a:off x="354228" y="4411659"/>
            <a:ext cx="1183777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List comprehension</a:t>
            </a:r>
          </a:p>
          <a:p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[(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cat,word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for cat in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brown.categories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for word in </a:t>
            </a:r>
            <a:r>
              <a:rPr lang="en-US" sz="18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brown.words</a:t>
            </a:r>
            <a:r>
              <a:rPr lang="en-US" sz="18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(categories=cat)]</a:t>
            </a:r>
            <a:endParaRPr lang="en-US" dirty="0"/>
          </a:p>
        </p:txBody>
      </p:sp>
      <p:sp>
        <p:nvSpPr>
          <p:cNvPr id="11" name="Curved Up Arrow 10">
            <a:extLst>
              <a:ext uri="{FF2B5EF4-FFF2-40B4-BE49-F238E27FC236}">
                <a16:creationId xmlns:a16="http://schemas.microsoft.com/office/drawing/2014/main" id="{73BD6F15-C934-B5CE-3120-F602E6457073}"/>
              </a:ext>
            </a:extLst>
          </p:cNvPr>
          <p:cNvSpPr/>
          <p:nvPr/>
        </p:nvSpPr>
        <p:spPr>
          <a:xfrm>
            <a:off x="838199" y="5227120"/>
            <a:ext cx="4485502" cy="101325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Up Arrow 11">
            <a:extLst>
              <a:ext uri="{FF2B5EF4-FFF2-40B4-BE49-F238E27FC236}">
                <a16:creationId xmlns:a16="http://schemas.microsoft.com/office/drawing/2014/main" id="{32FBC3BB-8145-0B65-D992-3E2D4E1286AE}"/>
              </a:ext>
            </a:extLst>
          </p:cNvPr>
          <p:cNvSpPr/>
          <p:nvPr/>
        </p:nvSpPr>
        <p:spPr>
          <a:xfrm>
            <a:off x="1398372" y="5227120"/>
            <a:ext cx="9176950" cy="1013254"/>
          </a:xfrm>
          <a:prstGeom prst="curved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09639" cy="487334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modals = ['can', 'could', 'may', 'might', 'must', 'shall', 'should', 'will', 'would']</a:t>
            </a:r>
          </a:p>
          <a:p>
            <a:pPr marL="0" indent="0">
              <a:buNone/>
            </a:pP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cfd.tabulate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(conditions=</a:t>
            </a:r>
            <a:r>
              <a:rPr lang="en-US" sz="4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brown.categories</a:t>
            </a:r>
            <a:r>
              <a:rPr lang="en-US" sz="4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(), samples=modals)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        can  could    may  might   must  shall should   will  would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adventure     46    151      5     58     27      7     15     50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191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  <a:r>
              <a:rPr lang="en-US" sz="3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belles_lettres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246    213    207    113    170     34    102    236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392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editorial    121     56     74     39     53     19     88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233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180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fiction     37    166      8     44     55      3     35     52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287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government    117     38    153     13    102     98    112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244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120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hobbies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268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    58    131     22     83      5     73    264     78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  humor     16     30      8      8      9      2      7     13 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56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learned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365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159    324    128    202     40    171    340    319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lore    170    141    165     49     96     12     76    175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186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mystery     42    141     13     57     30      1     29     20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186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    news     93     86     66     38     50      5     59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389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244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      religion 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82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    59     78     12     54     21     45     71     68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reviews     45     40     45     26     19      1     18 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58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    47 </a:t>
            </a:r>
          </a:p>
          <a:p>
            <a:pPr marL="0" indent="0">
              <a:buNone/>
            </a:pP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       romance     74    193     11     51     45      3     32     43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244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  <a:p>
            <a:pPr marL="0" indent="0">
              <a:buNone/>
            </a:pPr>
            <a:r>
              <a:rPr lang="en-US" sz="31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science_fiction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    16     49      4     12      8      3      3     16     </a:t>
            </a:r>
            <a:r>
              <a:rPr lang="en-US" sz="3100" dirty="0">
                <a:solidFill>
                  <a:srgbClr val="FF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79</a:t>
            </a:r>
            <a:r>
              <a:rPr lang="en-US" sz="31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C1FCE-EAFF-204C-8183-FF88401EF8EC}"/>
              </a:ext>
            </a:extLst>
          </p:cNvPr>
          <p:cNvSpPr txBox="1"/>
          <p:nvPr/>
        </p:nvSpPr>
        <p:spPr>
          <a:xfrm>
            <a:off x="8550876" y="3048000"/>
            <a:ext cx="3496962" cy="2246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NLTK book says, "Observe that the most frequent modal in the news genre is </a:t>
            </a:r>
            <a:r>
              <a:rPr lang="en-US" sz="2000" i="1" dirty="0"/>
              <a:t>will</a:t>
            </a:r>
            <a:r>
              <a:rPr lang="en-US" sz="2000" dirty="0"/>
              <a:t>, while the most frequent modal in the romance genre is </a:t>
            </a:r>
            <a:r>
              <a:rPr lang="en-US" sz="2000" i="1" dirty="0"/>
              <a:t>could </a:t>
            </a:r>
            <a:r>
              <a:rPr lang="en-US" sz="2000" dirty="0">
                <a:solidFill>
                  <a:srgbClr val="FF0000"/>
                </a:solidFill>
              </a:rPr>
              <a:t>(actually </a:t>
            </a:r>
            <a:r>
              <a:rPr lang="en-US" sz="2000" i="1" dirty="0">
                <a:solidFill>
                  <a:srgbClr val="FF0000"/>
                </a:solidFill>
              </a:rPr>
              <a:t>would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  <a:r>
              <a:rPr lang="en-US" sz="2000" dirty="0"/>
              <a:t>. </a:t>
            </a:r>
          </a:p>
          <a:p>
            <a:r>
              <a:rPr lang="en-US" sz="2000" dirty="0"/>
              <a:t>Would you have predicted this?'</a:t>
            </a:r>
          </a:p>
        </p:txBody>
      </p:sp>
    </p:spTree>
    <p:extLst>
      <p:ext uri="{BB962C8B-B14F-4D97-AF65-F5344CB8AC3E}">
        <p14:creationId xmlns:p14="http://schemas.microsoft.com/office/powerpoint/2010/main" val="232709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4F80-A624-364D-8651-027AE67EA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NLTK Book: Chapter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A962-C360-2947-90A0-DDF1A5A0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9573" cy="467402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500" dirty="0"/>
              <a:t>Other types of corpora:</a:t>
            </a:r>
          </a:p>
          <a:p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from 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2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</a:t>
            </a:r>
            <a:r>
              <a:rPr lang="en-US" sz="2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reuters</a:t>
            </a:r>
            <a:r>
              <a:rPr lang="en-US" sz="3800" dirty="0"/>
              <a:t>		Reuters news corpus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reuters.categories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acq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'alum', 'barley', 'bop', 'carcass', 'castor-oil', 'cocoa', 'coconut', 'coconut-oil', 'coffee', 'copper', 'copra-cake', 'corn', 'cotton', 'cotton-oil',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cpu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'crude',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dfl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dlr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dmk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'earn', 'fuel', 'gas',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gnp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'gold', 'grain', 'groundnut', 'groundnut-oil', 'heat', 'hog', 'housing', 'income',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instal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-debt', 'interest',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ipi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'iron-steel', 'jet', 'jobs', 'l-cattle', 'lead', 'lei',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-oil', 'livestock', 'lumber', 'meal-feed', 'money-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'money-supply', 'naphtha',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-gas', 'nickel',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nkr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nzdlr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'oat', 'oilseed', 'orange', 'palladium', 'palm-oil',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palmkernel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'pet-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chem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'platinum', 'potato', 'propane', 'rand', 'rape-oil', 'rapeseed', 'reserves', 'retail', 'rice', 'rubber', 'rye', 'ship', 'silver', 'sorghum', 'soy-meal', 'soy-oil', 'soybean', 'strategic-metal', 'sugar', 'sun-meal', 'sun-oil',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sunseed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'tea', 'tin', 'trade', 'veg-oil', 'wheat', '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wpi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'yen', 'zinc']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reuters.categories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155508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3346</Words>
  <Application>Microsoft Macintosh PowerPoint</Application>
  <PresentationFormat>Widescreen</PresentationFormat>
  <Paragraphs>231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Menlo</vt:lpstr>
      <vt:lpstr>Office Theme</vt:lpstr>
      <vt:lpstr>408/508 Computational Techniques for Linguists </vt:lpstr>
      <vt:lpstr>Last Time</vt:lpstr>
      <vt:lpstr>Today's Topics</vt:lpstr>
      <vt:lpstr>NLTK Book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  <vt:lpstr>NLTK Book: Chapter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sandiway@mac.com</dc:creator>
  <cp:lastModifiedBy>sandiway@mac.com</cp:lastModifiedBy>
  <cp:revision>9</cp:revision>
  <cp:lastPrinted>2023-11-30T20:23:31Z</cp:lastPrinted>
  <dcterms:created xsi:type="dcterms:W3CDTF">2023-11-28T04:05:11Z</dcterms:created>
  <dcterms:modified xsi:type="dcterms:W3CDTF">2023-11-30T20:24:50Z</dcterms:modified>
</cp:coreProperties>
</file>