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35" r:id="rId2"/>
    <p:sldId id="344" r:id="rId3"/>
    <p:sldId id="336" r:id="rId4"/>
    <p:sldId id="264" r:id="rId5"/>
    <p:sldId id="338" r:id="rId6"/>
    <p:sldId id="337" r:id="rId7"/>
    <p:sldId id="318" r:id="rId8"/>
    <p:sldId id="340" r:id="rId9"/>
    <p:sldId id="339" r:id="rId10"/>
    <p:sldId id="341" r:id="rId11"/>
    <p:sldId id="304" r:id="rId12"/>
    <p:sldId id="308" r:id="rId13"/>
    <p:sldId id="309" r:id="rId14"/>
    <p:sldId id="310" r:id="rId15"/>
    <p:sldId id="311" r:id="rId16"/>
    <p:sldId id="312" r:id="rId17"/>
    <p:sldId id="313" r:id="rId18"/>
    <p:sldId id="342" r:id="rId19"/>
    <p:sldId id="34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54794-64FA-190C-9F1C-AA781A304F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10265B-C08C-3E62-03AE-5D8EB01013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C0D7B3-711E-224E-1EDB-BB9B0EF7E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C47E-88D1-FE40-A7D1-2C6E489A0635}" type="datetimeFigureOut">
              <a:rPr lang="en-US" smtClean="0"/>
              <a:t>11/28/23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FB79A-CF73-3D72-2B4C-86A9EB8AD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0E73B7-6554-B122-85CF-028A36DBD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4C6D-5C9B-A64D-A00E-6F1AB409A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671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E8BED-89C0-C43F-2827-A313DC5C3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39D647-D2CE-2D1D-66F9-5AF630350B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02C64D-269C-2AC1-779E-E9B3E41F9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C47E-88D1-FE40-A7D1-2C6E489A0635}" type="datetimeFigureOut">
              <a:rPr lang="en-US" smtClean="0"/>
              <a:t>11/28/23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03526-1FB5-DA15-449C-A83D203F6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4B307-DF3A-E296-C786-DED1E2E2C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4C6D-5C9B-A64D-A00E-6F1AB409A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487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C1846B-F492-113F-4CA5-A9B4FAFFF8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627C6E-6AB5-D1EC-2B8E-3036B73B6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F3CD0-E25A-E738-AE37-7D159972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C47E-88D1-FE40-A7D1-2C6E489A0635}" type="datetimeFigureOut">
              <a:rPr lang="en-US" smtClean="0"/>
              <a:t>11/28/23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7AE50-0862-141A-9E87-81BDDC15B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A2231-0F47-21E8-B985-CD4000D7C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4C6D-5C9B-A64D-A00E-6F1AB409A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201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2CC08-FB2D-5406-23AF-42E07D1FC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8D021-8858-B2B5-250E-1ABB912ED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2FFF5-1435-AA37-C654-CCE060D6F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C47E-88D1-FE40-A7D1-2C6E489A0635}" type="datetimeFigureOut">
              <a:rPr lang="en-US" smtClean="0"/>
              <a:t>11/28/23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33806-3870-A5AF-5BCE-A35B02523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CC4472-9C07-31A9-1CBC-4365CB646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4C6D-5C9B-A64D-A00E-6F1AB409A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8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46FF5-A1EA-6E87-9F1C-EBB729B26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F9779-A0C1-2841-15BD-5363DFE8C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9860ED-03E3-C15D-A4D8-5C5F58297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C47E-88D1-FE40-A7D1-2C6E489A0635}" type="datetimeFigureOut">
              <a:rPr lang="en-US" smtClean="0"/>
              <a:t>11/28/23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F77AE-C3B7-07EA-E345-38A277F68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D0376-8787-9932-D7FD-E7220EF83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4C6D-5C9B-A64D-A00E-6F1AB409A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353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FE638-4869-08FF-83E7-CB0C0C018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E141F-2C45-B7C4-FCED-36006FBA6E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94780D-859F-1204-2BC6-0C6A8BE8C8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818E18-9A06-A812-3CA4-17E17AACD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C47E-88D1-FE40-A7D1-2C6E489A0635}" type="datetimeFigureOut">
              <a:rPr lang="en-US" smtClean="0"/>
              <a:t>11/28/23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D2F12C-7E01-0D4A-7016-ACF38D2E5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CC8AA6-DC10-778F-DF3D-852DB3DA0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4C6D-5C9B-A64D-A00E-6F1AB409A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912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FD98C-3B5D-3335-A21F-29C444AED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A8E962-3F35-E2B8-6706-1811BFD73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9E6846-D202-5138-64C6-803FAC90F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133E7F-0C3A-FF36-DF35-059C6BD9A2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EFFFCB-7D0C-8B26-ECB5-6A16A6E19A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1C902C-B38A-EC79-8AC5-B804B96C8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C47E-88D1-FE40-A7D1-2C6E489A0635}" type="datetimeFigureOut">
              <a:rPr lang="en-US" smtClean="0"/>
              <a:t>11/28/23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EC3E2F-4169-7F39-C2FC-33B796DFA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FF8579-FF73-A6BD-7F46-B286A7879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4C6D-5C9B-A64D-A00E-6F1AB409A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32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4868B-8210-9BFC-C68B-3EA5BE095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BB52EF-62F6-6F5D-A7DA-F83FD01AF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C47E-88D1-FE40-A7D1-2C6E489A0635}" type="datetimeFigureOut">
              <a:rPr lang="en-US" smtClean="0"/>
              <a:t>11/28/23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ACC2B8-2791-5C26-750E-55C3D1EDD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FC9BC6-36CE-3A76-AB51-277484B36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4C6D-5C9B-A64D-A00E-6F1AB409A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152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B9B18B-8431-CFA0-614F-6326D47C9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C47E-88D1-FE40-A7D1-2C6E489A0635}" type="datetimeFigureOut">
              <a:rPr lang="en-US" smtClean="0"/>
              <a:t>11/28/23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AAC23F-5B1D-A529-E568-65E4834C1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48C773-985B-5A8A-8E83-282B088BE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4C6D-5C9B-A64D-A00E-6F1AB409A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55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7FEE1-AB83-C670-9BB6-3CF1B368F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24DB5-A427-08C7-2B2B-FFF591F8A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173B0F-004F-FFAA-A215-A103199165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8688BF-FB91-6FF6-9BF0-1AFA5FF1A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C47E-88D1-FE40-A7D1-2C6E489A0635}" type="datetimeFigureOut">
              <a:rPr lang="en-US" smtClean="0"/>
              <a:t>11/28/23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867A05-D283-04FB-80F8-570D68742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512C12-EAAE-3750-8621-5B75C6BF9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4C6D-5C9B-A64D-A00E-6F1AB409A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818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3A5CC-C6F0-37A8-9467-AF08C8850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20785F-E270-A058-0B61-8A3D133A57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378A18-3D84-3393-DED0-8F135E5259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7FB6EA-88A8-61CD-8C0F-FC5873E18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C47E-88D1-FE40-A7D1-2C6E489A0635}" type="datetimeFigureOut">
              <a:rPr lang="en-US" smtClean="0"/>
              <a:t>11/28/23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B00FD-BA4B-9F9D-F93B-2B51434A2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6875D2-7BE6-FB67-3893-866C3E206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4C6D-5C9B-A64D-A00E-6F1AB409A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401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E88AF3-8D23-5AED-C74D-2FD2902ED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B5AE7C-BA25-56C5-87DB-6A52A9701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EC9C95-2AE7-79E0-5DB6-A669D0E8AA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7C47E-88D1-FE40-A7D1-2C6E489A0635}" type="datetimeFigureOut">
              <a:rPr lang="en-US" smtClean="0"/>
              <a:t>11/28/23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1A23B-CC9A-D517-D54A-A80469C0CF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2072C3-0FDC-25A3-EC63-C4F77889A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54C6D-5C9B-A64D-A00E-6F1AB409A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368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.5/library/exceptions.html#IndexError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EDD119B-6BFA-4C3F-90CE-97DAFD604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0F8460E-9FE0-EBD9-3850-9E9135D5A4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0588" y="965199"/>
            <a:ext cx="6766078" cy="4927601"/>
          </a:xfrm>
        </p:spPr>
        <p:txBody>
          <a:bodyPr anchor="ctr">
            <a:normAutofit/>
          </a:bodyPr>
          <a:lstStyle/>
          <a:p>
            <a:pPr algn="l"/>
            <a:r>
              <a:rPr lang="en-US" sz="4800">
                <a:solidFill>
                  <a:schemeClr val="bg1"/>
                </a:solidFill>
              </a:rPr>
              <a:t>408/508 </a:t>
            </a:r>
            <a:r>
              <a:rPr lang="en-US" sz="4800" i="1">
                <a:solidFill>
                  <a:schemeClr val="bg1"/>
                </a:solidFill>
              </a:rPr>
              <a:t>Computational Techniques for Linguists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4A25506-2625-4D9F-08B9-CD8E1333B7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3257" y="965198"/>
            <a:ext cx="2707937" cy="4927602"/>
          </a:xfrm>
        </p:spPr>
        <p:txBody>
          <a:bodyPr anchor="ctr">
            <a:normAutofit/>
          </a:bodyPr>
          <a:lstStyle/>
          <a:p>
            <a:pPr algn="r"/>
            <a:r>
              <a:rPr lang="en-US" sz="2000" dirty="0">
                <a:solidFill>
                  <a:srgbClr val="FFC000"/>
                </a:solidFill>
              </a:rPr>
              <a:t>Lecture 28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C1572D0-F0FD-4D84-8F82-DC59140EB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1611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85808-46C4-174E-9EC5-A75C1712C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nltk.ConditionalFreqDist</a:t>
            </a:r>
            <a:r>
              <a:rPr lang="en-US" sz="4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6752D-41F2-D74F-9A2E-61089130A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sz="2400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[word1][word2] </a:t>
            </a:r>
            <a:r>
              <a:rPr lang="en-US" sz="2400" dirty="0">
                <a:solidFill>
                  <a:prstClr val="black"/>
                </a:solidFill>
              </a:rPr>
              <a:t>gives the number of times </a:t>
            </a:r>
            <a:r>
              <a:rPr lang="en-US" sz="2400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word2</a:t>
            </a:r>
            <a:r>
              <a:rPr lang="en-US" sz="2400" dirty="0">
                <a:solidFill>
                  <a:prstClr val="black"/>
                </a:solidFill>
              </a:rPr>
              <a:t> can follow </a:t>
            </a:r>
            <a:r>
              <a:rPr lang="en-US" sz="2400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word1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['The']['name']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1</a:t>
            </a:r>
          </a:p>
          <a:p>
            <a:pPr marL="0" indent="0">
              <a:buNone/>
            </a:pP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['The']['sons']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5</a:t>
            </a:r>
          </a:p>
          <a:p>
            <a:pPr marL="0" indent="0">
              <a:buNone/>
            </a:pPr>
            <a:endParaRPr lang="en-US" sz="1800" dirty="0">
              <a:solidFill>
                <a:srgbClr val="4472C4"/>
              </a:solidFill>
              <a:latin typeface="Calibri" panose="020F0502020204030204" pitchFamily="34" charset="0"/>
              <a:ea typeface="Menlo" panose="020B0609030804020204" pitchFamily="49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35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6C935-B393-0641-8769-8475309E6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nltk.ConditionalFreqDist</a:t>
            </a:r>
            <a:r>
              <a:rPr lang="en-US" sz="4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()</a:t>
            </a:r>
            <a:endParaRPr lang="en-US" sz="40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5355360-2D08-C54D-845A-67843DFEB2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332436"/>
            <a:ext cx="10515600" cy="3337716"/>
          </a:xfrm>
        </p:spPr>
      </p:pic>
    </p:spTree>
    <p:extLst>
      <p:ext uri="{BB962C8B-B14F-4D97-AF65-F5344CB8AC3E}">
        <p14:creationId xmlns:p14="http://schemas.microsoft.com/office/powerpoint/2010/main" val="4191091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9BF58-A12B-8F44-BD97-21B89C9FD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NLTK Book: Chapter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5051D-8231-0F4D-A640-DE5A74748F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1098427" cy="2857586"/>
          </a:xfrm>
        </p:spPr>
        <p:txBody>
          <a:bodyPr>
            <a:normAutofit fontScale="77500" lnSpcReduction="20000"/>
          </a:bodyPr>
          <a:lstStyle/>
          <a:p>
            <a:r>
              <a:rPr lang="en-US" sz="31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File: </a:t>
            </a:r>
            <a:r>
              <a:rPr lang="en-US" sz="31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nwords.py</a:t>
            </a:r>
            <a:endParaRPr lang="en-US" sz="31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def </a:t>
            </a:r>
            <a:r>
              <a:rPr lang="en-US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next_word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(w):</a:t>
            </a:r>
          </a:p>
          <a:p>
            <a:pPr marL="0" indent="0">
              <a:buNone/>
            </a:pP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return choice([k for k in </a:t>
            </a:r>
            <a:r>
              <a:rPr lang="en-US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[w].keys() for </a:t>
            </a:r>
            <a:r>
              <a:rPr lang="en-US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in range(</a:t>
            </a:r>
            <a:r>
              <a:rPr lang="en-US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[w][k])])</a:t>
            </a:r>
          </a:p>
          <a:p>
            <a:pPr marL="0" indent="0">
              <a:buNone/>
            </a:pP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def </a:t>
            </a:r>
            <a:r>
              <a:rPr lang="en-US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nwords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(n, w):</a:t>
            </a:r>
          </a:p>
          <a:p>
            <a:pPr marL="0" indent="0">
              <a:buNone/>
            </a:pP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for </a:t>
            </a:r>
            <a:r>
              <a:rPr lang="en-US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in range(n):</a:t>
            </a:r>
          </a:p>
          <a:p>
            <a:pPr marL="0" indent="0">
              <a:buNone/>
            </a:pP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   print(w, end=' ')</a:t>
            </a:r>
          </a:p>
          <a:p>
            <a:pPr marL="0" indent="0">
              <a:buNone/>
            </a:pP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   w = </a:t>
            </a:r>
            <a:r>
              <a:rPr lang="en-US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next_word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(w)</a:t>
            </a:r>
          </a:p>
          <a:p>
            <a:pPr marL="0" indent="0">
              <a:buNone/>
            </a:pP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print()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6EDAD6-04A8-1AAF-D2E0-0DCF4CB9B6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89141" y="3074431"/>
            <a:ext cx="5181600" cy="3236054"/>
          </a:xfr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python -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dirty="0" err="1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nwords.py</a:t>
            </a:r>
            <a:endParaRPr lang="en-US" dirty="0">
              <a:solidFill>
                <a:schemeClr val="accent1"/>
              </a:solidFill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nwords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(5, 'The')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The field , by two </a:t>
            </a: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nwords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(5, 'The')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The sons of many </a:t>
            </a:r>
            <a:r>
              <a:rPr lang="en-US" dirty="0" err="1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colours</a:t>
            </a:r>
            <a:r>
              <a:rPr lang="en-US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</a:t>
            </a: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nwords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(5, 'The')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The sons ' wives , </a:t>
            </a: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nwords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(5, 'The')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The sons of Haran ; </a:t>
            </a:r>
          </a:p>
        </p:txBody>
      </p:sp>
    </p:spTree>
    <p:extLst>
      <p:ext uri="{BB962C8B-B14F-4D97-AF65-F5344CB8AC3E}">
        <p14:creationId xmlns:p14="http://schemas.microsoft.com/office/powerpoint/2010/main" val="255053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9BF58-A12B-8F44-BD97-21B89C9FD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NLTK Book: Chapter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5051D-8231-0F4D-A640-DE5A74748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09243" cy="441614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def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next_word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(w):</a:t>
            </a: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return choice([k for k in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[w].keys() for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in range(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[w][k])])</a:t>
            </a:r>
          </a:p>
          <a:p>
            <a:pPr marL="0" indent="0">
              <a:buNone/>
            </a:pPr>
            <a:r>
              <a:rPr lang="en-US" sz="3600" b="1" dirty="0"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Function explained:</a:t>
            </a: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['beginning']</a:t>
            </a:r>
          </a:p>
          <a:p>
            <a:pPr marL="0" indent="0">
              <a:buNone/>
            </a:pP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FreqDist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({'of': 2, ',': 1, '.': 1, 'God': 1})</a:t>
            </a: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['beginning'].keys()</a:t>
            </a:r>
          </a:p>
          <a:p>
            <a:pPr marL="0" indent="0">
              <a:buNone/>
            </a:pP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dict_keys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(['God', 'of', '.', ','])</a:t>
            </a: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['beginning']['God']</a:t>
            </a: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1</a:t>
            </a: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['beginning']['of']</a:t>
            </a: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2</a:t>
            </a: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[k for k in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['beginning'].keys() for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in range(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['beginning'][k])]</a:t>
            </a: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['God', 'of', 'of', '.', ',']</a:t>
            </a:r>
          </a:p>
          <a:p>
            <a:pPr marL="0" indent="0">
              <a:buNone/>
            </a:pPr>
            <a:r>
              <a:rPr lang="en-US" sz="3600" dirty="0" err="1"/>
              <a:t>random.choice</a:t>
            </a:r>
            <a:r>
              <a:rPr lang="en-US" sz="3600" dirty="0">
                <a:effectLst/>
              </a:rPr>
              <a:t>(</a:t>
            </a:r>
            <a:r>
              <a:rPr lang="en-US" sz="3600" i="1" dirty="0" err="1"/>
              <a:t>seq</a:t>
            </a:r>
            <a:r>
              <a:rPr lang="en-US" sz="3600" dirty="0">
                <a:effectLst/>
              </a:rPr>
              <a:t>)	</a:t>
            </a:r>
          </a:p>
          <a:p>
            <a:pPr marL="0" indent="0">
              <a:buNone/>
            </a:pPr>
            <a:r>
              <a:rPr lang="en-US" sz="3600" dirty="0">
                <a:effectLst/>
              </a:rPr>
              <a:t>	Return a random element from the non-empty sequence </a:t>
            </a:r>
            <a:r>
              <a:rPr lang="en-US" sz="3600" i="1" dirty="0">
                <a:effectLst/>
              </a:rPr>
              <a:t>seq</a:t>
            </a:r>
            <a:r>
              <a:rPr lang="en-US" sz="3600" dirty="0">
                <a:effectLst/>
              </a:rPr>
              <a:t>. If </a:t>
            </a:r>
            <a:r>
              <a:rPr lang="en-US" sz="3600" i="1" dirty="0" err="1">
                <a:effectLst/>
              </a:rPr>
              <a:t>seq</a:t>
            </a:r>
            <a:r>
              <a:rPr lang="en-US" sz="3600" dirty="0">
                <a:effectLst/>
              </a:rPr>
              <a:t> is empty, raises </a:t>
            </a:r>
            <a:r>
              <a:rPr lang="en-US" sz="3600" dirty="0">
                <a:hlinkClick r:id="rId2" tooltip="IndexError"/>
              </a:rPr>
              <a:t>IndexError</a:t>
            </a:r>
            <a:r>
              <a:rPr lang="en-US" sz="3600" dirty="0">
                <a:effectLst/>
              </a:rPr>
              <a:t>.</a:t>
            </a:r>
          </a:p>
        </p:txBody>
      </p:sp>
      <p:sp>
        <p:nvSpPr>
          <p:cNvPr id="4" name="Line Callout 1 3">
            <a:extLst>
              <a:ext uri="{FF2B5EF4-FFF2-40B4-BE49-F238E27FC236}">
                <a16:creationId xmlns:a16="http://schemas.microsoft.com/office/drawing/2014/main" id="{D52D9425-CABE-E646-80DA-F2EBBCBCD299}"/>
              </a:ext>
            </a:extLst>
          </p:cNvPr>
          <p:cNvSpPr/>
          <p:nvPr/>
        </p:nvSpPr>
        <p:spPr>
          <a:xfrm>
            <a:off x="3816626" y="1967948"/>
            <a:ext cx="715617" cy="397565"/>
          </a:xfrm>
          <a:prstGeom prst="borderCallout1">
            <a:avLst>
              <a:gd name="adj1" fmla="val 103750"/>
              <a:gd name="adj2" fmla="val 27778"/>
              <a:gd name="adj3" fmla="val 197500"/>
              <a:gd name="adj4" fmla="val -11611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Line Callout 1 4">
            <a:extLst>
              <a:ext uri="{FF2B5EF4-FFF2-40B4-BE49-F238E27FC236}">
                <a16:creationId xmlns:a16="http://schemas.microsoft.com/office/drawing/2014/main" id="{C0F2B748-CD32-784F-9E99-EECDAD964FBD}"/>
              </a:ext>
            </a:extLst>
          </p:cNvPr>
          <p:cNvSpPr/>
          <p:nvPr/>
        </p:nvSpPr>
        <p:spPr>
          <a:xfrm>
            <a:off x="3816626" y="1967948"/>
            <a:ext cx="1391478" cy="397565"/>
          </a:xfrm>
          <a:prstGeom prst="borderCallout1">
            <a:avLst>
              <a:gd name="adj1" fmla="val 103750"/>
              <a:gd name="adj2" fmla="val 27778"/>
              <a:gd name="adj3" fmla="val 327500"/>
              <a:gd name="adj4" fmla="val -2627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Line Callout 1 5">
            <a:extLst>
              <a:ext uri="{FF2B5EF4-FFF2-40B4-BE49-F238E27FC236}">
                <a16:creationId xmlns:a16="http://schemas.microsoft.com/office/drawing/2014/main" id="{C4BF1B5A-2E21-984C-8DDD-7A3A8ACFD315}"/>
              </a:ext>
            </a:extLst>
          </p:cNvPr>
          <p:cNvSpPr/>
          <p:nvPr/>
        </p:nvSpPr>
        <p:spPr>
          <a:xfrm>
            <a:off x="6818242" y="1967948"/>
            <a:ext cx="1089991" cy="397565"/>
          </a:xfrm>
          <a:prstGeom prst="borderCallout1">
            <a:avLst>
              <a:gd name="adj1" fmla="val 103750"/>
              <a:gd name="adj2" fmla="val 27778"/>
              <a:gd name="adj3" fmla="val 477500"/>
              <a:gd name="adj4" fmla="val -28159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Line Callout 1 6">
            <a:extLst>
              <a:ext uri="{FF2B5EF4-FFF2-40B4-BE49-F238E27FC236}">
                <a16:creationId xmlns:a16="http://schemas.microsoft.com/office/drawing/2014/main" id="{C9A1A73F-549F-9C4E-8B8C-BF605CDDF07E}"/>
              </a:ext>
            </a:extLst>
          </p:cNvPr>
          <p:cNvSpPr/>
          <p:nvPr/>
        </p:nvSpPr>
        <p:spPr>
          <a:xfrm>
            <a:off x="2007704" y="1967948"/>
            <a:ext cx="743779" cy="397565"/>
          </a:xfrm>
          <a:prstGeom prst="borderCallout1">
            <a:avLst>
              <a:gd name="adj1" fmla="val 103750"/>
              <a:gd name="adj2" fmla="val 27778"/>
              <a:gd name="adj3" fmla="val 847500"/>
              <a:gd name="adj4" fmla="val 1255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1456FD-15B0-8040-89A1-C8B2B0DE266D}"/>
              </a:ext>
            </a:extLst>
          </p:cNvPr>
          <p:cNvSpPr txBox="1"/>
          <p:nvPr/>
        </p:nvSpPr>
        <p:spPr>
          <a:xfrm>
            <a:off x="7660518" y="3102045"/>
            <a:ext cx="3931525" cy="67710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/>
              <a:t>NB. Python 3.6 has a function called</a:t>
            </a:r>
          </a:p>
          <a:p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choices()</a:t>
            </a:r>
          </a:p>
        </p:txBody>
      </p:sp>
    </p:spTree>
    <p:extLst>
      <p:ext uri="{BB962C8B-B14F-4D97-AF65-F5344CB8AC3E}">
        <p14:creationId xmlns:p14="http://schemas.microsoft.com/office/powerpoint/2010/main" val="357436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541BD-C9ED-AE46-AA52-ECA4EFD74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NLTK Book: Chapter 2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6FDDD4E-442A-8D48-B759-66FC0289084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1977693"/>
            <a:ext cx="5181600" cy="4047201"/>
          </a:xfr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39425F-E5FC-EC4D-97E4-2B6E26E3C3F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1000 trials:</a:t>
            </a:r>
          </a:p>
          <a:p>
            <a:pPr lvl="1"/>
            <a:r>
              <a:rPr lang="en-US" dirty="0"/>
              <a:t>580 heads</a:t>
            </a:r>
          </a:p>
          <a:p>
            <a:r>
              <a:rPr lang="en-US" dirty="0"/>
              <a:t>Expected number of heads?</a:t>
            </a:r>
          </a:p>
          <a:p>
            <a:pPr lvl="1"/>
            <a:r>
              <a:rPr lang="en-US" dirty="0"/>
              <a:t>600</a:t>
            </a:r>
          </a:p>
          <a:p>
            <a:pPr lvl="1"/>
            <a:r>
              <a:rPr lang="en-US" dirty="0"/>
              <a:t>Since 3 out of 5 in ['</a:t>
            </a:r>
            <a:r>
              <a:rPr lang="en-US" dirty="0" err="1"/>
              <a:t>heads','heads','tails','heads','tails</a:t>
            </a:r>
            <a:r>
              <a:rPr lang="en-US" dirty="0"/>
              <a:t>'] are heads</a:t>
            </a:r>
          </a:p>
        </p:txBody>
      </p:sp>
    </p:spTree>
    <p:extLst>
      <p:ext uri="{BB962C8B-B14F-4D97-AF65-F5344CB8AC3E}">
        <p14:creationId xmlns:p14="http://schemas.microsoft.com/office/powerpoint/2010/main" val="583360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9BF58-A12B-8F44-BD97-21B89C9FD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NLTK Book: Chapter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5051D-8231-0F4D-A640-DE5A74748F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64909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def </a:t>
            </a:r>
            <a:r>
              <a:rPr lang="en-US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nwords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(n, w):</a:t>
            </a:r>
          </a:p>
          <a:p>
            <a:pPr marL="0" indent="0">
              <a:buNone/>
            </a:pP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for </a:t>
            </a:r>
            <a:r>
              <a:rPr lang="en-US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in range(n):</a:t>
            </a:r>
          </a:p>
          <a:p>
            <a:pPr marL="0" indent="0">
              <a:buNone/>
            </a:pP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   print(w, end=' ')</a:t>
            </a:r>
          </a:p>
          <a:p>
            <a:pPr marL="0" indent="0">
              <a:buNone/>
            </a:pP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   w = </a:t>
            </a:r>
            <a:r>
              <a:rPr lang="en-US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next_word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(w)</a:t>
            </a:r>
          </a:p>
          <a:p>
            <a:pPr marL="0" indent="0">
              <a:buNone/>
            </a:pP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print()</a:t>
            </a:r>
          </a:p>
          <a:p>
            <a:pPr marL="0" indent="0">
              <a:buNone/>
            </a:pP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</a:t>
            </a:r>
            <a:r>
              <a:rPr lang="en-US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nwords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(5,'The')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The purchase of the LORD  </a:t>
            </a:r>
          </a:p>
          <a:p>
            <a:pPr marL="0" indent="0">
              <a:buNone/>
            </a:pPr>
            <a:endParaRPr lang="en-US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718C29A-6470-D94D-8CED-9D8C2393C3B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81821324"/>
              </p:ext>
            </p:extLst>
          </p:nvPr>
        </p:nvGraphicFramePr>
        <p:xfrm>
          <a:off x="6679096" y="1825625"/>
          <a:ext cx="3597966" cy="3302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8983">
                  <a:extLst>
                    <a:ext uri="{9D8B030D-6E8A-4147-A177-3AD203B41FA5}">
                      <a16:colId xmlns:a16="http://schemas.microsoft.com/office/drawing/2014/main" val="3547766766"/>
                    </a:ext>
                  </a:extLst>
                </a:gridCol>
                <a:gridCol w="1798983">
                  <a:extLst>
                    <a:ext uri="{9D8B030D-6E8A-4147-A177-3AD203B41FA5}">
                      <a16:colId xmlns:a16="http://schemas.microsoft.com/office/drawing/2014/main" val="4052159503"/>
                    </a:ext>
                  </a:extLst>
                </a:gridCol>
              </a:tblGrid>
              <a:tr h="550494">
                <a:tc>
                  <a:txBody>
                    <a:bodyPr/>
                    <a:lstStyle/>
                    <a:p>
                      <a:r>
                        <a:rPr lang="en-US" dirty="0"/>
                        <a:t>i in range(5)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6714288"/>
                  </a:ext>
                </a:extLst>
              </a:tr>
              <a:tr h="550494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8154120"/>
                  </a:ext>
                </a:extLst>
              </a:tr>
              <a:tr h="550494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purchase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0322581"/>
                  </a:ext>
                </a:extLst>
              </a:tr>
              <a:tr h="550494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914838"/>
                  </a:ext>
                </a:extLst>
              </a:tr>
              <a:tr h="550494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4690177"/>
                  </a:ext>
                </a:extLst>
              </a:tr>
              <a:tr h="550494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6940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92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142B7-65BF-4447-8D53-18F0FC833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NLTK Book: Chapter 2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7ABE28-0603-5B4A-B9CD-54D874CF2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468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def nwords2(n, w):		# </a:t>
            </a:r>
            <a:r>
              <a:rPr lang="en-US" sz="3600" i="1" dirty="0"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A more useful function returning a list of words</a:t>
            </a:r>
            <a:endParaRPr lang="en-US" dirty="0">
              <a:latin typeface="Calibri" panose="020F0502020204030204" pitchFamily="34" charset="0"/>
              <a:ea typeface="Menlo" panose="020B0609030804020204" pitchFamily="49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result = []</a:t>
            </a: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for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in range(n):</a:t>
            </a: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  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result.append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(w)</a:t>
            </a: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   w =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next_word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(w)</a:t>
            </a: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return result</a:t>
            </a:r>
          </a:p>
          <a:p>
            <a:r>
              <a:rPr lang="en-US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Examples: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&gt;&gt;&gt; 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nwords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(8, 'The')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The children of Abram ' s cup into </a:t>
            </a: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nwords2(8, 'The')</a:t>
            </a: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['The', 'sons', 'with', 'me', ',', 'for', 'yet', 'alive']</a:t>
            </a: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nwords2(8, 'The')</a:t>
            </a: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['The', 'man', 'child', 'grew', ',', 'and', 'a', 'dream']</a:t>
            </a:r>
          </a:p>
        </p:txBody>
      </p:sp>
    </p:spTree>
    <p:extLst>
      <p:ext uri="{BB962C8B-B14F-4D97-AF65-F5344CB8AC3E}">
        <p14:creationId xmlns:p14="http://schemas.microsoft.com/office/powerpoint/2010/main" val="2877800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09D74-64ED-054D-BE03-92ACAEC04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NLTK Book: Chapter 2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4C0B9D7-8D26-CB4C-827E-95E8491522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376738"/>
            <a:ext cx="10578956" cy="3268688"/>
          </a:xfrm>
        </p:spPr>
      </p:pic>
      <p:sp>
        <p:nvSpPr>
          <p:cNvPr id="6" name="Cloud Callout 5">
            <a:extLst>
              <a:ext uri="{FF2B5EF4-FFF2-40B4-BE49-F238E27FC236}">
                <a16:creationId xmlns:a16="http://schemas.microsoft.com/office/drawing/2014/main" id="{69CB4E3C-156F-094C-BEC1-EBF188784253}"/>
              </a:ext>
            </a:extLst>
          </p:cNvPr>
          <p:cNvSpPr/>
          <p:nvPr/>
        </p:nvSpPr>
        <p:spPr>
          <a:xfrm>
            <a:off x="6838121" y="1292087"/>
            <a:ext cx="3081131" cy="1496482"/>
          </a:xfrm>
          <a:prstGeom prst="cloudCallout">
            <a:avLst>
              <a:gd name="adj1" fmla="val -93736"/>
              <a:gd name="adj2" fmla="val 851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.max() is most frequent following word</a:t>
            </a:r>
          </a:p>
        </p:txBody>
      </p:sp>
    </p:spTree>
    <p:extLst>
      <p:ext uri="{BB962C8B-B14F-4D97-AF65-F5344CB8AC3E}">
        <p14:creationId xmlns:p14="http://schemas.microsoft.com/office/powerpoint/2010/main" val="25655879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BEFEB-A7C6-7F48-37FC-5F07233BA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play with </a:t>
            </a:r>
            <a:r>
              <a:rPr lang="en-US" i="1" dirty="0"/>
              <a:t>Oliver Twist</a:t>
            </a:r>
            <a:r>
              <a:rPr lang="en-US" dirty="0"/>
              <a:t> by Charles Dickens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E747E-F942-B52C-3CDD-D021DB7FD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File: oliver_twist0-53.txt</a:t>
            </a:r>
          </a:p>
          <a:p>
            <a:pPr marL="0" indent="0">
              <a:buNone/>
            </a:pP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</a:t>
            </a:r>
            <a:r>
              <a:rPr lang="en-US" sz="20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raw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= open('</a:t>
            </a:r>
            <a:r>
              <a:rPr lang="en-US" sz="2000" dirty="0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oliver_twist0-53.txt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', encoding='utf-8').read()</a:t>
            </a:r>
          </a:p>
          <a:p>
            <a:pPr marL="0" indent="0">
              <a:buNone/>
            </a:pP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words =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nltk.word_tokenize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20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raw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len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(words) </a:t>
            </a:r>
          </a:p>
          <a:p>
            <a:pPr marL="0" indent="0">
              <a:buNone/>
            </a:pP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197947</a:t>
            </a:r>
          </a:p>
          <a:p>
            <a:pPr marL="0" indent="0">
              <a:buNone/>
            </a:pP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=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nltk.ConditionalFreqDist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nltk.bigrams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(words)) </a:t>
            </a:r>
          </a:p>
          <a:p>
            <a:pPr marL="0" indent="0">
              <a:buNone/>
            </a:pP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&lt;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ConditionalFreqDist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with 12379 conditions&gt;</a:t>
            </a:r>
          </a:p>
          <a:p>
            <a:pPr marL="0" indent="0">
              <a:buNone/>
            </a:pPr>
            <a:endParaRPr lang="en-US" sz="20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841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BEFEB-A7C6-7F48-37FC-5F07233BA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play with </a:t>
            </a:r>
            <a:r>
              <a:rPr lang="en-US" i="1" dirty="0"/>
              <a:t>Oliver Twist</a:t>
            </a:r>
            <a:r>
              <a:rPr lang="en-US" dirty="0"/>
              <a:t> by Charles Dickens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E747E-F942-B52C-3CDD-D021DB7FD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File: oliver_twist0-53.txt</a:t>
            </a:r>
          </a:p>
          <a:p>
            <a:pPr marL="0" indent="0">
              <a:buNone/>
            </a:pP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['</a:t>
            </a:r>
            <a:r>
              <a:rPr lang="en-US" sz="20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The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'] </a:t>
            </a:r>
          </a:p>
          <a:p>
            <a:pPr marL="0" indent="0">
              <a:buNone/>
            </a:pP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FreqDist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({'old': 35, 'Jew': 35, 'man': 25, 'girl': 25, 'boy': 18, 'two': 12, 'dog': 11, 'gentleman': 9, 'child': 8, 'young': 8, ...}) </a:t>
            </a:r>
          </a:p>
          <a:p>
            <a:pPr marL="0" indent="0">
              <a:buNone/>
            </a:pP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['</a:t>
            </a:r>
            <a:r>
              <a:rPr lang="en-US" sz="20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the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'] </a:t>
            </a:r>
          </a:p>
          <a:p>
            <a:pPr marL="0" indent="0">
              <a:buNone/>
            </a:pP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FreqDist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({'Jew': 268, 'old': 201, 'girl': 173, 'door': 150, 'same': 136, 'boy': 122, 'other': 106, 'doctor': 103, 'young': 102, 'man': 100, ...})</a:t>
            </a:r>
          </a:p>
          <a:p>
            <a:pPr marL="0" indent="0">
              <a:buNone/>
            </a:pP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nwords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(20, 'The')</a:t>
            </a:r>
          </a:p>
        </p:txBody>
      </p:sp>
    </p:spTree>
    <p:extLst>
      <p:ext uri="{BB962C8B-B14F-4D97-AF65-F5344CB8AC3E}">
        <p14:creationId xmlns:p14="http://schemas.microsoft.com/office/powerpoint/2010/main" val="2777863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08965-7E40-1D32-BEDD-56AA82510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B6045-5C08-7661-3D33-AE3DBA349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/>
                </a:solidFill>
              </a:rPr>
              <a:t>You should be working on your term project</a:t>
            </a:r>
          </a:p>
          <a:p>
            <a:r>
              <a:rPr lang="en-US" sz="3200" i="1" dirty="0"/>
              <a:t>Short write-up etc. due end of next week</a:t>
            </a:r>
          </a:p>
          <a:p>
            <a:r>
              <a:rPr lang="en-US" sz="3200" dirty="0"/>
              <a:t>Please fill out the course survey!</a:t>
            </a:r>
          </a:p>
        </p:txBody>
      </p:sp>
    </p:spTree>
    <p:extLst>
      <p:ext uri="{BB962C8B-B14F-4D97-AF65-F5344CB8AC3E}">
        <p14:creationId xmlns:p14="http://schemas.microsoft.com/office/powerpoint/2010/main" val="2970854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0214D-E7A8-6FF5-0364-869D34E24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Today's Topic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30D45-212A-7C53-4B01-28EAE1A71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We've seen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nltk.FreqDist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words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</a:t>
            </a:r>
            <a:r>
              <a:rPr lang="en-US" sz="3200" dirty="0"/>
              <a:t> previously</a:t>
            </a:r>
          </a:p>
          <a:p>
            <a:pPr lvl="1"/>
            <a:r>
              <a:rPr lang="en-US" sz="2800" dirty="0"/>
              <a:t>counts how many times each word appears in </a:t>
            </a:r>
            <a:r>
              <a:rPr lang="en-US" sz="2800" i="1" dirty="0"/>
              <a:t>words</a:t>
            </a:r>
          </a:p>
          <a:p>
            <a:r>
              <a:rPr lang="en-US" sz="3200" dirty="0"/>
              <a:t>Conditional Frequency Distributions</a:t>
            </a:r>
          </a:p>
          <a:p>
            <a:pPr lvl="1"/>
            <a:r>
              <a:rPr lang="en-US" sz="28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nltk.ConditionalFreqDist</a:t>
            </a:r>
            <a:r>
              <a:rPr lang="en-US" sz="2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2800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tuples</a:t>
            </a:r>
            <a:r>
              <a:rPr lang="en-US" sz="2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</a:t>
            </a:r>
          </a:p>
          <a:p>
            <a:pPr lvl="1"/>
            <a:r>
              <a:rPr lang="en-US" sz="2800" dirty="0"/>
              <a:t>Pairs of words: list of 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tuples (</a:t>
            </a:r>
            <a:r>
              <a:rPr lang="en-US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word1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</a:t>
            </a:r>
            <a:r>
              <a:rPr lang="en-US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word2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</a:t>
            </a:r>
            <a:endParaRPr lang="en-US" sz="28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r>
              <a:rPr lang="en-US" sz="3200" dirty="0"/>
              <a:t>Bigrams</a:t>
            </a:r>
          </a:p>
          <a:p>
            <a:pPr lvl="1"/>
            <a:r>
              <a:rPr lang="en-US" sz="2800" i="1" dirty="0"/>
              <a:t>n</a:t>
            </a:r>
            <a:r>
              <a:rPr lang="en-US" sz="2800" dirty="0"/>
              <a:t>-gram:  n = 2, </a:t>
            </a:r>
            <a:r>
              <a:rPr lang="en-US" sz="2800" b="1" dirty="0"/>
              <a:t>bigram</a:t>
            </a:r>
            <a:r>
              <a:rPr lang="en-US" sz="2800" dirty="0"/>
              <a:t> is a sequence </a:t>
            </a:r>
            <a:r>
              <a:rPr lang="en-US" sz="2800" i="1" dirty="0"/>
              <a:t>word1 word2 </a:t>
            </a:r>
            <a:r>
              <a:rPr lang="en-US" sz="2800" dirty="0"/>
              <a:t>in text</a:t>
            </a:r>
          </a:p>
          <a:p>
            <a:pPr lvl="1"/>
            <a:r>
              <a:rPr lang="en-US" sz="2800" dirty="0"/>
              <a:t>n = 3, </a:t>
            </a:r>
            <a:r>
              <a:rPr lang="en-US" sz="2800" b="1" dirty="0"/>
              <a:t>trigram</a:t>
            </a:r>
            <a:r>
              <a:rPr lang="en-US" sz="2800" dirty="0"/>
              <a:t> is </a:t>
            </a:r>
            <a:r>
              <a:rPr lang="en-US" sz="2800" i="1" dirty="0"/>
              <a:t>word1 word2 word3 </a:t>
            </a:r>
            <a:r>
              <a:rPr lang="en-US" sz="2800" dirty="0"/>
              <a:t>in text</a:t>
            </a:r>
          </a:p>
          <a:p>
            <a:r>
              <a:rPr lang="en-US" sz="3200" dirty="0"/>
              <a:t>Application: Random Text Generation</a:t>
            </a:r>
          </a:p>
        </p:txBody>
      </p:sp>
    </p:spTree>
    <p:extLst>
      <p:ext uri="{BB962C8B-B14F-4D97-AF65-F5344CB8AC3E}">
        <p14:creationId xmlns:p14="http://schemas.microsoft.com/office/powerpoint/2010/main" val="3231545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15ACE-2268-2C47-90AC-3CF7995D8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17644-A535-FF49-8746-CECF33E85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000" b="1" dirty="0"/>
              <a:t>NLTK Book 2.4   Generating Random Text with Bigrams</a:t>
            </a:r>
          </a:p>
          <a:p>
            <a:pPr marL="0" indent="0">
              <a:buNone/>
            </a:pP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import </a:t>
            </a:r>
            <a:r>
              <a:rPr lang="en-US" sz="22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nltk</a:t>
            </a:r>
            <a:endParaRPr lang="en-US" sz="22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from </a:t>
            </a:r>
            <a:r>
              <a:rPr lang="en-US" sz="22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nltk.corpus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import </a:t>
            </a:r>
            <a:r>
              <a:rPr lang="en-US" sz="2200" dirty="0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genesis</a:t>
            </a:r>
          </a:p>
          <a:p>
            <a:pPr marL="0" indent="0">
              <a:buNone/>
            </a:pP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genesis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&lt;</a:t>
            </a:r>
            <a:r>
              <a:rPr lang="en-US" sz="2200" dirty="0" err="1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PlaintextCorpusReader</a:t>
            </a:r>
            <a:r>
              <a:rPr lang="en-US" sz="22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in '.../corpora/genesis' (not loaded yet)&gt;</a:t>
            </a:r>
          </a:p>
          <a:p>
            <a:pPr marL="0" indent="0">
              <a:buNone/>
            </a:pP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g = </a:t>
            </a:r>
            <a:r>
              <a:rPr lang="en-US" sz="22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genesis.</a:t>
            </a:r>
            <a:r>
              <a:rPr lang="en-US" sz="2200" dirty="0" err="1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words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('</a:t>
            </a:r>
            <a:r>
              <a:rPr lang="en-US" sz="2200" dirty="0" err="1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english-kjv.txt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')</a:t>
            </a:r>
          </a:p>
          <a:p>
            <a:pPr marL="0" indent="0">
              <a:buNone/>
            </a:pP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</a:t>
            </a:r>
            <a:r>
              <a:rPr lang="en-US" sz="22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len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(g)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44764</a:t>
            </a:r>
          </a:p>
          <a:p>
            <a:pPr marL="0" indent="0">
              <a:buNone/>
            </a:pP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g[:30]</a:t>
            </a:r>
          </a:p>
          <a:p>
            <a:pPr marL="0" indent="0">
              <a:buNone/>
            </a:pP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['In', 'the', 'beginning', 'God', 'created', 'the', 'heaven', 'and', 'the', 'earth', '.', 'And', 'the', 'earth', 'was', 'without', 'form', ',', 'and', 'void', ';', 'and', 'darkness', 'was', 'upon', 'the', 'face', 'of', 'the', 'deep']</a:t>
            </a:r>
          </a:p>
        </p:txBody>
      </p:sp>
    </p:spTree>
    <p:extLst>
      <p:ext uri="{BB962C8B-B14F-4D97-AF65-F5344CB8AC3E}">
        <p14:creationId xmlns:p14="http://schemas.microsoft.com/office/powerpoint/2010/main" val="1307419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15ACE-2268-2C47-90AC-3CF7995D8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17644-A535-FF49-8746-CECF33E85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>
                <a:solidFill>
                  <a:prstClr val="black"/>
                </a:solidFill>
              </a:rPr>
              <a:t>Unigrams</a:t>
            </a:r>
            <a:r>
              <a:rPr lang="en-US" dirty="0">
                <a:solidFill>
                  <a:prstClr val="black"/>
                </a:solidFill>
              </a:rPr>
              <a:t> (</a:t>
            </a:r>
            <a:r>
              <a:rPr lang="en-US" i="1" dirty="0">
                <a:solidFill>
                  <a:prstClr val="black"/>
                </a:solidFill>
              </a:rPr>
              <a:t>simple list of words</a:t>
            </a:r>
            <a:r>
              <a:rPr lang="en-US" dirty="0">
                <a:solidFill>
                  <a:prstClr val="black"/>
                </a:solidFill>
              </a:rPr>
              <a:t>):</a:t>
            </a:r>
          </a:p>
          <a:p>
            <a:pPr lvl="1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['In', 'the', 'beginning', 'God', 'created', 'the', 'heaven', 'and', 'the', 'earth', '.', 'And', 'the', 'earth', 'was', 'without', 'form', ',', 'and', 'void', ';', 'and', 'darkness', 'was', 'upon', 'the', 'face', 'of', 'the', 'deep']</a:t>
            </a:r>
          </a:p>
          <a:p>
            <a:r>
              <a:rPr lang="en-US" dirty="0">
                <a:solidFill>
                  <a:prstClr val="black"/>
                </a:solidFill>
              </a:rPr>
              <a:t>Bigrams (</a:t>
            </a:r>
            <a:r>
              <a:rPr lang="en-US" i="1" dirty="0">
                <a:solidFill>
                  <a:prstClr val="black"/>
                </a:solidFill>
              </a:rPr>
              <a:t>list of tuples</a:t>
            </a:r>
            <a:r>
              <a:rPr lang="en-US" dirty="0">
                <a:solidFill>
                  <a:prstClr val="black"/>
                </a:solidFill>
              </a:rPr>
              <a:t> (</a:t>
            </a:r>
            <a:r>
              <a:rPr lang="en-US" i="1" dirty="0">
                <a:solidFill>
                  <a:prstClr val="black"/>
                </a:solidFill>
              </a:rPr>
              <a:t>word1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i="1" dirty="0">
                <a:solidFill>
                  <a:prstClr val="black"/>
                </a:solidFill>
              </a:rPr>
              <a:t>word2</a:t>
            </a:r>
            <a:r>
              <a:rPr lang="en-US" dirty="0">
                <a:solidFill>
                  <a:prstClr val="black"/>
                </a:solidFill>
              </a:rPr>
              <a:t>)):</a:t>
            </a:r>
          </a:p>
          <a:p>
            <a:pPr lvl="1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[('In', 'the'), ('the', 'beginning'), ('beginning', 'God'), ('God', 'created'), ('created', 'the'), …]</a:t>
            </a:r>
          </a:p>
        </p:txBody>
      </p:sp>
    </p:spTree>
    <p:extLst>
      <p:ext uri="{BB962C8B-B14F-4D97-AF65-F5344CB8AC3E}">
        <p14:creationId xmlns:p14="http://schemas.microsoft.com/office/powerpoint/2010/main" val="1427463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15ACE-2268-2C47-90AC-3CF7995D8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nltk.bigrams</a:t>
            </a:r>
            <a:r>
              <a:rPr lang="en-US" sz="4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17644-A535-FF49-8746-CECF33E85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bigrams = </a:t>
            </a:r>
            <a:r>
              <a:rPr lang="en-US" sz="22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nltk.bigrams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(g)</a:t>
            </a:r>
          </a:p>
          <a:p>
            <a:pPr marL="0" indent="0">
              <a:buNone/>
            </a:pP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bigrams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&lt;generator object bigrams at 0x11d540200&gt;</a:t>
            </a:r>
          </a:p>
          <a:p>
            <a:pPr marL="0" indent="0">
              <a:buNone/>
            </a:pP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b = list(bigrams)</a:t>
            </a:r>
          </a:p>
          <a:p>
            <a:pPr marL="0" indent="0">
              <a:buNone/>
            </a:pP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</a:t>
            </a:r>
            <a:r>
              <a:rPr lang="en-US" sz="22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len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(b)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44763</a:t>
            </a:r>
          </a:p>
          <a:p>
            <a:pPr marL="0" indent="0">
              <a:buNone/>
            </a:pP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b[:30]</a:t>
            </a:r>
          </a:p>
          <a:p>
            <a:pPr marL="0" indent="0">
              <a:buNone/>
            </a:pP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[('In', 'the'), ('the', 'beginning'), ('beginning', 'God'), ('God', 'created'), ('created', 'the'), ('the', 'heaven'), ('heaven', 'and'), ('and', 'the'), ('the', 'earth'), ('earth', '.'), ('.', 'And'), ('And', 'the'), ('the', 'earth'), ('earth', 'was'), ('was', 'without'), ('without', 'form'), ('form', ','), (',', 'and'), ('and', 'void'), ('void', ';'), (';', 'and'), ('and', 'darkness'), ('darkness', 'was'), ('was', 'upon'), ('upon', 'the'), ('the', 'face'), ('face', 'of'), ('of', 'the'), ('the', 'deep'), ('deep', '.')]</a:t>
            </a:r>
          </a:p>
        </p:txBody>
      </p:sp>
    </p:spTree>
    <p:extLst>
      <p:ext uri="{BB962C8B-B14F-4D97-AF65-F5344CB8AC3E}">
        <p14:creationId xmlns:p14="http://schemas.microsoft.com/office/powerpoint/2010/main" val="3926784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85808-46C4-174E-9EC5-A75C1712C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nltk.ConditionalFreqDist</a:t>
            </a:r>
            <a:r>
              <a:rPr lang="en-US" sz="4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6752D-41F2-D74F-9A2E-61089130A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Summary:</a:t>
            </a:r>
            <a:endParaRPr lang="en-US" b="1" dirty="0"/>
          </a:p>
          <a:p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nltk.ConditionalFreqDist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() </a:t>
            </a:r>
            <a:r>
              <a:rPr lang="en-US" sz="2400" dirty="0"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takes as input a bigram corpus (actually a list of (word1,word2) tuples) produced by</a:t>
            </a:r>
            <a:r>
              <a:rPr lang="en-US" sz="2000" dirty="0"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nltk.bigrams</a:t>
            </a:r>
            <a:r>
              <a:rPr lang="en-US" sz="2000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2000" i="1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text</a:t>
            </a:r>
            <a:r>
              <a:rPr lang="en-US" sz="2000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</a:t>
            </a:r>
            <a:endParaRPr lang="en-US" sz="2000" dirty="0">
              <a:latin typeface="Calibri" panose="020F0502020204030204" pitchFamily="34" charset="0"/>
              <a:ea typeface="Menlo" panose="020B0609030804020204" pitchFamily="49" charset="0"/>
              <a:cs typeface="Calibri" panose="020F0502020204030204" pitchFamily="34" charset="0"/>
            </a:endParaRPr>
          </a:p>
          <a:p>
            <a:pPr marL="0" lvl="0" indent="0">
              <a:buNone/>
            </a:pPr>
            <a:r>
              <a:rPr lang="en-US" b="1" dirty="0">
                <a:solidFill>
                  <a:prstClr val="black"/>
                </a:solidFill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Usage:</a:t>
            </a:r>
          </a:p>
          <a:p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=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nltk.ConditionalFreqDist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nltk.bigrams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2000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text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))</a:t>
            </a:r>
          </a:p>
          <a:p>
            <a:r>
              <a:rPr lang="en-US" sz="2000" dirty="0" err="1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sz="2000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</a:t>
            </a:r>
            <a:r>
              <a:rPr lang="en-US" sz="2000" i="1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word1</a:t>
            </a:r>
            <a:r>
              <a:rPr lang="en-US" sz="2000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</a:t>
            </a: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 returns a </a:t>
            </a:r>
            <a:r>
              <a:rPr lang="en-US" sz="2000" dirty="0" err="1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nltk.FreqDist</a:t>
            </a: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 for </a:t>
            </a:r>
            <a:r>
              <a:rPr lang="en-US" sz="2400" i="1" dirty="0">
                <a:solidFill>
                  <a:prstClr val="black"/>
                </a:solidFill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word2</a:t>
            </a: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en-US" b="1" dirty="0">
                <a:solidFill>
                  <a:prstClr val="black"/>
                </a:solidFill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Example:</a:t>
            </a:r>
          </a:p>
          <a:p>
            <a:pPr marL="0" indent="0">
              <a:buNone/>
            </a:pP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</a:t>
            </a:r>
            <a:r>
              <a:rPr lang="en-US" sz="22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= </a:t>
            </a:r>
            <a:r>
              <a:rPr lang="en-US" sz="22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nltk.ConditionalFreqDist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(b)</a:t>
            </a:r>
          </a:p>
          <a:p>
            <a:pPr marL="0" indent="0">
              <a:buNone/>
            </a:pP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</a:t>
            </a:r>
            <a:r>
              <a:rPr lang="en-US" sz="22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['In']</a:t>
            </a:r>
          </a:p>
          <a:p>
            <a:pPr marL="0" indent="0">
              <a:buNone/>
            </a:pPr>
            <a:r>
              <a:rPr lang="en-US" sz="22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FreqDist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({'the': 9, 'my': 2, 'thee': 1})</a:t>
            </a:r>
          </a:p>
          <a:p>
            <a:r>
              <a:rPr lang="en-US" sz="2400" dirty="0" err="1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sz="2400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</a:t>
            </a:r>
            <a:r>
              <a:rPr lang="en-US" sz="2400" dirty="0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word</a:t>
            </a:r>
            <a:r>
              <a:rPr lang="en-US" sz="2400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 </a:t>
            </a:r>
            <a:r>
              <a:rPr lang="en-US" sz="2400" dirty="0">
                <a:solidFill>
                  <a:prstClr val="black"/>
                </a:solidFill>
              </a:rPr>
              <a:t>gives a count </a:t>
            </a:r>
            <a:r>
              <a:rPr lang="en-US" sz="2400" dirty="0" err="1">
                <a:solidFill>
                  <a:prstClr val="black"/>
                </a:solidFill>
              </a:rPr>
              <a:t>dict</a:t>
            </a:r>
            <a:r>
              <a:rPr lang="en-US" sz="2400" dirty="0">
                <a:solidFill>
                  <a:prstClr val="black"/>
                </a:solidFill>
              </a:rPr>
              <a:t> of which words can follow </a:t>
            </a:r>
            <a:r>
              <a:rPr lang="en-US" sz="2400" dirty="0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word</a:t>
            </a:r>
            <a:endParaRPr lang="en-US" sz="2000" dirty="0">
              <a:solidFill>
                <a:schemeClr val="accent1"/>
              </a:solidFill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816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49AC1-EFF4-9E2A-6F86-552BC6A19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nltk.ConditionalFreqDist</a:t>
            </a:r>
            <a:r>
              <a:rPr lang="en-US" sz="4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30CB7-C762-CE37-5676-AB13334CC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Case sensitive: </a:t>
            </a:r>
            <a:r>
              <a:rPr lang="en-US" i="1" dirty="0"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the</a:t>
            </a:r>
            <a:r>
              <a:rPr lang="en-US" dirty="0"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 vs. </a:t>
            </a:r>
            <a:r>
              <a:rPr lang="en-US" i="1" dirty="0"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The</a:t>
            </a:r>
            <a:endParaRPr lang="en-US" i="1" dirty="0"/>
          </a:p>
          <a:p>
            <a:pPr marL="0" indent="0">
              <a:buNone/>
            </a:pP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</a:t>
            </a:r>
            <a:r>
              <a:rPr lang="en-US" sz="22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['</a:t>
            </a:r>
            <a:r>
              <a:rPr lang="en-US" sz="22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The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']</a:t>
            </a:r>
          </a:p>
          <a:p>
            <a:pPr marL="0" indent="0">
              <a:buNone/>
            </a:pPr>
            <a:r>
              <a:rPr lang="en-US" sz="22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FreqDist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({'sons': 5, 'children': 4, 'LORD': 4, 'man': 3, 'days': 2, 'three': 2, 'name': 1, 'woman': 1, 'serpent': 1, 'earth': 1, ...})</a:t>
            </a:r>
          </a:p>
          <a:p>
            <a:pPr marL="0" indent="0">
              <a:buNone/>
            </a:pP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</a:t>
            </a:r>
            <a:r>
              <a:rPr lang="en-US" sz="22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['</a:t>
            </a:r>
            <a:r>
              <a:rPr lang="en-US" sz="22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the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']</a:t>
            </a:r>
          </a:p>
          <a:p>
            <a:pPr marL="0" indent="0">
              <a:buNone/>
            </a:pPr>
            <a:r>
              <a:rPr lang="en-US" sz="22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FreqDist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({'land': 156, 'LORD': 154, 'earth': 105, 'sons': 69, 'name': 42, 'field': 39, 'men': 36, 'man': 34, 'waters': 30, 'children': 30, ...})</a:t>
            </a:r>
          </a:p>
          <a:p>
            <a:pPr marL="0" indent="0">
              <a:buNone/>
            </a:pPr>
            <a:r>
              <a:rPr lang="en-US" sz="22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</a:t>
            </a:r>
            <a:r>
              <a:rPr lang="en-US" sz="2200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word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].N() </a:t>
            </a:r>
            <a:r>
              <a:rPr lang="en-US" sz="3000" dirty="0"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tells us the size (total # words in the corpus) that can follow </a:t>
            </a:r>
            <a:r>
              <a:rPr lang="en-US" sz="2200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word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</a:t>
            </a:r>
            <a:r>
              <a:rPr lang="en-US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['the'].N()</a:t>
            </a:r>
          </a:p>
          <a:p>
            <a:pPr marL="0" indent="0">
              <a:buNone/>
            </a:pP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2411</a:t>
            </a:r>
          </a:p>
          <a:p>
            <a:pPr marL="0" indent="0">
              <a:buNone/>
            </a:pP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</a:t>
            </a:r>
            <a:r>
              <a:rPr lang="en-US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['The'].N()</a:t>
            </a:r>
          </a:p>
          <a:p>
            <a:pPr marL="0" indent="0">
              <a:buNone/>
            </a:pP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50</a:t>
            </a:r>
          </a:p>
        </p:txBody>
      </p:sp>
    </p:spTree>
    <p:extLst>
      <p:ext uri="{BB962C8B-B14F-4D97-AF65-F5344CB8AC3E}">
        <p14:creationId xmlns:p14="http://schemas.microsoft.com/office/powerpoint/2010/main" val="150010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85808-46C4-174E-9EC5-A75C1712C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nltk.ConditionalFreqDist</a:t>
            </a:r>
            <a:r>
              <a:rPr lang="en-US" sz="4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6752D-41F2-D74F-9A2E-61089130A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sz="2000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</a:t>
            </a:r>
            <a:r>
              <a:rPr lang="en-US" sz="2000" i="1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word1</a:t>
            </a:r>
            <a:r>
              <a:rPr lang="en-US" sz="2000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].</a:t>
            </a:r>
            <a:r>
              <a:rPr lang="en-US" sz="2000" dirty="0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max</a:t>
            </a:r>
            <a:r>
              <a:rPr lang="en-US" sz="2000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() </a:t>
            </a:r>
            <a:r>
              <a:rPr lang="en-US" sz="2000" dirty="0">
                <a:solidFill>
                  <a:prstClr val="black"/>
                </a:solidFill>
              </a:rPr>
              <a:t>tells us what word is most likely to follow</a:t>
            </a:r>
            <a:r>
              <a:rPr lang="en-US" sz="2000" i="1" dirty="0">
                <a:solidFill>
                  <a:prstClr val="black"/>
                </a:solidFill>
              </a:rPr>
              <a:t> </a:t>
            </a:r>
            <a:r>
              <a:rPr lang="en-US" sz="2000" i="1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word1</a:t>
            </a: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000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</a:t>
            </a:r>
            <a:r>
              <a:rPr lang="en-US" sz="2000" dirty="0" err="1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sz="2000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['In'].max()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'the'</a:t>
            </a:r>
          </a:p>
          <a:p>
            <a:r>
              <a:rPr lang="en-US" sz="2000" dirty="0" err="1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sz="2000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</a:t>
            </a:r>
            <a:r>
              <a:rPr lang="en-US" sz="2000" i="1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word1</a:t>
            </a:r>
            <a:r>
              <a:rPr lang="en-US" sz="2000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].</a:t>
            </a:r>
            <a:r>
              <a:rPr lang="en-US" sz="2000" dirty="0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</a:t>
            </a:r>
            <a:r>
              <a:rPr lang="en-US" sz="2000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() </a:t>
            </a:r>
            <a:r>
              <a:rPr lang="en-US" sz="2000" dirty="0">
                <a:solidFill>
                  <a:prstClr val="black"/>
                </a:solidFill>
              </a:rPr>
              <a:t>tells us the size (total # words in the corpus) that can follow </a:t>
            </a:r>
            <a:r>
              <a:rPr lang="en-US" sz="2000" i="1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word1</a:t>
            </a: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['In'].N()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12</a:t>
            </a:r>
            <a:endParaRPr lang="en-US" sz="2000" dirty="0">
              <a:solidFill>
                <a:schemeClr val="accent1"/>
              </a:solidFill>
              <a:latin typeface="Calibri" panose="020F0502020204030204" pitchFamily="34" charset="0"/>
              <a:ea typeface="Menlo" panose="020B0609030804020204" pitchFamily="49" charset="0"/>
              <a:cs typeface="Calibri" panose="020F0502020204030204" pitchFamily="34" charset="0"/>
            </a:endParaRPr>
          </a:p>
          <a:p>
            <a:r>
              <a:rPr lang="en-US" sz="2000" dirty="0" err="1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sz="2000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</a:t>
            </a:r>
            <a:r>
              <a:rPr lang="en-US" sz="2000" i="1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word1</a:t>
            </a:r>
            <a:r>
              <a:rPr lang="en-US" sz="2000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].</a:t>
            </a:r>
            <a:r>
              <a:rPr lang="en-US" sz="2000" dirty="0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keys</a:t>
            </a:r>
            <a:r>
              <a:rPr lang="en-US" sz="2000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() </a:t>
            </a:r>
            <a:r>
              <a:rPr lang="en-US" sz="2000" dirty="0">
                <a:solidFill>
                  <a:prstClr val="black"/>
                </a:solidFill>
              </a:rPr>
              <a:t>gives the keys to the count </a:t>
            </a:r>
            <a:r>
              <a:rPr lang="en-US" sz="2000" dirty="0" err="1">
                <a:solidFill>
                  <a:prstClr val="black"/>
                </a:solidFill>
              </a:rPr>
              <a:t>dict</a:t>
            </a:r>
            <a:r>
              <a:rPr lang="en-US" sz="2000" dirty="0">
                <a:solidFill>
                  <a:prstClr val="black"/>
                </a:solidFill>
              </a:rPr>
              <a:t>; i.e. list of words that can follow </a:t>
            </a:r>
            <a:r>
              <a:rPr lang="en-US" sz="2000" i="1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word1</a:t>
            </a:r>
            <a:r>
              <a:rPr lang="en-US" sz="2000" dirty="0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['In'].keys()</a:t>
            </a:r>
          </a:p>
          <a:p>
            <a:pPr marL="0" indent="0">
              <a:buNone/>
            </a:pPr>
            <a:r>
              <a:rPr lang="en-US" sz="2000" dirty="0" err="1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dict_keys</a:t>
            </a:r>
            <a:r>
              <a:rPr lang="en-US" sz="20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(['the', 'my', 'thee'])</a:t>
            </a:r>
          </a:p>
          <a:p>
            <a:r>
              <a:rPr lang="en-US" sz="2000" dirty="0" err="1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cfd</a:t>
            </a:r>
            <a:r>
              <a:rPr lang="en-US" sz="2000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[word1][word2] </a:t>
            </a:r>
            <a:r>
              <a:rPr lang="en-US" sz="2000" dirty="0">
                <a:solidFill>
                  <a:prstClr val="black"/>
                </a:solidFill>
              </a:rPr>
              <a:t>gives the number of times </a:t>
            </a:r>
            <a:r>
              <a:rPr lang="en-US" sz="2000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word2</a:t>
            </a:r>
            <a:r>
              <a:rPr lang="en-US" sz="2000" dirty="0">
                <a:solidFill>
                  <a:prstClr val="black"/>
                </a:solidFill>
              </a:rPr>
              <a:t> can follow </a:t>
            </a:r>
            <a:r>
              <a:rPr lang="en-US" sz="2000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word1</a:t>
            </a: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.</a:t>
            </a:r>
            <a:endParaRPr lang="en-US" sz="1800" dirty="0">
              <a:solidFill>
                <a:srgbClr val="4472C4"/>
              </a:solidFill>
              <a:latin typeface="Calibri" panose="020F0502020204030204" pitchFamily="34" charset="0"/>
              <a:ea typeface="Menlo" panose="020B0609030804020204" pitchFamily="49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346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1623</Words>
  <Application>Microsoft Macintosh PowerPoint</Application>
  <PresentationFormat>Widescreen</PresentationFormat>
  <Paragraphs>175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Menlo</vt:lpstr>
      <vt:lpstr>Office Theme</vt:lpstr>
      <vt:lpstr>408/508 Computational Techniques for Linguists </vt:lpstr>
      <vt:lpstr>Reminder</vt:lpstr>
      <vt:lpstr>Today's Topic</vt:lpstr>
      <vt:lpstr>Bigrams</vt:lpstr>
      <vt:lpstr>Bigrams</vt:lpstr>
      <vt:lpstr>nltk.bigrams()</vt:lpstr>
      <vt:lpstr>nltk.ConditionalFreqDist()</vt:lpstr>
      <vt:lpstr>nltk.ConditionalFreqDist()</vt:lpstr>
      <vt:lpstr>nltk.ConditionalFreqDist()</vt:lpstr>
      <vt:lpstr>nltk.ConditionalFreqDist()</vt:lpstr>
      <vt:lpstr>nltk.ConditionalFreqDist()</vt:lpstr>
      <vt:lpstr>NLTK Book: Chapter 2</vt:lpstr>
      <vt:lpstr>NLTK Book: Chapter 2</vt:lpstr>
      <vt:lpstr>NLTK Book: Chapter 2</vt:lpstr>
      <vt:lpstr>NLTK Book: Chapter 2</vt:lpstr>
      <vt:lpstr>NLTK Book: Chapter 2</vt:lpstr>
      <vt:lpstr>NLTK Book: Chapter 2</vt:lpstr>
      <vt:lpstr>Let's play with Oliver Twist by Charles Dickens</vt:lpstr>
      <vt:lpstr>Let's play with Oliver Twist by Charles Dickens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408/508 Computational Techniques for Linguists </dc:title>
  <dc:creator>sandiway@mac.com</dc:creator>
  <cp:lastModifiedBy>sandiway@mac.com</cp:lastModifiedBy>
  <cp:revision>5</cp:revision>
  <dcterms:created xsi:type="dcterms:W3CDTF">2023-11-28T05:59:29Z</dcterms:created>
  <dcterms:modified xsi:type="dcterms:W3CDTF">2023-11-28T19:24:16Z</dcterms:modified>
</cp:coreProperties>
</file>