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351" r:id="rId3"/>
    <p:sldId id="336" r:id="rId4"/>
    <p:sldId id="337" r:id="rId5"/>
    <p:sldId id="349" r:id="rId6"/>
    <p:sldId id="350" r:id="rId7"/>
    <p:sldId id="346" r:id="rId8"/>
    <p:sldId id="282" r:id="rId9"/>
    <p:sldId id="338" r:id="rId10"/>
    <p:sldId id="284" r:id="rId11"/>
    <p:sldId id="285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7" r:id="rId20"/>
    <p:sldId id="34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D308-CE8D-B5E2-A7DC-9559E515A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709CB-96E1-42C2-237D-CD5A87E4F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2ADB1-BA8A-920A-6379-7EEBD24C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198A9-40B5-E5F4-EF40-31C0C83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42CC8-E94E-8991-1E10-88403238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E5FC-D3D6-258D-2E64-DA7F9EA8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B1D3D-8694-CE6A-3409-5FD7DCF09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5663F-D220-8A12-9FCC-D139C6EA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A7555-32D7-8672-08F0-35889D59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D98AA-8300-6BC5-20D2-ECC5B320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5929E-5EFD-B823-AA56-DD563C388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C506E-B324-A688-70E7-D9800C136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5A555-B7AC-7A30-3353-5170EAE6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A7004-6692-9EFE-C68D-A46C625A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5F3EF-6358-132D-B234-B27735AC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4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736B-7BEF-7047-915B-D47588C5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1375F-7B12-78C3-DDD3-0F5E0C86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31D8B-F411-3D42-0808-42219596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045C5-7F12-C162-4A78-10CF8085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D8EF4-6E97-B1FD-8FD3-3EE9AD78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8532-94D1-3D49-FFC7-A3E8C4C4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4DB2A-E4E1-566D-33EF-EF155860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FFFF-425B-4907-48EB-C275F624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FE674-4755-0565-9199-ADDBB2DA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69751-0855-C4A7-A714-206AAD63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E499-05AD-8352-2819-17D9B547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60FE-1A01-C54D-448B-463C2F7F4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912B3-6DB0-65FB-DB4C-F75F638A8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5EE39-148B-49F3-454C-F6AC93B0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78BE-A185-AD17-AD2B-389A39D3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7CD03-5BC9-1669-0B77-2BD518AE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2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D1B4-F5E0-DA83-AF7E-B6CFCAEE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91D9B-BC05-7833-E3C0-EE29F727D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A68B-8AB0-83A5-4796-1F6C4343A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DE307-BE42-3388-B5CE-F02C0EC11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BB828-060B-F61B-AA67-11C7165CE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7022C-AE0A-BA63-2044-8A1175BF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C9C0F-ABE8-F7D0-862B-4B9ABE70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98469-7CCE-78DA-81A0-CEBE5D6A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2BF0-A715-46A7-44BB-0A3E8BF2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CA7ED-FD7D-FC79-78A5-D35CA742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47A5C-8543-A815-C679-432B754D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58ED9-B416-ABC5-9CDC-CCF0D98A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818AB-3E22-16B7-6DE4-D7D4F41E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16B87-38AE-1C49-AA2A-28FCF630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E1E5-7D34-25B1-1E37-3E943087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ED4C-7198-CD12-4D7D-216712AE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FB64-4659-4F22-7FB6-02CF1589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2403A-B7B4-CC01-9DF4-12D3C0141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BE79C-7954-6488-164E-0DD909BE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46738-E9F1-1417-1B19-000D49B6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DF431-353E-4780-AC41-8C5B1064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64FD-C405-43A4-A473-8EDCDE14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1C01E-7FE7-1134-FD11-169FD50A4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544CB-E4A1-0DD7-9CB3-610667E09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9D667-7934-D983-56E6-2CBF7A2F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A61A3-37B8-7693-1471-22F6E468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F4141-7B13-9289-E98D-EEE31EEE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8015D-0341-CF73-B121-B3EF3363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9B628-0513-8223-6FD6-C9040C7B1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5423-D07D-C6F1-2485-2C128AEEA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1B70-819C-5349-B9AF-1455110368AA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0C96D-43C7-D7BF-9A24-FF4E97F46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B09F7-4393-F8EB-4FA0-04A924A60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E046-9FC2-C048-AF82-52AE20352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books/2009/jan/20/1000-novels-classic-novel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atplotlib.org/stable/gallery/lines_bars_and_markers/barchart.html#sphx-glr-gallery-lines-bars-and-markers-barchart-p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figure_api.html#matplotlib.figure.Figure" TargetMode="External"/><Relationship Id="rId2" Type="http://schemas.openxmlformats.org/officeDocument/2006/relationships/hyperlink" Target="https://matplotlib.org/stabl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stable/api/axes_api.html#matplotlib.axes.Ax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utenberg.net.au/ebooks02/0200991.t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tk.org/api/nltk.tokenize.html?highlight=sent_tokenize#nltk.tokenize.sent_tokeniz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8460E-9FE0-EBD9-3850-9E9135D5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408/508 </a:t>
            </a:r>
            <a:r>
              <a:rPr lang="en-US" sz="4800" i="1">
                <a:solidFill>
                  <a:schemeClr val="bg1"/>
                </a:solidFill>
              </a:rPr>
              <a:t>Computational Techniques for Linguists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25506-2625-4D9F-08B9-CD8E1333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>
                <a:solidFill>
                  <a:srgbClr val="FFC000"/>
                </a:solidFill>
              </a:rPr>
              <a:t>Lecture 26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1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14B1-D2E3-8149-9A17-5790E88F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Mrs. Dalloway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2659-B93E-584B-BF28-C3F5BA5DB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sents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nltk.sent_tokenize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(raw)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0.  'Title:      Mrs. Dalloway\r\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nAuthor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    Virginia Woolf\r\n\r\n\r\n 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\r\n\r\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nMrs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Dalloway said she would buy the flowers herself.'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'For Lucy had her work cut out for her.'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"The doors would be taken\r\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noff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their hinges;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Rumpelmayer's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men were coming."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'And then, thought\r\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nClarissa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Dalloway, what a morning--fresh as if issued to children\r\non a beach.'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'What a lark!'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'What a plunge!'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'For so it had always seemed to her,\r\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nwhen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with a little squeak of the hinges, which she could hear now,\r\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nshe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had burst open the French windows and plunged at Bourton into\r\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nthe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open air.'</a:t>
            </a:r>
          </a:p>
        </p:txBody>
      </p:sp>
    </p:spTree>
    <p:extLst>
      <p:ext uri="{BB962C8B-B14F-4D97-AF65-F5344CB8AC3E}">
        <p14:creationId xmlns:p14="http://schemas.microsoft.com/office/powerpoint/2010/main" val="2707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04B4-6A1A-EA43-8D0C-EF1BB1B2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Virginia Woolf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F7E8-F56F-694A-9A4E-3C18F6FE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Famous for her stream-of-consciousness style of writing: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sents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[7] # sentence #8</a:t>
            </a:r>
          </a:p>
          <a:p>
            <a:r>
              <a:rPr lang="en-US" sz="2600" dirty="0"/>
              <a:t>'How fresh, how calm, stiller than this of course,</a:t>
            </a:r>
            <a:r>
              <a:rPr lang="en-US" sz="2600" dirty="0">
                <a:solidFill>
                  <a:schemeClr val="accent1"/>
                </a:solidFill>
              </a:rPr>
              <a:t>\</a:t>
            </a:r>
            <a:r>
              <a:rPr lang="en-US" sz="2600" dirty="0" err="1">
                <a:solidFill>
                  <a:schemeClr val="accent1"/>
                </a:solidFill>
              </a:rPr>
              <a:t>n</a:t>
            </a:r>
            <a:r>
              <a:rPr lang="en-US" sz="2600" dirty="0" err="1"/>
              <a:t>the</a:t>
            </a:r>
            <a:r>
              <a:rPr lang="en-US" sz="2600" dirty="0"/>
              <a:t> air was in the early morning; like the flap of a wave; the kiss</a:t>
            </a:r>
            <a:r>
              <a:rPr lang="en-US" sz="2600" dirty="0">
                <a:solidFill>
                  <a:schemeClr val="accent1"/>
                </a:solidFill>
              </a:rPr>
              <a:t>\</a:t>
            </a:r>
            <a:r>
              <a:rPr lang="en-US" sz="2600" dirty="0" err="1">
                <a:solidFill>
                  <a:schemeClr val="accent1"/>
                </a:solidFill>
              </a:rPr>
              <a:t>n</a:t>
            </a:r>
            <a:r>
              <a:rPr lang="en-US" sz="2600" dirty="0" err="1"/>
              <a:t>of</a:t>
            </a:r>
            <a:r>
              <a:rPr lang="en-US" sz="2600" dirty="0"/>
              <a:t> a wave; chill and sharp and yet (for a girl of eighteen as she</a:t>
            </a:r>
            <a:r>
              <a:rPr lang="en-US" sz="2600" dirty="0">
                <a:solidFill>
                  <a:schemeClr val="accent1"/>
                </a:solidFill>
              </a:rPr>
              <a:t>\</a:t>
            </a:r>
            <a:r>
              <a:rPr lang="en-US" sz="2600" dirty="0" err="1">
                <a:solidFill>
                  <a:schemeClr val="accent1"/>
                </a:solidFill>
              </a:rPr>
              <a:t>n</a:t>
            </a:r>
            <a:r>
              <a:rPr lang="en-US" sz="2600" dirty="0" err="1"/>
              <a:t>then</a:t>
            </a:r>
            <a:r>
              <a:rPr lang="en-US" sz="2600" dirty="0"/>
              <a:t> was) solemn, feeling as she did, standing there at the open</a:t>
            </a:r>
            <a:r>
              <a:rPr lang="en-US" sz="2600" dirty="0">
                <a:solidFill>
                  <a:schemeClr val="accent1"/>
                </a:solidFill>
              </a:rPr>
              <a:t>\</a:t>
            </a:r>
            <a:r>
              <a:rPr lang="en-US" sz="2600" dirty="0" err="1">
                <a:solidFill>
                  <a:schemeClr val="accent1"/>
                </a:solidFill>
              </a:rPr>
              <a:t>n</a:t>
            </a:r>
            <a:r>
              <a:rPr lang="en-US" sz="2600" dirty="0" err="1"/>
              <a:t>window</a:t>
            </a:r>
            <a:r>
              <a:rPr lang="en-US" sz="2600" dirty="0"/>
              <a:t>, that something awful was about to happen; looking at the</a:t>
            </a:r>
            <a:r>
              <a:rPr lang="en-US" sz="2600" dirty="0">
                <a:solidFill>
                  <a:schemeClr val="accent1"/>
                </a:solidFill>
              </a:rPr>
              <a:t>\</a:t>
            </a:r>
            <a:r>
              <a:rPr lang="en-US" sz="2600" dirty="0" err="1">
                <a:solidFill>
                  <a:schemeClr val="accent1"/>
                </a:solidFill>
              </a:rPr>
              <a:t>n</a:t>
            </a:r>
            <a:r>
              <a:rPr lang="en-US" sz="2600" dirty="0" err="1"/>
              <a:t>flowers</a:t>
            </a:r>
            <a:r>
              <a:rPr lang="en-US" sz="2600" dirty="0"/>
              <a:t>, at the trees with the smoke winding off them and the rooks\</a:t>
            </a:r>
            <a:r>
              <a:rPr lang="en-US" sz="2600" dirty="0" err="1"/>
              <a:t>nrising</a:t>
            </a:r>
            <a:r>
              <a:rPr lang="en-US" sz="2600" dirty="0"/>
              <a:t>, falling; standing and looking until Peter Walsh said,</a:t>
            </a:r>
            <a:r>
              <a:rPr lang="en-US" sz="2600" dirty="0">
                <a:solidFill>
                  <a:schemeClr val="accent1"/>
                </a:solidFill>
              </a:rPr>
              <a:t>\</a:t>
            </a:r>
            <a:r>
              <a:rPr lang="en-US" sz="2600" dirty="0" err="1">
                <a:solidFill>
                  <a:schemeClr val="accent1"/>
                </a:solidFill>
              </a:rPr>
              <a:t>n</a:t>
            </a:r>
            <a:r>
              <a:rPr lang="en-US" sz="2600" dirty="0" err="1"/>
              <a:t>"Musing</a:t>
            </a:r>
            <a:r>
              <a:rPr lang="en-US" sz="2600" dirty="0"/>
              <a:t> among the vegetables?"'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 =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nltk.word_tokenize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sents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[7])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9D520-D67E-0B46-A488-CDFC1DDB14A9}"/>
              </a:ext>
            </a:extLst>
          </p:cNvPr>
          <p:cNvSpPr txBox="1"/>
          <p:nvPr/>
        </p:nvSpPr>
        <p:spPr>
          <a:xfrm>
            <a:off x="4345130" y="5461192"/>
            <a:ext cx="61866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cf. Brown corpus average of  20 words/sentence</a:t>
            </a:r>
          </a:p>
        </p:txBody>
      </p:sp>
    </p:spTree>
    <p:extLst>
      <p:ext uri="{BB962C8B-B14F-4D97-AF65-F5344CB8AC3E}">
        <p14:creationId xmlns:p14="http://schemas.microsoft.com/office/powerpoint/2010/main" val="14500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B3D3-01C2-CD43-2BF0-2DDF91B0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6B5840"/>
                </a:solidFill>
                <a:effectLst/>
                <a:latin typeface="GH Guardian Headline"/>
              </a:rPr>
              <a:t>The best stream-of-consciousness novels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D6FD-4334-2F24-CD50-2FE0BE20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https://www.theguardian.com/books/2009/jan/20/1000-novels-classic-novels</a:t>
            </a:r>
            <a:endParaRPr lang="en-US" dirty="0"/>
          </a:p>
          <a:p>
            <a:pPr lvl="1"/>
            <a:r>
              <a:rPr lang="en-US" b="1" i="0" u="none" strike="noStrike" dirty="0">
                <a:solidFill>
                  <a:srgbClr val="121212"/>
                </a:solidFill>
                <a:effectLst/>
                <a:latin typeface="GuardianTextEgyptian"/>
              </a:rPr>
              <a:t>James Joyce: Ulysses (1922)</a:t>
            </a:r>
            <a:br>
              <a:rPr lang="en-US" dirty="0"/>
            </a:br>
            <a:r>
              <a:rPr lang="en-US" b="1" i="0" u="none" strike="noStrike" dirty="0">
                <a:solidFill>
                  <a:srgbClr val="121212"/>
                </a:solidFill>
                <a:effectLst/>
                <a:latin typeface="GuardianTextEgyptian"/>
              </a:rPr>
              <a:t>Virginia Woolf: To the Lighthouse (1927)</a:t>
            </a:r>
            <a:br>
              <a:rPr lang="en-US" dirty="0"/>
            </a:br>
            <a:r>
              <a:rPr lang="en-US" b="1" i="0" u="none" strike="noStrike" dirty="0">
                <a:solidFill>
                  <a:srgbClr val="121212"/>
                </a:solidFill>
                <a:effectLst/>
                <a:latin typeface="GuardianTextEgyptian"/>
              </a:rPr>
              <a:t>William Faulkner: The Sound and the Fury (1929)</a:t>
            </a:r>
            <a:br>
              <a:rPr lang="en-US" dirty="0"/>
            </a:br>
            <a:r>
              <a:rPr lang="en-US" b="1" i="0" u="none" strike="noStrike" dirty="0">
                <a:solidFill>
                  <a:srgbClr val="121212"/>
                </a:solidFill>
                <a:effectLst/>
                <a:latin typeface="GuardianTextEgyptian"/>
              </a:rPr>
              <a:t>Samuel Beckett: Malone Dies (1951)</a:t>
            </a:r>
          </a:p>
          <a:p>
            <a:r>
              <a:rPr lang="en-US" dirty="0"/>
              <a:t>"Let us record the atoms as they fall upon the mind in the order in which they fall," Woolf declared in a famous essay, </a:t>
            </a:r>
            <a:r>
              <a:rPr lang="en-US" i="1" dirty="0"/>
              <a:t>Modern Fiction</a:t>
            </a:r>
            <a:r>
              <a:rPr lang="en-US" dirty="0"/>
              <a:t>. "Let us trace the pattern, however disconnected in appearance, which each sight or incident scores upon the consciousness." </a:t>
            </a:r>
          </a:p>
        </p:txBody>
      </p:sp>
    </p:spTree>
    <p:extLst>
      <p:ext uri="{BB962C8B-B14F-4D97-AF65-F5344CB8AC3E}">
        <p14:creationId xmlns:p14="http://schemas.microsoft.com/office/powerpoint/2010/main" val="8161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A8A2-79E9-0B7D-54D4-78CD66C1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Mrs. Dalloway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17F4-C02A-CEB4-C16F-506BF0BB7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03012" cy="320357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Sentence length distribution: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slen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nltk.word_tokenize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(sent)) for sent in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sents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slen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3590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nltk.FreqDist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slen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</a:t>
            </a:r>
            <a:endParaRPr lang="en-US" sz="3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FreqDist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({8: 247, 6: 227, 5: 223, 7: 204, 9: 176, 4: 157, 10: 156, 11: 155, 12: 128, 14: 114, ...})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print(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FreqDist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with 147 samples and 3590 outcomes&gt;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fd.plot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CB67C7E5-ED9F-74F1-9D4A-75F6B2D832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6075" y="2531500"/>
            <a:ext cx="7350211" cy="420492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5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C742-68AA-FAA5-4D1B-C326CF95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 Corpus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453E4-1C26-44DC-CA08-B8D5C155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6296"/>
            <a:ext cx="10515600" cy="3836579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/>
              <a:t>Sentence length distribution: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brown.sents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categories='fiction'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4249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bslen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(sent) for sent in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fd2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nltk.FreqDist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bslen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fd2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FreqDist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({9: 238, 8: 234, 7: 231, 10: 229, 12: 229, 6: 224, 5: 215, 11: 202, 13: 172, 4: 153, ...})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print(fd2)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FreqDist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with 76 samples and 4249 outcomes&gt;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fd2.plot()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AxesSubplot:xlabel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='Samples',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ylabel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='Counts'&gt;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D470F-2013-187A-F187-37E6B80D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89745"/>
            <a:ext cx="7772400" cy="767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3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C742-68AA-FAA5-4D1B-C326CF95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 Corpus Fiction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24A7BC27-62B0-A5A6-E538-2456CF541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995" y="1825625"/>
            <a:ext cx="9684009" cy="4351338"/>
          </a:xfrm>
        </p:spPr>
      </p:pic>
    </p:spTree>
    <p:extLst>
      <p:ext uri="{BB962C8B-B14F-4D97-AF65-F5344CB8AC3E}">
        <p14:creationId xmlns:p14="http://schemas.microsoft.com/office/powerpoint/2010/main" val="140813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CCB7-1AFC-DBB8-DAFA-4250EC04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Mrs. Dalloway </a:t>
            </a:r>
            <a:r>
              <a:rPr lang="en-US" dirty="0"/>
              <a:t>vs. Brown Corpus Fiction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153ED1-D611-E921-0CD4-97D3B2A9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25 longest sentences: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sorted(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bslen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reverse=True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)[:25] %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Brown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[102, 102, 87, 81, 81, 76, 76, 75, 73, 72, 70, 69, 69, 69, 68, 67, 66, 64, 64, 63, 63, 62, 62, 62, 61]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sorted(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reverse=True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)[:25] %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Mrs. Dalloway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[233, 220, 216, 215, 203, 202, 194, 183, 175, 169, 169, 166, 161, 160, 158, 157, 154, 151, 150, 148, 142, 141, 138, 137, 137]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9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927D-9EB1-4F02-E98E-92DFA684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Mrs. Dalloway </a:t>
            </a:r>
            <a:r>
              <a:rPr lang="en-US" sz="4000" dirty="0"/>
              <a:t>vs. Brown Corpus Fiction Top25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C87AC3B6-54F0-3137-3E75-208EA95F6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985" y="1708938"/>
            <a:ext cx="9398030" cy="4783937"/>
          </a:xfrm>
        </p:spPr>
      </p:pic>
    </p:spTree>
    <p:extLst>
      <p:ext uri="{BB962C8B-B14F-4D97-AF65-F5344CB8AC3E}">
        <p14:creationId xmlns:p14="http://schemas.microsoft.com/office/powerpoint/2010/main" val="996621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927D-9EB1-4F02-E98E-92DFA684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Mrs. Dalloway </a:t>
            </a:r>
            <a:r>
              <a:rPr lang="en-US" dirty="0"/>
              <a:t>vs. Brown Corpus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E591-90C3-BBE3-CD25-AF8D6898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35497" cy="4834667"/>
          </a:xfrm>
        </p:spPr>
        <p:txBody>
          <a:bodyPr numCol="2">
            <a:normAutofit fontScale="47500" lnSpcReduction="20000"/>
          </a:bodyPr>
          <a:lstStyle/>
          <a:p>
            <a:r>
              <a:rPr lang="en-US" sz="3400" dirty="0">
                <a:hlinkClick r:id="rId2"/>
              </a:rPr>
              <a:t>https://matplotlib.org/stable/gallery/lines_bars_and_markers/barchart.html#sphx-glr-gallery-lines-bars-and-markers-barchart-py</a:t>
            </a:r>
            <a:endParaRPr lang="en-US" sz="3400" dirty="0"/>
          </a:p>
          <a:p>
            <a:r>
              <a:rPr lang="en-US" sz="4400" dirty="0"/>
              <a:t>Let's build a bar chart using matplotlib: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slen25 = sorted(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reverse=True)[:25]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slen25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[233, 220, 216, 215, 203, 202, 194, 183, 175, 169, 169, 166, 161, 160, 158, 157, 154, 151, 150, 148, 142, 141, 138, 137, 137]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bslen25 = sorted(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bslen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reverse=True)[:25]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bslen25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[102, 102, 87, 81, 81, 76, 76, 75, 73, 72, 70, 69, 69, 69, 68, 67, 66, 64, 64, 63, 63, 62, 62, 62, 61]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labels = ['#'+str(n) for n in range(1,26)]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labels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['#1', '#2', '#3', '#4', '#5', '#6', '#7', '#8', '#9', '#10', '#11', '#12', '#13', '#14', '#15', '#16', '#17', '#18', '#19', '#20', '#21', '#22', '#23', '#24', '#25']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import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as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width = 0.3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import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as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x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np.arange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(labels))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array([ 0,  1,  2,  3,  4,  5,  6,  7,  8,  9, 10, 11, 12, 13, 14, 15, 16, 17, 18, 19, 20, 21, 22, 23, 24])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fig, ax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plt.subplots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ax.set_xlabel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('Longest sentences (rank)')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Text(0.5, 0, 'Longest sentences (rank)')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ax.set_ylabel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('Sentence length (words)')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Text(0, 0.5, 'Sentence length (words)')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ax.set_xticks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labels)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bars1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ax.bar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(x-width/2, slen25, width, label='Mrs. Dalloway')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bars2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ax.bar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x+width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/2, bslen25, width, label='Brown Fiction')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ax.legend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matplotlib.legend.Legend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object at 0x168378df0&gt;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plt.show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659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2158-D8D9-4487-A8A1-E4C5CBC1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matplotlib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09964-4648-33A1-BF81-1A7B21AC3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49819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dirty="0">
                <a:hlinkClick r:id="rId2"/>
              </a:rPr>
              <a:t>https://matplotlib.org/stable/index.html</a:t>
            </a:r>
            <a:endParaRPr lang="en-US" sz="2200" dirty="0"/>
          </a:p>
          <a:p>
            <a:pPr marL="0" indent="0">
              <a:buNone/>
            </a:pPr>
            <a:r>
              <a:rPr lang="en-US" dirty="0"/>
              <a:t>Data:</a:t>
            </a:r>
          </a:p>
          <a:p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labels</a:t>
            </a:r>
            <a:r>
              <a:rPr lang="en-US" sz="19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['#1', '#2', '#3', '#4', '#5', '#6', '#7', '#8', '#9', '#10', '#11', '#12', '#13', '#14', '#15', '#16', '#17', '#18', '#19', '#20', '#21', '#22', '#23', '#24', '#25'</a:t>
            </a:r>
          </a:p>
          <a:p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 </a:t>
            </a: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array([ 0,  1,  2,  3,  4,  5,  6,  7,  8,  9, 10, 11, 12, 13, 14, 15, 16, 17, 18, 19, 20, 21, 22, 23, 24])</a:t>
            </a:r>
            <a:endParaRPr lang="en-US" sz="1900" dirty="0"/>
          </a:p>
          <a:p>
            <a:pPr marL="0" indent="0">
              <a:buNone/>
            </a:pPr>
            <a:r>
              <a:rPr lang="en-US" dirty="0"/>
              <a:t>Functions:</a:t>
            </a:r>
          </a:p>
          <a:p>
            <a:r>
              <a:rPr lang="en-US" sz="2000" b="1" i="0" u="none" strike="noStrike" dirty="0" err="1">
                <a:solidFill>
                  <a:srgbClr val="333333"/>
                </a:solidFill>
                <a:effectLst/>
                <a:latin typeface="SFMono-Regular"/>
              </a:rPr>
              <a:t>matplotlib.pyplot.</a:t>
            </a:r>
            <a:r>
              <a:rPr lang="en-US" sz="2000" b="1" i="0" u="none" strike="noStrike" dirty="0" err="1">
                <a:effectLst/>
                <a:latin typeface="SFMono-Regular"/>
              </a:rPr>
              <a:t>subplots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()	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	fig, ax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plt.subplots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  <a:endParaRPr lang="en-US" sz="2000" b="1" i="0" u="none" strike="noStrike" dirty="0">
              <a:solidFill>
                <a:srgbClr val="333333"/>
              </a:solidFill>
              <a:effectLst/>
              <a:latin typeface="SFMono-Regular"/>
            </a:endParaRPr>
          </a:p>
          <a:p>
            <a:pPr lvl="1"/>
            <a:r>
              <a:rPr lang="en-US" sz="1800" dirty="0" err="1"/>
              <a:t>Returns</a:t>
            </a:r>
            <a:r>
              <a:rPr lang="en-US" sz="1800" dirty="0" err="1">
                <a:effectLst/>
              </a:rPr>
              <a:t>:</a:t>
            </a:r>
            <a:r>
              <a:rPr lang="en-US" sz="1800" b="1" dirty="0" err="1">
                <a:effectLst/>
              </a:rPr>
              <a:t>fig</a:t>
            </a:r>
            <a:r>
              <a:rPr lang="en-US" sz="1800" b="1" dirty="0">
                <a:effectLst/>
              </a:rPr>
              <a:t> </a:t>
            </a:r>
            <a:r>
              <a:rPr lang="en-US" sz="1800" i="1" u="none" strike="noStrike" dirty="0">
                <a:effectLst/>
                <a:hlinkClick r:id="rId3" tooltip="matplotlib.figure.Figure"/>
              </a:rPr>
              <a:t>Figure</a:t>
            </a:r>
            <a:r>
              <a:rPr lang="en-US" sz="1800" i="1" u="none" strike="noStrike" dirty="0">
                <a:effectLst/>
              </a:rPr>
              <a:t> </a:t>
            </a:r>
            <a:r>
              <a:rPr lang="en-US" sz="1800" b="1" dirty="0">
                <a:effectLst/>
              </a:rPr>
              <a:t>ax </a:t>
            </a:r>
            <a:r>
              <a:rPr lang="en-US" sz="1800" i="1" u="none" strike="noStrike" dirty="0">
                <a:effectLst/>
                <a:hlinkClick r:id="rId4" tooltip="matplotlib.axes.Axes"/>
              </a:rPr>
              <a:t>Axes</a:t>
            </a:r>
            <a:endParaRPr lang="en-US" sz="1800" i="1" u="none" strike="noStrike" dirty="0">
              <a:effectLst/>
            </a:endParaRPr>
          </a:p>
          <a:p>
            <a:r>
              <a:rPr lang="en-US" sz="2000" b="1" i="0" u="none" strike="noStrike" dirty="0" err="1">
                <a:solidFill>
                  <a:srgbClr val="333333"/>
                </a:solidFill>
                <a:effectLst/>
                <a:latin typeface="SFMono-Regular"/>
              </a:rPr>
              <a:t>Axes.</a:t>
            </a:r>
            <a:r>
              <a:rPr lang="en-US" sz="2000" b="1" i="0" u="none" strike="noStrike" dirty="0" err="1">
                <a:effectLst/>
                <a:latin typeface="SFMono-Regular"/>
              </a:rPr>
              <a:t>set_ylabel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(</a:t>
            </a:r>
            <a:r>
              <a:rPr lang="en-US" sz="2000" b="1" i="1" u="none" strike="noStrike" dirty="0" err="1">
                <a:solidFill>
                  <a:srgbClr val="333333"/>
                </a:solidFill>
                <a:effectLst/>
                <a:latin typeface="SFMono-Regular"/>
              </a:rPr>
              <a:t>ylabel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)		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ax.set_ylabel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('Sentence length (words)')</a:t>
            </a:r>
            <a:endParaRPr lang="en-US" sz="2000" b="1" i="0" u="none" strike="noStrike" dirty="0">
              <a:solidFill>
                <a:srgbClr val="333333"/>
              </a:solidFill>
              <a:effectLst/>
              <a:latin typeface="SFMono-Regular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the label for the y-axis.</a:t>
            </a:r>
            <a:endParaRPr lang="en-US" sz="2000" b="1" i="0" u="none" strike="noStrike" dirty="0">
              <a:solidFill>
                <a:srgbClr val="333333"/>
              </a:solidFill>
              <a:effectLst/>
              <a:latin typeface="SFMono-Regular"/>
            </a:endParaRPr>
          </a:p>
          <a:p>
            <a:r>
              <a:rPr lang="en-US" sz="2000" b="1" i="0" u="none" strike="noStrike" dirty="0" err="1">
                <a:solidFill>
                  <a:srgbClr val="333333"/>
                </a:solidFill>
                <a:effectLst/>
                <a:latin typeface="SFMono-Regular"/>
              </a:rPr>
              <a:t>Axes.</a:t>
            </a:r>
            <a:r>
              <a:rPr lang="en-US" sz="2000" b="1" i="0" u="none" strike="noStrike" dirty="0" err="1">
                <a:effectLst/>
                <a:latin typeface="SFMono-Regular"/>
              </a:rPr>
              <a:t>set_xlabel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(</a:t>
            </a:r>
            <a:r>
              <a:rPr lang="en-US" sz="2000" b="1" i="1" u="none" strike="noStrike" dirty="0" err="1">
                <a:solidFill>
                  <a:srgbClr val="333333"/>
                </a:solidFill>
                <a:effectLst/>
                <a:latin typeface="SFMono-Regular"/>
              </a:rPr>
              <a:t>xlabel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)		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ax.set_xlabel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('Longest sentences (rank)')</a:t>
            </a:r>
            <a:endParaRPr lang="en-US" sz="2000" b="1" i="0" u="none" strike="noStrike" dirty="0">
              <a:solidFill>
                <a:srgbClr val="333333"/>
              </a:solidFill>
              <a:effectLst/>
              <a:latin typeface="SFMono-Regular"/>
            </a:endParaRPr>
          </a:p>
          <a:p>
            <a:pPr lvl="1"/>
            <a:r>
              <a:rPr lang="en-US" sz="1800" dirty="0">
                <a:effectLst/>
              </a:rPr>
              <a:t>Set the label for the x-axis.</a:t>
            </a:r>
          </a:p>
          <a:p>
            <a:r>
              <a:rPr lang="en-US" sz="2000" b="1" i="0" u="none" strike="noStrike" dirty="0" err="1">
                <a:solidFill>
                  <a:srgbClr val="333333"/>
                </a:solidFill>
                <a:effectLst/>
                <a:latin typeface="SFMono-Regular"/>
              </a:rPr>
              <a:t>Axes.</a:t>
            </a:r>
            <a:r>
              <a:rPr lang="en-US" sz="2000" b="1" i="0" u="none" strike="noStrike" dirty="0" err="1">
                <a:effectLst/>
                <a:latin typeface="SFMono-Regular"/>
              </a:rPr>
              <a:t>set_xticks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(</a:t>
            </a:r>
            <a:r>
              <a:rPr lang="en-US" sz="2000" b="1" i="1" u="none" strike="noStrike" dirty="0">
                <a:solidFill>
                  <a:srgbClr val="333333"/>
                </a:solidFill>
                <a:effectLst/>
                <a:latin typeface="SFMono-Regular"/>
              </a:rPr>
              <a:t>ticks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, </a:t>
            </a:r>
            <a:r>
              <a:rPr lang="en-US" sz="2000" b="1" i="1" u="none" strike="noStrike" dirty="0">
                <a:solidFill>
                  <a:srgbClr val="333333"/>
                </a:solidFill>
                <a:effectLst/>
                <a:latin typeface="SFMono-Regular"/>
              </a:rPr>
              <a:t>labels</a:t>
            </a:r>
            <a:r>
              <a:rPr lang="en-US" sz="2000" b="1" u="none" strike="noStrike" dirty="0">
                <a:solidFill>
                  <a:srgbClr val="333333"/>
                </a:solidFill>
                <a:effectLst/>
                <a:latin typeface="SFMono-Regular"/>
              </a:rPr>
              <a:t>)	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	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ax.set_xticks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labels)</a:t>
            </a:r>
            <a:endParaRPr lang="en-US" sz="2000" b="1" u="none" strike="noStrike" dirty="0">
              <a:solidFill>
                <a:srgbClr val="333333"/>
              </a:solidFill>
              <a:effectLst/>
              <a:latin typeface="SFMono-Regular"/>
            </a:endParaRPr>
          </a:p>
          <a:p>
            <a:pPr lvl="1"/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Set the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-apple-system"/>
              </a:rPr>
              <a:t>xaxis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' tick locations and optionally labels.</a:t>
            </a:r>
            <a:endParaRPr lang="en-US" sz="2800" b="1" u="none" strike="noStrike" dirty="0">
              <a:solidFill>
                <a:srgbClr val="333333"/>
              </a:solidFill>
              <a:effectLst/>
              <a:latin typeface="SFMono-Regular"/>
            </a:endParaRPr>
          </a:p>
          <a:p>
            <a:r>
              <a:rPr lang="en-US" sz="2000" b="1" i="0" u="none" strike="noStrike" dirty="0" err="1">
                <a:solidFill>
                  <a:srgbClr val="333333"/>
                </a:solidFill>
                <a:effectLst/>
                <a:latin typeface="SFMono-Regular"/>
              </a:rPr>
              <a:t>Axes.</a:t>
            </a:r>
            <a:r>
              <a:rPr lang="en-US" sz="2000" b="1" i="0" u="none" strike="noStrike" dirty="0" err="1">
                <a:effectLst/>
                <a:latin typeface="SFMono-Regular"/>
              </a:rPr>
              <a:t>bar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(</a:t>
            </a:r>
            <a:r>
              <a:rPr lang="en-US" sz="2000" b="1" i="1" u="none" strike="noStrike" dirty="0">
                <a:solidFill>
                  <a:srgbClr val="333333"/>
                </a:solidFill>
                <a:effectLst/>
                <a:latin typeface="SFMono-Regular"/>
              </a:rPr>
              <a:t>x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, </a:t>
            </a:r>
            <a:r>
              <a:rPr lang="en-US" sz="2000" b="1" i="1" u="none" strike="noStrike" dirty="0">
                <a:solidFill>
                  <a:srgbClr val="333333"/>
                </a:solidFill>
                <a:effectLst/>
                <a:latin typeface="SFMono-Regular"/>
              </a:rPr>
              <a:t>height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, </a:t>
            </a:r>
            <a:r>
              <a:rPr lang="en-US" sz="2000" b="1" i="1" u="none" strike="noStrike" dirty="0">
                <a:solidFill>
                  <a:srgbClr val="333333"/>
                </a:solidFill>
                <a:effectLst/>
                <a:latin typeface="SFMono-Regular"/>
              </a:rPr>
              <a:t>width=0.8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)	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	bars1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ax.bar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(x-width/2,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slen25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width, label='Mrs. Dalloway')</a:t>
            </a:r>
          </a:p>
          <a:p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	</a:t>
            </a:r>
            <a:r>
              <a:rPr lang="en-US" sz="2000" b="1" dirty="0">
                <a:solidFill>
                  <a:srgbClr val="333333"/>
                </a:solidFill>
                <a:latin typeface="SFMono-Regular"/>
              </a:rPr>
              <a:t>		  	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bars2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ax.bar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x+width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/2,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bslen25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width, label='Brown Fiction')</a:t>
            </a:r>
            <a:endParaRPr lang="en-US" sz="2000" b="1" i="0" u="none" strike="noStrike" dirty="0">
              <a:solidFill>
                <a:srgbClr val="333333"/>
              </a:solidFill>
              <a:effectLst/>
              <a:latin typeface="SFMono-Regular"/>
            </a:endParaRPr>
          </a:p>
          <a:p>
            <a:pPr lvl="1"/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Make a bar plot. The bars are positioned at x. Their dimensions are given by height and width. </a:t>
            </a:r>
          </a:p>
          <a:p>
            <a:r>
              <a:rPr lang="en-US" sz="2000" b="1" i="0" u="none" strike="noStrike" dirty="0" err="1">
                <a:solidFill>
                  <a:srgbClr val="333333"/>
                </a:solidFill>
                <a:effectLst/>
                <a:latin typeface="SFMono-Regular"/>
              </a:rPr>
              <a:t>Axes.</a:t>
            </a:r>
            <a:r>
              <a:rPr lang="en-US" sz="2000" b="1" i="0" u="none" strike="noStrike" dirty="0" err="1">
                <a:effectLst/>
                <a:latin typeface="SFMono-Regular"/>
              </a:rPr>
              <a:t>legend</a:t>
            </a:r>
            <a:r>
              <a:rPr lang="en-US" sz="20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()</a:t>
            </a:r>
            <a:r>
              <a:rPr lang="en-US" sz="2100" b="1" i="0" u="none" strike="noStrike" dirty="0">
                <a:solidFill>
                  <a:srgbClr val="333333"/>
                </a:solidFill>
                <a:effectLst/>
                <a:latin typeface="SFMono-Regular"/>
              </a:rPr>
              <a:t>		</a:t>
            </a:r>
            <a:r>
              <a:rPr lang="en-US" sz="2100" b="1" dirty="0">
                <a:solidFill>
                  <a:srgbClr val="333333"/>
                </a:solidFill>
                <a:latin typeface="SFMono-Regular"/>
              </a:rPr>
              <a:t> 	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ax.legend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  <a:endParaRPr lang="en-US" sz="2100" b="1" i="0" u="none" strike="noStrike" dirty="0">
              <a:solidFill>
                <a:srgbClr val="333333"/>
              </a:solidFill>
              <a:effectLst/>
              <a:latin typeface="SFMono-Regular"/>
            </a:endParaRPr>
          </a:p>
          <a:p>
            <a:pPr lvl="1"/>
            <a:r>
              <a:rPr lang="en-US" sz="19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Place a legend on the Axes.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764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A29E-3B07-9EDD-052F-04829985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45DF-D5DE-116E-3D62-1C4629EC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 project</a:t>
            </a:r>
          </a:p>
          <a:p>
            <a:r>
              <a:rPr lang="en-US" dirty="0"/>
              <a:t>Class Survey</a:t>
            </a:r>
          </a:p>
        </p:txBody>
      </p:sp>
    </p:spTree>
    <p:extLst>
      <p:ext uri="{BB962C8B-B14F-4D97-AF65-F5344CB8AC3E}">
        <p14:creationId xmlns:p14="http://schemas.microsoft.com/office/powerpoint/2010/main" val="6586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B178-ACCE-5FD9-DBEB-B67B743A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A0A1-E16A-B179-46DA-E9E33E622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Literary Style: </a:t>
            </a:r>
            <a:r>
              <a:rPr lang="en-US" i="1" dirty="0"/>
              <a:t>Stream of consciousness</a:t>
            </a:r>
          </a:p>
          <a:p>
            <a:pPr lvl="1"/>
            <a:r>
              <a:rPr lang="en-US" dirty="0"/>
              <a:t>we look at using </a:t>
            </a:r>
            <a:r>
              <a:rPr lang="en-US" dirty="0" err="1"/>
              <a:t>nltk</a:t>
            </a:r>
            <a:r>
              <a:rPr lang="en-US" dirty="0"/>
              <a:t> to explore this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easy to spot this using sentence length</a:t>
            </a:r>
          </a:p>
          <a:p>
            <a:pPr lvl="1"/>
            <a:r>
              <a:rPr lang="en-US" dirty="0"/>
              <a:t>cf. free indirect style</a:t>
            </a:r>
          </a:p>
          <a:p>
            <a:pPr lvl="2"/>
            <a:r>
              <a:rPr lang="en-US" dirty="0"/>
              <a:t>"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Free Indirect Speech is a form of narration written in the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Lora" panose="020F0502020204030204" pitchFamily="34" charset="0"/>
              </a:rPr>
              <a:t>third person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Lora" panose="020F0502020204030204" pitchFamily="34" charset="0"/>
              </a:rPr>
              <a:t>while maintaining some essential elements of a first-person narrator. The author can thus describe the inner workings of their characters; their private emotions and thoughts, while still remaining at an observational distance."</a:t>
            </a:r>
          </a:p>
          <a:p>
            <a:pPr lvl="2"/>
            <a:r>
              <a:rPr lang="en-US" i="1" dirty="0"/>
              <a:t>Emma</a:t>
            </a:r>
            <a:r>
              <a:rPr lang="en-US" dirty="0"/>
              <a:t> by Jane Austen</a:t>
            </a:r>
          </a:p>
          <a:p>
            <a:pPr lvl="2"/>
            <a:r>
              <a:rPr lang="en-US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was a very pretty girl, and </a:t>
            </a:r>
            <a:r>
              <a:rPr lang="en-US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beauty happened to be of a sort which </a:t>
            </a:r>
            <a:r>
              <a:rPr lang="en-US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particularly admired. </a:t>
            </a:r>
            <a:r>
              <a:rPr lang="en-US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was short, plump, and fair, with a fine bloom, blue eyes, light hair, regular features, and a look of great sweetness, and, before the end of the evening, </a:t>
            </a:r>
            <a:r>
              <a:rPr lang="en-US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was as much pleased with </a:t>
            </a:r>
            <a:r>
              <a:rPr lang="en-US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manners as </a:t>
            </a:r>
            <a:r>
              <a:rPr lang="en-US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person, and quite determined to continue the acquaintance.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5A85-94D1-3B55-2CB7-7F28796E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4A28-0E7A-B1F8-51F7-86884D713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Book: Mrs. Dalloway by Virginia Woolf (1925)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hlinkClick r:id="rId2"/>
              </a:rPr>
              <a:t>http://gutenberg.net.au/ebooks02/0200991.txt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  <a:p>
            <a:r>
              <a:rPr lang="en-US" dirty="0"/>
              <a:t>Edited down to size, statistics: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362324 characters; 77707 words; 7637 vocab.; 9.8% lexical diversity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adjectives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3692 words; 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1195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vocab using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nltk.pos_tag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verbs: 12417 words; 2286 vocab.</a:t>
            </a:r>
          </a:p>
          <a:p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thing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a note on encoding: Latin-1 vs. UTF-8.</a:t>
            </a:r>
          </a:p>
          <a:p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thing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#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punctuationmatters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ECDB-D70B-572A-537F-1ACB4C6C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Downloaded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78119-FD0A-FE0C-A53C-E70E662D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40000" lnSpcReduction="20000"/>
          </a:bodyPr>
          <a:lstStyle/>
          <a:p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Edited down to size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0200991.txt, </a:t>
            </a:r>
            <a:r>
              <a:rPr lang="en-US" sz="7000" dirty="0"/>
              <a:t>latin-1 encoding: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 = open('</a:t>
            </a:r>
            <a:r>
              <a:rPr lang="en-US" sz="3000" dirty="0">
                <a:solidFill>
                  <a:srgbClr val="0070C0"/>
                </a:solidFill>
                <a:effectLst/>
                <a:latin typeface="Menlo" panose="020B0609030804020204" pitchFamily="49" charset="0"/>
              </a:rPr>
              <a:t>0200991.txt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raw =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f.read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Traceback (most recent call last):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  File "&lt;stdin&gt;", line 1, in &lt;module&gt;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  File "/Users/</a:t>
            </a:r>
            <a:r>
              <a:rPr lang="en-US" sz="30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sandiway</a:t>
            </a: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/opt/anaconda3/lib/python3.9/</a:t>
            </a:r>
            <a:r>
              <a:rPr lang="en-US" sz="30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codecs.py</a:t>
            </a: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", line 322, in decode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    (result, consumed) = self._</a:t>
            </a:r>
            <a:r>
              <a:rPr lang="en-US" sz="30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buffer_decode</a:t>
            </a: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(data, </a:t>
            </a:r>
            <a:r>
              <a:rPr lang="en-US" sz="30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self.errors</a:t>
            </a: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 final)</a:t>
            </a:r>
          </a:p>
          <a:p>
            <a:pPr marL="0" indent="0">
              <a:buNone/>
            </a:pPr>
            <a:r>
              <a:rPr lang="en-US" sz="30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UnicodeDecodeError</a:t>
            </a:r>
            <a:r>
              <a:rPr lang="en-US" sz="3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: 'utf-8' codec can't decode byte 0xe4 in position 10585: invalid continuation byte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f.close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 = open('0200991.txt','r',</a:t>
            </a:r>
            <a:r>
              <a:rPr lang="en-US" sz="3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encoding='latin-1'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raw =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f.read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(raw)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362325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import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</a:t>
            </a:r>
            <a:endParaRPr lang="en-US" sz="3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words =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nltk.word_tokenize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(raw)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(words)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77707</a:t>
            </a:r>
          </a:p>
        </p:txBody>
      </p:sp>
    </p:spTree>
    <p:extLst>
      <p:ext uri="{BB962C8B-B14F-4D97-AF65-F5344CB8AC3E}">
        <p14:creationId xmlns:p14="http://schemas.microsoft.com/office/powerpoint/2010/main" val="21543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A3C0DE-007B-3A59-AA95-A3A996AB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UnicodeDecodeError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0A769B-9F36-C64E-093D-F187D51BB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892209" cy="4351338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'utf-8' codec can't decode byte 0xe4 in position 10585: invalid continuation byte </a:t>
            </a:r>
          </a:p>
          <a:p>
            <a:r>
              <a:rPr lang="en-US" dirty="0"/>
              <a:t>Let's decode this error message:</a:t>
            </a:r>
          </a:p>
          <a:p>
            <a:pPr lvl="1"/>
            <a:r>
              <a:rPr lang="en-US" dirty="0"/>
              <a:t>Note:</a:t>
            </a:r>
          </a:p>
          <a:p>
            <a:pPr lvl="2"/>
            <a:r>
              <a:rPr lang="en-US" sz="2400" dirty="0"/>
              <a:t>0x means hex</a:t>
            </a:r>
          </a:p>
          <a:p>
            <a:pPr lvl="1"/>
            <a:r>
              <a:rPr lang="en-US" dirty="0"/>
              <a:t>e4 in binary is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11100100</a:t>
            </a:r>
            <a:endParaRPr lang="en-US" dirty="0"/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echo '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ibase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=16;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obase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=2; 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E4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 |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bc</a:t>
            </a: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US" dirty="0"/>
              <a:t>continuation bytes (i.e. bytes 2-4) must begin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10xxxxxx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Mystery solved!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11100100 </a:t>
            </a:r>
            <a:r>
              <a:rPr lang="en-US" dirty="0">
                <a:solidFill>
                  <a:prstClr val="black"/>
                </a:solidFill>
              </a:rPr>
              <a:t>clashes </a:t>
            </a:r>
            <a:r>
              <a:rPr lang="en-US">
                <a:solidFill>
                  <a:prstClr val="black"/>
                </a:solidFill>
              </a:rPr>
              <a:t>with </a:t>
            </a:r>
            <a:r>
              <a:rPr lang="en-US" sz="2000">
                <a:solidFill>
                  <a:srgbClr val="000000"/>
                </a:solidFill>
                <a:latin typeface="Menlo" panose="020B0609030804020204" pitchFamily="49" charset="0"/>
              </a:rPr>
              <a:t>10xxxxxx</a:t>
            </a:r>
            <a:endParaRPr lang="en-US" dirty="0"/>
          </a:p>
        </p:txBody>
      </p:sp>
      <p:pic>
        <p:nvPicPr>
          <p:cNvPr id="7" name="Content Placeholder 6" descr="Screen Shot 2014-08-19 at 1.04.22 PM.png">
            <a:extLst>
              <a:ext uri="{FF2B5EF4-FFF2-40B4-BE49-F238E27FC236}">
                <a16:creationId xmlns:a16="http://schemas.microsoft.com/office/drawing/2014/main" id="{95287AD0-29E2-3D49-F424-86699D43C9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87" y="2543005"/>
            <a:ext cx="5181600" cy="17719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85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6A401-536B-4D84-B245-610A23B9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#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punctuationmatters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E8AEA-E485-9890-70DD-93A02C442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Our word count includes punctuation …</a:t>
            </a:r>
          </a:p>
          <a:p>
            <a:endParaRPr lang="en-US" sz="2200" dirty="0"/>
          </a:p>
        </p:txBody>
      </p:sp>
      <p:pic>
        <p:nvPicPr>
          <p:cNvPr id="6" name="Content Placeholder 5" descr="A white sign with black text&#10;&#10;Description automatically generated">
            <a:extLst>
              <a:ext uri="{FF2B5EF4-FFF2-40B4-BE49-F238E27FC236}">
                <a16:creationId xmlns:a16="http://schemas.microsoft.com/office/drawing/2014/main" id="{A0B37615-F332-B33F-C0F2-35F21C42F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0872" y="658368"/>
            <a:ext cx="6193629" cy="5032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88F3C-7782-644A-F9AE-90E2D99D4302}"/>
              </a:ext>
            </a:extLst>
          </p:cNvPr>
          <p:cNvSpPr txBox="1"/>
          <p:nvPr/>
        </p:nvSpPr>
        <p:spPr>
          <a:xfrm>
            <a:off x="8493269" y="5720348"/>
            <a:ext cx="239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 my Facebook feed</a:t>
            </a:r>
          </a:p>
        </p:txBody>
      </p:sp>
    </p:spTree>
    <p:extLst>
      <p:ext uri="{BB962C8B-B14F-4D97-AF65-F5344CB8AC3E}">
        <p14:creationId xmlns:p14="http://schemas.microsoft.com/office/powerpoint/2010/main" val="27271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B178-ACCE-5FD9-DBEB-B67B743A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A0A1-E16A-B179-46DA-E9E33E622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Literary Style: </a:t>
            </a:r>
            <a:r>
              <a:rPr lang="en-US" i="1" dirty="0"/>
              <a:t>Stream of consciousness</a:t>
            </a:r>
          </a:p>
          <a:p>
            <a:pPr lvl="1"/>
            <a:r>
              <a:rPr lang="en-US" dirty="0"/>
              <a:t>we look at using </a:t>
            </a:r>
            <a:r>
              <a:rPr lang="en-US" dirty="0" err="1"/>
              <a:t>nltk</a:t>
            </a:r>
            <a:r>
              <a:rPr lang="en-US" dirty="0"/>
              <a:t> to explore this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95C4C1-5F76-791F-A31E-293B2562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32" y="2810874"/>
            <a:ext cx="8941337" cy="25025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996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14B1-D2E3-8149-9A17-5790E88F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nltk.sents</a:t>
            </a:r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2659-B93E-584B-BF28-C3F5BA5D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4859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900" dirty="0" err="1"/>
              <a:t>nltk</a:t>
            </a:r>
            <a:r>
              <a:rPr lang="en-US" sz="3900" dirty="0"/>
              <a:t> book 3.8   Segmentation</a:t>
            </a:r>
          </a:p>
          <a:p>
            <a:r>
              <a:rPr lang="en-US" sz="3000" dirty="0"/>
              <a:t>Brown corpus (</a:t>
            </a:r>
            <a:r>
              <a:rPr lang="en-US" sz="3000" i="1" dirty="0"/>
              <a:t>pre-segmented</a:t>
            </a:r>
            <a:r>
              <a:rPr lang="en-US" sz="3000" dirty="0"/>
              <a:t>), use 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sents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sz="3000" dirty="0"/>
              <a:t>: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brown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brown.words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1161192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brown.sents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57340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brown.sents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()[0]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['The', 'Fulton', 'County', 'Grand', 'Jury', 'said', 'Friday', 'an', 'investigation', 'of', "Atlanta's", 'recent', 'primary', 'election', 'produced', '``', 'no', 'evidence', "''", 'that', 'any', 'irregularities', 'took', 'place', '.']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'{:.2f}'.format(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brown.words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 /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brown.sents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()))</a:t>
            </a:r>
          </a:p>
          <a:p>
            <a:pPr marL="0" indent="0">
              <a:buNone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'20.25' #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average sentence length, number of words</a:t>
            </a:r>
            <a:endParaRPr lang="en-US" sz="260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14B1-D2E3-8149-9A17-5790E88F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nltk.sent_tokenize</a:t>
            </a:r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2659-B93E-584B-BF28-C3F5BA5DB7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/>
              <a:t>On </a:t>
            </a:r>
            <a:r>
              <a:rPr lang="en-US" sz="4500" i="1" dirty="0"/>
              <a:t>Mrs. Dalloway</a:t>
            </a:r>
            <a:r>
              <a:rPr lang="en-US" sz="4500" dirty="0"/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nltk.sent_tokenize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raw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3590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'Title:      Mrs. Dalloway\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nAuthor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    Virginia Woolf\n\n\n\n\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nMrs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 Dalloway said she would buy the flowers herself.'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'For Lucy had her work cut out for her.'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[-1]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'THE END'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[-2]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'For there she was.'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AA95AC-74F4-C8BE-EAB8-0520E4D9B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41470"/>
            <a:ext cx="5181600" cy="2519647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1B76D8-03DF-A9AE-B677-F37F4F0BC4E9}"/>
              </a:ext>
            </a:extLst>
          </p:cNvPr>
          <p:cNvSpPr txBox="1"/>
          <p:nvPr/>
        </p:nvSpPr>
        <p:spPr>
          <a:xfrm>
            <a:off x="6172200" y="2263388"/>
            <a:ext cx="4072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https://www.nltk.org/api/nltk.tokenize.html</a:t>
            </a:r>
            <a:endParaRPr lang="en-US" sz="1400" dirty="0"/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2CFAA603-5D4B-A73F-5468-E4EB11D39F16}"/>
              </a:ext>
            </a:extLst>
          </p:cNvPr>
          <p:cNvSpPr/>
          <p:nvPr/>
        </p:nvSpPr>
        <p:spPr>
          <a:xfrm>
            <a:off x="4955060" y="1828800"/>
            <a:ext cx="1334529" cy="91267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 words!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1EA0C0BC-0E23-C9EC-90E4-C254C3ED4843}"/>
              </a:ext>
            </a:extLst>
          </p:cNvPr>
          <p:cNvSpPr/>
          <p:nvPr/>
        </p:nvSpPr>
        <p:spPr>
          <a:xfrm>
            <a:off x="3235411" y="5261117"/>
            <a:ext cx="2860589" cy="91267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each sentence is a string, not word tokenized yet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9DFE7-0432-B78C-762D-CDDA2AFEC423}"/>
              </a:ext>
            </a:extLst>
          </p:cNvPr>
          <p:cNvSpPr txBox="1"/>
          <p:nvPr/>
        </p:nvSpPr>
        <p:spPr>
          <a:xfrm>
            <a:off x="6485238" y="5374462"/>
            <a:ext cx="486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inherit"/>
              </a:rPr>
              <a:t>Kiss,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Tibor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007020"/>
                </a:solidFill>
                <a:effectLst/>
                <a:latin typeface="inherit"/>
              </a:rPr>
              <a:t>and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Strunk,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Jan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(</a:t>
            </a:r>
            <a:r>
              <a:rPr lang="en-US" sz="1600" dirty="0">
                <a:solidFill>
                  <a:srgbClr val="40A070"/>
                </a:solidFill>
                <a:effectLst/>
                <a:latin typeface="inherit"/>
              </a:rPr>
              <a:t>2006</a:t>
            </a:r>
            <a:r>
              <a:rPr lang="en-US" sz="1600" dirty="0">
                <a:effectLst/>
                <a:latin typeface="inherit"/>
              </a:rPr>
              <a:t>):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Unsupervised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Multilingual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Sentence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Boundary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Detection</a:t>
            </a:r>
            <a:r>
              <a:rPr lang="en-US" sz="1600" dirty="0">
                <a:solidFill>
                  <a:srgbClr val="666666"/>
                </a:solidFill>
                <a:effectLst/>
                <a:latin typeface="inherit"/>
              </a:rPr>
              <a:t>.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Computational</a:t>
            </a:r>
            <a:r>
              <a:rPr lang="en-US" sz="1600" dirty="0"/>
              <a:t> </a:t>
            </a:r>
            <a:r>
              <a:rPr lang="en-US" sz="1600" dirty="0">
                <a:effectLst/>
                <a:latin typeface="inherit"/>
              </a:rPr>
              <a:t>Linguistics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40A070"/>
                </a:solidFill>
                <a:effectLst/>
                <a:latin typeface="inherit"/>
              </a:rPr>
              <a:t>32</a:t>
            </a:r>
            <a:r>
              <a:rPr lang="en-US" sz="1600" dirty="0">
                <a:effectLst/>
                <a:latin typeface="inherit"/>
              </a:rPr>
              <a:t>: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40A070"/>
                </a:solidFill>
                <a:effectLst/>
                <a:latin typeface="inherit"/>
              </a:rPr>
              <a:t>485</a:t>
            </a:r>
            <a:r>
              <a:rPr lang="en-US" sz="1600" dirty="0">
                <a:solidFill>
                  <a:srgbClr val="666666"/>
                </a:solidFill>
                <a:effectLst/>
                <a:latin typeface="inherit"/>
              </a:rPr>
              <a:t>-</a:t>
            </a:r>
            <a:r>
              <a:rPr lang="en-US" sz="1600" dirty="0">
                <a:solidFill>
                  <a:srgbClr val="40A070"/>
                </a:solidFill>
                <a:effectLst/>
                <a:latin typeface="inherit"/>
              </a:rPr>
              <a:t>525.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2438</Words>
  <Application>Microsoft Macintosh PowerPoint</Application>
  <PresentationFormat>Widescreen</PresentationFormat>
  <Paragraphs>186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-apple-system</vt:lpstr>
      <vt:lpstr>GH Guardian Headline</vt:lpstr>
      <vt:lpstr>GuardianTextEgyptian</vt:lpstr>
      <vt:lpstr>inherit</vt:lpstr>
      <vt:lpstr>SFMono-Regular</vt:lpstr>
      <vt:lpstr>Arial</vt:lpstr>
      <vt:lpstr>Calibri</vt:lpstr>
      <vt:lpstr>Calibri Light</vt:lpstr>
      <vt:lpstr>Lora</vt:lpstr>
      <vt:lpstr>Menlo</vt:lpstr>
      <vt:lpstr>Times New Roman</vt:lpstr>
      <vt:lpstr>Office Theme</vt:lpstr>
      <vt:lpstr>408/508 Computational Techniques for Linguists </vt:lpstr>
      <vt:lpstr>Reminders</vt:lpstr>
      <vt:lpstr>Last Time</vt:lpstr>
      <vt:lpstr>Downloaded file</vt:lpstr>
      <vt:lpstr>UnicodeDecodeError</vt:lpstr>
      <vt:lpstr> #punctuationmatters</vt:lpstr>
      <vt:lpstr>Today's Topic</vt:lpstr>
      <vt:lpstr>nltk.sents()</vt:lpstr>
      <vt:lpstr>nltk.sent_tokenize()</vt:lpstr>
      <vt:lpstr>Mrs. Dalloway</vt:lpstr>
      <vt:lpstr>Virginia Woolf</vt:lpstr>
      <vt:lpstr>The best stream-of-consciousness novels</vt:lpstr>
      <vt:lpstr>Mrs. Dalloway</vt:lpstr>
      <vt:lpstr>Brown Corpus Fiction</vt:lpstr>
      <vt:lpstr>Brown Corpus Fiction</vt:lpstr>
      <vt:lpstr>Mrs. Dalloway vs. Brown Corpus Fiction</vt:lpstr>
      <vt:lpstr>Mrs. Dalloway vs. Brown Corpus Fiction Top25</vt:lpstr>
      <vt:lpstr>Mrs. Dalloway vs. Brown Corpus Fiction</vt:lpstr>
      <vt:lpstr>matplotlib</vt:lpstr>
      <vt:lpstr>Today's Topic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408/508 Computational Techniques for Linguists </dc:title>
  <dc:creator>sandiway@mac.com</dc:creator>
  <cp:lastModifiedBy>sandiway@mac.com</cp:lastModifiedBy>
  <cp:revision>25</cp:revision>
  <cp:lastPrinted>2023-11-16T19:31:52Z</cp:lastPrinted>
  <dcterms:created xsi:type="dcterms:W3CDTF">2022-11-29T18:52:50Z</dcterms:created>
  <dcterms:modified xsi:type="dcterms:W3CDTF">2023-11-16T20:27:11Z</dcterms:modified>
</cp:coreProperties>
</file>