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35" r:id="rId2"/>
    <p:sldId id="336" r:id="rId3"/>
    <p:sldId id="348" r:id="rId4"/>
    <p:sldId id="279" r:id="rId5"/>
    <p:sldId id="349" r:id="rId6"/>
    <p:sldId id="314" r:id="rId7"/>
    <p:sldId id="315" r:id="rId8"/>
    <p:sldId id="282" r:id="rId9"/>
    <p:sldId id="265" r:id="rId10"/>
    <p:sldId id="260" r:id="rId11"/>
    <p:sldId id="316" r:id="rId12"/>
    <p:sldId id="341" r:id="rId13"/>
    <p:sldId id="344" r:id="rId14"/>
    <p:sldId id="345" r:id="rId15"/>
    <p:sldId id="262" r:id="rId16"/>
    <p:sldId id="263" r:id="rId17"/>
    <p:sldId id="304" r:id="rId18"/>
    <p:sldId id="324" r:id="rId19"/>
    <p:sldId id="346" r:id="rId20"/>
    <p:sldId id="339" r:id="rId21"/>
    <p:sldId id="340" r:id="rId22"/>
    <p:sldId id="337" r:id="rId23"/>
    <p:sldId id="338" r:id="rId24"/>
    <p:sldId id="342" r:id="rId25"/>
    <p:sldId id="343" r:id="rId26"/>
    <p:sldId id="34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DFB16-759B-26BD-0190-57D39951B2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7CCFB1-3851-0687-5530-BCCEAE21F0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8D268-E0E1-A55F-7A6E-414467A60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22891-5A73-F343-946F-B38EF941FA69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31342D-0AA7-260D-D0B2-000BACE31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5E3A83-41E4-288B-90D2-0C732C328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14928-6CB4-4045-ADF5-9AA826259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489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5EC14-DDB6-199E-393E-78F5E31F2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B16F0A-8508-BA30-3A63-19B8F3117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77145-0E14-9076-06CA-888286541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22891-5A73-F343-946F-B38EF941FA69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6DB660-C2B7-A419-F2B1-1B41B545F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41F9B-2DD6-A8C8-80CD-76028CA3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14928-6CB4-4045-ADF5-9AA826259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075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5EEDF3-E453-0C5A-4F88-7AAF3DF6D2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A4CEC6-881C-48B6-72F1-00C8C15C25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D18BE-8237-F7A8-488A-3B235AB05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22891-5A73-F343-946F-B38EF941FA69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F8564-526E-5360-E9DE-11BEBB9F5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5C808-C467-7F81-743B-F8731890D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14928-6CB4-4045-ADF5-9AA826259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8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5B7CC-7CC9-97EF-14E9-AAD5576BF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D72EA-F425-8145-DB45-34BF92D94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BCDB6-E26F-5648-CFB6-F30E133F7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22891-5A73-F343-946F-B38EF941FA69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12F24-7E3C-7FE6-BC7E-9FCF1EB21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1A2ED-A10A-1D6E-3491-99977A97F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14928-6CB4-4045-ADF5-9AA826259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7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8B624-C34C-7CCB-0D23-49A275AAD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7E2EB2-C5EF-272B-8244-E2C6C6838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62E9B-2C94-BF2A-459A-2BBDA7612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22891-5A73-F343-946F-B38EF941FA69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1E391-6C13-0EC1-8CE8-4618BFA29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4BB01-330C-C5BF-D69E-1EAD1692D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14928-6CB4-4045-ADF5-9AA826259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003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95169-A603-38F2-E1EF-092E84580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A55CD-7D49-3591-D5B2-989D32B420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9997AE-57AE-21BA-49F3-0B607E3A6B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96D37D-CDFB-CF68-5461-D206A08DA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22891-5A73-F343-946F-B38EF941FA69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08C1C2-C26A-B98A-3946-E4CEEEE10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083756-97C1-9A75-B274-821F81FEC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14928-6CB4-4045-ADF5-9AA826259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18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B82AB-8595-37AF-A046-0EE53809A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C7EB86-F514-C659-164C-DCD949588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90457E-EC1C-A2D7-CE28-1E5064916E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C7A2CE-ACA8-BC8B-198A-4E0BE1FEDC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35BF98-E3D0-A786-7B80-4CCAE1222F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4915E1-886C-D267-89A2-6275E930E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22891-5A73-F343-946F-B38EF941FA69}" type="datetimeFigureOut">
              <a:rPr lang="en-US" smtClean="0"/>
              <a:t>11/1/23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07EEB8-0B55-8FA4-7F08-D7C99741B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FEBD0E-986F-2185-8515-3F4303DAD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14928-6CB4-4045-ADF5-9AA826259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614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40D2C-511E-A098-79C3-EF1A0BF5B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DFEDC4-F313-8ABB-990B-C01BD57DA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22891-5A73-F343-946F-B38EF941FA69}" type="datetimeFigureOut">
              <a:rPr lang="en-US" smtClean="0"/>
              <a:t>11/1/23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DCA48F-8605-D7B1-7A0C-C578CCDB1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4D2CD7-4C6A-FACD-6C9B-5C40CD755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14928-6CB4-4045-ADF5-9AA826259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361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B30996-F100-354E-CB9C-C2BE9B815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22891-5A73-F343-946F-B38EF941FA69}" type="datetimeFigureOut">
              <a:rPr lang="en-US" smtClean="0"/>
              <a:t>11/1/23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872D40-48F3-17B6-02CF-4B2929C9C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A542CB-D5A3-E41A-5C08-5759637A6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14928-6CB4-4045-ADF5-9AA826259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92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9D8B4-7902-FB4E-792E-98F8538F2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62C13-1E2E-2D2F-3E14-FDB3DE216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F0B0A0-C43B-1963-39A3-6E498F01BB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B2912B-9B09-6AF5-8715-E3BAAA0FD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22891-5A73-F343-946F-B38EF941FA69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BFC7A0-4DB9-BD07-1C05-0374A6DC6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3EA2E9-95E8-5E7C-5116-EA8794AB3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14928-6CB4-4045-ADF5-9AA826259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95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B1AA9-93EC-6070-FF89-088CCBAE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DBAC83-8DDB-F72C-99FF-336B52B530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9C2C75-C49F-4098-E36C-7FE05284A6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DF8653-4A1B-DD75-BD21-AFFBE508C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22891-5A73-F343-946F-B38EF941FA69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089A83-1B0E-A0B7-750E-ABB8AB572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F7B9E0-273F-D021-2772-E4F76B498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14928-6CB4-4045-ADF5-9AA826259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8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AA59F0-D063-A5FB-E464-BF191F800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6AC6F-8585-5325-6595-D007B19C8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48BFC-B9D5-7277-EFB6-EF4A7FBE78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22891-5A73-F343-946F-B38EF941FA69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E5F2D-A22A-37DE-9AC1-38443FC1ED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6ADD3D-DB39-3446-E288-E96C40ACF0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14928-6CB4-4045-ADF5-9AA826259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259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docs.python.org/2/tutorial/inputoutput.html#fancier-output-formatt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docs.python.org/3/tutorial/introduction.html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utorialspoint.com/c_standard_library/c_function_sprintf.htm" TargetMode="Externa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EDD119B-6BFA-4C3F-90CE-97DAFD604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F8460E-9FE0-EBD9-3850-9E9135D5A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0588" y="965199"/>
            <a:ext cx="6766078" cy="4927601"/>
          </a:xfrm>
        </p:spPr>
        <p:txBody>
          <a:bodyPr anchor="ctr">
            <a:normAutofit/>
          </a:bodyPr>
          <a:lstStyle/>
          <a:p>
            <a:pPr algn="l"/>
            <a:r>
              <a:rPr lang="en-US" sz="4800">
                <a:solidFill>
                  <a:schemeClr val="bg1"/>
                </a:solidFill>
              </a:rPr>
              <a:t>408/508 </a:t>
            </a:r>
            <a:r>
              <a:rPr lang="en-US" sz="4800" i="1">
                <a:solidFill>
                  <a:schemeClr val="bg1"/>
                </a:solidFill>
              </a:rPr>
              <a:t>Computational Techniques for Linguists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4A25506-2625-4D9F-08B9-CD8E1333B7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3257" y="965198"/>
            <a:ext cx="2707937" cy="4927602"/>
          </a:xfrm>
        </p:spPr>
        <p:txBody>
          <a:bodyPr anchor="ctr">
            <a:normAutofit/>
          </a:bodyPr>
          <a:lstStyle/>
          <a:p>
            <a:pPr algn="r"/>
            <a:r>
              <a:rPr lang="en-US" sz="2000" dirty="0">
                <a:solidFill>
                  <a:srgbClr val="FFC000"/>
                </a:solidFill>
              </a:rPr>
              <a:t>Lecture 22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C1572D0-F0FD-4D84-8F82-DC59140EB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611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Formatted Output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Newer wa</a:t>
            </a:r>
            <a:r>
              <a:rPr lang="en-US" dirty="0"/>
              <a:t>y:</a:t>
            </a:r>
          </a:p>
          <a:p>
            <a:pPr lvl="1"/>
            <a:r>
              <a:rPr lang="en-US" dirty="0">
                <a:hlinkClick r:id="rId2"/>
              </a:rPr>
              <a:t>https://docs.python.org/2/tutorial/inputoutput.html#fancier-output-formatting</a:t>
            </a:r>
            <a:endParaRPr lang="en-US" dirty="0"/>
          </a:p>
          <a:p>
            <a:pPr lvl="1"/>
            <a:r>
              <a:rPr lang="en-US" dirty="0"/>
              <a:t>Use {} for each argument </a:t>
            </a:r>
          </a:p>
          <a:p>
            <a:pPr lvl="2"/>
            <a:r>
              <a:rPr lang="en-US" dirty="0"/>
              <a:t>(can be numbered, e.g. {0}, {1},</a:t>
            </a:r>
            <a:r>
              <a:rPr lang="is-IS" dirty="0"/>
              <a:t>… or referenced by keyword {x})</a:t>
            </a:r>
            <a:endParaRPr lang="en-US" dirty="0"/>
          </a:p>
        </p:txBody>
      </p:sp>
      <p:pic>
        <p:nvPicPr>
          <p:cNvPr id="4" name="Picture 3" descr="Screen Shot 2015-11-18 at 12.34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733" y="3827200"/>
            <a:ext cx="7416800" cy="863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Screen Shot 2015-11-18 at 12.34.5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733" y="4754430"/>
            <a:ext cx="5753100" cy="1625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840134" y="4855767"/>
            <a:ext cx="954107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{:</a:t>
            </a:r>
            <a:r>
              <a:rPr lang="en-US" b="1" dirty="0"/>
              <a:t>width</a:t>
            </a:r>
            <a:r>
              <a:rPr lang="en-US" dirty="0"/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6E0C46-C29E-7E44-B585-8DBB09AC0477}"/>
              </a:ext>
            </a:extLst>
          </p:cNvPr>
          <p:cNvSpPr txBox="1"/>
          <p:nvPr/>
        </p:nvSpPr>
        <p:spPr>
          <a:xfrm>
            <a:off x="7598833" y="5909165"/>
            <a:ext cx="4386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Note</a:t>
            </a:r>
            <a:r>
              <a:rPr lang="en-US" dirty="0"/>
              <a:t>: use parentheses () for print in Python3</a:t>
            </a:r>
          </a:p>
        </p:txBody>
      </p:sp>
    </p:spTree>
    <p:extLst>
      <p:ext uri="{BB962C8B-B14F-4D97-AF65-F5344CB8AC3E}">
        <p14:creationId xmlns:p14="http://schemas.microsoft.com/office/powerpoint/2010/main" val="307136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31CCF-C879-6144-B6B2-EAB6CACC4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Formatted Output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6427C-0B60-0344-9D6A-AC3045C78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65941" cy="4351338"/>
          </a:xfrm>
        </p:spPr>
        <p:txBody>
          <a:bodyPr>
            <a:normAutofit/>
          </a:bodyPr>
          <a:lstStyle/>
          <a:p>
            <a:r>
              <a:rPr lang="en-US" dirty="0"/>
              <a:t>Let's modify </a:t>
            </a:r>
            <a:r>
              <a:rPr lang="en-US" sz="2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futval.py</a:t>
            </a:r>
            <a:r>
              <a:rPr lang="en-US" dirty="0"/>
              <a:t>:</a:t>
            </a:r>
          </a:p>
          <a:p>
            <a:endParaRPr lang="en-US" dirty="0"/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$ python futval2.py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This program calculates the future value of a 10 year investment.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Enter initial principal: </a:t>
            </a:r>
            <a:r>
              <a:rPr lang="en-US" sz="2000" dirty="0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1000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Enter annual interest rate, e.g. 0.03 (3%): </a:t>
            </a:r>
            <a:r>
              <a:rPr lang="en-US" sz="2000" dirty="0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0.05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Value in 10 years is: </a:t>
            </a:r>
            <a:r>
              <a:rPr lang="en-US" sz="2000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1628.89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$ 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87F7A3-705E-5799-319E-49DFD8C9D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842" y="2442002"/>
            <a:ext cx="9032803" cy="59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97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8437C-52F0-F35A-8164-11D8ACC27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</a:t>
            </a:r>
            <a:r>
              <a:rPr lang="en-US" dirty="0" err="1"/>
              <a:t>my_range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5FF5C-E33C-E5D8-C210-48D74D929B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3982278" cy="435133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def</a:t>
            </a:r>
            <a:r>
              <a:rPr lang="en-US" dirty="0"/>
              <a:t> defines a function</a:t>
            </a:r>
          </a:p>
          <a:p>
            <a:r>
              <a:rPr lang="en-US" sz="2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my_range</a:t>
            </a:r>
            <a:r>
              <a:rPr lang="en-US" dirty="0"/>
              <a:t> uses </a:t>
            </a:r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yield</a:t>
            </a:r>
            <a:r>
              <a:rPr lang="en-US" dirty="0"/>
              <a:t> to compute a general range on the fly.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A358CA9-8898-156C-EDDC-3DC0E2B904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01817" y="1690688"/>
            <a:ext cx="7124745" cy="490781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def 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my_range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(start, end, step):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...     while start &lt;= end: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...             </a:t>
            </a:r>
            <a:r>
              <a:rPr lang="en-US" sz="1400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yield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start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...             start += step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... 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my_range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(0,9.9,0.3)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&lt;generator object </a:t>
            </a:r>
            <a:r>
              <a:rPr lang="en-US" sz="1400" dirty="0" err="1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my_range</a:t>
            </a:r>
            <a:r>
              <a:rPr lang="en-US" sz="1400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 at 0x103533580&gt;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sz="1400" dirty="0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list(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my_range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(0,9.9,0.3)</a:t>
            </a:r>
            <a:r>
              <a:rPr lang="en-US" sz="1400" dirty="0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[0, 0.3, 0.6, 0.8999999999999999, 1.2, 1.5, 1.8, 2.1, 2.4, 2.6999999999999997, 2.9999999999999996, 3.2999999999999994, 3.599999999999999, 3.899999999999999, 4.199999999999999, 4.499999999999999, 4.799999999999999, 5.099999999999999, 5.399999999999999, 5.699999999999998, 5.999999999999998, 6.299999999999998, 6.599999999999998, 6.899999999999998, 7.1999999999999975, 7.499999999999997, 7.799999999999997, 8.099999999999998, 8.399999999999999, 8.7, 9.0, 9.3, 9.600000000000001]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F695B9-B569-5AA8-42F0-26639EBF2725}"/>
              </a:ext>
            </a:extLst>
          </p:cNvPr>
          <p:cNvSpPr txBox="1"/>
          <p:nvPr/>
        </p:nvSpPr>
        <p:spPr>
          <a:xfrm>
            <a:off x="9127754" y="1936169"/>
            <a:ext cx="2195601" cy="369332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use TAB key to indent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B8B45B-EEB0-6FAE-D151-E6D3E93630F4}"/>
              </a:ext>
            </a:extLst>
          </p:cNvPr>
          <p:cNvSpPr txBox="1"/>
          <p:nvPr/>
        </p:nvSpPr>
        <p:spPr>
          <a:xfrm>
            <a:off x="9127754" y="2831585"/>
            <a:ext cx="1742978" cy="369332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hit RETURN here</a:t>
            </a:r>
          </a:p>
        </p:txBody>
      </p:sp>
    </p:spTree>
    <p:extLst>
      <p:ext uri="{BB962C8B-B14F-4D97-AF65-F5344CB8AC3E}">
        <p14:creationId xmlns:p14="http://schemas.microsoft.com/office/powerpoint/2010/main" val="3884054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DBE80-0F70-7842-8D75-FC2262AC2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E0B25-5D76-1249-A0B9-7154686DEC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8790709" cy="4351338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https://docs.python.org/3/tutorial/introduction.html</a:t>
            </a:r>
            <a:endParaRPr lang="en-US" dirty="0"/>
          </a:p>
          <a:p>
            <a:r>
              <a:rPr lang="en-US" dirty="0"/>
              <a:t>Numbers</a:t>
            </a:r>
          </a:p>
          <a:p>
            <a:r>
              <a:rPr lang="en-US" b="1" dirty="0"/>
              <a:t>Strings</a:t>
            </a:r>
          </a:p>
          <a:p>
            <a:r>
              <a:rPr lang="en-US" dirty="0"/>
              <a:t>Lists</a:t>
            </a:r>
          </a:p>
          <a:p>
            <a:r>
              <a:rPr lang="en-US" dirty="0"/>
              <a:t>Dictionaries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DE9D8B9-B493-024D-9B8C-4F44781B44D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25635" y="2414052"/>
            <a:ext cx="7042061" cy="278131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43610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6694A0E-9C1C-944A-AE9D-83C67A37D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Python: Strings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AAD3975-6827-7041-B5F7-0A7E0AEA5C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6388" y="1825625"/>
            <a:ext cx="8339223" cy="4351338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81791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slicing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6687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String is like an array of characters (strings):</a:t>
            </a:r>
          </a:p>
          <a:p>
            <a:pPr lvl="1"/>
            <a:r>
              <a:rPr lang="en-US" dirty="0" err="1">
                <a:latin typeface="Menlo Bold"/>
                <a:cs typeface="Menlo Bold"/>
              </a:rPr>
              <a:t>str</a:t>
            </a:r>
            <a:r>
              <a:rPr lang="en-US" dirty="0">
                <a:latin typeface="Menlo Bold"/>
                <a:cs typeface="Menlo Bold"/>
              </a:rPr>
              <a:t>[</a:t>
            </a:r>
            <a:r>
              <a:rPr lang="en-US" dirty="0" err="1">
                <a:latin typeface="Menlo Bold"/>
                <a:cs typeface="Menlo Bold"/>
              </a:rPr>
              <a:t>i</a:t>
            </a:r>
            <a:r>
              <a:rPr lang="en-US" dirty="0">
                <a:latin typeface="Menlo Bold"/>
                <a:cs typeface="Menlo Bold"/>
              </a:rPr>
              <a:t>]</a:t>
            </a:r>
            <a:r>
              <a:rPr lang="en-US" dirty="0"/>
              <a:t>			index </a:t>
            </a:r>
            <a:r>
              <a:rPr lang="en-US" dirty="0" err="1"/>
              <a:t>i</a:t>
            </a:r>
            <a:r>
              <a:rPr lang="en-US" dirty="0"/>
              <a:t> (from 0 to </a:t>
            </a:r>
            <a:r>
              <a:rPr lang="en-US" dirty="0" err="1"/>
              <a:t>len</a:t>
            </a:r>
            <a:r>
              <a:rPr lang="en-US" dirty="0"/>
              <a:t>(</a:t>
            </a:r>
            <a:r>
              <a:rPr lang="en-US" dirty="0" err="1"/>
              <a:t>str</a:t>
            </a:r>
            <a:r>
              <a:rPr lang="en-US" dirty="0"/>
              <a:t>)-1)</a:t>
            </a:r>
          </a:p>
          <a:p>
            <a:pPr lvl="1"/>
            <a:r>
              <a:rPr lang="en-US" dirty="0" err="1">
                <a:latin typeface="Menlo Bold"/>
                <a:cs typeface="Menlo Bold"/>
              </a:rPr>
              <a:t>str</a:t>
            </a:r>
            <a:r>
              <a:rPr lang="en-US" dirty="0">
                <a:latin typeface="Menlo Bold"/>
                <a:cs typeface="Menlo Bold"/>
              </a:rPr>
              <a:t>[-</a:t>
            </a:r>
            <a:r>
              <a:rPr lang="en-US" dirty="0" err="1">
                <a:latin typeface="Menlo Bold"/>
                <a:cs typeface="Menlo Bold"/>
              </a:rPr>
              <a:t>i</a:t>
            </a:r>
            <a:r>
              <a:rPr lang="en-US" dirty="0">
                <a:latin typeface="Menlo Bold"/>
                <a:cs typeface="Menlo Bold"/>
              </a:rPr>
              <a:t>]</a:t>
            </a:r>
            <a:r>
              <a:rPr lang="en-US" dirty="0"/>
              <a:t>		index </a:t>
            </a:r>
            <a:r>
              <a:rPr lang="en-US" dirty="0" err="1"/>
              <a:t>i</a:t>
            </a:r>
            <a:r>
              <a:rPr lang="en-US" dirty="0"/>
              <a:t> from the end (1 = last)</a:t>
            </a:r>
          </a:p>
          <a:p>
            <a:pPr lvl="1"/>
            <a:r>
              <a:rPr lang="en-US" dirty="0" err="1">
                <a:latin typeface="Menlo Bold"/>
                <a:cs typeface="Menlo Bold"/>
              </a:rPr>
              <a:t>str</a:t>
            </a:r>
            <a:r>
              <a:rPr lang="en-US" dirty="0">
                <a:latin typeface="Menlo Bold"/>
                <a:cs typeface="Menlo Bold"/>
              </a:rPr>
              <a:t>[</a:t>
            </a:r>
            <a:r>
              <a:rPr lang="en-US" dirty="0" err="1">
                <a:latin typeface="Menlo Bold"/>
                <a:cs typeface="Menlo Bold"/>
              </a:rPr>
              <a:t>i:j</a:t>
            </a:r>
            <a:r>
              <a:rPr lang="en-US" dirty="0">
                <a:latin typeface="Menlo Bold"/>
                <a:cs typeface="Menlo Bold"/>
              </a:rPr>
              <a:t>]</a:t>
            </a:r>
            <a:r>
              <a:rPr lang="en-US" dirty="0"/>
              <a:t>		slice from index </a:t>
            </a:r>
            <a:r>
              <a:rPr lang="en-US" dirty="0" err="1"/>
              <a:t>i</a:t>
            </a:r>
            <a:r>
              <a:rPr lang="en-US" dirty="0"/>
              <a:t> until index j-1</a:t>
            </a:r>
          </a:p>
          <a:p>
            <a:pPr lvl="1"/>
            <a:r>
              <a:rPr lang="en-US" dirty="0" err="1">
                <a:latin typeface="Menlo Bold"/>
                <a:cs typeface="Menlo Bold"/>
              </a:rPr>
              <a:t>str</a:t>
            </a:r>
            <a:r>
              <a:rPr lang="en-US" dirty="0">
                <a:latin typeface="Menlo Bold"/>
                <a:cs typeface="Menlo Bold"/>
              </a:rPr>
              <a:t>[:j]</a:t>
            </a:r>
            <a:r>
              <a:rPr lang="en-US" dirty="0"/>
              <a:t>		slice from index 0 until index j-1</a:t>
            </a:r>
          </a:p>
          <a:p>
            <a:pPr lvl="1"/>
            <a:r>
              <a:rPr lang="en-US" dirty="0" err="1">
                <a:latin typeface="Menlo Bold"/>
                <a:cs typeface="Menlo Bold"/>
              </a:rPr>
              <a:t>str</a:t>
            </a:r>
            <a:r>
              <a:rPr lang="en-US" dirty="0">
                <a:latin typeface="Menlo Bold"/>
                <a:cs typeface="Menlo Bold"/>
              </a:rPr>
              <a:t>[</a:t>
            </a:r>
            <a:r>
              <a:rPr lang="en-US" dirty="0" err="1">
                <a:latin typeface="Menlo Bold"/>
                <a:cs typeface="Menlo Bold"/>
              </a:rPr>
              <a:t>i</a:t>
            </a:r>
            <a:r>
              <a:rPr lang="en-US" dirty="0">
                <a:latin typeface="Menlo Bold"/>
                <a:cs typeface="Menlo Bold"/>
              </a:rPr>
              <a:t>:]</a:t>
            </a:r>
            <a:r>
              <a:rPr lang="en-US" dirty="0"/>
              <a:t>		slice from index </a:t>
            </a:r>
            <a:r>
              <a:rPr lang="en-US" dirty="0" err="1"/>
              <a:t>i</a:t>
            </a:r>
            <a:r>
              <a:rPr lang="en-US" dirty="0"/>
              <a:t> until end of the string</a:t>
            </a:r>
          </a:p>
        </p:txBody>
      </p:sp>
      <p:pic>
        <p:nvPicPr>
          <p:cNvPr id="4" name="Picture 3" descr="Screen Shot 2014-11-04 at 9.14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721" y="4000193"/>
            <a:ext cx="5384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40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vs. Strings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Although Strings are like Lists, Lists are </a:t>
            </a:r>
            <a:r>
              <a:rPr lang="en-US" b="1" dirty="0"/>
              <a:t>mutable</a:t>
            </a:r>
            <a:r>
              <a:rPr lang="en-US" dirty="0"/>
              <a:t>, Strings are not. </a:t>
            </a:r>
          </a:p>
        </p:txBody>
      </p:sp>
      <p:pic>
        <p:nvPicPr>
          <p:cNvPr id="4" name="Picture 3" descr="Screen Shot 2014-11-04 at 9.20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000" y="2280444"/>
            <a:ext cx="5524500" cy="34417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Left Arrow Callout 4">
            <a:extLst>
              <a:ext uri="{FF2B5EF4-FFF2-40B4-BE49-F238E27FC236}">
                <a16:creationId xmlns:a16="http://schemas.microsoft.com/office/drawing/2014/main" id="{98FA8DFF-B076-40D6-F4C1-6F2EDB7C9D4A}"/>
              </a:ext>
            </a:extLst>
          </p:cNvPr>
          <p:cNvSpPr/>
          <p:nvPr/>
        </p:nvSpPr>
        <p:spPr>
          <a:xfrm>
            <a:off x="4354423" y="3429000"/>
            <a:ext cx="2007704" cy="611877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55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changed!</a:t>
            </a:r>
          </a:p>
        </p:txBody>
      </p:sp>
      <p:sp>
        <p:nvSpPr>
          <p:cNvPr id="6" name="Left Arrow Callout 5">
            <a:extLst>
              <a:ext uri="{FF2B5EF4-FFF2-40B4-BE49-F238E27FC236}">
                <a16:creationId xmlns:a16="http://schemas.microsoft.com/office/drawing/2014/main" id="{1C5C8273-14D3-DEED-973B-FEDDA41E9A58}"/>
              </a:ext>
            </a:extLst>
          </p:cNvPr>
          <p:cNvSpPr/>
          <p:nvPr/>
        </p:nvSpPr>
        <p:spPr>
          <a:xfrm>
            <a:off x="6691500" y="5245204"/>
            <a:ext cx="2007704" cy="611877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55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not mutable!</a:t>
            </a:r>
          </a:p>
        </p:txBody>
      </p:sp>
    </p:spTree>
    <p:extLst>
      <p:ext uri="{BB962C8B-B14F-4D97-AF65-F5344CB8AC3E}">
        <p14:creationId xmlns:p14="http://schemas.microsoft.com/office/powerpoint/2010/main" val="395547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AB04E-907D-EE45-A962-95A61D58D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</a:t>
            </a:r>
            <a:r>
              <a:rPr lang="en-US" sz="4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sys.argv</a:t>
            </a:r>
            <a:endParaRPr lang="en-US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986C5-C848-C640-B6EF-1164D5434C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880600" cy="1305502"/>
          </a:xfrm>
        </p:spPr>
        <p:txBody>
          <a:bodyPr>
            <a:normAutofit/>
          </a:bodyPr>
          <a:lstStyle/>
          <a:p>
            <a:r>
              <a:rPr lang="en-US" dirty="0"/>
              <a:t>List of arguments from the command line: what's </a:t>
            </a:r>
            <a:r>
              <a:rPr lang="en-US" sz="2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argv</a:t>
            </a:r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[0]</a:t>
            </a:r>
            <a:r>
              <a:rPr lang="en-US" dirty="0"/>
              <a:t> then?</a:t>
            </a:r>
          </a:p>
          <a:p>
            <a:r>
              <a:rPr lang="en-US" dirty="0"/>
              <a:t>can use </a:t>
            </a:r>
            <a:r>
              <a:rPr lang="en-US" sz="2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len</a:t>
            </a:r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</a:t>
            </a:r>
            <a:r>
              <a:rPr lang="en-US" dirty="0"/>
              <a:t> to calculate number of arguments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061E499-6245-6D43-B593-BBF74A93D2C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191" y="4416425"/>
            <a:ext cx="3378200" cy="11811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80C73C-CC73-E842-B1A7-8EBB7A6AD7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41" y="3266064"/>
            <a:ext cx="3771900" cy="762000"/>
          </a:xfrm>
          <a:prstGeom prst="rect">
            <a:avLst/>
          </a:prstGeom>
        </p:spPr>
      </p:pic>
      <p:sp>
        <p:nvSpPr>
          <p:cNvPr id="9" name="Left Arrow Callout 8">
            <a:extLst>
              <a:ext uri="{FF2B5EF4-FFF2-40B4-BE49-F238E27FC236}">
                <a16:creationId xmlns:a16="http://schemas.microsoft.com/office/drawing/2014/main" id="{0FB4A6B7-6E42-2542-85C3-A6B3F1EE63C6}"/>
              </a:ext>
            </a:extLst>
          </p:cNvPr>
          <p:cNvSpPr/>
          <p:nvPr/>
        </p:nvSpPr>
        <p:spPr>
          <a:xfrm>
            <a:off x="5237884" y="3065173"/>
            <a:ext cx="1980334" cy="896937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12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test.py</a:t>
            </a:r>
            <a:endParaRPr lang="en-US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10" name="Left Arrow Callout 9">
            <a:extLst>
              <a:ext uri="{FF2B5EF4-FFF2-40B4-BE49-F238E27FC236}">
                <a16:creationId xmlns:a16="http://schemas.microsoft.com/office/drawing/2014/main" id="{52B51747-6CD3-FE4A-936C-D82FE732AD88}"/>
              </a:ext>
            </a:extLst>
          </p:cNvPr>
          <p:cNvSpPr/>
          <p:nvPr/>
        </p:nvSpPr>
        <p:spPr>
          <a:xfrm>
            <a:off x="5237883" y="4700588"/>
            <a:ext cx="3587461" cy="896937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36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argv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[1] and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argv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[2] ignored</a:t>
            </a:r>
          </a:p>
        </p:txBody>
      </p:sp>
    </p:spTree>
    <p:extLst>
      <p:ext uri="{BB962C8B-B14F-4D97-AF65-F5344CB8AC3E}">
        <p14:creationId xmlns:p14="http://schemas.microsoft.com/office/powerpoint/2010/main" val="1032902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31CCF-C879-6144-B6B2-EAB6CACC4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Formatted Output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6427C-0B60-0344-9D6A-AC3045C78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51292" cy="466725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Let's modify </a:t>
            </a:r>
            <a:r>
              <a:rPr lang="en-US" dirty="0" err="1"/>
              <a:t>futval.py</a:t>
            </a:r>
            <a:r>
              <a:rPr lang="en-US" dirty="0"/>
              <a:t> to accept arguments on the command line or via prompts: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$ python futval3.py 1000 0.05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This program calculates the future value of a 10 year investment.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Value in 10 years is: 1628.89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$ python futval3.py 1000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This program calculates the future value of a 10 year investment.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Enter annual interest rate: 0.06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Value in 10 years is: 1790.85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$ python futval3.py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This program calculates the future value of a 10 year investment.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Enter initial principal: 1000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Enter annual interest rate: 0.07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Value in 10 years is: 1967.15</a:t>
            </a:r>
          </a:p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D6EBEC-ED4A-2F44-9EF9-87C5F37BEDAB}"/>
              </a:ext>
            </a:extLst>
          </p:cNvPr>
          <p:cNvSpPr/>
          <p:nvPr/>
        </p:nvSpPr>
        <p:spPr>
          <a:xfrm>
            <a:off x="3768810" y="2087478"/>
            <a:ext cx="1569309" cy="4456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835850-035F-3E47-B356-9B6E726D24C3}"/>
              </a:ext>
            </a:extLst>
          </p:cNvPr>
          <p:cNvSpPr/>
          <p:nvPr/>
        </p:nvSpPr>
        <p:spPr>
          <a:xfrm>
            <a:off x="3768810" y="3111370"/>
            <a:ext cx="840260" cy="3238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8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1A29E-7AAE-D8B6-BB67-4A2D769EE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79606-59C8-227E-D780-3A4E2F66B7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No need to submit</a:t>
            </a:r>
          </a:p>
          <a:p>
            <a:r>
              <a:rPr lang="en-US" sz="3200" dirty="0"/>
              <a:t>But if you run into trouble, email me!</a:t>
            </a:r>
          </a:p>
        </p:txBody>
      </p:sp>
    </p:spTree>
    <p:extLst>
      <p:ext uri="{BB962C8B-B14F-4D97-AF65-F5344CB8AC3E}">
        <p14:creationId xmlns:p14="http://schemas.microsoft.com/office/powerpoint/2010/main" val="736021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C9459-C94D-844B-783D-18A320E83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Today's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E97BC-511B-BF5D-A0AD-8C682D20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Homework 9 okay</a:t>
            </a:r>
            <a:r>
              <a:rPr lang="en-US" dirty="0"/>
              <a:t>? </a:t>
            </a:r>
          </a:p>
          <a:p>
            <a:pPr lvl="1"/>
            <a:r>
              <a:rPr lang="en-US" dirty="0"/>
              <a:t>That was installing Python 3</a:t>
            </a:r>
          </a:p>
          <a:p>
            <a:r>
              <a:rPr lang="en-US" dirty="0"/>
              <a:t>Homework 10 today: </a:t>
            </a:r>
          </a:p>
          <a:p>
            <a:pPr lvl="1"/>
            <a:r>
              <a:rPr lang="en-US" dirty="0"/>
              <a:t>install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nltk</a:t>
            </a:r>
            <a:r>
              <a:rPr lang="en-US" dirty="0"/>
              <a:t> (natural language toolkit)</a:t>
            </a:r>
          </a:p>
          <a:p>
            <a:pPr lvl="1"/>
            <a:r>
              <a:rPr lang="en-US" dirty="0"/>
              <a:t>see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nltk.org</a:t>
            </a:r>
            <a:r>
              <a:rPr lang="en-US" dirty="0"/>
              <a:t> install</a:t>
            </a:r>
          </a:p>
        </p:txBody>
      </p:sp>
    </p:spTree>
    <p:extLst>
      <p:ext uri="{BB962C8B-B14F-4D97-AF65-F5344CB8AC3E}">
        <p14:creationId xmlns:p14="http://schemas.microsoft.com/office/powerpoint/2010/main" val="66772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D57EB5-7CFB-FF8E-3382-E98B6A3D2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nltk.org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59416-8540-8A48-69BE-B5065F027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42" y="806824"/>
            <a:ext cx="3378562" cy="14941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18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https://</a:t>
            </a:r>
            <a:r>
              <a:rPr lang="en-US" sz="18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www.nltk.org</a:t>
            </a:r>
            <a:r>
              <a:rPr lang="en-US" sz="18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8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install.html</a:t>
            </a:r>
            <a:endParaRPr lang="en-US" sz="18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B97FC187-27DF-58E7-BB6F-F5EBE3BB5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428" y="800634"/>
            <a:ext cx="7225748" cy="525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585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25BB4C-7CDC-3917-B3F9-93FA6C0EA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Get-Command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D17E12C-8A15-880A-087B-4A0BE03938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225" y="2776430"/>
            <a:ext cx="11327549" cy="283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2653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Document 13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0E737D-6B4B-2E94-17DD-2F2B7C692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pip</a:t>
            </a:r>
            <a:b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on </a:t>
            </a:r>
            <a:b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Windows</a:t>
            </a:r>
          </a:p>
        </p:txBody>
      </p:sp>
      <p:pic>
        <p:nvPicPr>
          <p:cNvPr id="9" name="Content Placeholder 8" descr="A computer screen shot of a program&#10;&#10;Description automatically generated">
            <a:extLst>
              <a:ext uri="{FF2B5EF4-FFF2-40B4-BE49-F238E27FC236}">
                <a16:creationId xmlns:a16="http://schemas.microsoft.com/office/drawing/2014/main" id="{6FB5BF6D-427C-1B29-CC4F-B995A5CE9A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1459" y="963827"/>
            <a:ext cx="9072930" cy="557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6840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B0B33F-A902-4837-88CF-3FEA313C9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nltk</a:t>
            </a:r>
            <a:b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on</a:t>
            </a:r>
            <a:b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Windows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6DE46D3A-5DCF-9D04-73F9-ED64AB3796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0910" y="1071267"/>
            <a:ext cx="8911124" cy="548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0830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6E44F-4DAA-33A2-1FAF-CB47892E3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769076" cy="4330443"/>
          </a:xfrm>
        </p:spPr>
        <p:txBody>
          <a:bodyPr/>
          <a:lstStyle/>
          <a:p>
            <a:r>
              <a:rPr lang="en-US" dirty="0"/>
              <a:t>install </a:t>
            </a:r>
            <a:r>
              <a:rPr lang="en-US" dirty="0" err="1"/>
              <a:t>nltk</a:t>
            </a:r>
            <a:r>
              <a:rPr lang="en-US" dirty="0"/>
              <a:t> data</a:t>
            </a:r>
            <a:br>
              <a:rPr lang="en-US" dirty="0"/>
            </a:br>
            <a:r>
              <a:rPr lang="en-US" sz="2800" dirty="0"/>
              <a:t>(select all)</a:t>
            </a:r>
            <a:endParaRPr lang="en-US" dirty="0"/>
          </a:p>
        </p:txBody>
      </p:sp>
      <p:pic>
        <p:nvPicPr>
          <p:cNvPr id="9" name="Content Placeholder 8" descr="A screenshot of a computer&#10;&#10;Description automatically generated">
            <a:extLst>
              <a:ext uri="{FF2B5EF4-FFF2-40B4-BE49-F238E27FC236}">
                <a16:creationId xmlns:a16="http://schemas.microsoft.com/office/drawing/2014/main" id="{B3EF4C3F-D3B8-0808-7237-0706516A9D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7199" y="1154202"/>
            <a:ext cx="8636601" cy="5047474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789619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220CAE-DA36-6D09-3DA1-96AF3EAC2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nltk data installed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35264015-B5A3-AD89-CC2C-8C05158081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37667" y="1266488"/>
            <a:ext cx="7220349" cy="460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9181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67264F8-DCDA-FE3F-AB48-3B320D401F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E2104F-BE07-3EEA-9406-2626C362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nltk data in WSL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652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C9459-C94D-844B-783D-18A320E83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Today's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E97BC-511B-BF5D-A0AD-8C682D20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More on Python: </a:t>
            </a:r>
          </a:p>
          <a:p>
            <a:pPr lvl="1"/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range() </a:t>
            </a:r>
          </a:p>
          <a:p>
            <a:pPr lvl="2"/>
            <a:r>
              <a:rPr lang="en-US" sz="2200" dirty="0">
                <a:latin typeface="Calibri" panose="020F0502020204030204" pitchFamily="34" charset="0"/>
                <a:ea typeface="Menlo" panose="020B0609030804020204" pitchFamily="49" charset="0"/>
                <a:cs typeface="Calibri" panose="020F0502020204030204" pitchFamily="34" charset="0"/>
              </a:rPr>
              <a:t>example of use in calculating compound interest</a:t>
            </a:r>
          </a:p>
          <a:p>
            <a:pPr lvl="1"/>
            <a:r>
              <a:rPr lang="en-US" dirty="0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print('</a:t>
            </a:r>
            <a:r>
              <a:rPr lang="en-US" i="1" dirty="0">
                <a:solidFill>
                  <a:srgbClr val="4472C4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format </a:t>
            </a:r>
            <a:r>
              <a:rPr lang="en-US" i="1" dirty="0" err="1">
                <a:solidFill>
                  <a:srgbClr val="4472C4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string</a:t>
            </a:r>
            <a:r>
              <a:rPr lang="en-US" dirty="0" err="1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'.format</a:t>
            </a:r>
            <a:r>
              <a:rPr lang="en-US" dirty="0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())</a:t>
            </a:r>
          </a:p>
          <a:p>
            <a:pPr lvl="2"/>
            <a:r>
              <a:rPr lang="en-US" sz="2100" dirty="0">
                <a:latin typeface="Calibri" panose="020F0502020204030204" pitchFamily="34" charset="0"/>
                <a:ea typeface="Menlo" panose="020B0609030804020204" pitchFamily="49" charset="0"/>
                <a:cs typeface="Calibri" panose="020F0502020204030204" pitchFamily="34" charset="0"/>
              </a:rPr>
              <a:t>formatted printing</a:t>
            </a:r>
            <a:endParaRPr lang="en-US" sz="2100" dirty="0">
              <a:solidFill>
                <a:prstClr val="black"/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lvl="1"/>
            <a:r>
              <a:rPr lang="en-US" sz="2800" dirty="0">
                <a:latin typeface="Calibri" panose="020F0502020204030204" pitchFamily="34" charset="0"/>
                <a:ea typeface="Menlo" panose="020B0609030804020204" pitchFamily="49" charset="0"/>
                <a:cs typeface="Calibri" panose="020F0502020204030204" pitchFamily="34" charset="0"/>
              </a:rPr>
              <a:t>type coercion: </a:t>
            </a:r>
          </a:p>
          <a:p>
            <a:pPr lvl="2"/>
            <a:r>
              <a:rPr lang="en-US" sz="2200" dirty="0">
                <a:latin typeface="Calibri" panose="020F0502020204030204" pitchFamily="34" charset="0"/>
                <a:ea typeface="Menlo" panose="020B0609030804020204" pitchFamily="49" charset="0"/>
                <a:cs typeface="Calibri" panose="020F0502020204030204" pitchFamily="34" charset="0"/>
              </a:rPr>
              <a:t>converting numbers and strings</a:t>
            </a:r>
          </a:p>
          <a:p>
            <a:pPr lvl="1"/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def</a:t>
            </a:r>
          </a:p>
          <a:p>
            <a:pPr lvl="2"/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ea typeface="Menlo" panose="020B0609030804020204" pitchFamily="49" charset="0"/>
                <a:cs typeface="Calibri" panose="020F0502020204030204" pitchFamily="34" charset="0"/>
              </a:rPr>
              <a:t>defining functions</a:t>
            </a:r>
            <a:endParaRPr lang="en-US" sz="22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lvl="1"/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strings and lists</a:t>
            </a:r>
          </a:p>
          <a:p>
            <a:pPr lvl="1"/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sys.arg</a:t>
            </a:r>
            <a:endParaRPr lang="en-US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lvl="2"/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Menlo" panose="020B0609030804020204" pitchFamily="49" charset="0"/>
                <a:cs typeface="Calibri" panose="020F0502020204030204" pitchFamily="34" charset="0"/>
              </a:rPr>
              <a:t>command line argument vector (ARGV)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40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Python:</a:t>
            </a:r>
            <a:r>
              <a:rPr lang="en-US" sz="4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3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range()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9850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range()</a:t>
            </a:r>
            <a:r>
              <a:rPr lang="en-US" dirty="0"/>
              <a:t>: equivalent to producing a list of numbers (</a:t>
            </a:r>
            <a:r>
              <a:rPr lang="en-US" i="1" dirty="0"/>
              <a:t>sequence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range(n)				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[0, 1, .., n-1]</a:t>
            </a:r>
            <a:endParaRPr lang="en-US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lvl="1"/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range(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start,n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			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[start, start+1, .., n-1]</a:t>
            </a:r>
            <a:endParaRPr lang="en-US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lvl="1"/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range(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start,n,step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		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[start, 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start+step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,…, last]</a:t>
            </a:r>
            <a:endParaRPr lang="en-US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lvl="2"/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last: start + k * step &lt; n</a:t>
            </a:r>
          </a:p>
          <a:p>
            <a:pPr lvl="1"/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range(n,stop,-step) </a:t>
            </a:r>
            <a:r>
              <a:rPr lang="en-US" dirty="0"/>
              <a:t>		</a:t>
            </a:r>
            <a:r>
              <a:rPr lang="en-US" i="1" dirty="0"/>
              <a:t>counts down to stop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B2A501-6837-88C9-EC5E-460AAB91A073}"/>
              </a:ext>
            </a:extLst>
          </p:cNvPr>
          <p:cNvSpPr txBox="1"/>
          <p:nvPr/>
        </p:nvSpPr>
        <p:spPr>
          <a:xfrm>
            <a:off x="1549568" y="4551775"/>
            <a:ext cx="4753204" cy="150810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range(Start, End, Step) (</a:t>
            </a:r>
            <a:r>
              <a:rPr lang="en-US" sz="2000" dirty="0">
                <a:solidFill>
                  <a:srgbClr val="FF0000"/>
                </a:solidFill>
              </a:rPr>
              <a:t>integers only!</a:t>
            </a:r>
            <a:r>
              <a:rPr lang="en-US" sz="2000" dirty="0"/>
              <a:t>)</a:t>
            </a:r>
          </a:p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range(1,10,2)</a:t>
            </a:r>
          </a:p>
          <a:p>
            <a:r>
              <a:rPr lang="en-US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range(1, 10, 2)</a:t>
            </a:r>
          </a:p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list(range(1,10,2))</a:t>
            </a:r>
          </a:p>
          <a:p>
            <a:r>
              <a:rPr lang="en-US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[1, 3, 5, 7, 9]</a:t>
            </a:r>
          </a:p>
        </p:txBody>
      </p:sp>
      <p:sp>
        <p:nvSpPr>
          <p:cNvPr id="4" name="Left Arrow Callout 3">
            <a:extLst>
              <a:ext uri="{FF2B5EF4-FFF2-40B4-BE49-F238E27FC236}">
                <a16:creationId xmlns:a16="http://schemas.microsoft.com/office/drawing/2014/main" id="{C6ECF7BD-7D1A-304C-4B31-7CFBF06458A0}"/>
              </a:ext>
            </a:extLst>
          </p:cNvPr>
          <p:cNvSpPr/>
          <p:nvPr/>
        </p:nvSpPr>
        <p:spPr>
          <a:xfrm>
            <a:off x="8803204" y="2235962"/>
            <a:ext cx="2651510" cy="417556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2686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note</a:t>
            </a:r>
            <a:r>
              <a:rPr lang="en-US" dirty="0"/>
              <a:t>: excludes n!</a:t>
            </a:r>
          </a:p>
        </p:txBody>
      </p:sp>
      <p:sp>
        <p:nvSpPr>
          <p:cNvPr id="5" name="Left Arrow Callout 4">
            <a:extLst>
              <a:ext uri="{FF2B5EF4-FFF2-40B4-BE49-F238E27FC236}">
                <a16:creationId xmlns:a16="http://schemas.microsoft.com/office/drawing/2014/main" id="{50822790-866B-04AC-3FB6-78F90FFC62E4}"/>
              </a:ext>
            </a:extLst>
          </p:cNvPr>
          <p:cNvSpPr/>
          <p:nvPr/>
        </p:nvSpPr>
        <p:spPr>
          <a:xfrm>
            <a:off x="4863210" y="5305827"/>
            <a:ext cx="5022196" cy="543697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56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note</a:t>
            </a:r>
            <a:r>
              <a:rPr lang="en-US" dirty="0"/>
              <a:t>: list() converts sequence into a list</a:t>
            </a:r>
          </a:p>
        </p:txBody>
      </p:sp>
    </p:spTree>
    <p:extLst>
      <p:ext uri="{BB962C8B-B14F-4D97-AF65-F5344CB8AC3E}">
        <p14:creationId xmlns:p14="http://schemas.microsoft.com/office/powerpoint/2010/main" val="416423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66601-AA3D-C759-4AD1-6DDEBF686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Python:</a:t>
            </a:r>
            <a:r>
              <a:rPr lang="en-US" sz="4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3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range()</a:t>
            </a:r>
            <a:endParaRPr lang="en-US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5817C-E481-6A35-CD67-10C3F2A5C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25432" cy="4351338"/>
          </a:xfrm>
          <a:ln>
            <a:solidFill>
              <a:schemeClr val="tx1"/>
            </a:solidFill>
          </a:ln>
        </p:spPr>
        <p:txBody>
          <a:bodyPr numCol="2"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python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for odd in range(1,9,2):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...     print(odd*odd)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... 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1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9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25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49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for odd in range(9,1,2):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...     print(odd*odd)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... 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for odd in range(9,1,-2):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...     print(odd*odd)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... 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81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49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25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9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</a:t>
            </a:r>
          </a:p>
        </p:txBody>
      </p:sp>
      <p:sp>
        <p:nvSpPr>
          <p:cNvPr id="4" name="Left Arrow Callout 3">
            <a:extLst>
              <a:ext uri="{FF2B5EF4-FFF2-40B4-BE49-F238E27FC236}">
                <a16:creationId xmlns:a16="http://schemas.microsoft.com/office/drawing/2014/main" id="{7B2EF243-3031-A0EC-0614-DEFEB2C5BE0A}"/>
              </a:ext>
            </a:extLst>
          </p:cNvPr>
          <p:cNvSpPr/>
          <p:nvPr/>
        </p:nvSpPr>
        <p:spPr>
          <a:xfrm>
            <a:off x="3057312" y="3011444"/>
            <a:ext cx="2243737" cy="417556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2686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note</a:t>
            </a:r>
            <a:r>
              <a:rPr lang="en-US" dirty="0"/>
              <a:t>: hit ENTER</a:t>
            </a:r>
          </a:p>
        </p:txBody>
      </p:sp>
      <p:sp>
        <p:nvSpPr>
          <p:cNvPr id="5" name="Left Arrow Callout 4">
            <a:extLst>
              <a:ext uri="{FF2B5EF4-FFF2-40B4-BE49-F238E27FC236}">
                <a16:creationId xmlns:a16="http://schemas.microsoft.com/office/drawing/2014/main" id="{EDC57E14-1E08-89C9-05A5-68942430CB3E}"/>
              </a:ext>
            </a:extLst>
          </p:cNvPr>
          <p:cNvSpPr/>
          <p:nvPr/>
        </p:nvSpPr>
        <p:spPr>
          <a:xfrm>
            <a:off x="2270599" y="4614819"/>
            <a:ext cx="3277585" cy="417556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268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note</a:t>
            </a:r>
            <a:r>
              <a:rPr lang="en-US" sz="2000" dirty="0"/>
              <a:t>: 81 not printed!</a:t>
            </a:r>
          </a:p>
        </p:txBody>
      </p:sp>
      <p:sp>
        <p:nvSpPr>
          <p:cNvPr id="6" name="Left Arrow Callout 5">
            <a:extLst>
              <a:ext uri="{FF2B5EF4-FFF2-40B4-BE49-F238E27FC236}">
                <a16:creationId xmlns:a16="http://schemas.microsoft.com/office/drawing/2014/main" id="{830B8108-7657-A4DB-658C-A4BE3C40A6CA}"/>
              </a:ext>
            </a:extLst>
          </p:cNvPr>
          <p:cNvSpPr/>
          <p:nvPr/>
        </p:nvSpPr>
        <p:spPr>
          <a:xfrm>
            <a:off x="7909399" y="4614819"/>
            <a:ext cx="3277585" cy="417556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268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note</a:t>
            </a:r>
            <a:r>
              <a:rPr lang="en-US" sz="2000" dirty="0"/>
              <a:t>: 1 not printed!</a:t>
            </a:r>
          </a:p>
        </p:txBody>
      </p:sp>
    </p:spTree>
    <p:extLst>
      <p:ext uri="{BB962C8B-B14F-4D97-AF65-F5344CB8AC3E}">
        <p14:creationId xmlns:p14="http://schemas.microsoft.com/office/powerpoint/2010/main" val="75348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ED6DCEAD-227D-D385-C58F-40EFAA39C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550" y="2134162"/>
            <a:ext cx="8958398" cy="22437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FD6969-5B39-5E40-A173-975353145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Program: using range()</a:t>
            </a:r>
          </a:p>
        </p:txBody>
      </p:sp>
      <p:sp>
        <p:nvSpPr>
          <p:cNvPr id="7" name="Left Arrow Callout 6">
            <a:extLst>
              <a:ext uri="{FF2B5EF4-FFF2-40B4-BE49-F238E27FC236}">
                <a16:creationId xmlns:a16="http://schemas.microsoft.com/office/drawing/2014/main" id="{549A13D0-E5C0-D945-9CE1-BD4A5D41898A}"/>
              </a:ext>
            </a:extLst>
          </p:cNvPr>
          <p:cNvSpPr/>
          <p:nvPr/>
        </p:nvSpPr>
        <p:spPr>
          <a:xfrm>
            <a:off x="9279924" y="2508372"/>
            <a:ext cx="2619631" cy="844601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44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float() converts string to a floating</a:t>
            </a:r>
          </a:p>
          <a:p>
            <a:pPr algn="ctr"/>
            <a:r>
              <a:rPr lang="en-US" dirty="0"/>
              <a:t>point number</a:t>
            </a:r>
          </a:p>
        </p:txBody>
      </p:sp>
      <p:pic>
        <p:nvPicPr>
          <p:cNvPr id="11" name="Content Placeholder 10" descr="Text&#10;&#10;Description automatically generated">
            <a:extLst>
              <a:ext uri="{FF2B5EF4-FFF2-40B4-BE49-F238E27FC236}">
                <a16:creationId xmlns:a16="http://schemas.microsoft.com/office/drawing/2014/main" id="{418E51DD-1EAB-4141-12EB-88833474E3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79380" y="4553594"/>
            <a:ext cx="9680375" cy="1734401"/>
          </a:xfrm>
          <a:ln>
            <a:solidFill>
              <a:schemeClr val="tx1"/>
            </a:solidFill>
          </a:ln>
        </p:spPr>
      </p:pic>
      <p:sp>
        <p:nvSpPr>
          <p:cNvPr id="10" name="Left Arrow Callout 9">
            <a:extLst>
              <a:ext uri="{FF2B5EF4-FFF2-40B4-BE49-F238E27FC236}">
                <a16:creationId xmlns:a16="http://schemas.microsoft.com/office/drawing/2014/main" id="{91733711-9C2E-F64C-81AA-DBF5B73F4BEA}"/>
              </a:ext>
            </a:extLst>
          </p:cNvPr>
          <p:cNvSpPr/>
          <p:nvPr/>
        </p:nvSpPr>
        <p:spPr>
          <a:xfrm>
            <a:off x="7315200" y="5371278"/>
            <a:ext cx="4720281" cy="969494"/>
          </a:xfrm>
          <a:prstGeom prst="leftArrowCallout">
            <a:avLst>
              <a:gd name="adj1" fmla="val 21011"/>
              <a:gd name="adj2" fmla="val 21011"/>
              <a:gd name="adj3" fmla="val 25000"/>
              <a:gd name="adj4" fmla="val 787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can use int() to convert to dollars.</a:t>
            </a:r>
          </a:p>
          <a:p>
            <a:pPr algn="ctr"/>
            <a:r>
              <a:rPr lang="en-US" sz="2000" dirty="0"/>
              <a:t>How about to 2 decimal places?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7EFAFF-0A2B-C64C-D29E-33F0BEF0C15E}"/>
              </a:ext>
            </a:extLst>
          </p:cNvPr>
          <p:cNvSpPr txBox="1"/>
          <p:nvPr/>
        </p:nvSpPr>
        <p:spPr>
          <a:xfrm>
            <a:off x="1379380" y="1690688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Menlo" panose="020B0609030804020204" pitchFamily="49" charset="0"/>
                <a:cs typeface="Calibri" panose="020F0502020204030204" pitchFamily="34" charset="0"/>
              </a:rPr>
              <a:t>File: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futval.py</a:t>
            </a:r>
            <a:endParaRPr lang="en-US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43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explicit type coercion: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float()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 err="1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int</a:t>
            </a:r>
            <a:r>
              <a:rPr lang="en-US" sz="20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long()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			</a:t>
            </a:r>
          </a:p>
          <a:p>
            <a:pPr lvl="2"/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64 bit integer: </a:t>
            </a:r>
            <a:r>
              <a:rPr lang="en-US" sz="1600" i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not in Python 3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complex(</a:t>
            </a:r>
            <a:r>
              <a:rPr lang="en-US" sz="2000" i="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real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</a:t>
            </a:r>
            <a:r>
              <a:rPr lang="en-US" sz="2000" i="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imaginary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		</a:t>
            </a:r>
          </a:p>
          <a:p>
            <a:pPr lvl="2"/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 </a:t>
            </a:r>
            <a:r>
              <a:rPr lang="en-US" i="1" dirty="0">
                <a:latin typeface="Calibri" panose="020F0502020204030204" pitchFamily="34" charset="0"/>
                <a:ea typeface="Menlo" panose="020B0609030804020204" pitchFamily="49" charset="0"/>
                <a:cs typeface="Calibri" panose="020F0502020204030204" pitchFamily="34" charset="0"/>
              </a:rPr>
              <a:t>complex number out of two floating point numbers</a:t>
            </a:r>
            <a:endParaRPr lang="en-US" sz="1600" i="1" dirty="0">
              <a:latin typeface="Calibri" panose="020F0502020204030204" pitchFamily="34" charset="0"/>
              <a:ea typeface="Menlo" panose="020B0609030804020204" pitchFamily="49" charset="0"/>
              <a:cs typeface="Calibri" panose="020F0502020204030204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complex(</a:t>
            </a:r>
            <a:r>
              <a:rPr lang="en-US" sz="2000" i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string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</a:t>
            </a:r>
          </a:p>
          <a:p>
            <a:pPr lvl="2"/>
            <a:r>
              <a:rPr lang="en-US" dirty="0"/>
              <a:t>e.g. 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complex('0+1j')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str(</a:t>
            </a:r>
            <a:r>
              <a:rPr lang="en-US" sz="2000" i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1859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en-US" sz="4000"/>
              <a:t>Formatted Output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8656" y="1861132"/>
            <a:ext cx="9645543" cy="3991310"/>
          </a:xfrm>
        </p:spPr>
        <p:txBody>
          <a:bodyPr/>
          <a:lstStyle/>
          <a:p>
            <a:pPr marL="208026" indent="-208026" defTabSz="832104">
              <a:spcBef>
                <a:spcPts val="910"/>
              </a:spcBef>
            </a:pPr>
            <a:r>
              <a:rPr lang="en-US" sz="2548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Lots of ways: (</a:t>
            </a:r>
            <a:r>
              <a:rPr lang="en-US" sz="2548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old way in Python</a:t>
            </a:r>
            <a:r>
              <a:rPr lang="en-US" sz="2548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en-US" dirty="0"/>
          </a:p>
        </p:txBody>
      </p:sp>
      <p:pic>
        <p:nvPicPr>
          <p:cNvPr id="4" name="Picture 3" descr="Screen Shot 2015-11-18 at 12.17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936" y="2265942"/>
            <a:ext cx="3285076" cy="47761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5" name="Picture 4" descr="Screen Shot 2015-11-18 at 12.26.2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488" y="2978409"/>
            <a:ext cx="4776175" cy="4892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Picture 5" descr="Screen Shot 2015-11-18 at 12.29.5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860" y="1737360"/>
            <a:ext cx="3383220" cy="453542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1322920" y="4176415"/>
            <a:ext cx="5555264" cy="13665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832104">
              <a:spcAft>
                <a:spcPts val="600"/>
              </a:spcAft>
            </a:pPr>
            <a:r>
              <a:rPr lang="en-US" sz="1820" kern="12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Notation comes originally from C's </a:t>
            </a:r>
            <a:r>
              <a:rPr lang="en-US" sz="1638" kern="1200" err="1">
                <a:solidFill>
                  <a:schemeClr val="dk1"/>
                </a:solidFill>
                <a:latin typeface="Menlo" panose="020B0609030804020204" pitchFamily="49" charset="0"/>
                <a:ea typeface="+mn-ea"/>
                <a:cs typeface="+mn-cs"/>
              </a:rPr>
              <a:t>printf</a:t>
            </a:r>
            <a:r>
              <a:rPr lang="en-US" sz="1638" kern="1200">
                <a:solidFill>
                  <a:schemeClr val="dk1"/>
                </a:solidFill>
                <a:latin typeface="Menlo" panose="020B0609030804020204" pitchFamily="49" charset="0"/>
                <a:ea typeface="+mn-ea"/>
                <a:cs typeface="+mn-cs"/>
              </a:rPr>
              <a:t> </a:t>
            </a:r>
            <a:r>
              <a:rPr lang="en-US" sz="1820" kern="12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function</a:t>
            </a:r>
          </a:p>
          <a:p>
            <a:pPr marL="312039" indent="-312039" defTabSz="83210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38" kern="1200" err="1">
                <a:solidFill>
                  <a:schemeClr val="dk1"/>
                </a:solidFill>
                <a:latin typeface="Menlo" panose="020B0609030804020204" pitchFamily="49" charset="0"/>
                <a:ea typeface="+mn-ea"/>
                <a:cs typeface="+mn-cs"/>
              </a:rPr>
              <a:t>printf</a:t>
            </a:r>
            <a:r>
              <a:rPr lang="en-US" sz="1820" kern="12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also is a Bash shell command</a:t>
            </a:r>
          </a:p>
          <a:p>
            <a:pPr defTabSz="832104">
              <a:spcAft>
                <a:spcPts val="600"/>
              </a:spcAft>
            </a:pPr>
            <a:r>
              <a:rPr lang="en-US" sz="1820" kern="1200">
                <a:solidFill>
                  <a:schemeClr val="dk1"/>
                </a:solidFill>
                <a:latin typeface="+mn-lt"/>
                <a:ea typeface="+mn-ea"/>
                <a:cs typeface="+mn-cs"/>
                <a:hlinkClick r:id="rId5"/>
              </a:rPr>
              <a:t>http://www.tutorialspoint.com/c_standard_library/c_function_sprintf.htm</a:t>
            </a:r>
            <a:endParaRPr lang="en-US" sz="2000"/>
          </a:p>
        </p:txBody>
      </p:sp>
      <p:sp>
        <p:nvSpPr>
          <p:cNvPr id="8" name="Chevron 7">
            <a:extLst>
              <a:ext uri="{FF2B5EF4-FFF2-40B4-BE49-F238E27FC236}">
                <a16:creationId xmlns:a16="http://schemas.microsoft.com/office/drawing/2014/main" id="{EA47A68C-D85B-F028-E20D-2F7B6573F626}"/>
              </a:ext>
            </a:extLst>
          </p:cNvPr>
          <p:cNvSpPr/>
          <p:nvPr/>
        </p:nvSpPr>
        <p:spPr>
          <a:xfrm>
            <a:off x="6980821" y="4534930"/>
            <a:ext cx="447521" cy="605481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0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Formatted Output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90799"/>
            <a:ext cx="10515600" cy="3586163"/>
          </a:xfrm>
        </p:spPr>
        <p:txBody>
          <a:bodyPr>
            <a:normAutofit/>
          </a:bodyPr>
          <a:lstStyle/>
          <a:p>
            <a:pPr lvl="1"/>
            <a:r>
              <a:rPr lang="en-US" sz="2600" dirty="0">
                <a:latin typeface="Menlo Bold"/>
                <a:cs typeface="Menlo Bold"/>
              </a:rPr>
              <a:t>%&lt;width&gt;.&lt;precision&gt;&lt;type&gt;</a:t>
            </a:r>
          </a:p>
          <a:p>
            <a:pPr lvl="1"/>
            <a:r>
              <a:rPr lang="en-US" sz="2600" dirty="0">
                <a:latin typeface="Menlo Bold"/>
                <a:cs typeface="Menlo Bold"/>
              </a:rPr>
              <a:t>&lt;type&gt; </a:t>
            </a:r>
            <a:r>
              <a:rPr lang="en-US" dirty="0"/>
              <a:t>= d, f, s</a:t>
            </a:r>
          </a:p>
          <a:p>
            <a:pPr lvl="1"/>
            <a:r>
              <a:rPr lang="en-US" sz="2600" dirty="0">
                <a:latin typeface="Menlo Bold"/>
                <a:cs typeface="Menlo Bold"/>
              </a:rPr>
              <a:t>&lt;width&gt; </a:t>
            </a:r>
            <a:r>
              <a:rPr lang="en-US" dirty="0"/>
              <a:t>= minimum number of characters; right-justified by default, -width =&gt; left-justified 0 = as wide as needed</a:t>
            </a:r>
          </a:p>
          <a:p>
            <a:pPr lvl="1"/>
            <a:r>
              <a:rPr lang="en-US" dirty="0">
                <a:latin typeface="Menlo Bold"/>
                <a:cs typeface="Menlo Bold"/>
              </a:rPr>
              <a:t>&lt;precision&gt; </a:t>
            </a:r>
            <a:r>
              <a:rPr lang="en-US" dirty="0"/>
              <a:t>= number of places after decimal point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e.g. </a:t>
            </a:r>
            <a:r>
              <a:rPr lang="en-US" dirty="0">
                <a:latin typeface="Menlo Bold"/>
                <a:cs typeface="Menlo Bold"/>
              </a:rPr>
              <a:t>02d</a:t>
            </a:r>
            <a:r>
              <a:rPr lang="en-US" dirty="0"/>
              <a:t>			two digits wide, pad with 0 if needed</a:t>
            </a:r>
          </a:p>
        </p:txBody>
      </p:sp>
      <p:pic>
        <p:nvPicPr>
          <p:cNvPr id="4" name="Picture 3" descr="Screen Shot 2014-11-04 at 9.45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323" y="1747695"/>
            <a:ext cx="4861827" cy="5561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227666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1124</Words>
  <Application>Microsoft Macintosh PowerPoint</Application>
  <PresentationFormat>Widescreen</PresentationFormat>
  <Paragraphs>166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Menlo</vt:lpstr>
      <vt:lpstr>Menlo Bold</vt:lpstr>
      <vt:lpstr>Office Theme</vt:lpstr>
      <vt:lpstr>408/508 Computational Techniques for Linguists </vt:lpstr>
      <vt:lpstr>Today's Topics</vt:lpstr>
      <vt:lpstr>Today's Topics</vt:lpstr>
      <vt:lpstr>Python: range()</vt:lpstr>
      <vt:lpstr>Python: range()</vt:lpstr>
      <vt:lpstr>Python Program: using range()</vt:lpstr>
      <vt:lpstr>Python numbers</vt:lpstr>
      <vt:lpstr>Formatted Output</vt:lpstr>
      <vt:lpstr>Formatted Output</vt:lpstr>
      <vt:lpstr>Formatted Output</vt:lpstr>
      <vt:lpstr>Formatted Output</vt:lpstr>
      <vt:lpstr>function my_range</vt:lpstr>
      <vt:lpstr>Python</vt:lpstr>
      <vt:lpstr>Python: Strings</vt:lpstr>
      <vt:lpstr>String slicing</vt:lpstr>
      <vt:lpstr>List vs. Strings</vt:lpstr>
      <vt:lpstr>Python sys.argv</vt:lpstr>
      <vt:lpstr>Formatted Output</vt:lpstr>
      <vt:lpstr>Homework 10</vt:lpstr>
      <vt:lpstr>nltk.org</vt:lpstr>
      <vt:lpstr>Get-Command</vt:lpstr>
      <vt:lpstr>pip on  Windows</vt:lpstr>
      <vt:lpstr>nltk on Windows</vt:lpstr>
      <vt:lpstr>install nltk data (select all)</vt:lpstr>
      <vt:lpstr>nltk data installed</vt:lpstr>
      <vt:lpstr>nltk data in WSL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408/508 Computational Techniques for Linguists </dc:title>
  <dc:creator>sandiway@mac.com</dc:creator>
  <cp:lastModifiedBy>sandiway@mac.com</cp:lastModifiedBy>
  <cp:revision>5</cp:revision>
  <dcterms:created xsi:type="dcterms:W3CDTF">2023-10-31T04:51:30Z</dcterms:created>
  <dcterms:modified xsi:type="dcterms:W3CDTF">2023-11-01T21:46:35Z</dcterms:modified>
</cp:coreProperties>
</file>