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5" r:id="rId2"/>
    <p:sldId id="336" r:id="rId3"/>
    <p:sldId id="273" r:id="rId4"/>
    <p:sldId id="348" r:id="rId5"/>
    <p:sldId id="275" r:id="rId6"/>
    <p:sldId id="283" r:id="rId7"/>
    <p:sldId id="349" r:id="rId8"/>
    <p:sldId id="350" r:id="rId9"/>
    <p:sldId id="285" r:id="rId10"/>
    <p:sldId id="286" r:id="rId11"/>
    <p:sldId id="287" r:id="rId12"/>
    <p:sldId id="288" r:id="rId13"/>
    <p:sldId id="361" r:id="rId14"/>
    <p:sldId id="351" r:id="rId15"/>
    <p:sldId id="353" r:id="rId16"/>
    <p:sldId id="354" r:id="rId17"/>
    <p:sldId id="355" r:id="rId18"/>
    <p:sldId id="357" r:id="rId19"/>
    <p:sldId id="356" r:id="rId20"/>
    <p:sldId id="358" r:id="rId21"/>
    <p:sldId id="360" r:id="rId22"/>
    <p:sldId id="3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41A6-7714-AA3B-9F33-2D11604B0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D1FF3-A7BD-1C43-CDE2-70AEB54F3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60C3C-A8B3-2FE3-9FE5-E387EB60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428CB-5365-17B6-172B-8687BE8B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C28F3-E49F-B13B-EFBE-CECBA39F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2745-13B3-CD0C-FB41-0F8910C7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C8CA2-0DDE-7623-B60E-B30ABCA4B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5DC83-3F2D-D059-7522-B952D340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2E6CE-E20D-8AC0-3C78-68D47418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6BEFA-DBBD-0F8C-DA16-F27C4BB9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30833-AAA9-5C13-12E6-FAE9421A3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22453-EE2B-0DC0-ED18-0B5B15D36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591C2-4409-E3AC-8483-1204FA68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4640-51FD-C302-6AB8-B6A7E1A0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59A7A-AA10-AA48-00C2-3AEBA3C9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55FB-7134-A4F2-ED1B-BA57D4A7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86085-3962-E7E9-1DB0-A9310E56C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5EEE-9879-E925-C98D-5328EC84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C52C8-D9BF-5C51-5D62-426522C5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151BD-83A1-230B-E48F-9B8FFF7C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5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F8D1-E19C-6A38-5D72-E06EB523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D7836-9314-E017-B036-26201A14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DCC6-A87D-6BA3-114C-7E860719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B5CC7-9E38-B77A-A324-ADCD0CF7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6F8B-3798-F891-A3A1-54058293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E52C-FF32-78F9-E02E-E1EB00C4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79BA-897D-1088-FF6E-8105B56F4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2A266-B2EE-FC39-2619-F68C45D40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52F7F-0899-92CA-C637-446C868C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9538-040E-72A8-A707-B40DF26E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A3301-9874-EC5B-CF5C-8CBA665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A410-1390-FE60-F0E7-44AE27BC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3E8EE-7278-2627-2508-069C40A30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311CB-6DCF-7D58-33BC-D29A96342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0D9EF-321B-94A9-44D2-70AD02042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028A3-5A82-BDDF-EDAB-2A49B3A85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918AE-12A7-E2F3-E800-4912AECF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1EDDB-6BE9-BCA2-683A-85BA7935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37A11-10B9-A7AF-ABD5-E30A3299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1C9C-FB75-B37C-6E98-499A07AC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372DD-49CA-F9FC-3987-13A776B9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B9DAE-2F06-BD33-9670-71F2A1F2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E1B25-3238-508E-0B0E-FA05FF1B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D30C0-D5F5-E08A-3B9B-8F6EF361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423F0-6F43-414E-058E-8ECCFEAC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7E511-654A-0EDB-1AF6-AC774395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70D2-D855-C758-5C7C-B58FAAD2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C02A-BF6F-4853-DDA9-D432C9B5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F007D-9A68-D18D-6F96-0D09CDFF8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D7B3E-80DD-E45E-24E0-CE5350F1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45F99-FA1A-4B2E-DA9D-4F7BEDDC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9F32B-5246-2AE9-F512-D2AAC056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BFBD-D543-5B65-0FF7-902069A7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1396C-0B4E-E857-95C7-5D329E8BB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38A11-1F77-EC53-0339-8FF9BCE08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C8EAB-86F8-0DA2-9207-03FBAE89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98F6F-0878-C5B9-3AA7-D13224CD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5272C-AEC0-D74F-25E1-C2F50AB8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30387-8C30-77F4-7C60-752C5AC7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57036-1534-81D0-1C48-F7617FD9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EA935-D5D0-65F1-414F-91C53808D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1067-1FF2-9C4E-AB84-78699FED0C8E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0B99E-F4B4-D1CD-F23A-A44CB8570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CF497-ABB0-1B27-2777-6FBBEDDF7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5F9D-8977-474A-A554-0267E99F2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eveloper.mozilla.org/en-US/docs/Web/API/Window/load_even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oorshia.github.io/justgag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mitrybaranovskiy.github.io/raphae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Document/DOMContentLoaded_event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deproject.com/Articles/604502/A-universal-gauge-for-your-web-dashboar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8460E-9FE0-EBD9-3850-9E9135D5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408/508 </a:t>
            </a:r>
            <a:r>
              <a:rPr lang="en-US" sz="4800" i="1">
                <a:solidFill>
                  <a:schemeClr val="bg1"/>
                </a:solidFill>
              </a:rPr>
              <a:t>Computational Techniques for Linguists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25506-2625-4D9F-08B9-CD8E1333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rgbClr val="FFC000"/>
                </a:solidFill>
              </a:rPr>
              <a:t>Lecture 16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1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8FB5-69BE-8A4B-B073-402F69E9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BMI: 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new </a:t>
            </a:r>
            <a:r>
              <a:rPr lang="en-US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GaugeSVG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BA0C90-93F8-2144-B863-001F762FD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8458911" cy="4786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5471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BMI: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new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GaugeSVG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endParaRPr lang="en-US" dirty="0"/>
          </a:p>
        </p:txBody>
      </p:sp>
      <p:pic>
        <p:nvPicPr>
          <p:cNvPr id="8" name="Content Placeholder 7" descr="Screen Shot 2014-09-26 at 11.25.14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46" r="-33646"/>
          <a:stretch>
            <a:fillRect/>
          </a:stretch>
        </p:blipFill>
        <p:spPr>
          <a:xfrm>
            <a:off x="1981200" y="1595439"/>
            <a:ext cx="8229600" cy="20399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Content Placeholder 8" descr="Screen Shot 2014-09-26 at 11.26.48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3" r="-6373"/>
          <a:stretch>
            <a:fillRect/>
          </a:stretch>
        </p:blipFill>
        <p:spPr>
          <a:xfrm>
            <a:off x="1981200" y="3756025"/>
            <a:ext cx="3703638" cy="2370138"/>
          </a:xfr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2368" y="3969980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lowerWarningLimit</a:t>
            </a:r>
            <a:r>
              <a:rPr lang="en-US" sz="1600" dirty="0"/>
              <a:t>)</a:t>
            </a:r>
          </a:p>
          <a:p>
            <a:pPr algn="r"/>
            <a:r>
              <a:rPr lang="en-US" sz="1600" dirty="0"/>
              <a:t>18.5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8522" y="3755281"/>
            <a:ext cx="2662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25 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upperWarningLimit</a:t>
            </a:r>
            <a:r>
              <a:rPr lang="en-US" sz="1600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7545" y="4194304"/>
            <a:ext cx="253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 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upperActionLimit</a:t>
            </a:r>
            <a:r>
              <a:rPr lang="en-US" sz="16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4996" y="5353921"/>
            <a:ext cx="3697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""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2025" y="4040416"/>
            <a:ext cx="367119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To set the value:</a:t>
            </a:r>
          </a:p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gauge.refresh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bmi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true);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8946488" y="5353921"/>
            <a:ext cx="2254912" cy="624076"/>
          </a:xfrm>
          <a:prstGeom prst="borderCallout2">
            <a:avLst>
              <a:gd name="adj1" fmla="val -9606"/>
              <a:gd name="adj2" fmla="val 48360"/>
              <a:gd name="adj3" fmla="val -48274"/>
              <a:gd name="adj4" fmla="val 54671"/>
              <a:gd name="adj5" fmla="val -116319"/>
              <a:gd name="adj6" fmla="val 542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see animation?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true</a:t>
            </a:r>
            <a:r>
              <a:rPr lang="en-US" dirty="0" err="1"/>
              <a:t>|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false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652A5-4F58-804B-910E-F5E77BB2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bmi-gauge.html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432EF5-EAE4-8A47-8D65-9F95162AE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017000" cy="4987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9470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5C47-A195-F27C-5702-41A661D5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window.onload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C04D9-F419-4B50-E34F-7AB8087C1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7387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https://developer.mozilla.org/en-US/docs/Web/API/Window/load_event</a:t>
            </a:r>
            <a:endParaRPr lang="en-US" dirty="0"/>
          </a:p>
        </p:txBody>
      </p:sp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F2CE898-BD2F-7979-BE3B-CAF1C4737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77" y="2462771"/>
            <a:ext cx="9291845" cy="36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2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84A3-FEEA-96F7-3340-2444343E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JustGage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22480AF7-65D3-165D-6AC8-A2AF7CA9F2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69468"/>
            <a:ext cx="5181600" cy="2863652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6646A52-F675-B392-087D-B798753F4C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2212" y="1825625"/>
            <a:ext cx="3921576" cy="4351338"/>
          </a:xfr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965011-16B4-9A0B-3FAE-6FD72EED6DBD}"/>
              </a:ext>
            </a:extLst>
          </p:cNvPr>
          <p:cNvSpPr txBox="1"/>
          <p:nvPr/>
        </p:nvSpPr>
        <p:spPr>
          <a:xfrm>
            <a:off x="838200" y="1791524"/>
            <a:ext cx="60976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gaugeSVG</a:t>
            </a:r>
            <a:r>
              <a:rPr lang="en-US" sz="2000" dirty="0"/>
              <a:t> author cites </a:t>
            </a:r>
            <a:r>
              <a:rPr lang="en-US" sz="2000" dirty="0" err="1"/>
              <a:t>JustGage</a:t>
            </a:r>
            <a:r>
              <a:rPr lang="en-US" sz="2000" dirty="0"/>
              <a:t> as inspiration.</a:t>
            </a:r>
          </a:p>
          <a:p>
            <a:r>
              <a:rPr lang="en-US" dirty="0">
                <a:hlinkClick r:id="rId4"/>
              </a:rPr>
              <a:t>https://toorshia.github.io/justgage/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EEA6E76-01B2-0617-9CA7-C99EFE9D7D70}"/>
              </a:ext>
            </a:extLst>
          </p:cNvPr>
          <p:cNvSpPr/>
          <p:nvPr/>
        </p:nvSpPr>
        <p:spPr>
          <a:xfrm>
            <a:off x="6935856" y="1977887"/>
            <a:ext cx="3669196" cy="3677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EB07-F6AB-4BD3-124C-8B6A9221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Raphaël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Javascript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graphics library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E5E62830-3F8E-645F-07FA-1298BE56A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464007"/>
            <a:ext cx="5181600" cy="233907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3C72F389-4AEE-E4D1-A5ED-9B4350035B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01470"/>
            <a:ext cx="5181600" cy="4199647"/>
          </a:xfr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CA12E6-C6EA-E386-6731-174BA2E92E16}"/>
              </a:ext>
            </a:extLst>
          </p:cNvPr>
          <p:cNvSpPr txBox="1"/>
          <p:nvPr/>
        </p:nvSpPr>
        <p:spPr>
          <a:xfrm>
            <a:off x="914400" y="1804618"/>
            <a:ext cx="449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https://dmitrybaranovskiy.github.io/raphael/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934E528-EA22-FE4D-E949-1E6BEF1805F6}"/>
              </a:ext>
            </a:extLst>
          </p:cNvPr>
          <p:cNvSpPr/>
          <p:nvPr/>
        </p:nvSpPr>
        <p:spPr>
          <a:xfrm>
            <a:off x="9650896" y="2653748"/>
            <a:ext cx="1351722" cy="3677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401B002-8BC5-893D-C48D-7F370E9A3B05}"/>
              </a:ext>
            </a:extLst>
          </p:cNvPr>
          <p:cNvSpPr/>
          <p:nvPr/>
        </p:nvSpPr>
        <p:spPr>
          <a:xfrm>
            <a:off x="838200" y="3428999"/>
            <a:ext cx="5257800" cy="178905"/>
          </a:xfrm>
          <a:custGeom>
            <a:avLst/>
            <a:gdLst>
              <a:gd name="connsiteX0" fmla="*/ 0 w 5257800"/>
              <a:gd name="connsiteY0" fmla="*/ 29818 h 178905"/>
              <a:gd name="connsiteX1" fmla="*/ 29818 w 5257800"/>
              <a:gd name="connsiteY1" fmla="*/ 0 h 178905"/>
              <a:gd name="connsiteX2" fmla="*/ 711355 w 5257800"/>
              <a:gd name="connsiteY2" fmla="*/ 0 h 178905"/>
              <a:gd name="connsiteX3" fmla="*/ 1236947 w 5257800"/>
              <a:gd name="connsiteY3" fmla="*/ 0 h 178905"/>
              <a:gd name="connsiteX4" fmla="*/ 1710558 w 5257800"/>
              <a:gd name="connsiteY4" fmla="*/ 0 h 178905"/>
              <a:gd name="connsiteX5" fmla="*/ 2340113 w 5257800"/>
              <a:gd name="connsiteY5" fmla="*/ 0 h 178905"/>
              <a:gd name="connsiteX6" fmla="*/ 2865705 w 5257800"/>
              <a:gd name="connsiteY6" fmla="*/ 0 h 178905"/>
              <a:gd name="connsiteX7" fmla="*/ 3547242 w 5257800"/>
              <a:gd name="connsiteY7" fmla="*/ 0 h 178905"/>
              <a:gd name="connsiteX8" fmla="*/ 4020853 w 5257800"/>
              <a:gd name="connsiteY8" fmla="*/ 0 h 178905"/>
              <a:gd name="connsiteX9" fmla="*/ 4702390 w 5257800"/>
              <a:gd name="connsiteY9" fmla="*/ 0 h 178905"/>
              <a:gd name="connsiteX10" fmla="*/ 5227982 w 5257800"/>
              <a:gd name="connsiteY10" fmla="*/ 0 h 178905"/>
              <a:gd name="connsiteX11" fmla="*/ 5257800 w 5257800"/>
              <a:gd name="connsiteY11" fmla="*/ 29818 h 178905"/>
              <a:gd name="connsiteX12" fmla="*/ 5257800 w 5257800"/>
              <a:gd name="connsiteY12" fmla="*/ 149087 h 178905"/>
              <a:gd name="connsiteX13" fmla="*/ 5227982 w 5257800"/>
              <a:gd name="connsiteY13" fmla="*/ 178905 h 178905"/>
              <a:gd name="connsiteX14" fmla="*/ 4650408 w 5257800"/>
              <a:gd name="connsiteY14" fmla="*/ 178905 h 178905"/>
              <a:gd name="connsiteX15" fmla="*/ 4072834 w 5257800"/>
              <a:gd name="connsiteY15" fmla="*/ 178905 h 178905"/>
              <a:gd name="connsiteX16" fmla="*/ 3391297 w 5257800"/>
              <a:gd name="connsiteY16" fmla="*/ 178905 h 178905"/>
              <a:gd name="connsiteX17" fmla="*/ 2813724 w 5257800"/>
              <a:gd name="connsiteY17" fmla="*/ 178905 h 178905"/>
              <a:gd name="connsiteX18" fmla="*/ 2392095 w 5257800"/>
              <a:gd name="connsiteY18" fmla="*/ 178905 h 178905"/>
              <a:gd name="connsiteX19" fmla="*/ 1918484 w 5257800"/>
              <a:gd name="connsiteY19" fmla="*/ 178905 h 178905"/>
              <a:gd name="connsiteX20" fmla="*/ 1236947 w 5257800"/>
              <a:gd name="connsiteY20" fmla="*/ 178905 h 178905"/>
              <a:gd name="connsiteX21" fmla="*/ 659373 w 5257800"/>
              <a:gd name="connsiteY21" fmla="*/ 178905 h 178905"/>
              <a:gd name="connsiteX22" fmla="*/ 29818 w 5257800"/>
              <a:gd name="connsiteY22" fmla="*/ 178905 h 178905"/>
              <a:gd name="connsiteX23" fmla="*/ 0 w 5257800"/>
              <a:gd name="connsiteY23" fmla="*/ 149087 h 178905"/>
              <a:gd name="connsiteX24" fmla="*/ 0 w 5257800"/>
              <a:gd name="connsiteY24" fmla="*/ 29818 h 17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57800" h="178905" extrusionOk="0">
                <a:moveTo>
                  <a:pt x="0" y="29818"/>
                </a:moveTo>
                <a:cubicBezTo>
                  <a:pt x="-3552" y="11159"/>
                  <a:pt x="8837" y="1694"/>
                  <a:pt x="29818" y="0"/>
                </a:cubicBezTo>
                <a:cubicBezTo>
                  <a:pt x="277146" y="-15870"/>
                  <a:pt x="415808" y="51442"/>
                  <a:pt x="711355" y="0"/>
                </a:cubicBezTo>
                <a:cubicBezTo>
                  <a:pt x="1006902" y="-51442"/>
                  <a:pt x="1114314" y="51944"/>
                  <a:pt x="1236947" y="0"/>
                </a:cubicBezTo>
                <a:cubicBezTo>
                  <a:pt x="1359580" y="-51944"/>
                  <a:pt x="1507243" y="53602"/>
                  <a:pt x="1710558" y="0"/>
                </a:cubicBezTo>
                <a:cubicBezTo>
                  <a:pt x="1913873" y="-53602"/>
                  <a:pt x="2053569" y="61568"/>
                  <a:pt x="2340113" y="0"/>
                </a:cubicBezTo>
                <a:cubicBezTo>
                  <a:pt x="2626658" y="-61568"/>
                  <a:pt x="2697212" y="45828"/>
                  <a:pt x="2865705" y="0"/>
                </a:cubicBezTo>
                <a:cubicBezTo>
                  <a:pt x="3034198" y="-45828"/>
                  <a:pt x="3373265" y="14060"/>
                  <a:pt x="3547242" y="0"/>
                </a:cubicBezTo>
                <a:cubicBezTo>
                  <a:pt x="3721219" y="-14060"/>
                  <a:pt x="3836192" y="25732"/>
                  <a:pt x="4020853" y="0"/>
                </a:cubicBezTo>
                <a:cubicBezTo>
                  <a:pt x="4205514" y="-25732"/>
                  <a:pt x="4515420" y="42350"/>
                  <a:pt x="4702390" y="0"/>
                </a:cubicBezTo>
                <a:cubicBezTo>
                  <a:pt x="4889360" y="-42350"/>
                  <a:pt x="5012197" y="1898"/>
                  <a:pt x="5227982" y="0"/>
                </a:cubicBezTo>
                <a:cubicBezTo>
                  <a:pt x="5242630" y="-104"/>
                  <a:pt x="5258115" y="12487"/>
                  <a:pt x="5257800" y="29818"/>
                </a:cubicBezTo>
                <a:cubicBezTo>
                  <a:pt x="5265251" y="77339"/>
                  <a:pt x="5248048" y="94889"/>
                  <a:pt x="5257800" y="149087"/>
                </a:cubicBezTo>
                <a:cubicBezTo>
                  <a:pt x="5259767" y="167964"/>
                  <a:pt x="5245432" y="178045"/>
                  <a:pt x="5227982" y="178905"/>
                </a:cubicBezTo>
                <a:cubicBezTo>
                  <a:pt x="5100473" y="201107"/>
                  <a:pt x="4937627" y="128954"/>
                  <a:pt x="4650408" y="178905"/>
                </a:cubicBezTo>
                <a:cubicBezTo>
                  <a:pt x="4363189" y="228856"/>
                  <a:pt x="4289023" y="144540"/>
                  <a:pt x="4072834" y="178905"/>
                </a:cubicBezTo>
                <a:cubicBezTo>
                  <a:pt x="3856645" y="213270"/>
                  <a:pt x="3666782" y="128306"/>
                  <a:pt x="3391297" y="178905"/>
                </a:cubicBezTo>
                <a:cubicBezTo>
                  <a:pt x="3115812" y="229504"/>
                  <a:pt x="3059448" y="145614"/>
                  <a:pt x="2813724" y="178905"/>
                </a:cubicBezTo>
                <a:cubicBezTo>
                  <a:pt x="2568000" y="212196"/>
                  <a:pt x="2589183" y="157851"/>
                  <a:pt x="2392095" y="178905"/>
                </a:cubicBezTo>
                <a:cubicBezTo>
                  <a:pt x="2195007" y="199959"/>
                  <a:pt x="2090569" y="127702"/>
                  <a:pt x="1918484" y="178905"/>
                </a:cubicBezTo>
                <a:cubicBezTo>
                  <a:pt x="1746399" y="230108"/>
                  <a:pt x="1475058" y="105096"/>
                  <a:pt x="1236947" y="178905"/>
                </a:cubicBezTo>
                <a:cubicBezTo>
                  <a:pt x="998836" y="252714"/>
                  <a:pt x="847567" y="137049"/>
                  <a:pt x="659373" y="178905"/>
                </a:cubicBezTo>
                <a:cubicBezTo>
                  <a:pt x="471179" y="220761"/>
                  <a:pt x="215937" y="170917"/>
                  <a:pt x="29818" y="178905"/>
                </a:cubicBezTo>
                <a:cubicBezTo>
                  <a:pt x="13185" y="174462"/>
                  <a:pt x="3324" y="166248"/>
                  <a:pt x="0" y="149087"/>
                </a:cubicBezTo>
                <a:cubicBezTo>
                  <a:pt x="-7749" y="124775"/>
                  <a:pt x="5383" y="74602"/>
                  <a:pt x="0" y="2981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1CFA-6DAA-B73B-D226-7CDE66EE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JustGage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EACF29-1D5A-057D-2B7C-8471BE00CE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1278923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85F4-DEEE-4226-10D7-8806E29DC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339547"/>
            <a:ext cx="10515600" cy="2425149"/>
          </a:xfrm>
        </p:spPr>
        <p:txBody>
          <a:bodyPr>
            <a:normAutofit/>
          </a:bodyPr>
          <a:lstStyle/>
          <a:p>
            <a:r>
              <a:rPr lang="en-US" sz="2800" dirty="0"/>
              <a:t>copy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raphael-2.1.4.min.js</a:t>
            </a:r>
            <a:r>
              <a:rPr lang="en-US" sz="2800" dirty="0"/>
              <a:t> and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justgage.js</a:t>
            </a:r>
            <a:r>
              <a:rPr lang="en-US" sz="2800" dirty="0"/>
              <a:t> into the current directory where you have your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.html</a:t>
            </a:r>
            <a:r>
              <a:rPr lang="en-US" sz="2800" dirty="0"/>
              <a:t> file</a:t>
            </a:r>
          </a:p>
          <a:p>
            <a:r>
              <a:rPr lang="en-US" dirty="0"/>
              <a:t>inside directory examples, there is a simple file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counter.html</a:t>
            </a:r>
            <a:endParaRPr lang="en-US" dirty="0"/>
          </a:p>
          <a:p>
            <a:pPr lvl="1"/>
            <a:r>
              <a:rPr lang="en-US" dirty="0"/>
              <a:t>I've modified it slightly to refer to the .</a:t>
            </a:r>
            <a:r>
              <a:rPr lang="en-US" dirty="0" err="1"/>
              <a:t>js</a:t>
            </a:r>
            <a:r>
              <a:rPr lang="en-US" dirty="0"/>
              <a:t> files for the same directory</a:t>
            </a:r>
          </a:p>
          <a:p>
            <a:pPr lvl="1"/>
            <a:r>
              <a:rPr lang="en-US" dirty="0"/>
              <a:t>and simplified the code</a:t>
            </a:r>
          </a:p>
        </p:txBody>
      </p:sp>
    </p:spTree>
    <p:extLst>
      <p:ext uri="{BB962C8B-B14F-4D97-AF65-F5344CB8AC3E}">
        <p14:creationId xmlns:p14="http://schemas.microsoft.com/office/powerpoint/2010/main" val="22166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4562-7BAA-344C-0502-6AC6E84A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counter.html</a:t>
            </a:r>
            <a:endParaRPr lang="en-US" dirty="0"/>
          </a:p>
        </p:txBody>
      </p:sp>
      <p:pic>
        <p:nvPicPr>
          <p:cNvPr id="6" name="Content Placeholder 5" descr="A red circle with black numbers and a white circle&#10;&#10;Description automatically generated">
            <a:extLst>
              <a:ext uri="{FF2B5EF4-FFF2-40B4-BE49-F238E27FC236}">
                <a16:creationId xmlns:a16="http://schemas.microsoft.com/office/drawing/2014/main" id="{06B71E0F-AF60-E68D-6A43-2D151C080C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959180" cy="4069867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ACCA81FA-11C7-53FE-304A-BAB5F6A9B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1161" y="834887"/>
            <a:ext cx="6811296" cy="565798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773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0040-C490-DCB9-9D29-15960444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JustGage</a:t>
            </a:r>
            <a:endParaRPr lang="en-US" dirty="0"/>
          </a:p>
        </p:txBody>
      </p:sp>
      <p:pic>
        <p:nvPicPr>
          <p:cNvPr id="6" name="Content Placeholder 5" descr="A close up of a text&#10;&#10;Description automatically generated">
            <a:extLst>
              <a:ext uri="{FF2B5EF4-FFF2-40B4-BE49-F238E27FC236}">
                <a16:creationId xmlns:a16="http://schemas.microsoft.com/office/drawing/2014/main" id="{0ECBB787-EA35-A4FA-8EEC-C91BFC237B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6129" y="2325756"/>
            <a:ext cx="7607446" cy="1103244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B6F0A-2004-23DB-061D-C3882534F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500132"/>
          </a:xfrm>
        </p:spPr>
        <p:txBody>
          <a:bodyPr/>
          <a:lstStyle/>
          <a:p>
            <a:r>
              <a:rPr lang="en-US" dirty="0" err="1"/>
              <a:t>justgage.js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82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9A37-D236-EFE3-391F-6B1161F1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115E-6A5E-6154-B269-FE8736BC5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pic>
        <p:nvPicPr>
          <p:cNvPr id="6" name="Content Placeholder 5" descr="A number in a circle&#10;&#10;Description automatically generated">
            <a:extLst>
              <a:ext uri="{FF2B5EF4-FFF2-40B4-BE49-F238E27FC236}">
                <a16:creationId xmlns:a16="http://schemas.microsoft.com/office/drawing/2014/main" id="{544FFC7E-CB1E-3E65-04A2-CCB96F3EF7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32141" y="1825625"/>
            <a:ext cx="1638641" cy="4812516"/>
          </a:xfrm>
          <a:ln>
            <a:solidFill>
              <a:schemeClr val="tx1"/>
            </a:solidFill>
          </a:ln>
        </p:spPr>
      </p:pic>
      <p:pic>
        <p:nvPicPr>
          <p:cNvPr id="8" name="Picture 7" descr="A white circle with yellow and black numbers&#10;&#10;Description automatically generated">
            <a:extLst>
              <a:ext uri="{FF2B5EF4-FFF2-40B4-BE49-F238E27FC236}">
                <a16:creationId xmlns:a16="http://schemas.microsoft.com/office/drawing/2014/main" id="{B1CAFC4A-5AC8-1E1D-A415-F9894C22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19" y="1825625"/>
            <a:ext cx="1511966" cy="4794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white circle with yellow and black numbers&#10;&#10;Description automatically generated">
            <a:extLst>
              <a:ext uri="{FF2B5EF4-FFF2-40B4-BE49-F238E27FC236}">
                <a16:creationId xmlns:a16="http://schemas.microsoft.com/office/drawing/2014/main" id="{BEA65CBD-5350-7BD0-1C30-E179A6259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022" y="1834671"/>
            <a:ext cx="1537385" cy="4794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white circle with black numbers and a yellow circle&#10;&#10;Description automatically generated">
            <a:extLst>
              <a:ext uri="{FF2B5EF4-FFF2-40B4-BE49-F238E27FC236}">
                <a16:creationId xmlns:a16="http://schemas.microsoft.com/office/drawing/2014/main" id="{524E9AE0-5242-FDCD-403A-573A2CBCD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544" y="1816578"/>
            <a:ext cx="1524758" cy="4812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91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E717-4E95-9AC8-2B2C-38A2C822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F5272-F382-E4D0-0CB8-53D9FF201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BMI Gauge animated display example </a:t>
            </a:r>
          </a:p>
          <a:p>
            <a:pPr lvl="1"/>
            <a:r>
              <a:rPr lang="en-US" sz="2800" i="1" dirty="0"/>
              <a:t>using &lt;form&gt; elements</a:t>
            </a:r>
          </a:p>
          <a:p>
            <a:pPr lvl="1"/>
            <a:r>
              <a:rPr lang="en-US" sz="2800" i="1" dirty="0"/>
              <a:t>using &lt;table&gt;</a:t>
            </a:r>
            <a:endParaRPr lang="en-US" sz="2800" dirty="0"/>
          </a:p>
          <a:p>
            <a:pPr lvl="1"/>
            <a:r>
              <a:rPr lang="en-US" sz="2800" i="1" dirty="0"/>
              <a:t>using </a:t>
            </a:r>
            <a:r>
              <a:rPr lang="en-US" sz="2800" i="1" dirty="0" err="1"/>
              <a:t>Javascript</a:t>
            </a:r>
            <a:r>
              <a:rPr lang="en-US" sz="2800" i="1" dirty="0"/>
              <a:t> to compute BMI value</a:t>
            </a:r>
          </a:p>
          <a:p>
            <a:pPr lvl="1"/>
            <a:r>
              <a:rPr lang="en-US" sz="2800" i="1" dirty="0"/>
              <a:t>using the </a:t>
            </a:r>
            <a:r>
              <a:rPr lang="en-US" sz="2800" i="1" dirty="0" err="1"/>
              <a:t>gaugeSVG.js</a:t>
            </a:r>
            <a:r>
              <a:rPr lang="en-US" sz="2800" i="1" dirty="0"/>
              <a:t> widget to display the BMI value</a:t>
            </a:r>
          </a:p>
          <a:p>
            <a:r>
              <a:rPr lang="en-US" sz="3200" dirty="0"/>
              <a:t>Homework 7:</a:t>
            </a:r>
          </a:p>
          <a:p>
            <a:pPr lvl="1"/>
            <a:r>
              <a:rPr lang="en-US" sz="2800" dirty="0"/>
              <a:t> use the Gauge!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109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A49A-AB12-1D43-124A-8CBDCDC6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A008-06CF-377D-32A8-7793CA255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either the </a:t>
            </a:r>
            <a:r>
              <a:rPr lang="en-US" dirty="0" err="1"/>
              <a:t>gaugeSVG.js</a:t>
            </a:r>
            <a:r>
              <a:rPr lang="en-US" dirty="0"/>
              <a:t> or the </a:t>
            </a:r>
            <a:r>
              <a:rPr lang="en-US" dirty="0" err="1"/>
              <a:t>JustGage</a:t>
            </a:r>
            <a:r>
              <a:rPr lang="en-US" dirty="0"/>
              <a:t> widget</a:t>
            </a:r>
          </a:p>
          <a:p>
            <a:r>
              <a:rPr lang="en-US" dirty="0"/>
              <a:t>Write a html page that generates 100 random whole numbers between 1,2,…,12 when a button is clicked</a:t>
            </a:r>
          </a:p>
          <a:p>
            <a:pPr lvl="1"/>
            <a:r>
              <a:rPr lang="en-US" b="1" dirty="0"/>
              <a:t>Hint</a:t>
            </a:r>
            <a:r>
              <a:rPr lang="en-US" dirty="0"/>
              <a:t>: recall tic-tac-toe code  </a:t>
            </a:r>
            <a:r>
              <a:rPr lang="en-US" sz="1800" dirty="0" err="1">
                <a:effectLst/>
                <a:latin typeface="Menlo" panose="020B0609030804020204" pitchFamily="49" charset="0"/>
              </a:rPr>
              <a:t>Math.floor</a:t>
            </a:r>
            <a:r>
              <a:rPr lang="en-US" sz="1800" dirty="0">
                <a:effectLst/>
                <a:latin typeface="Menlo" panose="020B0609030804020204" pitchFamily="49" charset="0"/>
              </a:rPr>
              <a:t>(</a:t>
            </a:r>
            <a:r>
              <a:rPr lang="en-US" sz="1800" dirty="0" err="1">
                <a:effectLst/>
                <a:latin typeface="Menlo" panose="020B0609030804020204" pitchFamily="49" charset="0"/>
              </a:rPr>
              <a:t>Math.random</a:t>
            </a:r>
            <a:r>
              <a:rPr lang="en-US" sz="1800" dirty="0">
                <a:effectLst/>
                <a:latin typeface="Menlo" panose="020B0609030804020204" pitchFamily="49" charset="0"/>
              </a:rPr>
              <a:t>()*</a:t>
            </a:r>
            <a:r>
              <a:rPr lang="en-US" sz="1800" i="1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US" sz="1800" dirty="0">
                <a:effectLst/>
                <a:latin typeface="Menlo" panose="020B0609030804020204" pitchFamily="49" charset="0"/>
              </a:rPr>
              <a:t>)+1 </a:t>
            </a:r>
            <a:endParaRPr lang="en-US" dirty="0"/>
          </a:p>
          <a:p>
            <a:r>
              <a:rPr lang="en-US" dirty="0"/>
              <a:t>Displays 3 gauges that counts the total number for ranges 1-4, 5-8, 9-12</a:t>
            </a:r>
          </a:p>
          <a:p>
            <a:pPr lvl="1"/>
            <a:r>
              <a:rPr lang="en-US" dirty="0"/>
              <a:t>Hint: use three totals, one for each range, each a variable initialized to 0.</a:t>
            </a:r>
          </a:p>
          <a:p>
            <a:pPr lvl="1"/>
            <a:r>
              <a:rPr lang="en-US" dirty="0"/>
              <a:t>refresh the appropriate gauge when its total is incremented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00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8280-4053-E05D-ACB3-1434E832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DOMContentLoaded</a:t>
            </a:r>
            <a:endParaRPr lang="en-US" dirty="0"/>
          </a:p>
        </p:txBody>
      </p:sp>
      <p:pic>
        <p:nvPicPr>
          <p:cNvPr id="6" name="Content Placeholder 5" descr="A screen shot of a computer&#10;&#10;Description automatically generated">
            <a:extLst>
              <a:ext uri="{FF2B5EF4-FFF2-40B4-BE49-F238E27FC236}">
                <a16:creationId xmlns:a16="http://schemas.microsoft.com/office/drawing/2014/main" id="{DF200BFC-1180-906D-3F14-26170D221F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94381" y="2196549"/>
            <a:ext cx="6218583" cy="411793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1A455-6C74-3501-5E3B-94EF109BB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37092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https://developer.mozilla.org/en-US/docs/Web/API/Document/DOMContentLoaded_event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39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C44A-02F2-8F1C-5FDE-3CF25803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B9CF-15B8-156B-C566-9282FB6B1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to me</a:t>
            </a:r>
          </a:p>
          <a:p>
            <a:r>
              <a:rPr lang="en-US" dirty="0"/>
              <a:t>Subject: 408/508 Homework 7 </a:t>
            </a:r>
            <a:r>
              <a:rPr lang="en-US" i="1" dirty="0">
                <a:solidFill>
                  <a:schemeClr val="accent1"/>
                </a:solidFill>
              </a:rPr>
              <a:t>YOUR NAME</a:t>
            </a:r>
          </a:p>
          <a:p>
            <a:r>
              <a:rPr lang="en-US" dirty="0"/>
              <a:t>Due date: Sunday midnight</a:t>
            </a:r>
          </a:p>
          <a:p>
            <a:r>
              <a:rPr lang="en-US" dirty="0"/>
              <a:t>A PDF file (showing screenshots)</a:t>
            </a:r>
          </a:p>
          <a:p>
            <a:r>
              <a:rPr lang="en-US" dirty="0"/>
              <a:t>Attachment: your .html file so I can test it</a:t>
            </a:r>
          </a:p>
        </p:txBody>
      </p:sp>
    </p:spTree>
    <p:extLst>
      <p:ext uri="{BB962C8B-B14F-4D97-AF65-F5344CB8AC3E}">
        <p14:creationId xmlns:p14="http://schemas.microsoft.com/office/powerpoint/2010/main" val="383006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6A6C-5927-4345-84DC-C0815A23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BMI: 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&lt;form&gt;… &lt;/form&gt;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06513-438E-B049-ACBB-B123F5C6FEA9}"/>
              </a:ext>
            </a:extLst>
          </p:cNvPr>
          <p:cNvSpPr txBox="1"/>
          <p:nvPr/>
        </p:nvSpPr>
        <p:spPr>
          <a:xfrm>
            <a:off x="747643" y="5972381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File: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bmi-js.html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55CF34F6-29E2-05FC-4AF8-B9C7E0133C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2007704"/>
            <a:ext cx="7689461" cy="39259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28B9A9B-9506-7E98-83C2-38E9B2B001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2924" y="2227436"/>
            <a:ext cx="2933700" cy="191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Left Arrow Callout 12">
            <a:extLst>
              <a:ext uri="{FF2B5EF4-FFF2-40B4-BE49-F238E27FC236}">
                <a16:creationId xmlns:a16="http://schemas.microsoft.com/office/drawing/2014/main" id="{E71EF7E7-9CE0-A8D0-4AF5-712B5016EE5C}"/>
              </a:ext>
            </a:extLst>
          </p:cNvPr>
          <p:cNvSpPr/>
          <p:nvPr/>
        </p:nvSpPr>
        <p:spPr>
          <a:xfrm>
            <a:off x="10021126" y="2917912"/>
            <a:ext cx="1470991" cy="3279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"weight"</a:t>
            </a:r>
          </a:p>
        </p:txBody>
      </p:sp>
      <p:sp>
        <p:nvSpPr>
          <p:cNvPr id="14" name="Left Arrow Callout 13">
            <a:extLst>
              <a:ext uri="{FF2B5EF4-FFF2-40B4-BE49-F238E27FC236}">
                <a16:creationId xmlns:a16="http://schemas.microsoft.com/office/drawing/2014/main" id="{9B0ECD94-1FAF-7806-1C98-AB795458A0BB}"/>
              </a:ext>
            </a:extLst>
          </p:cNvPr>
          <p:cNvSpPr/>
          <p:nvPr/>
        </p:nvSpPr>
        <p:spPr>
          <a:xfrm>
            <a:off x="10021126" y="3294840"/>
            <a:ext cx="1470991" cy="3279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"height"</a:t>
            </a:r>
          </a:p>
        </p:txBody>
      </p:sp>
      <p:sp>
        <p:nvSpPr>
          <p:cNvPr id="15" name="Left Arrow Callout 14">
            <a:extLst>
              <a:ext uri="{FF2B5EF4-FFF2-40B4-BE49-F238E27FC236}">
                <a16:creationId xmlns:a16="http://schemas.microsoft.com/office/drawing/2014/main" id="{F95217FF-8280-EEC2-6C49-6CAF3987FFB0}"/>
              </a:ext>
            </a:extLst>
          </p:cNvPr>
          <p:cNvSpPr/>
          <p:nvPr/>
        </p:nvSpPr>
        <p:spPr>
          <a:xfrm>
            <a:off x="9547361" y="3658412"/>
            <a:ext cx="1470991" cy="3279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"units"</a:t>
            </a:r>
          </a:p>
        </p:txBody>
      </p:sp>
      <p:sp>
        <p:nvSpPr>
          <p:cNvPr id="16" name="Left Arrow Callout 15">
            <a:extLst>
              <a:ext uri="{FF2B5EF4-FFF2-40B4-BE49-F238E27FC236}">
                <a16:creationId xmlns:a16="http://schemas.microsoft.com/office/drawing/2014/main" id="{4D2DD236-04A6-F09F-1B81-1627A72A7297}"/>
              </a:ext>
            </a:extLst>
          </p:cNvPr>
          <p:cNvSpPr/>
          <p:nvPr/>
        </p:nvSpPr>
        <p:spPr>
          <a:xfrm>
            <a:off x="3507682" y="5083021"/>
            <a:ext cx="2783787" cy="63197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"output" is (currently) an empty division</a:t>
            </a:r>
          </a:p>
        </p:txBody>
      </p:sp>
    </p:spTree>
    <p:extLst>
      <p:ext uri="{BB962C8B-B14F-4D97-AF65-F5344CB8AC3E}">
        <p14:creationId xmlns:p14="http://schemas.microsoft.com/office/powerpoint/2010/main" val="18657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6A6C-5927-4345-84DC-C0815A23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BMI: </a:t>
            </a:r>
            <a:r>
              <a:rPr lang="en-US" dirty="0" err="1"/>
              <a:t>Javascript</a:t>
            </a:r>
            <a:r>
              <a:rPr lang="en-US" dirty="0"/>
              <a:t> function </a:t>
            </a:r>
            <a:r>
              <a:rPr lang="en-US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computeBMI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7FA090-5BF7-274A-966A-51616E25DC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2108165"/>
            <a:ext cx="5844991" cy="4481477"/>
          </a:xfr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406513-438E-B049-ACBB-B123F5C6FEA9}"/>
              </a:ext>
            </a:extLst>
          </p:cNvPr>
          <p:cNvSpPr txBox="1"/>
          <p:nvPr/>
        </p:nvSpPr>
        <p:spPr>
          <a:xfrm>
            <a:off x="838200" y="1621939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File: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bmi-js.html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921863-5DBF-C7AD-9244-79D21F25E9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9469" y="2099869"/>
            <a:ext cx="2933700" cy="191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307CB3B5-CA81-E035-D77E-C3624BC8B627}"/>
              </a:ext>
            </a:extLst>
          </p:cNvPr>
          <p:cNvSpPr/>
          <p:nvPr/>
        </p:nvSpPr>
        <p:spPr>
          <a:xfrm>
            <a:off x="6889474" y="4001304"/>
            <a:ext cx="2534478" cy="1043090"/>
          </a:xfrm>
          <a:prstGeom prst="upArrowCallout">
            <a:avLst>
              <a:gd name="adj1" fmla="val 18528"/>
              <a:gd name="adj2" fmla="val 29315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computeBMI</a:t>
            </a:r>
            <a:r>
              <a:rPr lang="en-US" dirty="0"/>
              <a:t>(this)</a:t>
            </a:r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F6876455-26BE-07C2-4C62-EECE7F65F988}"/>
              </a:ext>
            </a:extLst>
          </p:cNvPr>
          <p:cNvSpPr/>
          <p:nvPr/>
        </p:nvSpPr>
        <p:spPr>
          <a:xfrm>
            <a:off x="9628282" y="2730728"/>
            <a:ext cx="2388127" cy="3279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e.form.weight.value</a:t>
            </a:r>
            <a:endParaRPr lang="en-US" dirty="0"/>
          </a:p>
        </p:txBody>
      </p:sp>
      <p:sp>
        <p:nvSpPr>
          <p:cNvPr id="12" name="Left Arrow Callout 11">
            <a:extLst>
              <a:ext uri="{FF2B5EF4-FFF2-40B4-BE49-F238E27FC236}">
                <a16:creationId xmlns:a16="http://schemas.microsoft.com/office/drawing/2014/main" id="{483C01C9-349E-BFE5-671D-8F1C84C1086E}"/>
              </a:ext>
            </a:extLst>
          </p:cNvPr>
          <p:cNvSpPr/>
          <p:nvPr/>
        </p:nvSpPr>
        <p:spPr>
          <a:xfrm>
            <a:off x="9628282" y="3101009"/>
            <a:ext cx="2388127" cy="32799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e.form.height.value</a:t>
            </a:r>
            <a:endParaRPr lang="en-US" dirty="0"/>
          </a:p>
        </p:txBody>
      </p:sp>
      <p:sp>
        <p:nvSpPr>
          <p:cNvPr id="13" name="Left Arrow Callout 12">
            <a:extLst>
              <a:ext uri="{FF2B5EF4-FFF2-40B4-BE49-F238E27FC236}">
                <a16:creationId xmlns:a16="http://schemas.microsoft.com/office/drawing/2014/main" id="{79734E5B-742F-5AEC-6398-1B978D05C235}"/>
              </a:ext>
            </a:extLst>
          </p:cNvPr>
          <p:cNvSpPr/>
          <p:nvPr/>
        </p:nvSpPr>
        <p:spPr>
          <a:xfrm>
            <a:off x="9269106" y="3482310"/>
            <a:ext cx="2816878" cy="53525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e.form.units</a:t>
            </a:r>
            <a:r>
              <a:rPr lang="en-US" dirty="0"/>
              <a:t>[0].checked</a:t>
            </a:r>
          </a:p>
          <a:p>
            <a:pPr algn="ctr"/>
            <a:r>
              <a:rPr lang="en-US" dirty="0"/>
              <a:t>0 = 1</a:t>
            </a:r>
            <a:r>
              <a:rPr lang="en-US" baseline="30000" dirty="0"/>
              <a:t>st</a:t>
            </a:r>
            <a:r>
              <a:rPr lang="en-US" dirty="0"/>
              <a:t> radio button</a:t>
            </a:r>
          </a:p>
        </p:txBody>
      </p:sp>
    </p:spTree>
    <p:extLst>
      <p:ext uri="{BB962C8B-B14F-4D97-AF65-F5344CB8AC3E}">
        <p14:creationId xmlns:p14="http://schemas.microsoft.com/office/powerpoint/2010/main" val="8588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6836-9DCE-DF47-9119-873D51C2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BMI: </a:t>
            </a:r>
            <a:r>
              <a:rPr lang="en-US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gaugeSVG.js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36B9A-C0CB-1A41-A08B-34764935028D}"/>
              </a:ext>
            </a:extLst>
          </p:cNvPr>
          <p:cNvSpPr txBox="1"/>
          <p:nvPr/>
        </p:nvSpPr>
        <p:spPr>
          <a:xfrm>
            <a:off x="1739347" y="4271839"/>
            <a:ext cx="1105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http://www.codeproject.com/Articles/604502/A-universal-gauge-for-your-web-dashboard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DFAFE-21E8-7545-8B04-236606C65C4A}"/>
              </a:ext>
            </a:extLst>
          </p:cNvPr>
          <p:cNvSpPr txBox="1"/>
          <p:nvPr/>
        </p:nvSpPr>
        <p:spPr>
          <a:xfrm>
            <a:off x="914399" y="5137989"/>
            <a:ext cx="991925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bmi-gauge.html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2400" dirty="0"/>
              <a:t>Download 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gaugeSVG.js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2400" dirty="0"/>
              <a:t>from the course webpage </a:t>
            </a:r>
          </a:p>
          <a:p>
            <a:r>
              <a:rPr lang="en-US" sz="2400" dirty="0"/>
              <a:t>(</a:t>
            </a:r>
            <a:r>
              <a:rPr lang="en-US" sz="2400" i="1" dirty="0"/>
              <a:t>I've modified the original code a bit</a:t>
            </a:r>
            <a:r>
              <a:rPr lang="en-US" sz="2400" dirty="0"/>
              <a:t>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C30187A-DC39-994C-56FF-D13FEF47C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771782"/>
            <a:ext cx="5181600" cy="2365120"/>
          </a:xfrm>
          <a:ln>
            <a:solidFill>
              <a:schemeClr val="tx1"/>
            </a:solidFill>
          </a:ln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6991282C-B4FD-3575-C612-09806C0B4C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5181600" cy="231127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31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56" y="2597223"/>
            <a:ext cx="8456309" cy="3099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BMI: </a:t>
            </a:r>
            <a:r>
              <a:rPr lang="en-US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gaugeSVG.js</a:t>
            </a:r>
            <a:endParaRPr lang="en-US" sz="4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211" y="1670208"/>
            <a:ext cx="10515600" cy="892175"/>
          </a:xfrm>
        </p:spPr>
        <p:txBody>
          <a:bodyPr>
            <a:normAutofit/>
          </a:bodyPr>
          <a:lstStyle/>
          <a:p>
            <a:r>
              <a:rPr lang="en-US" b="1" dirty="0"/>
              <a:t>Note</a:t>
            </a:r>
            <a:r>
              <a:rPr lang="en-US" dirty="0"/>
              <a:t>: I</a:t>
            </a:r>
            <a:r>
              <a:rPr lang="en-US" i="1" dirty="0"/>
              <a:t>'ve modified his code slightly to allow for different colors for lower and upper warning ranges</a:t>
            </a:r>
          </a:p>
        </p:txBody>
      </p:sp>
    </p:spTree>
    <p:extLst>
      <p:ext uri="{BB962C8B-B14F-4D97-AF65-F5344CB8AC3E}">
        <p14:creationId xmlns:p14="http://schemas.microsoft.com/office/powerpoint/2010/main" val="335618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712" y="640493"/>
            <a:ext cx="5097623" cy="186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BMI: </a:t>
            </a:r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gaugeSVG.js</a:t>
            </a:r>
            <a:endParaRPr lang="en-US" sz="4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7" name="Content Placeholder 6" descr="Screen Shot 2014-09-26 at 11.22.43 AM.png">
            <a:extLst>
              <a:ext uri="{FF2B5EF4-FFF2-40B4-BE49-F238E27FC236}">
                <a16:creationId xmlns:a16="http://schemas.microsoft.com/office/drawing/2014/main" id="{180A26A8-968B-34F5-EE78-4F3ED18BF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9" y="2579577"/>
            <a:ext cx="7343351" cy="4129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062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712" y="640493"/>
            <a:ext cx="5097623" cy="186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BMI: </a:t>
            </a:r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gaugeSVG.js</a:t>
            </a:r>
            <a:endParaRPr lang="en-US" sz="4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Content Placeholder 4" descr="Screen Shot 2014-09-26 at 11.23.04 AM.png">
            <a:extLst>
              <a:ext uri="{FF2B5EF4-FFF2-40B4-BE49-F238E27FC236}">
                <a16:creationId xmlns:a16="http://schemas.microsoft.com/office/drawing/2014/main" id="{AB278B84-8C4D-2F87-B726-C8F9206AB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3097"/>
            <a:ext cx="7633370" cy="38497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435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8FB5-69BE-8A4B-B073-402F69E9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BMI: 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&lt;table&gt;… &lt;/table&gt;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F5AEF1-E40A-8845-9DF2-D16636D9A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908800" cy="50245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9F28D0-5204-3787-F694-2EC196119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409" y="4041913"/>
            <a:ext cx="2032000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06ADA-3AEE-FF55-EA58-DD2CCAC1BC02}"/>
              </a:ext>
            </a:extLst>
          </p:cNvPr>
          <p:cNvSpPr txBox="1"/>
          <p:nvPr/>
        </p:nvSpPr>
        <p:spPr>
          <a:xfrm>
            <a:off x="7952409" y="364898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&lt;table&gt;</a:t>
            </a:r>
          </a:p>
        </p:txBody>
      </p:sp>
    </p:spTree>
    <p:extLst>
      <p:ext uri="{BB962C8B-B14F-4D97-AF65-F5344CB8AC3E}">
        <p14:creationId xmlns:p14="http://schemas.microsoft.com/office/powerpoint/2010/main" val="47828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517</Words>
  <Application>Microsoft Macintosh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Menlo</vt:lpstr>
      <vt:lpstr>Office Theme</vt:lpstr>
      <vt:lpstr>408/508 Computational Techniques for Linguists </vt:lpstr>
      <vt:lpstr>Today's Topic</vt:lpstr>
      <vt:lpstr>BMI: &lt;form&gt;… &lt;/form&gt;</vt:lpstr>
      <vt:lpstr>BMI: Javascript function computeBMI()</vt:lpstr>
      <vt:lpstr>BMI: gaugeSVG.js</vt:lpstr>
      <vt:lpstr>BMI: gaugeSVG.js</vt:lpstr>
      <vt:lpstr>BMI: gaugeSVG.js</vt:lpstr>
      <vt:lpstr>BMI: gaugeSVG.js</vt:lpstr>
      <vt:lpstr>BMI: &lt;table&gt;… &lt;/table&gt;</vt:lpstr>
      <vt:lpstr>BMI: new GaugeSVG()</vt:lpstr>
      <vt:lpstr>BMI: new GaugeSVG()</vt:lpstr>
      <vt:lpstr>bmi-gauge.html</vt:lpstr>
      <vt:lpstr>window.onload()</vt:lpstr>
      <vt:lpstr>JustGage</vt:lpstr>
      <vt:lpstr>Raphaël Javascript graphics library</vt:lpstr>
      <vt:lpstr>JustGage</vt:lpstr>
      <vt:lpstr>counter.html</vt:lpstr>
      <vt:lpstr>JustGage</vt:lpstr>
      <vt:lpstr>Homework 7</vt:lpstr>
      <vt:lpstr>Homework 7</vt:lpstr>
      <vt:lpstr>DOMContentLoaded</vt:lpstr>
      <vt:lpstr>Homework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408/508 Computational Techniques for Linguists </dc:title>
  <dc:creator>sandiway@mac.com</dc:creator>
  <cp:lastModifiedBy>sandiway@mac.com</cp:lastModifiedBy>
  <cp:revision>3</cp:revision>
  <dcterms:created xsi:type="dcterms:W3CDTF">2023-10-09T21:54:34Z</dcterms:created>
  <dcterms:modified xsi:type="dcterms:W3CDTF">2023-10-11T21:58:12Z</dcterms:modified>
</cp:coreProperties>
</file>