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35" r:id="rId3"/>
    <p:sldId id="345" r:id="rId4"/>
    <p:sldId id="265" r:id="rId5"/>
    <p:sldId id="287" r:id="rId6"/>
    <p:sldId id="288" r:id="rId7"/>
    <p:sldId id="298" r:id="rId8"/>
    <p:sldId id="299" r:id="rId9"/>
    <p:sldId id="340" r:id="rId10"/>
    <p:sldId id="301" r:id="rId11"/>
    <p:sldId id="341" r:id="rId12"/>
    <p:sldId id="302" r:id="rId13"/>
    <p:sldId id="342" r:id="rId14"/>
    <p:sldId id="303" r:id="rId15"/>
    <p:sldId id="304" r:id="rId16"/>
    <p:sldId id="343" r:id="rId17"/>
    <p:sldId id="344" r:id="rId18"/>
    <p:sldId id="295" r:id="rId19"/>
    <p:sldId id="346" r:id="rId20"/>
    <p:sldId id="337" r:id="rId21"/>
    <p:sldId id="338" r:id="rId22"/>
    <p:sldId id="263" r:id="rId23"/>
    <p:sldId id="262" r:id="rId24"/>
    <p:sldId id="278" r:id="rId25"/>
    <p:sldId id="259" r:id="rId26"/>
    <p:sldId id="3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925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F2CE-06C9-614F-98A4-7236CE599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EAA53-C703-F343-9FD0-7F73FBA86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DFDE0-57D0-7E43-9BC6-39A5B95F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B9E1A-6B29-7B47-B606-16B7D6D1B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244B5-0479-1545-BCEA-15240B9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4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EA3E-5424-D74A-B6DA-57A79327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36F25-0018-4A49-8635-BE0CE2341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F440D-D9A5-E54C-A55A-F141844C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C0B41-9E13-FC46-8BA4-5874F2BF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E0A4-A146-AA47-BD65-5C2DEB9B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9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9B7DE4-C10D-B941-878F-360485553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E163D-9C09-1B44-824F-2EA1C7049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58097-A0B8-4A40-A758-3109F2CF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F3FB-B5FC-3D4F-89D7-6273AB91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6476-0F91-8742-9ED2-1C47C227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4F35-8039-0EAA-446D-22371ED44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B6FD1-099B-0F67-B4AE-25672C403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AC972-FBBE-FBF9-E55F-2A08075F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4C66-015D-8E09-97F4-08D1208A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6CCC-BD04-4C40-63CC-304222ED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3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F1B6-79D1-053F-E2A1-E76F7FAA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CAD0-971F-52B9-F515-C7A91A889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79DD2-7266-BC54-6AA4-93533001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5B7D-AE75-477E-D2CC-77C90ACB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59ED-4BBE-9E5C-B9B2-34600299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4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C849-3AC2-DC03-1875-E0B76AC1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7CEF3-31E8-78B4-B2B8-A4AFA3FC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2F17-5C55-192C-F83D-26672A1A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46F-8D91-003E-EA40-258DE83B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36F8-319D-9E1A-CBFA-DEADCF02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1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6D68-5806-7D5D-7BAC-B143C735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E83BA-9041-8589-AE11-48A5E3A8A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EB0C3-A259-150E-CBB3-48C1DEB5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A3872-F912-C13B-C1F5-1F9275E1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DD4F5-D940-A025-F3DD-03F47166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465BC-7595-8D15-B5DF-50BBAC1F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91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B1AB-118C-27A5-EDA7-55A18F4D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1A60D-1EEE-846A-593C-DDCFF2B3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FE416-1835-F222-5796-B0AFB1CD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D1C5F-4CE1-A39C-882B-02E37DA21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68A4C3-1C1A-E63E-E71A-31C7730BD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C5594-8299-A8C6-29FA-BB699C60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6F4DA-0D80-724B-878D-D749891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F2880-B09A-7FAA-769F-A584DBC2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E0B6-D939-67AF-CAF9-75523882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20C44-62A2-D98F-3D10-97C0F1A0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2C275-450E-B2EE-66BC-CBC116A5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C8EA0-7878-47B0-68F0-16959FB5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F130E-7747-6A4B-B2AD-5FFFF1C8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E643-4110-F904-BD4A-07D99B80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87C6-93C4-7A63-0058-F143CBBD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DFF4-6BEA-046D-FD76-2F6A0FB0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D452-7E69-A77D-BDEB-529866B5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7000-50D1-DDD9-7ED7-7E23A2EAD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339C5-551F-C588-0994-994F9F9A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018CC-94E5-F32A-81F6-067E9785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0BB5B-6399-B4D3-3721-E8311908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C5C0-3F87-1643-914B-0383358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AFDDE-B889-2442-A669-7625436CF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AB465-1AC4-AA4C-A4FC-28FD6294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1A4A-273E-A947-9BBB-36712613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5A2C-09F7-EE4C-BC22-F6B41B71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9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9452-D7D5-B571-651C-11C5EBCC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32EB1-0959-E088-2241-8441001A2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32F92-DE89-7B38-EE61-725A46F48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E692E-2183-07E1-BDCF-74E29293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2203E-9A9F-D660-B696-74ED3D45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6B16B-42A2-74B2-53C1-9BDD8ADD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3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694A-6587-24EF-41A3-26B10E97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D768A-2CB4-D9F2-D598-53BE1488D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C530-1E5F-02A7-A08B-A640A5B1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7AAD5-31E1-5305-1DFB-F942C7B4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1D2BA-88DB-99D9-2443-38D395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7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A3969-7C66-6D90-7849-BB26C7A97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9D075-47E9-4869-B39B-253FE4606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F3FCB-2D9D-DC6E-0C30-6F5A37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BE5B-634A-C897-ADC7-6350AC7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58C6-B1AB-2090-07E6-AC21AAF3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6645-B954-E649-B578-854F54AF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B27A9-2D69-5E41-8248-5364ECC8D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B882-0718-1A48-B5C6-C32B80C5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5D1F-0811-7946-9646-B0D98F7B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85DB4-4A29-C348-A094-61263039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2751-9B9D-7C4D-98FD-7386322F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AFAC-6E6C-E44E-BA12-3023C91C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0080-635B-3F43-8B13-35EFBD5BA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D42C7-CA48-8C42-BE91-56AFE3F1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8245A-82E4-BF40-99B2-7ED055F8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BD304-5E37-1C4F-8BC1-0553B615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0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C8BE-62A8-484E-828A-1A02A98A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08FBB-8233-4C4A-BE3C-BB469057B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0DD0C-BFEF-6947-B198-81AC64044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C336E-803E-4C41-9E9E-DEA07F0BD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6D8F9-5586-3A48-9DE1-50B10AA31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63AE8-0D8C-0642-953B-9E333F54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BC898-D438-3542-85F4-C16695A8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A7A22-E8CB-B543-988C-D96A19DD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B92B-C836-C048-A836-DCCC05F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998F1-4543-2F42-BE80-8FCFC63E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0DEA5-6D18-694A-B1C0-46C28C38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9C645-9697-6542-92F0-BF5BC74F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E6E2B-B250-1B45-B487-3F1737C4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A7A13-1803-104E-B2A0-0979E2FE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F4AC-C9EE-9146-BAD3-9F83CA2D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F798-400C-E248-8180-EA4636DB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A0DA-1C05-4E4F-A236-CFD89BF05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82885-4054-4C46-A41C-01CEE2D8E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5E4E1-DA35-CE47-A8D2-A0BDF91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141C5-446A-B148-9AB5-E42EBB62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EDD8D-F134-2748-A002-BA5BB738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38E6-92CF-CE41-8E0B-0733038E0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5CCF6-9D4B-1D43-9500-05401EBED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1F10A-7B02-9641-85F0-BC6AA4770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C17B2-FF42-9645-8826-B6DC893F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942F2-27DA-6E43-9584-1CB75D67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DD0BD-0DAF-FA42-A887-74C821C9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6619D-5FD6-2046-BB59-876C1D60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C269-F861-5B4B-B2DE-4BD12C2EF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2449-16CE-044B-8B83-917CC74BB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3BF6-ED16-3C4B-B091-11DB1CED453C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08014-21E3-2C42-A8EB-13093405E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55908-106B-414C-820F-A2657677C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9D5B-0CF8-6845-BFCC-FF1A5589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F01C7-A2C5-B29D-D0B1-1547E61D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2B33-55D0-8511-D661-EF648F63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C30EB-B919-FF34-19A6-75F371B13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5C52-1832-B746-B293-6D3DCDE43390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4ACB-CC94-EB55-A595-9005FA484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41A0-C379-216D-CC28-859EC52D4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AD6A-AB03-4A45-881F-C2B675F5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Node/replaceChil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vertical-align" TargetMode="External"/><Relationship Id="rId2" Type="http://schemas.openxmlformats.org/officeDocument/2006/relationships/hyperlink" Target="https://developer.mozilla.org/en-US/docs/Web/CSS/text-alig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jsref/dom_obj_event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Lecture 13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4D30-D186-36DA-7B44-346FE486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524C6DA-8EB4-022E-8DC1-D1A6FCC29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113" y="1825625"/>
            <a:ext cx="9659773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173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8B05E-BA90-FF42-B540-3A00A2AF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Javascript Console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93C2-C183-B845-BBB4-D96EFEE5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Changing the html document: document.write(</a:t>
            </a:r>
            <a:r>
              <a:rPr lang="en-US" sz="2200" i="1"/>
              <a:t>string</a:t>
            </a:r>
            <a:r>
              <a:rPr lang="en-US" sz="2200"/>
              <a:t>)</a:t>
            </a:r>
          </a:p>
          <a:p>
            <a:pPr lvl="2"/>
            <a:r>
              <a:rPr lang="en-US" sz="2200" i="1"/>
              <a:t>overwrites html document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53C8E78-A3AD-2A61-0E00-35177FB1B9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04067" y="1271587"/>
            <a:ext cx="7653949" cy="4783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20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142ED-A8C2-2654-A514-A2D5F29A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Javascript Console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594641-3666-3E15-5BE6-0414D228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Unique id attribute:</a:t>
            </a:r>
          </a:p>
          <a:p>
            <a:pPr lvl="1"/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id="special"</a:t>
            </a:r>
          </a:p>
        </p:txBody>
      </p:sp>
      <p:pic>
        <p:nvPicPr>
          <p:cNvPr id="7" name="Content Placeholder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EFC5C96-884A-BC7E-5245-12574E6E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80" y="1556366"/>
            <a:ext cx="7361836" cy="3993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221B540-4C37-69AA-5799-C4869A62CCE5}"/>
              </a:ext>
            </a:extLst>
          </p:cNvPr>
          <p:cNvSpPr/>
          <p:nvPr/>
        </p:nvSpPr>
        <p:spPr>
          <a:xfrm>
            <a:off x="4196180" y="5078626"/>
            <a:ext cx="3810998" cy="2471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B05E-BA90-FF42-B540-3A00A2AF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93C2-C183-B845-BBB4-D96EFEE5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54970" cy="718283"/>
          </a:xfrm>
        </p:spPr>
        <p:txBody>
          <a:bodyPr/>
          <a:lstStyle/>
          <a:p>
            <a:pPr lvl="1"/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html_element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.innerHTML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"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DEC570A1-DA34-962B-2510-C3018133A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1665" y="2328807"/>
            <a:ext cx="9253484" cy="41640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264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A8B3-E471-FF43-B073-3F5BEB03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9CB495-96FC-4848-AF98-C3EB8525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769" y="2707359"/>
            <a:ext cx="8367888" cy="32948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CDD7B-44A8-FE46-AA7C-D8594689FA69}"/>
              </a:ext>
            </a:extLst>
          </p:cNvPr>
          <p:cNvSpPr txBox="1"/>
          <p:nvPr/>
        </p:nvSpPr>
        <p:spPr>
          <a:xfrm>
            <a:off x="1787769" y="2098706"/>
            <a:ext cx="839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DOM </a:t>
            </a:r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(Domain Object Model)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document.getElementById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(ID)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2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FE32-79AE-E06C-BA43-B9E60B6F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9788-2EDC-0532-0F11-53E5F0ACC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58168" cy="18196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you want to change </a:t>
            </a:r>
            <a:r>
              <a:rPr lang="en-US" i="1" dirty="0"/>
              <a:t>Heading 4</a:t>
            </a:r>
            <a:r>
              <a:rPr lang="en-US" dirty="0"/>
              <a:t> with tag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h1</a:t>
            </a:r>
            <a:r>
              <a:rPr lang="en-US" dirty="0"/>
              <a:t> to tag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h2</a:t>
            </a:r>
            <a:r>
              <a:rPr lang="en-US" dirty="0"/>
              <a:t>?</a:t>
            </a:r>
          </a:p>
          <a:p>
            <a:r>
              <a:rPr lang="en-US" dirty="0"/>
              <a:t>but you can't change the tag of an existing element</a:t>
            </a:r>
          </a:p>
          <a:p>
            <a:r>
              <a:rPr lang="en-US" dirty="0"/>
              <a:t>What you can do is create a new tag and replace the child of the parent element: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53870017-9916-14EF-8B4C-DB5F5DBFD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93769" y="3645243"/>
            <a:ext cx="3940261" cy="2874656"/>
          </a:xfrm>
          <a:ln>
            <a:solidFill>
              <a:schemeClr val="tx1"/>
            </a:solidFill>
          </a:ln>
        </p:spPr>
      </p:pic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9C62E06-7912-A9AB-55B3-206785BA8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046" y="3621451"/>
            <a:ext cx="3940260" cy="2899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2AEF7D-DEE1-FE6E-42B8-B7BCCF372335}"/>
              </a:ext>
            </a:extLst>
          </p:cNvPr>
          <p:cNvSpPr/>
          <p:nvPr/>
        </p:nvSpPr>
        <p:spPr>
          <a:xfrm>
            <a:off x="6363730" y="5857103"/>
            <a:ext cx="4510216" cy="7537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0061-03CD-B18C-85D0-3466A81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51A3AF-2A31-9138-D47E-D33C6BA517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5594" y="2643359"/>
            <a:ext cx="3860811" cy="3917092"/>
          </a:xfr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B4F0-D607-08E0-231D-5971DC625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6827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Documented here:</a:t>
            </a:r>
          </a:p>
          <a:p>
            <a:pPr lvl="1"/>
            <a:r>
              <a:rPr lang="en-US" dirty="0">
                <a:hlinkClick r:id="rId3"/>
              </a:rPr>
              <a:t>https://developer.mozilla.org/en-US/docs/Web/API/Node/replaceChild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0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D1BB5F-ED21-E74E-BB18-9062C738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Tic Tac Toe: </a:t>
            </a:r>
            <a:r>
              <a:rPr lang="en-US" sz="3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sample2.html</a:t>
            </a:r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9" name="Content Placeholder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5810DF49-461B-B8A6-BF58-287150AEEB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310" y="1825625"/>
            <a:ext cx="4079379" cy="4351338"/>
          </a:xfr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33ACB-028A-651A-BBE1-19DEFD18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5729" y="1825625"/>
            <a:ext cx="6003236" cy="435133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&lt;table&gt;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&lt;tr&gt;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id="1" style="border-right: 1px solid black; border-bottom: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id="2" style="border-bottom: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id="3" style="border-left: 1px solid black; border-bottom: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&lt;/tr&gt;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&lt;tr&gt;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id="4" style="border-right: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id="5"&gt;&lt;/td&gt;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id="6" style="border-left: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&lt;/tr&gt;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&lt;tr&gt;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id="7" style="border-right: 1px solid black; border-top: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id="8" style="border-top: 1px solid black"&gt;&lt;/td&gt;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  &lt;td id="9" style="border-left: 1px solid black; border-top: 1px solid black" &gt;&lt;/td&gt;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&lt;/tr&gt;</a:t>
            </a:r>
          </a:p>
          <a:p>
            <a:pPr marL="0" indent="0">
              <a:spcBef>
                <a:spcPts val="500"/>
              </a:spcBef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&lt;/table&gt;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7ECB7-04FC-B7F8-0801-A38A77AAB2AB}"/>
              </a:ext>
            </a:extLst>
          </p:cNvPr>
          <p:cNvSpPr txBox="1"/>
          <p:nvPr/>
        </p:nvSpPr>
        <p:spPr>
          <a:xfrm>
            <a:off x="1600200" y="4124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6C1D4-DB9A-88A5-49D8-699B68D4EA2A}"/>
              </a:ext>
            </a:extLst>
          </p:cNvPr>
          <p:cNvSpPr txBox="1"/>
          <p:nvPr/>
        </p:nvSpPr>
        <p:spPr>
          <a:xfrm>
            <a:off x="2112776" y="4124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D1500-B572-2404-1D2F-98ED6ACA07ED}"/>
              </a:ext>
            </a:extLst>
          </p:cNvPr>
          <p:cNvSpPr txBox="1"/>
          <p:nvPr/>
        </p:nvSpPr>
        <p:spPr>
          <a:xfrm>
            <a:off x="2625352" y="4124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D56B4-6C59-3189-C5E3-92DBDF1F6E3C}"/>
              </a:ext>
            </a:extLst>
          </p:cNvPr>
          <p:cNvSpPr txBox="1"/>
          <p:nvPr/>
        </p:nvSpPr>
        <p:spPr>
          <a:xfrm>
            <a:off x="2625352" y="5196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39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0257-C721-97B9-62E5-E9B8773E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Tac Toe: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sample2.html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5B08-2F53-5725-B99C-8325BA7E3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CSS: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&lt;style&gt;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table {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border-collapse: collapse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td {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height: 40px; width: 40px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&lt;/style&gt;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B1019-4C65-DC3C-50F2-40D676AAED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collapse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removes the tiny gap between cells, see below:</a:t>
            </a:r>
          </a:p>
        </p:txBody>
      </p:sp>
      <p:pic>
        <p:nvPicPr>
          <p:cNvPr id="6" name="Picture 5" descr="Table, calendar&#10;&#10;Description automatically generated">
            <a:extLst>
              <a:ext uri="{FF2B5EF4-FFF2-40B4-BE49-F238E27FC236}">
                <a16:creationId xmlns:a16="http://schemas.microsoft.com/office/drawing/2014/main" id="{AB12391A-0902-F241-6B7C-525A5719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126407"/>
            <a:ext cx="2395330" cy="2810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75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B05E-BA90-FF42-B540-3A00A2AF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93C2-C183-B845-BBB4-D96EFEE5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99992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Suppose we have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sample2.html</a:t>
            </a:r>
            <a:r>
              <a:rPr lang="en-US" sz="2400" dirty="0"/>
              <a:t> loaded</a:t>
            </a:r>
          </a:p>
          <a:p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Show 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Javascript</a:t>
            </a:r>
            <a:r>
              <a:rPr lang="en-US" sz="20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Console</a:t>
            </a:r>
          </a:p>
          <a:p>
            <a:r>
              <a:rPr lang="en-US" dirty="0"/>
              <a:t>Changing the html document:</a:t>
            </a:r>
          </a:p>
          <a:p>
            <a:pPr lvl="1"/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html_element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.innerHTML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"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</a:p>
          <a:p>
            <a:pPr lvl="2"/>
            <a:r>
              <a:rPr lang="en-US" i="1" dirty="0"/>
              <a:t>modifies </a:t>
            </a:r>
            <a:r>
              <a:rPr lang="en-US" i="1" dirty="0" err="1"/>
              <a:t>html_element</a:t>
            </a:r>
            <a:endParaRPr lang="en-US" i="1" dirty="0"/>
          </a:p>
          <a:p>
            <a:r>
              <a:rPr lang="en-US" dirty="0"/>
              <a:t>DOM: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document.getElementById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r>
              <a:rPr lang="en-US" dirty="0"/>
              <a:t>Let's play tic tac toe!</a:t>
            </a:r>
          </a:p>
        </p:txBody>
      </p:sp>
      <p:pic>
        <p:nvPicPr>
          <p:cNvPr id="8" name="Content Placeholder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D9DD4133-CF6C-57F8-380C-05D3BADA4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0185" y="1690688"/>
            <a:ext cx="1892300" cy="2209800"/>
          </a:xfrm>
          <a:ln>
            <a:solidFill>
              <a:schemeClr val="tx1"/>
            </a:solidFill>
          </a:ln>
        </p:spPr>
      </p:pic>
      <p:pic>
        <p:nvPicPr>
          <p:cNvPr id="10" name="Picture 9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215B241E-09AF-00FE-ED24-4EC5185C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8" y="4095889"/>
            <a:ext cx="4793972" cy="23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FC6A-6F9B-4D4B-A5CD-857F8310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B2978-DCB2-3841-96BF-3B4D6E82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 </a:t>
            </a:r>
          </a:p>
          <a:p>
            <a:pPr lvl="1"/>
            <a:r>
              <a:rPr lang="en-US" sz="2800" dirty="0"/>
              <a:t>interactive: </a:t>
            </a:r>
            <a:r>
              <a:rPr lang="en-US" sz="2800" i="1" dirty="0"/>
              <a:t>a bit like the</a:t>
            </a:r>
            <a:r>
              <a:rPr lang="en-US" sz="2800" dirty="0"/>
              <a:t> Terminal/Bash shell</a:t>
            </a:r>
          </a:p>
          <a:p>
            <a:r>
              <a:rPr lang="en-US" dirty="0"/>
              <a:t>Introduction to </a:t>
            </a:r>
            <a:r>
              <a:rPr lang="en-US" dirty="0" err="1"/>
              <a:t>Javascript</a:t>
            </a:r>
            <a:r>
              <a:rPr lang="en-US" dirty="0"/>
              <a:t>, the browser programming language</a:t>
            </a:r>
          </a:p>
          <a:p>
            <a:r>
              <a:rPr lang="en-US" dirty="0"/>
              <a:t>Tic-tac-toe example</a:t>
            </a:r>
          </a:p>
          <a:p>
            <a:r>
              <a:rPr lang="en-US" dirty="0"/>
              <a:t>Files: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sample.html</a:t>
            </a:r>
            <a:r>
              <a:rPr lang="en-US" dirty="0"/>
              <a:t>,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sample2.html</a:t>
            </a:r>
            <a:r>
              <a:rPr lang="en-US" dirty="0"/>
              <a:t> and </a:t>
            </a:r>
            <a:r>
              <a:rPr lang="en-US" sz="24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sample3.html</a:t>
            </a:r>
            <a:r>
              <a:rPr lang="en-US" dirty="0"/>
              <a:t> </a:t>
            </a:r>
          </a:p>
          <a:p>
            <a:pPr lvl="1"/>
            <a:r>
              <a:rPr lang="en-US" sz="2800" i="1" dirty="0"/>
              <a:t>on course webpage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AE3D-8623-4269-F496-FD52E78E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5F6D-9F4C-E0D6-00CC-5D9F1830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td cell text are left aligned (by default)</a:t>
            </a:r>
          </a:p>
          <a:p>
            <a:r>
              <a:rPr lang="en-US" dirty="0"/>
              <a:t>CSS property:</a:t>
            </a:r>
          </a:p>
          <a:p>
            <a:pPr lvl="1"/>
            <a:r>
              <a:rPr lang="en-US" b="0" i="0" u="none" strike="noStrike" dirty="0"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text-align: center</a:t>
            </a:r>
          </a:p>
          <a:p>
            <a:pPr lvl="2"/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  <a:hlinkClick r:id="rId2"/>
              </a:rPr>
              <a:t>https://developer.mozilla.org/en-US/docs/Web/CSS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onsolas" panose="020B0609020204030204" pitchFamily="49" charset="0"/>
                <a:hlinkClick r:id="rId2"/>
              </a:rPr>
              <a:t>/text-align</a:t>
            </a:r>
            <a:endParaRPr lang="en-US" b="0" i="0" u="none" strike="noStrike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2"/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vertical-align: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top|middle|bottom</a:t>
            </a:r>
            <a:endParaRPr lang="en-US" b="0" i="0" u="none" strike="noStrike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lvl="2"/>
            <a:r>
              <a:rPr lang="en-US" dirty="0">
                <a:hlinkClick r:id="rId3"/>
              </a:rPr>
              <a:t>https://developer.mozilla.org/en-US/docs/Web/CSS/vertical-align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9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Declared variables: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var</a:t>
            </a:r>
            <a:r>
              <a:rPr lang="en-US" dirty="0">
                <a:latin typeface="Menlo Bold"/>
                <a:cs typeface="Menlo Bold"/>
              </a:rPr>
              <a:t> x = 9;			// </a:t>
            </a:r>
            <a:r>
              <a:rPr lang="en-US" i="1" dirty="0">
                <a:latin typeface="Menlo Bold"/>
                <a:cs typeface="Menlo Bold"/>
              </a:rPr>
              <a:t>number variable</a:t>
            </a:r>
          </a:p>
          <a:p>
            <a:pPr lvl="1"/>
            <a:r>
              <a:rPr lang="en-US" dirty="0" err="1">
                <a:latin typeface="Menlo Bold"/>
                <a:cs typeface="Menlo Bold"/>
              </a:rPr>
              <a:t>var</a:t>
            </a:r>
            <a:r>
              <a:rPr lang="en-US" dirty="0">
                <a:latin typeface="Menlo Bold"/>
                <a:cs typeface="Menlo Bold"/>
              </a:rPr>
              <a:t> name = "String";		// </a:t>
            </a:r>
            <a:r>
              <a:rPr lang="en-US" i="1" dirty="0">
                <a:latin typeface="Menlo Bold"/>
                <a:cs typeface="Menlo Bold"/>
              </a:rPr>
              <a:t>string variable</a:t>
            </a:r>
          </a:p>
          <a:p>
            <a:pPr lvl="1"/>
            <a:r>
              <a:rPr lang="en-US" b="1" dirty="0"/>
              <a:t>Note</a:t>
            </a:r>
            <a:r>
              <a:rPr lang="en-US" i="1" dirty="0"/>
              <a:t>: names are case sensitive, no $ like the bash shell, // for in-line comments</a:t>
            </a:r>
          </a:p>
          <a:p>
            <a:r>
              <a:rPr lang="en-US" dirty="0"/>
              <a:t>function local variables: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function f() {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 	</a:t>
            </a:r>
            <a:r>
              <a:rPr lang="en-US" dirty="0" err="1">
                <a:latin typeface="Menlo Bold"/>
                <a:cs typeface="Menlo Bold"/>
              </a:rPr>
              <a:t>var</a:t>
            </a:r>
            <a:r>
              <a:rPr lang="en-US" dirty="0">
                <a:latin typeface="Menlo Bold"/>
                <a:cs typeface="Menlo Bold"/>
              </a:rPr>
              <a:t> x = 99;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}</a:t>
            </a:r>
          </a:p>
          <a:p>
            <a:r>
              <a:rPr lang="en-US" dirty="0"/>
              <a:t>Not declared: </a:t>
            </a:r>
          </a:p>
          <a:p>
            <a:pPr lvl="1"/>
            <a:r>
              <a:rPr lang="en-US" dirty="0"/>
              <a:t>i.e. </a:t>
            </a:r>
            <a:r>
              <a:rPr lang="en-US" i="1" dirty="0"/>
              <a:t>just used without declaration</a:t>
            </a:r>
            <a:endParaRPr lang="en-US" dirty="0"/>
          </a:p>
          <a:p>
            <a:pPr lvl="1"/>
            <a:r>
              <a:rPr lang="en-US" dirty="0"/>
              <a:t>treated as a global variable</a:t>
            </a:r>
          </a:p>
          <a:p>
            <a:r>
              <a:rPr lang="en-US" dirty="0"/>
              <a:t>Strict: prevents use of undeclared variables etc.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"use strict";</a:t>
            </a:r>
            <a:r>
              <a:rPr lang="en-US" dirty="0"/>
              <a:t>		quotes for backwards compatibility with older versions</a:t>
            </a:r>
          </a:p>
          <a:p>
            <a:r>
              <a:rPr lang="en-US" dirty="0"/>
              <a:t>Comments: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// </a:t>
            </a:r>
            <a:r>
              <a:rPr lang="en-US" dirty="0"/>
              <a:t>			</a:t>
            </a:r>
            <a:r>
              <a:rPr lang="en-US" i="1" dirty="0"/>
              <a:t>until the end of the line</a:t>
            </a:r>
          </a:p>
          <a:p>
            <a:pPr lvl="1"/>
            <a:r>
              <a:rPr lang="en-US" dirty="0">
                <a:latin typeface="Menlo Bold"/>
                <a:cs typeface="Menlo Bold"/>
              </a:rPr>
              <a:t>/* … */</a:t>
            </a:r>
            <a:r>
              <a:rPr lang="en-US" dirty="0"/>
              <a:t>			</a:t>
            </a:r>
            <a:r>
              <a:rPr lang="en-US" i="1" dirty="0"/>
              <a:t>multiline </a:t>
            </a:r>
            <a:r>
              <a:rPr lang="en-US" dirty="0"/>
              <a:t>(</a:t>
            </a:r>
            <a:r>
              <a:rPr lang="en-US" i="1" dirty="0"/>
              <a:t>same as CSS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: Numbers</a:t>
            </a:r>
          </a:p>
        </p:txBody>
      </p:sp>
      <p:pic>
        <p:nvPicPr>
          <p:cNvPr id="5" name="Content Placeholder 4" descr="Screen Shot 2014-09-23 at 11.56.51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b="1050"/>
          <a:stretch/>
        </p:blipFill>
        <p:spPr>
          <a:xfrm>
            <a:off x="1981200" y="1773722"/>
            <a:ext cx="7831221" cy="2357120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85473" y="4358105"/>
            <a:ext cx="7726947" cy="2005263"/>
          </a:xfrm>
        </p:spPr>
        <p:txBody>
          <a:bodyPr>
            <a:normAutofit/>
          </a:bodyPr>
          <a:lstStyle/>
          <a:p>
            <a:r>
              <a:rPr lang="en-US" dirty="0"/>
              <a:t>Recall the discussion at the beginning of the semester about number representation?</a:t>
            </a:r>
          </a:p>
          <a:p>
            <a:pPr lvl="1"/>
            <a:r>
              <a:rPr lang="en-US" dirty="0"/>
              <a:t>Integers are considered accurate up to 15 digits.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9860" y="1465946"/>
            <a:ext cx="362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http://www.w3schools.com/</a:t>
            </a:r>
            <a:r>
              <a:rPr lang="en-US" sz="1400" dirty="0" err="1"/>
              <a:t>js</a:t>
            </a:r>
            <a:r>
              <a:rPr lang="en-US" sz="1400" dirty="0"/>
              <a:t>/</a:t>
            </a:r>
            <a:r>
              <a:rPr lang="en-US" sz="1400" dirty="0" err="1"/>
              <a:t>js_numbers.asp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06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: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1"/>
            <a:ext cx="9372600" cy="1756505"/>
          </a:xfrm>
        </p:spPr>
        <p:txBody>
          <a:bodyPr/>
          <a:lstStyle/>
          <a:p>
            <a:r>
              <a:rPr lang="en-US" sz="3200" dirty="0"/>
              <a:t>Pi to 20 decimal places</a:t>
            </a:r>
          </a:p>
          <a:p>
            <a:pPr lvl="1"/>
            <a:r>
              <a:rPr lang="cs-CZ" sz="2800" dirty="0"/>
              <a:t>3.14159 26535 89793 23846</a:t>
            </a:r>
          </a:p>
          <a:p>
            <a:pPr lvl="1"/>
            <a:r>
              <a:rPr lang="cs-CZ" sz="2800" dirty="0"/>
              <a:t>3.14159 26535 89793	</a:t>
            </a:r>
            <a:r>
              <a:rPr lang="cs-CZ" dirty="0"/>
              <a:t>			(</a:t>
            </a:r>
            <a:r>
              <a:rPr lang="cs-CZ" dirty="0" err="1"/>
              <a:t>Javascript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6" name="Picture 5" descr="Screen Shot 2015-10-05 at 2.5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2" y="3912021"/>
            <a:ext cx="5499100" cy="233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4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Javascript: 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Generate a random number in range [0,n-1]:</a:t>
            </a:r>
          </a:p>
          <a:p>
            <a:pPr lvl="1"/>
            <a:r>
              <a:rPr lang="en-US" sz="2800" dirty="0" err="1"/>
              <a:t>Math.floor</a:t>
            </a:r>
            <a:r>
              <a:rPr lang="en-US" sz="2800" dirty="0"/>
              <a:t>(</a:t>
            </a:r>
            <a:r>
              <a:rPr lang="en-US" sz="2800" dirty="0" err="1"/>
              <a:t>Math.random</a:t>
            </a:r>
            <a:r>
              <a:rPr lang="en-US" sz="2800" dirty="0"/>
              <a:t>()*</a:t>
            </a:r>
            <a:r>
              <a:rPr lang="en-US" sz="2800" i="1" dirty="0"/>
              <a:t>n</a:t>
            </a:r>
            <a:r>
              <a:rPr lang="en-US" sz="2800" dirty="0"/>
              <a:t>)</a:t>
            </a:r>
          </a:p>
        </p:txBody>
      </p:sp>
      <p:pic>
        <p:nvPicPr>
          <p:cNvPr id="7" name="Content Placeholder 6" descr="A screenshot of a math random&#10;&#10;Description automatically generated">
            <a:extLst>
              <a:ext uri="{FF2B5EF4-FFF2-40B4-BE49-F238E27FC236}">
                <a16:creationId xmlns:a16="http://schemas.microsoft.com/office/drawing/2014/main" id="{512296B3-9503-DA71-D6F6-6ECA9573A9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5457" y="1432756"/>
            <a:ext cx="6155141" cy="40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3925-D1E7-696E-ED73-05F2B2F3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Tac Toe Revisited</a:t>
            </a:r>
          </a:p>
        </p:txBody>
      </p:sp>
      <p:pic>
        <p:nvPicPr>
          <p:cNvPr id="10" name="Content Placeholder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25D934E-1B3B-45F6-D292-CAFEC2ADD8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28937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F638FDAA-1420-4EEC-B1C9-83992426B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2126" y="1825625"/>
            <a:ext cx="6532526" cy="4636359"/>
          </a:xfr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C9F4B0-C30B-DD36-FD78-01544E50D0B6}"/>
              </a:ext>
            </a:extLst>
          </p:cNvPr>
          <p:cNvSpPr txBox="1"/>
          <p:nvPr/>
        </p:nvSpPr>
        <p:spPr>
          <a:xfrm>
            <a:off x="1093304" y="5218043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File: sample3.html</a:t>
            </a:r>
          </a:p>
        </p:txBody>
      </p:sp>
    </p:spTree>
    <p:extLst>
      <p:ext uri="{BB962C8B-B14F-4D97-AF65-F5344CB8AC3E}">
        <p14:creationId xmlns:p14="http://schemas.microsoft.com/office/powerpoint/2010/main" val="382689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(JS)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Javascript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invented in 1995 as a browser programming language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not the same as Java</a:t>
            </a:r>
            <a:r>
              <a:rPr lang="en-US" dirty="0"/>
              <a:t> (also appeared in 1995)</a:t>
            </a:r>
          </a:p>
          <a:p>
            <a:r>
              <a:rPr lang="en-US" dirty="0" err="1"/>
              <a:t>Javascript</a:t>
            </a:r>
            <a:r>
              <a:rPr lang="en-US" dirty="0"/>
              <a:t> code goes in the .html file:</a:t>
            </a:r>
          </a:p>
          <a:p>
            <a:pPr lvl="1"/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&lt;script&gt; ..	&lt;/script&gt;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latin typeface="Menlo Bold"/>
                <a:cs typeface="Menlo Bold"/>
              </a:rPr>
              <a:t>					</a:t>
            </a:r>
          </a:p>
          <a:p>
            <a:pPr lvl="1"/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&lt;script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src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filename.js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"&gt;&lt;/script&gt;</a:t>
            </a:r>
          </a:p>
          <a:p>
            <a:r>
              <a:rPr lang="en-US" dirty="0"/>
              <a:t>HTML element events:</a:t>
            </a:r>
          </a:p>
          <a:p>
            <a:pPr lvl="1"/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onclick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code"</a:t>
            </a:r>
          </a:p>
          <a:p>
            <a:pPr lvl="1"/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onmouseover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code"</a:t>
            </a:r>
          </a:p>
          <a:p>
            <a:pPr lvl="1"/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onkeydown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="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code"</a:t>
            </a:r>
          </a:p>
          <a:p>
            <a:r>
              <a:rPr lang="en-US" dirty="0"/>
              <a:t>Reference:</a:t>
            </a:r>
          </a:p>
          <a:p>
            <a:pPr lvl="2"/>
            <a:r>
              <a:rPr lang="en-US" dirty="0">
                <a:hlinkClick r:id="rId2"/>
              </a:rPr>
              <a:t>http://www.w3schools.com/jsref/dom_obj_event.asp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9818" y="3159221"/>
            <a:ext cx="2823956" cy="18158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code snippets can be placed in </a:t>
            </a:r>
          </a:p>
          <a:p>
            <a:pPr marL="0" lvl="1"/>
            <a:r>
              <a:rPr lang="en-US" sz="2000" dirty="0">
                <a:latin typeface="Menlo Bold"/>
                <a:cs typeface="Menlo Bold"/>
              </a:rPr>
              <a:t>&lt;head&gt;..&lt;/head&gt;</a:t>
            </a:r>
          </a:p>
          <a:p>
            <a:pPr marL="0" lvl="1"/>
            <a:r>
              <a:rPr lang="en-US" sz="2400" dirty="0"/>
              <a:t>or </a:t>
            </a:r>
          </a:p>
          <a:p>
            <a:pPr marL="0" lvl="1"/>
            <a:r>
              <a:rPr lang="en-US" sz="2000" dirty="0">
                <a:latin typeface="Menlo Bold"/>
                <a:cs typeface="Menlo Bold"/>
              </a:rPr>
              <a:t>&lt;body&gt;..&lt;/body&gt;</a:t>
            </a:r>
          </a:p>
        </p:txBody>
      </p:sp>
    </p:spTree>
    <p:extLst>
      <p:ext uri="{BB962C8B-B14F-4D97-AF65-F5344CB8AC3E}">
        <p14:creationId xmlns:p14="http://schemas.microsoft.com/office/powerpoint/2010/main" val="5933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pop-up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browser programming:</a:t>
            </a:r>
          </a:p>
          <a:p>
            <a:pPr lvl="1"/>
            <a:r>
              <a:rPr lang="en-US" dirty="0"/>
              <a:t>alert(</a:t>
            </a:r>
            <a:r>
              <a:rPr lang="en-US" i="1" dirty="0"/>
              <a:t>string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no print function</a:t>
            </a:r>
          </a:p>
          <a:p>
            <a:r>
              <a:rPr lang="en-US" dirty="0"/>
              <a:t>Example (from address bar):</a:t>
            </a:r>
          </a:p>
          <a:p>
            <a:pPr lvl="1"/>
            <a:r>
              <a:rPr lang="en-US" dirty="0"/>
              <a:t>instead of 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</a:t>
            </a:r>
            <a:r>
              <a:rPr lang="en-US" dirty="0"/>
              <a:t>: or 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javascript:alert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(4+5)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produces a pop-up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Changing the html document using </a:t>
            </a:r>
            <a:r>
              <a:rPr lang="en-US" dirty="0" err="1"/>
              <a:t>Javascript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document.write</a:t>
            </a:r>
            <a:r>
              <a:rPr lang="en-US" dirty="0"/>
              <a:t>(</a:t>
            </a:r>
            <a:r>
              <a:rPr lang="en-US" i="1" dirty="0"/>
              <a:t>string</a:t>
            </a:r>
            <a:r>
              <a:rPr lang="en-US" dirty="0"/>
              <a:t>)			</a:t>
            </a:r>
            <a:r>
              <a:rPr lang="en-US" i="1" dirty="0"/>
              <a:t>overwrites html document</a:t>
            </a:r>
          </a:p>
          <a:p>
            <a:pPr lvl="1"/>
            <a:r>
              <a:rPr lang="en-US" i="1" dirty="0" err="1"/>
              <a:t>html_element</a:t>
            </a:r>
            <a:r>
              <a:rPr lang="en-US" dirty="0" err="1"/>
              <a:t>.innerHTML</a:t>
            </a:r>
            <a:r>
              <a:rPr lang="en-US" dirty="0"/>
              <a:t> = "</a:t>
            </a:r>
            <a:r>
              <a:rPr lang="en-US" i="1" dirty="0"/>
              <a:t>string</a:t>
            </a:r>
            <a:r>
              <a:rPr lang="en-US" dirty="0"/>
              <a:t>"	</a:t>
            </a:r>
            <a:r>
              <a:rPr lang="en-US" i="1" dirty="0"/>
              <a:t>modifies </a:t>
            </a:r>
            <a:r>
              <a:rPr lang="en-US" i="1" dirty="0" err="1"/>
              <a:t>html_element</a:t>
            </a:r>
            <a:endParaRPr lang="en-US" i="1" dirty="0"/>
          </a:p>
        </p:txBody>
      </p:sp>
      <p:pic>
        <p:nvPicPr>
          <p:cNvPr id="4" name="Picture 3" descr="Screen Shot 2014-09-23 at 12.3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0" y="3364703"/>
            <a:ext cx="4315951" cy="1565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89685-B65D-DE41-8939-32005C149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1819898"/>
            <a:ext cx="4513746" cy="13398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29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8EDA-AF30-A44E-99A6-4462C527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pop-up notification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F3609-208D-A149-B4F9-297D820C6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0" y="2496344"/>
            <a:ext cx="9944100" cy="30099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290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2846-349B-094C-ABBA-AF0C05DD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7D2ED-1B74-6F4D-A910-2E2DC6CE03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098" y="1825625"/>
            <a:ext cx="3781154" cy="3555267"/>
          </a:xfr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A9EE8B-4BB0-1C43-A06B-77468D1B9122}"/>
              </a:ext>
            </a:extLst>
          </p:cNvPr>
          <p:cNvSpPr/>
          <p:nvPr/>
        </p:nvSpPr>
        <p:spPr>
          <a:xfrm>
            <a:off x="539261" y="4700954"/>
            <a:ext cx="4630616" cy="281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F6AD06-5580-844D-BB25-D4EF55B96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1025" y="1825625"/>
            <a:ext cx="6042775" cy="4934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849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160C-768B-454A-AABB-BC648F50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Console: Chrome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AEB888-C6BF-B043-A19E-3AAC2E8E9D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3420" y="1851307"/>
            <a:ext cx="6550831" cy="3599072"/>
          </a:xfr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5D76A3-8E2A-324A-8AA9-29E8D3A2A33B}"/>
              </a:ext>
            </a:extLst>
          </p:cNvPr>
          <p:cNvSpPr/>
          <p:nvPr/>
        </p:nvSpPr>
        <p:spPr>
          <a:xfrm>
            <a:off x="5257489" y="4617326"/>
            <a:ext cx="1896762" cy="252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8D7B86F-723F-8DA8-1B52-68232015E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8300" y="1851307"/>
            <a:ext cx="4678829" cy="3573391"/>
          </a:xfrm>
        </p:spPr>
      </p:pic>
    </p:spTree>
    <p:extLst>
      <p:ext uri="{BB962C8B-B14F-4D97-AF65-F5344CB8AC3E}">
        <p14:creationId xmlns:p14="http://schemas.microsoft.com/office/powerpoint/2010/main" val="24046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E2F5-1FAB-54A9-6E52-AF0CA8A3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console.log</a:t>
            </a:r>
            <a:r>
              <a:rPr lang="en-US" dirty="0"/>
              <a:t>(</a:t>
            </a:r>
            <a:r>
              <a:rPr lang="en-US" i="1" dirty="0"/>
              <a:t>object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411D-8120-020F-18B3-8BD4FCE72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48103" cy="880505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Javascript</a:t>
            </a:r>
            <a:r>
              <a:rPr lang="en-US" dirty="0"/>
              <a:t> code </a:t>
            </a:r>
            <a:r>
              <a:rPr lang="en-US" i="1" dirty="0"/>
              <a:t>or</a:t>
            </a:r>
            <a:r>
              <a:rPr lang="en-US" dirty="0"/>
              <a:t> the address bar (using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javascript:console.log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object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the console directly:</a:t>
            </a:r>
          </a:p>
        </p:txBody>
      </p:sp>
      <p:pic>
        <p:nvPicPr>
          <p:cNvPr id="6" name="Content Placeholder 5" descr="A screenshot of a phone&#10;&#10;Description automatically generated">
            <a:extLst>
              <a:ext uri="{FF2B5EF4-FFF2-40B4-BE49-F238E27FC236}">
                <a16:creationId xmlns:a16="http://schemas.microsoft.com/office/drawing/2014/main" id="{2D7D1A0E-53BA-4DF8-3CA9-7E6AF0D08C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5577" y="2713383"/>
            <a:ext cx="8103157" cy="30005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Left Arrow Callout 6">
            <a:extLst>
              <a:ext uri="{FF2B5EF4-FFF2-40B4-BE49-F238E27FC236}">
                <a16:creationId xmlns:a16="http://schemas.microsoft.com/office/drawing/2014/main" id="{FC615267-5072-6676-9D47-BDFCA2546B26}"/>
              </a:ext>
            </a:extLst>
          </p:cNvPr>
          <p:cNvSpPr/>
          <p:nvPr/>
        </p:nvSpPr>
        <p:spPr>
          <a:xfrm>
            <a:off x="4065104" y="3523144"/>
            <a:ext cx="3468757" cy="1545813"/>
          </a:xfrm>
          <a:prstGeom prst="left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undefined is the result, as </a:t>
            </a:r>
            <a:r>
              <a:rPr lang="en-US" dirty="0" err="1"/>
              <a:t>console.log</a:t>
            </a:r>
            <a:r>
              <a:rPr lang="en-US" dirty="0"/>
              <a:t>() does not return a value </a:t>
            </a:r>
          </a:p>
        </p:txBody>
      </p:sp>
    </p:spTree>
    <p:extLst>
      <p:ext uri="{BB962C8B-B14F-4D97-AF65-F5344CB8AC3E}">
        <p14:creationId xmlns:p14="http://schemas.microsoft.com/office/powerpoint/2010/main" val="35217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B05E-BA90-FF42-B540-3A00A2AF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693C2-C183-B845-BBB4-D96EFEE5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284785" cy="4351338"/>
          </a:xfrm>
        </p:spPr>
        <p:txBody>
          <a:bodyPr/>
          <a:lstStyle/>
          <a:p>
            <a:r>
              <a:rPr lang="en-US" dirty="0"/>
              <a:t>Suppose we have a file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sample.html</a:t>
            </a:r>
            <a:r>
              <a:rPr lang="en-US" dirty="0"/>
              <a:t> loaded (</a:t>
            </a:r>
            <a:r>
              <a:rPr lang="en-US" i="1" dirty="0"/>
              <a:t>see course website</a:t>
            </a:r>
            <a:r>
              <a:rPr lang="en-US" dirty="0"/>
              <a:t>)</a:t>
            </a:r>
          </a:p>
          <a:p>
            <a:r>
              <a:rPr lang="en-US" dirty="0"/>
              <a:t>Show </a:t>
            </a:r>
            <a:r>
              <a:rPr lang="en-US" dirty="0" err="1"/>
              <a:t>Javascript</a:t>
            </a:r>
            <a:r>
              <a:rPr lang="en-US" dirty="0"/>
              <a:t> Console</a:t>
            </a:r>
          </a:p>
          <a:p>
            <a:r>
              <a:rPr lang="en-US" dirty="0"/>
              <a:t>Changing the html document:</a:t>
            </a:r>
          </a:p>
          <a:p>
            <a:pPr lvl="1"/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document.write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lvl="2"/>
            <a:r>
              <a:rPr lang="en-US" i="1" dirty="0"/>
              <a:t>overwrites html document</a:t>
            </a:r>
          </a:p>
          <a:p>
            <a:pPr lvl="1"/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html_element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.innerHTML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"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</a:p>
          <a:p>
            <a:pPr lvl="2"/>
            <a:r>
              <a:rPr lang="en-US" i="1" dirty="0"/>
              <a:t>modifies </a:t>
            </a:r>
            <a:r>
              <a:rPr lang="en-US" i="1" dirty="0" err="1"/>
              <a:t>html_element</a:t>
            </a:r>
            <a:endParaRPr lang="en-US" i="1" dirty="0"/>
          </a:p>
          <a:p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701921F-5206-B0F5-2A24-B766872F8E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12767"/>
            <a:ext cx="5181600" cy="303246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31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1027</Words>
  <Application>Microsoft Macintosh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Consolas</vt:lpstr>
      <vt:lpstr>Menlo</vt:lpstr>
      <vt:lpstr>Menlo Bold</vt:lpstr>
      <vt:lpstr>Office Theme</vt:lpstr>
      <vt:lpstr>1_Office Theme</vt:lpstr>
      <vt:lpstr>408/508 Computational Techniques for Linguists </vt:lpstr>
      <vt:lpstr>Today's Topics</vt:lpstr>
      <vt:lpstr>Javascript (JS)</vt:lpstr>
      <vt:lpstr>Javascript pop-up notification</vt:lpstr>
      <vt:lpstr>Javascript pop-up notification</vt:lpstr>
      <vt:lpstr>Javascript Console</vt:lpstr>
      <vt:lpstr>Javascript Console: Chrome</vt:lpstr>
      <vt:lpstr>console.log(object)</vt:lpstr>
      <vt:lpstr>Javascript Console</vt:lpstr>
      <vt:lpstr>Javascript Console</vt:lpstr>
      <vt:lpstr>Javascript Console</vt:lpstr>
      <vt:lpstr>Javascript Console</vt:lpstr>
      <vt:lpstr>Javascript Console</vt:lpstr>
      <vt:lpstr>Javascript Console</vt:lpstr>
      <vt:lpstr>Javascript Console</vt:lpstr>
      <vt:lpstr>Javascript Console</vt:lpstr>
      <vt:lpstr>Tic Tac Toe: sample2.html</vt:lpstr>
      <vt:lpstr>Tic Tac Toe: sample2.html</vt:lpstr>
      <vt:lpstr>Javascript Console</vt:lpstr>
      <vt:lpstr>Javascript Console</vt:lpstr>
      <vt:lpstr>Javascript: Variables</vt:lpstr>
      <vt:lpstr>Javascript: Numbers</vt:lpstr>
      <vt:lpstr>Javascript: Numbers</vt:lpstr>
      <vt:lpstr>Javascript: Miscellaneous</vt:lpstr>
      <vt:lpstr>Tic Tac Toe Revisited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 408/508: Computational Techniques for Linguists </dc:title>
  <dc:creator>Microsoft Office User</dc:creator>
  <cp:lastModifiedBy>sandiway@mac.com</cp:lastModifiedBy>
  <cp:revision>16</cp:revision>
  <cp:lastPrinted>2023-10-02T02:42:54Z</cp:lastPrinted>
  <dcterms:created xsi:type="dcterms:W3CDTF">2020-10-15T03:27:15Z</dcterms:created>
  <dcterms:modified xsi:type="dcterms:W3CDTF">2023-10-02T03:15:28Z</dcterms:modified>
</cp:coreProperties>
</file>