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358" r:id="rId4"/>
    <p:sldId id="359" r:id="rId5"/>
    <p:sldId id="360" r:id="rId6"/>
    <p:sldId id="361" r:id="rId7"/>
    <p:sldId id="273" r:id="rId8"/>
    <p:sldId id="276" r:id="rId9"/>
    <p:sldId id="325" r:id="rId10"/>
    <p:sldId id="274" r:id="rId11"/>
    <p:sldId id="324" r:id="rId12"/>
    <p:sldId id="369" r:id="rId13"/>
    <p:sldId id="370" r:id="rId14"/>
    <p:sldId id="346" r:id="rId15"/>
    <p:sldId id="365" r:id="rId16"/>
    <p:sldId id="366" r:id="rId17"/>
    <p:sldId id="347" r:id="rId18"/>
    <p:sldId id="367" r:id="rId19"/>
    <p:sldId id="348" r:id="rId20"/>
    <p:sldId id="368" r:id="rId21"/>
    <p:sldId id="3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>
        <p:scale>
          <a:sx n="126" d="100"/>
          <a:sy n="126" d="100"/>
        </p:scale>
        <p:origin x="5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7FF9-476D-888B-A3D6-C543294BA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590F7-4F1B-F6A9-76BA-0FC3B108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D5DFA-AA9C-CC91-C3D3-39FD62C6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2977F-2600-E963-3DCE-F997DBB6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E422-16BE-A51B-2826-FEF5ACE1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7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96C7F-B25F-83CA-182B-B0FE690D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36B92-6F4D-269A-B24A-5A0B38ABB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BB685-BE0E-00B2-BEEB-66D7BBB5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4702-D54F-E4E0-DCEE-696226B6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73AFE-D01B-B38E-BA89-39B1F3B5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3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E4DA4A-ADA9-2745-BBB8-B0FD7B44E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7081F-4ACC-06AA-642D-AE54F1A2C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6544-C94C-DE14-6572-6624B6F4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F9196-0A3B-BACC-FDB6-BA3957211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81913-EF87-0952-D0E5-8E827A77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6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159D-E924-36FE-0A75-11A9E7E2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76B89-AD6D-8CA2-D0E0-64E438B48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47B92-42C2-A648-A802-69B7DF39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47BEA-F6B8-E7D7-9F21-60AC50E0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D11A1-460A-7D88-E8A4-523738FB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5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DEA58-4838-6549-EAA7-1FD9E0BF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9678-3DF0-ECAC-6BA5-0787D8F80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63879-7D64-584C-CD2E-6CF6F0DB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6DE87-4F60-D678-EECF-0696087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51768-C05D-A96C-AC2D-4FE5C4DE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5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4771A-C62C-78E1-4CF7-014349D8A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9A403-EF09-549D-0740-F865D1EE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D3557-199F-8770-8FD4-C8B231384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DB16B-724A-C7CD-F5A3-6732B722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FA5CB-F458-5F09-3F8E-FD71B8C6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F0E72-31F5-AF13-084E-FD731D92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D147-82A6-E652-F137-673067CB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92096-1F2D-DA66-BB6A-4669A9DE6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E226A-6E09-8A6F-DBC4-A31283F0F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0E96B8-ABE6-6E92-AFA8-DF5A36055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1C397-B4E2-92A4-2FF3-7F3F79B9C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E97BA-476B-47E5-EA3D-98219139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AF944-DC03-9971-A8B0-ACEC9303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0C7A1-FA94-3CFF-26CB-0B90F518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10CF2-B6CB-F370-2FF2-F95374B7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210E4-D5CC-D9BC-9A55-8BBC4B90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BAE3F-EAA9-F7F7-B7C4-692BADBD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9B931-CC74-153C-8BDF-92408DB7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0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E554F-69C9-7546-6CD3-DCAAFDB0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3C288-980D-9D03-7E66-1D8192D1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2116E-67D2-B362-0000-D65FBDF8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BEE1-C9AD-F4EE-66EC-0E6C8238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964A-582C-F685-386F-A4039D02D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1E086-D052-C986-983B-7FF682D95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A5119-CC3C-D103-B8A0-C08858D4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D81BA-D25D-AD3A-8AEB-C7C19E66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23A34-107B-16E0-C83F-E71E754C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E427-8AB0-93BF-DD00-FF5F0D5B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8D108-15AC-A7A3-C462-DEB94C8D3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166A6-CEA9-3E53-74FE-670ABA454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68595-BF1D-4F0F-945D-C47C63BCC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82A87-80CD-A957-AF33-E57DCA43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0D8F1-36B9-6065-E046-2687E4D0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3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7FD89-435D-A725-B4AF-8AA360AC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72BFB-47DD-A8A8-1DBF-11AB9AE2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877CD-9AA6-2F3B-AC6B-08FBADC46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2152B-3EBD-8C43-B615-6076F6FEF7BC}" type="datetimeFigureOut">
              <a:rPr lang="en-US" smtClean="0"/>
              <a:t>2/8/24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C4750-8431-3660-1D93-4EAB90313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35C2F-BEF9-75A5-AE5F-F6EBEF56D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38B76-24DA-CA4C-BD01-BF695D4AD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1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tenberg.or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sandiway@arizona.eduSUBJEC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ython.org/3/howto/sorting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9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E415-2A66-5B41-9775-035C16BB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List as a Queue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2734DB-175B-5044-AB5F-CF1D88829B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750344"/>
            <a:ext cx="3911600" cy="2501900"/>
          </a:xfr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A842E6-D9D6-474C-914A-F82F074E0B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Method append() to add to right end of the queue</a:t>
            </a: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list[0]</a:t>
            </a:r>
            <a:r>
              <a:rPr lang="en-US" dirty="0"/>
              <a:t> gives us the head, i.e. left end, of the queue</a:t>
            </a:r>
          </a:p>
          <a:p>
            <a:r>
              <a:rPr lang="en-US" dirty="0"/>
              <a:t>Note: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 = list[0]</a:t>
            </a:r>
            <a:r>
              <a:rPr lang="en-US" dirty="0"/>
              <a:t> saves the head of the queue into variable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 = list[1:] </a:t>
            </a:r>
            <a:r>
              <a:rPr lang="en-US" dirty="0"/>
              <a:t>deletes the head of the queue from the queue</a:t>
            </a:r>
          </a:p>
          <a:p>
            <a:r>
              <a:rPr lang="en-US" dirty="0"/>
              <a:t>Also can use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del list[0]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EA03B-E83B-2C42-BEC7-2C4B84D10FFD}"/>
              </a:ext>
            </a:extLst>
          </p:cNvPr>
          <p:cNvSpPr txBox="1"/>
          <p:nvPr/>
        </p:nvSpPr>
        <p:spPr>
          <a:xfrm>
            <a:off x="1473200" y="2008909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856679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73184-3F8F-F94E-864F-17486233B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List as a Queue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F37BC-2EBA-CF47-8E85-502289932A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Queuing operations are:</a:t>
            </a:r>
          </a:p>
          <a:p>
            <a:pPr lvl="1"/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.append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newitem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del 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[0]</a:t>
            </a:r>
          </a:p>
          <a:p>
            <a:pPr lvl="1"/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first = list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[0]</a:t>
            </a:r>
          </a:p>
          <a:p>
            <a:pPr lvl="1"/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first </a:t>
            </a:r>
            <a:r>
              <a:rPr lang="en-US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= first in queue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Note: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first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and 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newitem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are variable names;</a:t>
            </a:r>
            <a:r>
              <a:rPr lang="en-US" i="1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you can use any name you like</a:t>
            </a:r>
            <a:endParaRPr lang="en-US" dirty="0">
              <a:latin typeface="Calibri" panose="020F050202020403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95F97F-4F3A-EC43-8B4A-E12954A49F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Recall stacking operations are:</a:t>
            </a:r>
          </a:p>
          <a:p>
            <a:pPr lvl="1"/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.append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newitem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lvl="1"/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top = </a:t>
            </a:r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.pop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top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= top of stack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1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B9B0-0F36-A345-FD28-59637E8A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reversed()</a:t>
            </a:r>
          </a:p>
        </p:txBody>
      </p:sp>
      <p:pic>
        <p:nvPicPr>
          <p:cNvPr id="6" name="Content Placeholder 5" descr="A yellow and black text&#10;&#10;Description automatically generated">
            <a:extLst>
              <a:ext uri="{FF2B5EF4-FFF2-40B4-BE49-F238E27FC236}">
                <a16:creationId xmlns:a16="http://schemas.microsoft.com/office/drawing/2014/main" id="{64EE1B1B-5BC7-0948-3352-781245EADE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399" y="1825625"/>
            <a:ext cx="10398603" cy="1325563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41FBA-FEB9-7981-39F1-69E1AD837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" y="3286125"/>
            <a:ext cx="10439401" cy="28908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reversed(['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a','b','c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list_reverseiterator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object at 0x10f0fa850&gt;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list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(reversed(['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a','b','c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['c', 'b', 'a']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for x in reversed(['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a','b','c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print(x)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123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9A31-94D7-F92A-DEB1-0ABBBA3E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.reverse()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49651-1F62-AC67-F9F7-1698C9778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Similar to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.sort() 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vs.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sorted()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['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a','b','c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'].reverse()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x = ['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a','b','c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x.reverse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x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['c', 'b', 'a']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 </a:t>
            </a:r>
          </a:p>
        </p:txBody>
      </p:sp>
    </p:spTree>
    <p:extLst>
      <p:ext uri="{BB962C8B-B14F-4D97-AF65-F5344CB8AC3E}">
        <p14:creationId xmlns:p14="http://schemas.microsoft.com/office/powerpoint/2010/main" val="26286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199E-281D-02CB-B7D8-FA6140DDB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DE06E-AD33-B5E0-2920-07CB47EC4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Through the Looking-Glass </a:t>
            </a:r>
            <a:r>
              <a:rPr lang="en-US" dirty="0"/>
              <a:t>(1872), by Charles Dodgson, AKA Lewis Carroll is a sequel to  </a:t>
            </a:r>
            <a:r>
              <a:rPr lang="en-US" i="1" dirty="0"/>
              <a:t>Alice's Adventures in Wonderland</a:t>
            </a:r>
            <a:r>
              <a:rPr lang="en-US" dirty="0"/>
              <a:t> (1865).</a:t>
            </a:r>
          </a:p>
          <a:p>
            <a:r>
              <a:rPr lang="en-US" dirty="0"/>
              <a:t>Step1:</a:t>
            </a:r>
          </a:p>
          <a:p>
            <a:pPr lvl="1"/>
            <a:r>
              <a:rPr lang="en-US" dirty="0"/>
              <a:t>Go to Project Gutenberg (</a:t>
            </a:r>
            <a:r>
              <a:rPr lang="en-US" dirty="0">
                <a:hlinkClick r:id="rId2"/>
              </a:rPr>
              <a:t>www.gutenberg.org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Find it and download the Plain Text (UTF-8 format) file</a:t>
            </a:r>
          </a:p>
          <a:p>
            <a:pPr lvl="1"/>
            <a:r>
              <a:rPr lang="en-US" dirty="0"/>
              <a:t>You might want to rename it to something memorable, e.g.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looking-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glass.txt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/>
              <a:t>Put it in the same directory as where you run your Python</a:t>
            </a:r>
          </a:p>
        </p:txBody>
      </p:sp>
    </p:spTree>
    <p:extLst>
      <p:ext uri="{BB962C8B-B14F-4D97-AF65-F5344CB8AC3E}">
        <p14:creationId xmlns:p14="http://schemas.microsoft.com/office/powerpoint/2010/main" val="233173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F5FB-3E06-DB06-6108-A4A8DBA5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07C67-C92B-E807-E134-2AC004C3F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25078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Step 2:</a:t>
            </a:r>
          </a:p>
          <a:p>
            <a:pPr lvl="1"/>
            <a:r>
              <a:rPr lang="en-US" dirty="0"/>
              <a:t>Open the file in a text editor, e.g. </a:t>
            </a:r>
            <a:r>
              <a:rPr lang="en-US" dirty="0" err="1">
                <a:solidFill>
                  <a:schemeClr val="accent1"/>
                </a:solidFill>
              </a:rPr>
              <a:t>NotePad</a:t>
            </a:r>
            <a:r>
              <a:rPr lang="en-US" dirty="0"/>
              <a:t> (Windows) or </a:t>
            </a:r>
            <a:r>
              <a:rPr lang="en-US" dirty="0">
                <a:solidFill>
                  <a:schemeClr val="accent1"/>
                </a:solidFill>
              </a:rPr>
              <a:t>TextEdit</a:t>
            </a:r>
            <a:r>
              <a:rPr lang="en-US" dirty="0"/>
              <a:t> (macOS) etc.</a:t>
            </a:r>
          </a:p>
          <a:p>
            <a:pPr lvl="1"/>
            <a:r>
              <a:rPr lang="en-US" dirty="0"/>
              <a:t>Delete the lines that are NOT part of the book</a:t>
            </a:r>
          </a:p>
          <a:p>
            <a:pPr lvl="1"/>
            <a:r>
              <a:rPr lang="en-US" dirty="0"/>
              <a:t>Save the file as Plain Text</a:t>
            </a:r>
          </a:p>
        </p:txBody>
      </p:sp>
      <p:pic>
        <p:nvPicPr>
          <p:cNvPr id="7" name="Content Placeholder 6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4161696A-1C5E-847E-937F-4F8CEFA340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95657"/>
            <a:ext cx="5181600" cy="4011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E5F5C3C-D943-060A-3464-5ADBC472A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08" y="4510216"/>
            <a:ext cx="2434796" cy="10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6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456D-CF93-E04D-062C-67D9F099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pic>
        <p:nvPicPr>
          <p:cNvPr id="6" name="Content Placeholder 5" descr="A document with text on it&#10;&#10;Description automatically generated">
            <a:extLst>
              <a:ext uri="{FF2B5EF4-FFF2-40B4-BE49-F238E27FC236}">
                <a16:creationId xmlns:a16="http://schemas.microsoft.com/office/drawing/2014/main" id="{D27E17CE-16EE-AC53-D1AF-6995BFFD72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2945" y="1825625"/>
            <a:ext cx="4572109" cy="4351338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25CBB4D-62F4-E5F6-59E1-9C0D6CB5F6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1561" y="1825625"/>
            <a:ext cx="4582877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975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6AF7-EA12-9517-70ED-702FB28D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892FC-FC47-BFA4-0417-E12DBDEA6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3: load the file as a String into Python</a:t>
            </a:r>
          </a:p>
          <a:p>
            <a:pPr lvl="1"/>
            <a:r>
              <a:rPr lang="en-US" sz="2800" i="1" dirty="0"/>
              <a:t>String stored as a variable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raw</a:t>
            </a:r>
            <a:r>
              <a:rPr lang="en-US" sz="2800" dirty="0"/>
              <a:t> </a:t>
            </a:r>
            <a:r>
              <a:rPr lang="en-US" sz="2800" i="1" dirty="0"/>
              <a:t>below.</a:t>
            </a:r>
            <a:endParaRPr lang="en-US" sz="2800" dirty="0"/>
          </a:p>
          <a:p>
            <a:pPr lvl="1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fh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open(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filename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raw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fh.read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sz="2800" dirty="0"/>
              <a:t>what does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(raw) </a:t>
            </a:r>
            <a:r>
              <a:rPr lang="en-US" sz="2800" dirty="0"/>
              <a:t>report?</a:t>
            </a:r>
          </a:p>
        </p:txBody>
      </p:sp>
    </p:spTree>
    <p:extLst>
      <p:ext uri="{BB962C8B-B14F-4D97-AF65-F5344CB8AC3E}">
        <p14:creationId xmlns:p14="http://schemas.microsoft.com/office/powerpoint/2010/main" val="1921469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8765-D5C6-25E1-096B-CBE376AB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B170E-8FB1-4B53-BD34-44AA9606E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4: </a:t>
            </a:r>
          </a:p>
          <a:p>
            <a:pPr lvl="1"/>
            <a:r>
              <a:rPr lang="en-US" sz="2800" dirty="0" err="1"/>
              <a:t>nltk</a:t>
            </a:r>
            <a:r>
              <a:rPr lang="en-US" sz="2800" dirty="0"/>
              <a:t> has a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nltk.word_tokenize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(string)</a:t>
            </a:r>
            <a:r>
              <a:rPr lang="en-US" sz="2800" dirty="0"/>
              <a:t> function to convert an English language String into a list of words.</a:t>
            </a: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lvl="1"/>
            <a:r>
              <a:rPr lang="en-US" sz="2800" dirty="0"/>
              <a:t>what does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(words) </a:t>
            </a:r>
            <a:r>
              <a:rPr lang="en-US" sz="2800" dirty="0"/>
              <a:t>report?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021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B469-B9B6-D0EF-72EF-9C28B7A1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8DA91-DFB7-E4DF-3829-00E3D1233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5: 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Calculate the average number of characters per word of the entire book. 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compare your answer to that for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carroll-alice.txt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(See Exercise 2 from previous lecture.)</a:t>
            </a:r>
          </a:p>
        </p:txBody>
      </p:sp>
    </p:spTree>
    <p:extLst>
      <p:ext uri="{BB962C8B-B14F-4D97-AF65-F5344CB8AC3E}">
        <p14:creationId xmlns:p14="http://schemas.microsoft.com/office/powerpoint/2010/main" val="274795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65AD-C275-C586-C9B1-3B19569A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92A72-3EA0-4E87-0FE9-23A83ACB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Python:</a:t>
            </a:r>
          </a:p>
          <a:p>
            <a:pPr lvl="1"/>
            <a:r>
              <a:rPr lang="en-US" dirty="0"/>
              <a:t>eval()</a:t>
            </a:r>
          </a:p>
          <a:p>
            <a:pPr lvl="1"/>
            <a:r>
              <a:rPr lang="en-US" dirty="0"/>
              <a:t>sorting: sorted() and </a:t>
            </a:r>
            <a:r>
              <a:rPr lang="en-US" dirty="0" err="1"/>
              <a:t>list.sort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key= sort parameter</a:t>
            </a:r>
          </a:p>
          <a:p>
            <a:pPr lvl="1"/>
            <a:r>
              <a:rPr lang="en-US" dirty="0"/>
              <a:t>more on lists: stacks, queues and reversed() and .reverse()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Homework 5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44A7-9AD9-9C06-1D5A-62777983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C418D-C7EA-B325-F8E9-AFD99B24B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6:  </a:t>
            </a:r>
          </a:p>
          <a:p>
            <a:pPr lvl="1"/>
            <a:r>
              <a:rPr lang="en-US" sz="2800" dirty="0"/>
              <a:t>Compute the word length distribution for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looking_glass.txt</a:t>
            </a:r>
            <a:r>
              <a:rPr lang="en-US" sz="2800" dirty="0"/>
              <a:t>.</a:t>
            </a:r>
          </a:p>
          <a:p>
            <a:pPr lvl="1"/>
            <a:r>
              <a:rPr lang="en-US" sz="2800" dirty="0"/>
              <a:t>do it both for the book AND the vocabulary of the book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see Exercises last lecture and </a:t>
            </a:r>
            <a:r>
              <a:rPr lang="en-US" sz="2800" dirty="0" err="1">
                <a:solidFill>
                  <a:schemeClr val="accent1"/>
                </a:solidFill>
              </a:rPr>
              <a:t>nltk.FreqDist</a:t>
            </a:r>
            <a:r>
              <a:rPr lang="en-US" sz="2800" dirty="0">
                <a:solidFill>
                  <a:schemeClr val="accent1"/>
                </a:solidFill>
              </a:rPr>
              <a:t>()</a:t>
            </a:r>
          </a:p>
          <a:p>
            <a:pPr lvl="1"/>
            <a:r>
              <a:rPr lang="en-US" sz="2800" dirty="0"/>
              <a:t>Compare the graphs with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carroll-alice.txt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(</a:t>
            </a:r>
            <a:r>
              <a:rPr lang="en-US" sz="2800" i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same author</a:t>
            </a:r>
            <a:r>
              <a:rPr lang="en-US" sz="28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800" dirty="0"/>
              <a:t>Are they similar or different?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07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4008-3C0D-2DE6-7615-380626CC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68B3-CC23-B276-D888-97BC4E683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to </a:t>
            </a:r>
            <a:r>
              <a:rPr lang="en-US" dirty="0">
                <a:hlinkClick r:id="rId2"/>
              </a:rPr>
              <a:t>sandiway@arizona.edu</a:t>
            </a:r>
          </a:p>
          <a:p>
            <a:r>
              <a:rPr lang="en-US" dirty="0">
                <a:hlinkClick r:id="rId2"/>
              </a:rPr>
              <a:t>SUBJECT</a:t>
            </a:r>
            <a:r>
              <a:rPr lang="en-US" dirty="0"/>
              <a:t>: 388 Homework 5 </a:t>
            </a:r>
            <a:r>
              <a:rPr lang="en-US" i="1" dirty="0">
                <a:solidFill>
                  <a:srgbClr val="FF0000"/>
                </a:solidFill>
              </a:rPr>
              <a:t>YOUR NAME</a:t>
            </a:r>
          </a:p>
          <a:p>
            <a:r>
              <a:rPr lang="en-US" dirty="0"/>
              <a:t>One PDF file only </a:t>
            </a:r>
          </a:p>
          <a:p>
            <a:pPr lvl="1"/>
            <a:r>
              <a:rPr lang="en-US" dirty="0"/>
              <a:t>include Python terminal and graph screenshots in your answer</a:t>
            </a:r>
          </a:p>
          <a:p>
            <a:r>
              <a:rPr lang="en-US" dirty="0"/>
              <a:t>Deadline:</a:t>
            </a:r>
          </a:p>
          <a:p>
            <a:pPr lvl="1"/>
            <a:r>
              <a:rPr lang="en-US" dirty="0"/>
              <a:t>midnight Monday </a:t>
            </a:r>
          </a:p>
          <a:p>
            <a:pPr lvl="1"/>
            <a:r>
              <a:rPr lang="en-US" dirty="0"/>
              <a:t>we will review the homework on Tuesday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6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A336C-53C0-4F46-0EF4-6440DE48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eval()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A25DF0-8453-4F7D-2A85-6F754AC79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781" y="1930400"/>
            <a:ext cx="9626600" cy="1498600"/>
          </a:xfrm>
          <a:ln>
            <a:solidFill>
              <a:schemeClr val="tx1"/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82E92A3-DD09-8386-B3DB-A5D1A458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81" y="3557202"/>
            <a:ext cx="4238525" cy="1325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957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B1D7F3-D409-9D73-8A66-8903C86A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sorted(</a:t>
            </a:r>
            <a:r>
              <a:rPr lang="en-US" sz="4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vs. </a:t>
            </a:r>
            <a:r>
              <a:rPr lang="en-US" sz="4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sz="4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.sort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53569B-08B0-D0B1-47FD-00A147667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Mutable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953063-E33D-AA16-32E1-CE8366AA8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Fresh copy (non-mutable)</a:t>
            </a:r>
          </a:p>
        </p:txBody>
      </p:sp>
      <p:pic>
        <p:nvPicPr>
          <p:cNvPr id="13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2EC93A-2C30-C9ED-373D-7C00727310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2" y="2580009"/>
            <a:ext cx="5157787" cy="1149328"/>
          </a:xfrm>
          <a:ln>
            <a:solidFill>
              <a:schemeClr val="tx1"/>
            </a:solidFill>
          </a:ln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3424A313-257D-10DF-6585-9FB65CEEFD1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7603" y="2580009"/>
            <a:ext cx="5183188" cy="1496631"/>
          </a:xfrm>
          <a:ln>
            <a:solidFill>
              <a:schemeClr val="tx1"/>
            </a:solidFill>
          </a:ln>
        </p:spPr>
      </p:pic>
      <p:pic>
        <p:nvPicPr>
          <p:cNvPr id="16" name="Picture 15" descr="A yellow and black text&#10;&#10;Description automatically generated">
            <a:extLst>
              <a:ext uri="{FF2B5EF4-FFF2-40B4-BE49-F238E27FC236}">
                <a16:creationId xmlns:a16="http://schemas.microsoft.com/office/drawing/2014/main" id="{E7906E77-EF79-4DF7-A0D7-B56D51330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757806"/>
            <a:ext cx="7772400" cy="1234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9571E8-D660-EC2C-D5A4-2F9A64A2B61B}"/>
              </a:ext>
            </a:extLst>
          </p:cNvPr>
          <p:cNvSpPr txBox="1"/>
          <p:nvPr/>
        </p:nvSpPr>
        <p:spPr>
          <a:xfrm>
            <a:off x="836612" y="4124823"/>
            <a:ext cx="483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Let's talk about the key parameter!</a:t>
            </a:r>
          </a:p>
        </p:txBody>
      </p:sp>
    </p:spTree>
    <p:extLst>
      <p:ext uri="{BB962C8B-B14F-4D97-AF65-F5344CB8AC3E}">
        <p14:creationId xmlns:p14="http://schemas.microsoft.com/office/powerpoint/2010/main" val="167651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259B-A97D-FCD3-E958-3239FCEC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key=</a:t>
            </a:r>
            <a:r>
              <a:rPr lang="en-US" dirty="0"/>
              <a:t> sort parameter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3773CDBF-C82B-19B3-D2F2-5A6C0AE4D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0" y="2775468"/>
            <a:ext cx="10401300" cy="2133600"/>
          </a:xfr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3BA3F5-9F2A-E826-59FC-1A2C24259DE3}"/>
              </a:ext>
            </a:extLst>
          </p:cNvPr>
          <p:cNvSpPr txBox="1"/>
          <p:nvPr/>
        </p:nvSpPr>
        <p:spPr>
          <a:xfrm>
            <a:off x="971752" y="212792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https://docs.python.org/3/howto/sorting.html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766F33-6799-0442-4EFF-1D97915E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040563"/>
            <a:ext cx="10393056" cy="10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4E91-8889-33E0-9E16-2768F2E4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key=</a:t>
            </a:r>
            <a:r>
              <a:rPr lang="en-US" dirty="0"/>
              <a:t> sort parameter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5B83BB8-2AB5-D544-6A23-3DF0E61F9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2794794"/>
            <a:ext cx="10312400" cy="2413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46F5B-3E4E-3AC0-540C-B0259E694AB4}"/>
              </a:ext>
            </a:extLst>
          </p:cNvPr>
          <p:cNvSpPr txBox="1"/>
          <p:nvPr/>
        </p:nvSpPr>
        <p:spPr>
          <a:xfrm>
            <a:off x="838200" y="2160098"/>
            <a:ext cx="4162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Useful for sorting records</a:t>
            </a:r>
          </a:p>
        </p:txBody>
      </p:sp>
    </p:spTree>
    <p:extLst>
      <p:ext uri="{BB962C8B-B14F-4D97-AF65-F5344CB8AC3E}">
        <p14:creationId xmlns:p14="http://schemas.microsoft.com/office/powerpoint/2010/main" val="2948555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448668-F7B3-3042-B720-071F16B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17" y="4090086"/>
            <a:ext cx="3445259" cy="2590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BC587-2356-E248-935B-838F0ECC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F21EC-C5A4-6B4E-A438-0581D99D5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9073" cy="4351338"/>
          </a:xfrm>
        </p:spPr>
        <p:txBody>
          <a:bodyPr/>
          <a:lstStyle/>
          <a:p>
            <a:r>
              <a:rPr lang="en-US" dirty="0"/>
              <a:t>Lists as stacks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Lists as queues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68F51-7347-774B-BD50-209278162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512" y="2022167"/>
            <a:ext cx="3172321" cy="1979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05C54-FE62-7643-9316-222A6F55CF3E}"/>
              </a:ext>
            </a:extLst>
          </p:cNvPr>
          <p:cNvSpPr txBox="1"/>
          <p:nvPr/>
        </p:nvSpPr>
        <p:spPr>
          <a:xfrm>
            <a:off x="3617512" y="1745167"/>
            <a:ext cx="2386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visualgo.net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</a:t>
            </a:r>
            <a:r>
              <a:rPr lang="en-US" sz="1200" dirty="0" err="1"/>
              <a:t>list?slide</a:t>
            </a:r>
            <a:r>
              <a:rPr lang="en-US" sz="1200" dirty="0"/>
              <a:t>=4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CDB0E-0DB8-2B45-A5EA-802780DFE4BD}"/>
              </a:ext>
            </a:extLst>
          </p:cNvPr>
          <p:cNvSpPr txBox="1"/>
          <p:nvPr/>
        </p:nvSpPr>
        <p:spPr>
          <a:xfrm>
            <a:off x="4050227" y="6354375"/>
            <a:ext cx="2978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www.appcoda.com</a:t>
            </a:r>
            <a:r>
              <a:rPr lang="en-US" sz="1200" dirty="0"/>
              <a:t>/</a:t>
            </a:r>
            <a:r>
              <a:rPr lang="en-US" sz="1200" dirty="0" err="1"/>
              <a:t>ios</a:t>
            </a:r>
            <a:r>
              <a:rPr lang="en-US" sz="1200" dirty="0"/>
              <a:t>-concurrency/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C8E72908-3F18-92C2-B302-18F47362DF08}"/>
              </a:ext>
            </a:extLst>
          </p:cNvPr>
          <p:cNvSpPr/>
          <p:nvPr/>
        </p:nvSpPr>
        <p:spPr>
          <a:xfrm>
            <a:off x="6927273" y="2018991"/>
            <a:ext cx="3025751" cy="121413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the top of the stack is immediately accessible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D3C1AD1D-7E56-DFEE-5BC9-1C2B747FE233}"/>
              </a:ext>
            </a:extLst>
          </p:cNvPr>
          <p:cNvSpPr/>
          <p:nvPr/>
        </p:nvSpPr>
        <p:spPr>
          <a:xfrm>
            <a:off x="6927273" y="4607630"/>
            <a:ext cx="3025751" cy="121413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Front and rear are accessible</a:t>
            </a:r>
          </a:p>
        </p:txBody>
      </p:sp>
    </p:spTree>
    <p:extLst>
      <p:ext uri="{BB962C8B-B14F-4D97-AF65-F5344CB8AC3E}">
        <p14:creationId xmlns:p14="http://schemas.microsoft.com/office/powerpoint/2010/main" val="7862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9BC38-FA1A-A344-BFE3-DE563CAE5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List as a Stack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61CD94-FB4F-DF45-AFDB-60A1B37417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09" y="1745075"/>
            <a:ext cx="4156363" cy="4620243"/>
          </a:xfr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2472A1-0F6A-2A40-A2D9-021E3D8FC8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 that .pop() removes from the right end and .append() adds to the right end.</a:t>
            </a:r>
          </a:p>
          <a:p>
            <a:r>
              <a:rPr lang="en-US" dirty="0"/>
              <a:t>How to save the element of a list popped off the stack? Use a variable, e.g. x:</a:t>
            </a:r>
          </a:p>
          <a:p>
            <a:pPr lvl="1"/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.pop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dirty="0"/>
          </a:p>
          <a:p>
            <a:r>
              <a:rPr lang="en-US" dirty="0"/>
              <a:t>Stacking operations are:</a:t>
            </a:r>
          </a:p>
          <a:p>
            <a:pPr lvl="1"/>
            <a:r>
              <a:rPr lang="en-US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.append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.pop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571680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A36A-4873-D749-96C0-1906907C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List as a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22355-A87A-E54F-ABDE-E2D52BB26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 </a:t>
            </a:r>
          </a:p>
          <a:p>
            <a:pPr marL="0" indent="0">
              <a:buNone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 = ['a', 'c', 'b']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/>
              <a:t>How do we flip the order of b and c using stack operations?</a:t>
            </a:r>
          </a:p>
          <a:p>
            <a:r>
              <a:rPr lang="en-US" b="1" dirty="0"/>
              <a:t>Answer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x1 =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list.pop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x2 =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list.pop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list.append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(x1)</a:t>
            </a:r>
          </a:p>
          <a:p>
            <a:pPr marL="457200" lvl="1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list.append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(x2)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866</Words>
  <Application>Microsoft Macintosh PowerPoint</Application>
  <PresentationFormat>Widescreen</PresentationFormat>
  <Paragraphs>129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Menlo</vt:lpstr>
      <vt:lpstr>Office Theme</vt:lpstr>
      <vt:lpstr>LING 388: Computers and Language</vt:lpstr>
      <vt:lpstr>Today's Topics</vt:lpstr>
      <vt:lpstr>eval()</vt:lpstr>
      <vt:lpstr>sorted(list) vs. list.sort()</vt:lpstr>
      <vt:lpstr>key= sort parameter</vt:lpstr>
      <vt:lpstr>key= sort parameter</vt:lpstr>
      <vt:lpstr>Python Lists</vt:lpstr>
      <vt:lpstr>Python List as a Stack</vt:lpstr>
      <vt:lpstr>Python List as a Stack</vt:lpstr>
      <vt:lpstr>Python List as a Queue</vt:lpstr>
      <vt:lpstr>Python List as a Queue</vt:lpstr>
      <vt:lpstr>reversed()</vt:lpstr>
      <vt:lpstr>.reverse()</vt:lpstr>
      <vt:lpstr>Homework 5</vt:lpstr>
      <vt:lpstr>Homework 5</vt:lpstr>
      <vt:lpstr>Homework 5</vt:lpstr>
      <vt:lpstr>Homework 5</vt:lpstr>
      <vt:lpstr>Homework 5</vt:lpstr>
      <vt:lpstr>Homework 5</vt:lpstr>
      <vt:lpstr>Homework 5</vt:lpstr>
      <vt:lpstr>Homework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6</cp:revision>
  <dcterms:created xsi:type="dcterms:W3CDTF">2024-02-05T03:09:28Z</dcterms:created>
  <dcterms:modified xsi:type="dcterms:W3CDTF">2024-02-08T19:06:17Z</dcterms:modified>
</cp:coreProperties>
</file>