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354" r:id="rId4"/>
    <p:sldId id="350" r:id="rId5"/>
    <p:sldId id="349" r:id="rId6"/>
    <p:sldId id="273" r:id="rId7"/>
    <p:sldId id="271" r:id="rId8"/>
    <p:sldId id="351" r:id="rId9"/>
    <p:sldId id="274" r:id="rId10"/>
    <p:sldId id="275" r:id="rId11"/>
    <p:sldId id="337" r:id="rId12"/>
    <p:sldId id="341" r:id="rId13"/>
    <p:sldId id="345" r:id="rId14"/>
    <p:sldId id="342" r:id="rId15"/>
    <p:sldId id="343" r:id="rId16"/>
    <p:sldId id="344" r:id="rId17"/>
    <p:sldId id="266" r:id="rId18"/>
    <p:sldId id="353" r:id="rId19"/>
    <p:sldId id="35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D9C45-D706-4DA7-2AF6-C86FCE8AA4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65B0D3-9003-2C2A-242C-2B837105E4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0699D-FCAA-41DC-048C-3126A6D50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FE0C5-1522-5144-AD59-612184589D66}" type="datetimeFigureOut">
              <a:rPr lang="en-US" smtClean="0"/>
              <a:t>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6160C9-F1FC-1F8A-C8EF-5466D576B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A5C2D-045D-1216-2507-1110E1A0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49BA4-8152-C648-B98F-9AFC66E8E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478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EFDD1-3F4E-DF3D-DBC0-FABCFE513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ED43D4-C38D-16FC-4BD9-06B7503095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B2FD0A-8FE7-5EA4-49B3-EC83D7D1C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FE0C5-1522-5144-AD59-612184589D66}" type="datetimeFigureOut">
              <a:rPr lang="en-US" smtClean="0"/>
              <a:t>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EBEF1-CA50-A70D-5226-3313965A4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A4941-1436-3878-C57C-9D234F8EE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49BA4-8152-C648-B98F-9AFC66E8E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2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D222CC-1F7B-B695-512A-C669EC9095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4E808E-E009-9DD1-AF8B-08413D1450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12DB11-9115-FEB4-84B2-39F06D7CF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FE0C5-1522-5144-AD59-612184589D66}" type="datetimeFigureOut">
              <a:rPr lang="en-US" smtClean="0"/>
              <a:t>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FD5B5-A852-7B2F-C052-B7252AA17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E6D5F-F32A-369D-67EE-C3B80F26D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49BA4-8152-C648-B98F-9AFC66E8E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6BF48-9E5F-AB51-BC9B-DECD26E3E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1B108-0D96-0B86-1615-6E270E724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B4E98-0117-8422-0CC9-42ABAF02D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FE0C5-1522-5144-AD59-612184589D66}" type="datetimeFigureOut">
              <a:rPr lang="en-US" smtClean="0"/>
              <a:t>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778374-FC17-DFE3-E906-FD943A82C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C7C92-9673-FB0F-2C52-A832B3928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49BA4-8152-C648-B98F-9AFC66E8E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888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CD3B9-8567-BF63-D50A-AB9810EEA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62FC4-0B38-06DE-F7D8-6491156AAD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07DA1C-E3A6-C707-A96A-31BD4DD31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FE0C5-1522-5144-AD59-612184589D66}" type="datetimeFigureOut">
              <a:rPr lang="en-US" smtClean="0"/>
              <a:t>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08F97-600E-9CC2-6941-5A0A14D3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F0E08-542B-F6EF-4324-5B3D9695B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49BA4-8152-C648-B98F-9AFC66E8E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15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9899D-B752-EF80-D9BB-290DC9206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940C9-9D58-26F2-1351-24FD5BA234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689055-4293-11CE-CA8B-38235A01BD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F8B321-DBB4-31DC-F970-FCC6C77D4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FE0C5-1522-5144-AD59-612184589D66}" type="datetimeFigureOut">
              <a:rPr lang="en-US" smtClean="0"/>
              <a:t>2/4/24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736014-B64A-B7C3-64C7-E7AA1AB2D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165EC2-FA88-DE54-55B5-BF16C197F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49BA4-8152-C648-B98F-9AFC66E8E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358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97282-9EDB-766A-250D-DB66502A7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A601D8-CDB3-083A-8AC5-A06B41621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63A343-7726-2622-BAD0-BBD769EF7F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CF74F3-0C17-7A12-C5E2-D44F09114F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A09FBE-CFD9-0C00-D38A-89C279C6E2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F18511-DA11-BF01-47B9-03C004297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FE0C5-1522-5144-AD59-612184589D66}" type="datetimeFigureOut">
              <a:rPr lang="en-US" smtClean="0"/>
              <a:t>2/4/24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174BC3-ACEC-9019-899D-823A2658E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551935-519B-3148-03F1-C5FE2FCE8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49BA4-8152-C648-B98F-9AFC66E8E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212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498E2-2C8D-02C8-68C3-DB4A4A1EA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35CB2F-145A-ED70-CA06-3C38F3249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FE0C5-1522-5144-AD59-612184589D66}" type="datetimeFigureOut">
              <a:rPr lang="en-US" smtClean="0"/>
              <a:t>2/4/24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0CEE1B-F9C4-1271-00E8-628BC4558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D0319-9D49-6231-8229-023E1AB62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49BA4-8152-C648-B98F-9AFC66E8E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731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34B3F9-9EF5-FC63-8556-5D8F1CFAE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FE0C5-1522-5144-AD59-612184589D66}" type="datetimeFigureOut">
              <a:rPr lang="en-US" smtClean="0"/>
              <a:t>2/4/24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2B9B26-F76E-3033-3D04-1853B9266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13070-7DA3-E86A-F0E1-5A2F63887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49BA4-8152-C648-B98F-9AFC66E8E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24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9AAFC-1B8C-ABDB-0C42-3317C1E88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556CE-6A96-1171-9DA1-58E704A8B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3AF3F5-3203-3D8A-7F7C-DB85F849AC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31D3E9-4F95-1E32-F175-26ED95A40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FE0C5-1522-5144-AD59-612184589D66}" type="datetimeFigureOut">
              <a:rPr lang="en-US" smtClean="0"/>
              <a:t>2/4/24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D807FD-71D9-798B-2B49-A8C43CAB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47BAB5-E289-D0BA-598A-19C916470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49BA4-8152-C648-B98F-9AFC66E8E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361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D2435-4A21-3C21-96A6-0FF3F64E3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BDB1FA-90DA-6C1B-1CF0-50402A4FB4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5DB73C-28B6-0EB8-1D7C-88FA71F8BF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35527-72A2-07C1-8976-579EAA0FF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FE0C5-1522-5144-AD59-612184589D66}" type="datetimeFigureOut">
              <a:rPr lang="en-US" smtClean="0"/>
              <a:t>2/4/24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4E57A2-9463-90D2-F90D-77ADD6B31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A0103-FD9A-87BE-184D-C72A4AEF3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49BA4-8152-C648-B98F-9AFC66E8E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08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BB7312-5AD1-2546-5566-9494D8C70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CAB397-5E97-06D6-E1D7-FBA828EF91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1E9210-BD46-3FAC-FA27-F313417C60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FE0C5-1522-5144-AD59-612184589D66}" type="datetimeFigureOut">
              <a:rPr lang="en-US" smtClean="0"/>
              <a:t>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F010E-4FCE-AD9A-6701-317727EA6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B05F7-8122-9972-4B7E-EEE488E6CE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49BA4-8152-C648-B98F-9AFC66E8E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303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ltk.org/api/nltk.probability.FreqDist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ltk.org/api/nltk.probability.html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gutenberg.org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utenberg.org/ebooks/11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Video 13">
            <a:extLst>
              <a:ext uri="{FF2B5EF4-FFF2-40B4-BE49-F238E27FC236}">
                <a16:creationId xmlns:a16="http://schemas.microsoft.com/office/drawing/2014/main" id="{C85656AC-34C0-4150-B0A6-11F280374F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LING 388: Computers and Language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Lecture 8</a:t>
            </a:r>
          </a:p>
        </p:txBody>
      </p:sp>
    </p:spTree>
    <p:extLst>
      <p:ext uri="{BB962C8B-B14F-4D97-AF65-F5344CB8AC3E}">
        <p14:creationId xmlns:p14="http://schemas.microsoft.com/office/powerpoint/2010/main" val="81193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1EE66-F939-77C2-52A0-FC921ED5C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22811-69BD-D734-BDFF-580FEB424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Question 5, given a </a:t>
            </a:r>
            <a:r>
              <a:rPr lang="en-US" sz="3200" i="1" dirty="0"/>
              <a:t>list</a:t>
            </a:r>
            <a:r>
              <a:rPr lang="en-US" sz="3200" dirty="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for-loop method</a:t>
            </a:r>
          </a:p>
          <a:p>
            <a:pPr lvl="1"/>
            <a:r>
              <a:rPr lang="en-US" sz="20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chars = 0</a:t>
            </a:r>
          </a:p>
          <a:p>
            <a:pPr lvl="1"/>
            <a:r>
              <a:rPr lang="en-US" sz="20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for word in </a:t>
            </a:r>
            <a:r>
              <a:rPr lang="en-US" sz="2000" i="1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list</a:t>
            </a:r>
            <a:r>
              <a:rPr lang="en-US" sz="20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:</a:t>
            </a:r>
          </a:p>
          <a:p>
            <a:pPr marL="914400" lvl="2" indent="0">
              <a:buNone/>
            </a:pPr>
            <a:r>
              <a:rPr lang="en-US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chars += </a:t>
            </a:r>
            <a:r>
              <a:rPr lang="en-US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len</a:t>
            </a:r>
            <a:r>
              <a:rPr lang="en-US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(word)</a:t>
            </a:r>
          </a:p>
          <a:p>
            <a:pPr lvl="2"/>
            <a:endParaRPr lang="en-US" dirty="0">
              <a:solidFill>
                <a:prstClr val="black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lvl="1"/>
            <a:r>
              <a:rPr lang="en-US" sz="20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chars / </a:t>
            </a:r>
            <a:r>
              <a:rPr lang="en-US" sz="2000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len</a:t>
            </a:r>
            <a:r>
              <a:rPr lang="en-US" sz="20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2000" i="1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list</a:t>
            </a:r>
            <a:r>
              <a:rPr lang="en-US" sz="20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list comprehension method (</a:t>
            </a:r>
            <a:r>
              <a:rPr lang="en-US" i="1" dirty="0">
                <a:solidFill>
                  <a:prstClr val="black"/>
                </a:solidFill>
              </a:rPr>
              <a:t>builds a list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pPr marL="457200" lvl="1" indent="0">
              <a:buNone/>
            </a:pPr>
            <a:r>
              <a:rPr lang="en-US" sz="2000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wlen</a:t>
            </a:r>
            <a:r>
              <a:rPr lang="en-US" sz="20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= [</a:t>
            </a:r>
            <a:r>
              <a:rPr lang="en-US" sz="2000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len</a:t>
            </a:r>
            <a:r>
              <a:rPr lang="en-US" sz="20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(word) for word in </a:t>
            </a:r>
            <a:r>
              <a:rPr lang="en-US" sz="2000" i="1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list</a:t>
            </a:r>
            <a:r>
              <a:rPr lang="en-US" sz="20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]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from statistics import </a:t>
            </a:r>
            <a:r>
              <a:rPr lang="en-US" sz="20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mean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mean</a:t>
            </a:r>
            <a:r>
              <a:rPr lang="en-US" sz="20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2000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wlen</a:t>
            </a:r>
            <a:r>
              <a:rPr lang="en-US" sz="20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  <a:endParaRPr lang="en-US" sz="20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955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46F8B-E4B0-322F-0F52-65AE092E9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36CBA-8DE3-9BCA-BA79-768828B8B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55000" lnSpcReduction="20000"/>
          </a:bodyPr>
          <a:lstStyle/>
          <a:p>
            <a:r>
              <a:rPr lang="en-US" sz="4400" dirty="0"/>
              <a:t>The full text of "</a:t>
            </a:r>
            <a:r>
              <a:rPr lang="en-US" sz="4400" i="1" dirty="0"/>
              <a:t>Alice's Adventures in Wonderland</a:t>
            </a:r>
            <a:r>
              <a:rPr lang="en-US" sz="4400" dirty="0"/>
              <a:t>" is available in </a:t>
            </a:r>
            <a:r>
              <a:rPr lang="en-US" sz="4400" dirty="0" err="1"/>
              <a:t>nltk_data</a:t>
            </a:r>
            <a:r>
              <a:rPr lang="en-US" sz="4400" dirty="0"/>
              <a:t>.</a:t>
            </a:r>
          </a:p>
          <a:p>
            <a:r>
              <a:rPr lang="en-US" sz="4400" dirty="0"/>
              <a:t> Example:</a:t>
            </a:r>
          </a:p>
          <a:p>
            <a:pPr marL="0" indent="0">
              <a:buNone/>
            </a:pPr>
            <a:r>
              <a:rPr lang="en-US" sz="3300" dirty="0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import </a:t>
            </a:r>
            <a:r>
              <a:rPr lang="en-US" sz="3300" dirty="0" err="1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</a:t>
            </a:r>
            <a:endParaRPr lang="en-US" sz="3300" dirty="0">
              <a:solidFill>
                <a:srgbClr val="000000"/>
              </a:solidFill>
              <a:effectLst/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3300" dirty="0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3300" dirty="0" err="1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alice</a:t>
            </a:r>
            <a:r>
              <a:rPr lang="en-US" sz="3300" dirty="0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= </a:t>
            </a:r>
            <a:r>
              <a:rPr lang="en-US" sz="3300" dirty="0" err="1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nltk.corpus.gutenberg.</a:t>
            </a:r>
            <a:r>
              <a:rPr lang="en-US" sz="3300" dirty="0" err="1">
                <a:solidFill>
                  <a:srgbClr val="FF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words</a:t>
            </a:r>
            <a:r>
              <a:rPr lang="en-US" sz="3300" dirty="0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('</a:t>
            </a:r>
            <a:r>
              <a:rPr lang="en-US" sz="3300" dirty="0" err="1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carroll-alice.txt</a:t>
            </a:r>
            <a:r>
              <a:rPr lang="en-US" sz="3300" dirty="0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')</a:t>
            </a:r>
          </a:p>
          <a:p>
            <a:pPr marL="0" indent="0">
              <a:buNone/>
            </a:pPr>
            <a:r>
              <a:rPr lang="en-US" sz="3300" dirty="0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3300" dirty="0" err="1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len</a:t>
            </a:r>
            <a:r>
              <a:rPr lang="en-US" sz="3300" dirty="0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3300" dirty="0" err="1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alice</a:t>
            </a:r>
            <a:r>
              <a:rPr lang="en-US" sz="3300" dirty="0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3300" dirty="0">
                <a:solidFill>
                  <a:schemeClr val="accent1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34110</a:t>
            </a:r>
          </a:p>
          <a:p>
            <a:pPr marL="0" indent="0">
              <a:buNone/>
            </a:pPr>
            <a:r>
              <a:rPr lang="en-US" sz="3300" dirty="0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3300" dirty="0" err="1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alice</a:t>
            </a:r>
            <a:r>
              <a:rPr lang="en-US" sz="3300" dirty="0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[:100]</a:t>
            </a:r>
          </a:p>
          <a:p>
            <a:pPr marL="0" indent="0">
              <a:buNone/>
            </a:pPr>
            <a:r>
              <a:rPr lang="en-US" sz="2900" dirty="0">
                <a:solidFill>
                  <a:schemeClr val="accent1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['[', 'Alice', "'", 's', 'Adventures', 'in', 'Wonderland', 'by', 'Lewis', 'Carroll', '1865', ']', 'CHAPTER', 'I', '.', 'Down', 'the', 'Rabbit', '-', 'Hole', 'Alice', 'was', 'beginning', 'to', 'get', 'very', 'tired', 'of', 'sitting', 'by', 'her', 'sister', 'on', 'the', 'bank', ',', 'and', 'of', 'having', 'nothing', 'to', 'do', ':', 'once', 'or', 'twice', 'she', 'had', 'peeped', 'into', 'the', 'book', 'her', 'sister', 'was', 'reading', ',', 'but', 'it', 'had', 'no', 'pictures', 'or', 'conversations', 'in', 'it', ',', "'", 'and', 'what', 'is', 'the', 'use', 'of', 'a', 'book', ",'", 'thought', 'Alice', "'", 'without', 'pictures', 'or', 'conversation', "?'", 'So', 'she', 'was', 'considering', 'in', 'her', 'own', 'mind', '(', 'as', 'well', 'as', 'she', 'could', ',']</a:t>
            </a:r>
          </a:p>
        </p:txBody>
      </p:sp>
      <p:sp>
        <p:nvSpPr>
          <p:cNvPr id="4" name="Down Arrow Callout 3">
            <a:extLst>
              <a:ext uri="{FF2B5EF4-FFF2-40B4-BE49-F238E27FC236}">
                <a16:creationId xmlns:a16="http://schemas.microsoft.com/office/drawing/2014/main" id="{089DB4B3-B915-7542-D761-6181FD871840}"/>
              </a:ext>
            </a:extLst>
          </p:cNvPr>
          <p:cNvSpPr/>
          <p:nvPr/>
        </p:nvSpPr>
        <p:spPr>
          <a:xfrm>
            <a:off x="9550084" y="2833687"/>
            <a:ext cx="1905000" cy="1325563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Note: .words() already tokenized the text</a:t>
            </a:r>
          </a:p>
        </p:txBody>
      </p:sp>
    </p:spTree>
    <p:extLst>
      <p:ext uri="{BB962C8B-B14F-4D97-AF65-F5344CB8AC3E}">
        <p14:creationId xmlns:p14="http://schemas.microsoft.com/office/powerpoint/2010/main" val="414209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504E5-7C42-8BB9-4588-869C61C78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979BC-A523-272C-51DA-147B47534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Calculate the average number of characters per word of the entire book.</a:t>
            </a:r>
          </a:p>
          <a:p>
            <a:r>
              <a:rPr lang="en-US" dirty="0">
                <a:solidFill>
                  <a:prstClr val="black"/>
                </a:solidFill>
              </a:rPr>
              <a:t>Compare your answer to Exercise 1</a:t>
            </a:r>
          </a:p>
          <a:p>
            <a:pPr lvl="1"/>
            <a:r>
              <a:rPr lang="en-US" i="1" dirty="0">
                <a:solidFill>
                  <a:prstClr val="black"/>
                </a:solidFill>
              </a:rPr>
              <a:t>do seven paragraphs make a good approximation</a:t>
            </a:r>
            <a:r>
              <a:rPr lang="en-US" dirty="0">
                <a:solidFill>
                  <a:prstClr val="black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25395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D6307E7-ACBE-0972-A57F-1C0192B84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nltk.FreqDist</a:t>
            </a:r>
            <a:r>
              <a:rPr lang="en-US" dirty="0"/>
              <a:t>()</a:t>
            </a:r>
          </a:p>
        </p:txBody>
      </p:sp>
      <p:pic>
        <p:nvPicPr>
          <p:cNvPr id="11" name="Content Placeholder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4C024E7-FE93-86E1-69A5-A6E5CAFFFB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2136" y="1825625"/>
            <a:ext cx="10367728" cy="4351338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472DB47-7AFE-323D-4723-BE16F9CC5E9E}"/>
              </a:ext>
            </a:extLst>
          </p:cNvPr>
          <p:cNvSpPr txBox="1"/>
          <p:nvPr/>
        </p:nvSpPr>
        <p:spPr>
          <a:xfrm>
            <a:off x="912136" y="6176963"/>
            <a:ext cx="60980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hlinkClick r:id="rId3"/>
              </a:rPr>
              <a:t>https://www.nltk.org/api/nltk.probability.FreqDist.html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79362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3830C-E644-AB24-4AC0-4B36A2388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62D6E-63C4-CE16-87FC-A3A4674B13E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000" dirty="0"/>
              <a:t>word length distribution: </a:t>
            </a:r>
          </a:p>
          <a:p>
            <a:pPr lvl="1"/>
            <a:r>
              <a:rPr lang="en-US" sz="2600" dirty="0"/>
              <a:t>let </a:t>
            </a:r>
            <a:r>
              <a:rPr lang="en-US" sz="22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wlen</a:t>
            </a:r>
            <a:r>
              <a:rPr lang="en-US" sz="2600" dirty="0"/>
              <a:t> be a list of numbers, each representing the word length in characters. Then:</a:t>
            </a:r>
          </a:p>
          <a:p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fd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nltk.FreqDist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2000" dirty="0" err="1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wlen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fd</a:t>
            </a:r>
            <a:endParaRPr lang="en-US" sz="20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900" dirty="0" err="1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FreqDist</a:t>
            </a:r>
            <a:r>
              <a:rPr lang="en-US" sz="19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({3: 7205, 1: 7093, 4: 5793, 2: 5647, 5: 3340, 6: 1952, 7: 1571, 8: 723, 9: 447, 10: 181, ...})</a:t>
            </a:r>
          </a:p>
          <a:p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fd.plot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</a:t>
            </a:r>
          </a:p>
          <a:p>
            <a:r>
              <a:rPr lang="en-US" sz="19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&lt;</a:t>
            </a:r>
            <a:r>
              <a:rPr lang="en-US" sz="1900" dirty="0" err="1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AxesSubplot:xlabel</a:t>
            </a:r>
            <a:r>
              <a:rPr lang="en-US" sz="19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='Samples', </a:t>
            </a:r>
            <a:r>
              <a:rPr lang="en-US" sz="1900" dirty="0" err="1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ylabel</a:t>
            </a:r>
            <a:r>
              <a:rPr lang="en-US" sz="19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='Counts'&gt;</a:t>
            </a:r>
          </a:p>
        </p:txBody>
      </p:sp>
      <p:pic>
        <p:nvPicPr>
          <p:cNvPr id="6" name="Content Placeholder 5" descr="Chart, line chart&#10;&#10;Description automatically generated">
            <a:extLst>
              <a:ext uri="{FF2B5EF4-FFF2-40B4-BE49-F238E27FC236}">
                <a16:creationId xmlns:a16="http://schemas.microsoft.com/office/drawing/2014/main" id="{08CAD551-B55D-6B9B-9951-340ECE17BD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86253" y="1825625"/>
            <a:ext cx="4753494" cy="4351338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07008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B217-DF5F-0245-8F32-099DD4157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Sets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03A6561-6283-9E40-B789-32738B501D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57" y="1825625"/>
            <a:ext cx="4773885" cy="435133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90BDA18-68B8-CE4C-B329-AC7645982EA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</a:t>
            </a:r>
            <a:r>
              <a:rPr lang="en-US" dirty="0"/>
              <a:t> –  list/set membership</a:t>
            </a:r>
          </a:p>
          <a:p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not in </a:t>
            </a:r>
            <a:r>
              <a:rPr lang="en-US" dirty="0"/>
              <a:t>– not a member of</a:t>
            </a:r>
          </a:p>
          <a:p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set(</a:t>
            </a:r>
            <a:r>
              <a:rPr lang="en-US" sz="2400" i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List</a:t>
            </a: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 </a:t>
            </a:r>
            <a:r>
              <a:rPr lang="en-US" dirty="0"/>
              <a:t>- produces a set, </a:t>
            </a:r>
            <a:r>
              <a:rPr lang="en-US" b="1" dirty="0"/>
              <a:t>no duplicates permitted</a:t>
            </a:r>
          </a:p>
          <a:p>
            <a:r>
              <a:rPr lang="en-US" dirty="0"/>
              <a:t>set is faster than list for lookup (</a:t>
            </a:r>
            <a:r>
              <a:rPr lang="en-US" dirty="0" err="1"/>
              <a:t>hashtable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56977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AAEC5-4CD4-8DC4-9557-A2BB4DDAB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3234D-05DC-76AA-9D77-4C1F82C6F4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414319" cy="4351338"/>
          </a:xfrm>
        </p:spPr>
        <p:txBody>
          <a:bodyPr>
            <a:normAutofit fontScale="92500" lnSpcReduction="20000"/>
          </a:bodyPr>
          <a:lstStyle/>
          <a:p>
            <a:r>
              <a:rPr lang="en-US" sz="3600" dirty="0"/>
              <a:t>word length distribution for the vocab of </a:t>
            </a:r>
            <a:r>
              <a:rPr lang="en-US" sz="3600" i="1" dirty="0"/>
              <a:t>Alice</a:t>
            </a:r>
            <a:r>
              <a:rPr lang="en-US" sz="3600" dirty="0"/>
              <a:t> (using </a:t>
            </a:r>
            <a:r>
              <a:rPr lang="en-US" sz="3600" b="1" dirty="0"/>
              <a:t>set</a:t>
            </a:r>
            <a:r>
              <a:rPr lang="en-US" sz="3600" dirty="0"/>
              <a:t>)</a:t>
            </a:r>
          </a:p>
          <a:p>
            <a:pPr marL="0" indent="0">
              <a:buNone/>
            </a:pPr>
            <a:r>
              <a:rPr lang="en-US" sz="23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vocab = set(</a:t>
            </a:r>
            <a:r>
              <a:rPr lang="en-US" sz="23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alice</a:t>
            </a:r>
            <a:r>
              <a:rPr lang="en-US" sz="23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3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3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vwlen</a:t>
            </a:r>
            <a:r>
              <a:rPr lang="en-US" sz="23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[</a:t>
            </a:r>
            <a:r>
              <a:rPr lang="en-US" sz="23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sz="23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(word) for word in vocab]</a:t>
            </a:r>
          </a:p>
          <a:p>
            <a:pPr marL="0" indent="0">
              <a:buNone/>
            </a:pPr>
            <a:r>
              <a:rPr lang="en-US" sz="23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3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vfd</a:t>
            </a:r>
            <a:r>
              <a:rPr lang="en-US" sz="23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-US" sz="23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nltk.FreqDist</a:t>
            </a:r>
            <a:r>
              <a:rPr lang="en-US" sz="23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23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vwlen</a:t>
            </a:r>
            <a:r>
              <a:rPr lang="en-US" sz="23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3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3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vfd</a:t>
            </a:r>
            <a:endParaRPr lang="en-US" sz="23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1900" dirty="0" err="1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FreqDist</a:t>
            </a:r>
            <a:r>
              <a:rPr lang="en-US" sz="19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({4: 529, 5: 502, 6: 490, 7: 447, 8: 309, 3: 263, 9: 185, 2: 103, 10: 90, 11: 36, ...})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vfd.plot</a:t>
            </a:r>
            <a:r>
              <a:rPr lang="en-US" sz="2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2300" dirty="0" err="1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percents</a:t>
            </a:r>
            <a:r>
              <a:rPr lang="en-US" sz="2300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=True</a:t>
            </a:r>
            <a:r>
              <a:rPr lang="en-US" sz="2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9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&lt;</a:t>
            </a:r>
            <a:r>
              <a:rPr lang="en-US" sz="1900" dirty="0" err="1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AxesSubplot:xlabel</a:t>
            </a:r>
            <a:r>
              <a:rPr lang="en-US" sz="19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='Samples', </a:t>
            </a:r>
            <a:r>
              <a:rPr lang="en-US" sz="1900" dirty="0" err="1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ylabel</a:t>
            </a:r>
            <a:r>
              <a:rPr lang="en-US" sz="19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='</a:t>
            </a:r>
            <a:r>
              <a:rPr lang="en-US" sz="1900" dirty="0" err="1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Percents</a:t>
            </a:r>
            <a:r>
              <a:rPr lang="en-US" sz="19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'&gt;</a:t>
            </a:r>
          </a:p>
        </p:txBody>
      </p:sp>
      <p:pic>
        <p:nvPicPr>
          <p:cNvPr id="6" name="Content Placeholder 5" descr="Chart, line chart&#10;&#10;Description automatically generated">
            <a:extLst>
              <a:ext uri="{FF2B5EF4-FFF2-40B4-BE49-F238E27FC236}">
                <a16:creationId xmlns:a16="http://schemas.microsoft.com/office/drawing/2014/main" id="{A9B4E1EA-A55F-2C03-BD22-26BECB3DA9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97967" y="1825625"/>
            <a:ext cx="4730065" cy="4351338"/>
          </a:xfr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F5103F-7C2A-3DCD-1262-CAF1C37D36F1}"/>
              </a:ext>
            </a:extLst>
          </p:cNvPr>
          <p:cNvSpPr txBox="1"/>
          <p:nvPr/>
        </p:nvSpPr>
        <p:spPr>
          <a:xfrm>
            <a:off x="696686" y="599229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https://www.nltk.org/api/nltk.probability.html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91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Python: Files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1938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Like all other programming languages, uses a file handle, called </a:t>
            </a:r>
            <a:r>
              <a:rPr lang="en-US" b="1" dirty="0"/>
              <a:t>file variable</a:t>
            </a:r>
            <a:r>
              <a:rPr lang="en-US" dirty="0"/>
              <a:t>: open()</a:t>
            </a:r>
          </a:p>
          <a:p>
            <a:r>
              <a:rPr lang="en-US" sz="2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infile</a:t>
            </a: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= open("</a:t>
            </a:r>
            <a:r>
              <a:rPr lang="en-US" sz="2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file.txt","r</a:t>
            </a: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")		</a:t>
            </a:r>
          </a:p>
          <a:p>
            <a:r>
              <a:rPr lang="en-US" sz="2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outfile</a:t>
            </a: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= open("</a:t>
            </a:r>
            <a:r>
              <a:rPr lang="en-US" sz="2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results.txt","w</a:t>
            </a: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")</a:t>
            </a:r>
          </a:p>
        </p:txBody>
      </p:sp>
      <p:pic>
        <p:nvPicPr>
          <p:cNvPr id="4" name="Picture 3" descr="Screen Shot 2014-11-04 at 9.55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85" y="2910808"/>
            <a:ext cx="6883806" cy="18555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Picture 4" descr="Screen Shot 2014-11-04 at 9.57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492" y="5010836"/>
            <a:ext cx="3149600" cy="1193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6" name="Picture 5" descr="Screen Shot 2014-11-04 at 9.57.0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5004486"/>
            <a:ext cx="3556000" cy="12065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7F4F27-7354-0A72-1747-2BDEEE9C2531}"/>
              </a:ext>
            </a:extLst>
          </p:cNvPr>
          <p:cNvSpPr txBox="1"/>
          <p:nvPr/>
        </p:nvSpPr>
        <p:spPr>
          <a:xfrm>
            <a:off x="1085335" y="5004486"/>
            <a:ext cx="1305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for-loop</a:t>
            </a:r>
          </a:p>
        </p:txBody>
      </p:sp>
    </p:spTree>
    <p:extLst>
      <p:ext uri="{BB962C8B-B14F-4D97-AF65-F5344CB8AC3E}">
        <p14:creationId xmlns:p14="http://schemas.microsoft.com/office/powerpoint/2010/main" val="165988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50C3D-ACA5-2A51-F38C-7D2B49DF5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Python: Files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D8C8B-68BE-0E3E-C879-09B9CA1F6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open()</a:t>
            </a:r>
            <a:r>
              <a:rPr lang="en-US" dirty="0"/>
              <a:t> and text encoding:</a:t>
            </a:r>
          </a:p>
          <a:p>
            <a:pPr lvl="1"/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 = open(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fname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</a:p>
          <a:p>
            <a:pPr lvl="1"/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 = open(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fname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 encoding="utf-8")</a:t>
            </a:r>
          </a:p>
          <a:p>
            <a:pPr lvl="1"/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 = open(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fname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 encoding="latin-1")</a:t>
            </a:r>
          </a:p>
          <a:p>
            <a:pPr lvl="1"/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 = open(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fname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 encoding="ascii")</a:t>
            </a:r>
          </a:p>
          <a:p>
            <a:r>
              <a:rPr lang="en-US" dirty="0"/>
              <a:t>Removing the newline included with </a:t>
            </a:r>
            <a:r>
              <a:rPr lang="en-US" sz="2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filevar.read</a:t>
            </a: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</a:t>
            </a:r>
            <a:r>
              <a:rPr lang="en-US" dirty="0"/>
              <a:t>:</a:t>
            </a:r>
          </a:p>
          <a:p>
            <a:pPr lvl="1"/>
            <a:r>
              <a:rPr lang="en-US" sz="2000" i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line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.strip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</a:t>
            </a:r>
          </a:p>
          <a:p>
            <a:pPr lvl="1"/>
            <a:r>
              <a:rPr lang="en-US" sz="2000" i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line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.rstrip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</a:t>
            </a:r>
          </a:p>
          <a:p>
            <a:pPr lvl="1"/>
            <a:r>
              <a:rPr lang="en-US" sz="2000" i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line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.lstrip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</a:t>
            </a:r>
          </a:p>
          <a:p>
            <a:endParaRPr lang="en-US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A8D5B3F4-920E-EA98-2014-640675C8C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628" y="4201864"/>
            <a:ext cx="7772400" cy="22910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Screen Shot 2015-11-18 at 1.39.32 PM.png">
            <a:extLst>
              <a:ext uri="{FF2B5EF4-FFF2-40B4-BE49-F238E27FC236}">
                <a16:creationId xmlns:a16="http://schemas.microsoft.com/office/drawing/2014/main" id="{E8B9C822-3116-DF9B-F14F-7447AEE2C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195" y="2028307"/>
            <a:ext cx="651871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54990A-F993-582E-A5E2-9A620F787190}"/>
              </a:ext>
            </a:extLst>
          </p:cNvPr>
          <p:cNvSpPr txBox="1"/>
          <p:nvPr/>
        </p:nvSpPr>
        <p:spPr>
          <a:xfrm>
            <a:off x="5397195" y="1591507"/>
            <a:ext cx="1307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Python 2.7</a:t>
            </a:r>
          </a:p>
        </p:txBody>
      </p:sp>
    </p:spTree>
    <p:extLst>
      <p:ext uri="{BB962C8B-B14F-4D97-AF65-F5344CB8AC3E}">
        <p14:creationId xmlns:p14="http://schemas.microsoft.com/office/powerpoint/2010/main" val="96149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0B502-4F2C-CB66-F236-0DDB82058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08765-6677-AA57-1C9C-B54479CDC2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1"/>
                </a:solidFill>
              </a:rPr>
              <a:t>Recall Exercise 1.</a:t>
            </a:r>
          </a:p>
          <a:p>
            <a:r>
              <a:rPr lang="en-US" dirty="0"/>
              <a:t>Let's use </a:t>
            </a: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open() </a:t>
            </a:r>
            <a:r>
              <a:rPr lang="en-US" dirty="0"/>
              <a:t>and </a:t>
            </a: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.read()</a:t>
            </a:r>
            <a:r>
              <a:rPr lang="en-US" dirty="0"/>
              <a:t> to put the text of </a:t>
            </a:r>
            <a:r>
              <a:rPr lang="en-US" sz="2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alice.txt</a:t>
            </a:r>
            <a:r>
              <a:rPr lang="en-US" dirty="0"/>
              <a:t> into a variable </a:t>
            </a: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text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28777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D65AD-C275-C586-C9B1-3B19569A9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Today's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92A72-3EA0-4E87-0FE9-23A83ACBB1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Did you manage to install </a:t>
            </a:r>
            <a:r>
              <a:rPr lang="en-US" dirty="0" err="1">
                <a:solidFill>
                  <a:schemeClr val="accent1"/>
                </a:solidFill>
              </a:rPr>
              <a:t>nltk</a:t>
            </a:r>
            <a:r>
              <a:rPr lang="en-US" dirty="0">
                <a:solidFill>
                  <a:schemeClr val="accent1"/>
                </a:solidFill>
              </a:rPr>
              <a:t> and  </a:t>
            </a:r>
            <a:r>
              <a:rPr lang="en-US" dirty="0" err="1">
                <a:solidFill>
                  <a:schemeClr val="accent1"/>
                </a:solidFill>
              </a:rPr>
              <a:t>nltk_data</a:t>
            </a:r>
            <a:r>
              <a:rPr lang="en-US" dirty="0">
                <a:solidFill>
                  <a:schemeClr val="accent1"/>
                </a:solidFill>
              </a:rPr>
              <a:t>?</a:t>
            </a:r>
          </a:p>
          <a:p>
            <a:r>
              <a:rPr lang="en-US" dirty="0"/>
              <a:t>A note on </a:t>
            </a: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python -m</a:t>
            </a:r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dirty="0"/>
              <a:t>Let's do a few exercises today in class: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alice.txt</a:t>
            </a:r>
            <a:r>
              <a:rPr lang="en-US" dirty="0"/>
              <a:t>: string to words, counting, averages.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looking at the full text from </a:t>
            </a:r>
            <a:r>
              <a:rPr lang="en-US" sz="2000" dirty="0" err="1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nltk.corpus.gutenberg</a:t>
            </a:r>
            <a:endParaRPr lang="en-US" sz="2000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 err="1"/>
              <a:t>nltk.FreqDist</a:t>
            </a:r>
            <a:r>
              <a:rPr lang="en-US" dirty="0"/>
              <a:t>(</a:t>
            </a:r>
            <a:r>
              <a:rPr lang="en-US" i="1" dirty="0"/>
              <a:t>corpus</a:t>
            </a:r>
            <a:r>
              <a:rPr lang="en-US" dirty="0"/>
              <a:t>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set = vocabulary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open() and .read() for files</a:t>
            </a:r>
          </a:p>
        </p:txBody>
      </p:sp>
    </p:spTree>
    <p:extLst>
      <p:ext uri="{BB962C8B-B14F-4D97-AF65-F5344CB8AC3E}">
        <p14:creationId xmlns:p14="http://schemas.microsoft.com/office/powerpoint/2010/main" val="394409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ABF03-81B0-A816-4E47-B96DA5067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note on: </a:t>
            </a:r>
            <a:r>
              <a:rPr lang="en-US" sz="4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python –m </a:t>
            </a:r>
            <a:r>
              <a:rPr lang="en-US" sz="4000" i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module</a:t>
            </a:r>
            <a:endParaRPr lang="en-US" i="1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pic>
        <p:nvPicPr>
          <p:cNvPr id="7" name="Content Placeholder 6" descr="A close up of a sign&#10;&#10;Description automatically generated">
            <a:extLst>
              <a:ext uri="{FF2B5EF4-FFF2-40B4-BE49-F238E27FC236}">
                <a16:creationId xmlns:a16="http://schemas.microsoft.com/office/drawing/2014/main" id="{46C70B74-36EF-5FA9-9411-6DA604D7CE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825624"/>
            <a:ext cx="7177728" cy="1603375"/>
          </a:xfrm>
          <a:ln>
            <a:solidFill>
              <a:schemeClr val="tx1"/>
            </a:solidFill>
          </a:ln>
        </p:spPr>
      </p:pic>
      <p:pic>
        <p:nvPicPr>
          <p:cNvPr id="9" name="Content Placeholder 8" descr="A screenshot of a chat&#10;&#10;Description automatically generated">
            <a:extLst>
              <a:ext uri="{FF2B5EF4-FFF2-40B4-BE49-F238E27FC236}">
                <a16:creationId xmlns:a16="http://schemas.microsoft.com/office/drawing/2014/main" id="{4971C536-78F3-F4CF-7312-6F5FC5B92F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398760" y="3215636"/>
            <a:ext cx="8955040" cy="2715607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1927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6F4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D91A84-1B1A-A471-1E02-AC008CFF6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699591"/>
            <a:ext cx="3206363" cy="326003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Project Gutenberg</a:t>
            </a:r>
            <a:b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400" kern="1200" dirty="0">
                <a:solidFill>
                  <a:srgbClr val="FFFFFF"/>
                </a:solidFill>
                <a:latin typeface="+mj-lt"/>
                <a:ea typeface="+mj-ea"/>
                <a:cs typeface="+mj-cs"/>
                <a:hlinkClick r:id="rId2"/>
              </a:rPr>
              <a:t>https://www.gutenberg.org</a:t>
            </a:r>
            <a:endParaRPr lang="en-US" sz="2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81EE7093-11BE-131E-C770-90B7265623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38600" y="1189978"/>
            <a:ext cx="7188199" cy="44746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89407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E02427-A950-9B4C-C641-B5E73FBC9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Gutenberg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EFDD2DD-9F72-BF8F-AEB7-CB16F01E94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52428" y="1825625"/>
            <a:ext cx="3153143" cy="4351338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EACE64-144B-A730-D936-ACA10279A92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>
                <a:hlinkClick r:id="rId3"/>
              </a:rPr>
              <a:t>https://www.gutenberg.org/ebooks/11</a:t>
            </a:r>
            <a:endParaRPr lang="en-US" sz="2000" dirty="0"/>
          </a:p>
          <a:p>
            <a:endParaRPr lang="en-US" dirty="0"/>
          </a:p>
        </p:txBody>
      </p:sp>
      <p:pic>
        <p:nvPicPr>
          <p:cNvPr id="9" name="Picture 8" descr="A screenshot of a book list&#10;&#10;Description automatically generated">
            <a:extLst>
              <a:ext uri="{FF2B5EF4-FFF2-40B4-BE49-F238E27FC236}">
                <a16:creationId xmlns:a16="http://schemas.microsoft.com/office/drawing/2014/main" id="{A5DDEA2C-CF5D-154F-A5D4-9A0876C9A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0528" y="2324412"/>
            <a:ext cx="2757201" cy="31120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Left Arrow Callout 9">
            <a:extLst>
              <a:ext uri="{FF2B5EF4-FFF2-40B4-BE49-F238E27FC236}">
                <a16:creationId xmlns:a16="http://schemas.microsoft.com/office/drawing/2014/main" id="{ECFBD40C-EAEC-0239-DA70-BF1FCBA34CB2}"/>
              </a:ext>
            </a:extLst>
          </p:cNvPr>
          <p:cNvSpPr/>
          <p:nvPr/>
        </p:nvSpPr>
        <p:spPr>
          <a:xfrm>
            <a:off x="8368748" y="4740965"/>
            <a:ext cx="1043609" cy="467139"/>
          </a:xfrm>
          <a:prstGeom prst="left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/>
              <a:t>this!</a:t>
            </a:r>
          </a:p>
        </p:txBody>
      </p:sp>
    </p:spTree>
    <p:extLst>
      <p:ext uri="{BB962C8B-B14F-4D97-AF65-F5344CB8AC3E}">
        <p14:creationId xmlns:p14="http://schemas.microsoft.com/office/powerpoint/2010/main" val="390973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80D27-9564-2ECF-4B81-A44F0DC58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2DE1A4-6235-7AF8-1B7F-BCCB3C70AFEC}"/>
              </a:ext>
            </a:extLst>
          </p:cNvPr>
          <p:cNvSpPr txBox="1"/>
          <p:nvPr/>
        </p:nvSpPr>
        <p:spPr>
          <a:xfrm>
            <a:off x="1050324" y="2063579"/>
            <a:ext cx="14877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File:</a:t>
            </a:r>
          </a:p>
          <a:p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alice.txt</a:t>
            </a:r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C2E7F1-DB3E-0564-4792-01F2325C0F0C}"/>
              </a:ext>
            </a:extLst>
          </p:cNvPr>
          <p:cNvSpPr txBox="1"/>
          <p:nvPr/>
        </p:nvSpPr>
        <p:spPr>
          <a:xfrm>
            <a:off x="1050324" y="2926655"/>
            <a:ext cx="31340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Excerpt from</a:t>
            </a:r>
            <a:r>
              <a:rPr lang="en-US" sz="2000" i="1" dirty="0"/>
              <a:t> Alice's Adventures in Wonderland</a:t>
            </a:r>
            <a:r>
              <a:rPr lang="en-US" sz="2000" dirty="0"/>
              <a:t> by Lewis Carroll</a:t>
            </a:r>
          </a:p>
        </p:txBody>
      </p:sp>
      <p:pic>
        <p:nvPicPr>
          <p:cNvPr id="9" name="Content Placeholder 8" descr="A close-up of a paper&#10;&#10;Description automatically generated">
            <a:extLst>
              <a:ext uri="{FF2B5EF4-FFF2-40B4-BE49-F238E27FC236}">
                <a16:creationId xmlns:a16="http://schemas.microsoft.com/office/drawing/2014/main" id="{C577ED4E-CF0A-D05A-12AD-FBCFE44F70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7453" y="155419"/>
            <a:ext cx="4515651" cy="6391105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43273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25A49-DCFE-AA4A-BE46-EA3EDCF5D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50782-EF33-EA41-BA31-EA3F1C586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16033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Open in a text editor the file </a:t>
            </a:r>
            <a:r>
              <a:rPr lang="en-US" sz="2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alice.txt</a:t>
            </a:r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dirty="0"/>
              <a:t>Select, copy and past the text into Python as follows:</a:t>
            </a:r>
          </a:p>
          <a:p>
            <a:pPr marL="457200" lvl="1" indent="0">
              <a:buNone/>
            </a:pP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text = '''</a:t>
            </a:r>
            <a:r>
              <a:rPr lang="en-US" sz="1800" dirty="0">
                <a:highlight>
                  <a:srgbClr val="FF0000"/>
                </a:highlight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&lt;here</a:t>
            </a:r>
            <a:r>
              <a:rPr lang="en-US" sz="1800" i="1" dirty="0">
                <a:highlight>
                  <a:srgbClr val="FF0000"/>
                </a:highlight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</a:t>
            </a:r>
            <a:r>
              <a:rPr lang="en-US" sz="1800" i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'''</a:t>
            </a:r>
          </a:p>
          <a:p>
            <a:pPr marL="457200" lvl="1" indent="0">
              <a:buNone/>
            </a:pPr>
            <a:r>
              <a:rPr lang="en-US" sz="2000" dirty="0"/>
              <a:t>(</a:t>
            </a:r>
            <a:r>
              <a:rPr lang="en-US" sz="2000" i="1" dirty="0"/>
              <a:t>triple quotes permit a multiline string</a:t>
            </a:r>
            <a:r>
              <a:rPr lang="en-US" sz="2000" dirty="0"/>
              <a:t>)</a:t>
            </a:r>
            <a:endParaRPr lang="en-US" sz="1800" i="1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pic>
        <p:nvPicPr>
          <p:cNvPr id="9" name="Picture 8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513E5301-AFE8-6E18-194A-D414C4458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267" y="3428998"/>
            <a:ext cx="7277100" cy="1397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Up Arrow Callout 6">
            <a:extLst>
              <a:ext uri="{FF2B5EF4-FFF2-40B4-BE49-F238E27FC236}">
                <a16:creationId xmlns:a16="http://schemas.microsoft.com/office/drawing/2014/main" id="{1CCC68B7-21C4-4E5A-E380-CCC630BAF78A}"/>
              </a:ext>
            </a:extLst>
          </p:cNvPr>
          <p:cNvSpPr/>
          <p:nvPr/>
        </p:nvSpPr>
        <p:spPr>
          <a:xfrm>
            <a:off x="2196548" y="4716667"/>
            <a:ext cx="1113183" cy="643284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&lt;here&gt;</a:t>
            </a:r>
          </a:p>
        </p:txBody>
      </p:sp>
    </p:spTree>
    <p:extLst>
      <p:ext uri="{BB962C8B-B14F-4D97-AF65-F5344CB8AC3E}">
        <p14:creationId xmlns:p14="http://schemas.microsoft.com/office/powerpoint/2010/main" val="50786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CE25B-3151-0EB0-C98D-8F7A2C813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5BF7B8B-BF33-542A-399C-317D7AA673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type ''' (3 quotes) after Paste</a:t>
            </a:r>
          </a:p>
        </p:txBody>
      </p:sp>
      <p:pic>
        <p:nvPicPr>
          <p:cNvPr id="7" name="Content Placeholder 6" descr="A screenshot of a text&#10;&#10;Description automatically generated">
            <a:extLst>
              <a:ext uri="{FF2B5EF4-FFF2-40B4-BE49-F238E27FC236}">
                <a16:creationId xmlns:a16="http://schemas.microsoft.com/office/drawing/2014/main" id="{8E3CF802-DBD3-A0D2-B68B-4415400E6D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8804" y="2505075"/>
            <a:ext cx="4679755" cy="3684588"/>
          </a:xfrm>
          <a:ln>
            <a:solidFill>
              <a:schemeClr val="tx1"/>
            </a:solidFill>
          </a:ln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A0891D5-6AF8-63EE-4FE8-8BAA11D5A0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Hit &lt;RETURN&gt;</a:t>
            </a:r>
          </a:p>
        </p:txBody>
      </p:sp>
      <p:pic>
        <p:nvPicPr>
          <p:cNvPr id="9" name="Content Placeholder 8" descr="A screenshot of a text message&#10;&#10;Description automatically generated">
            <a:extLst>
              <a:ext uri="{FF2B5EF4-FFF2-40B4-BE49-F238E27FC236}">
                <a16:creationId xmlns:a16="http://schemas.microsoft.com/office/drawing/2014/main" id="{915D7A64-C783-2131-1D77-41824CA3A26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420921" y="2505075"/>
            <a:ext cx="4685745" cy="3684588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0656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25A49-DCFE-AA4A-BE46-EA3EDCF5D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50782-EF33-EA41-BA31-EA3F1C586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200" dirty="0"/>
              <a:t>4 questions:</a:t>
            </a:r>
            <a:endParaRPr lang="en-US" sz="2400" i="1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len</a:t>
            </a: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(text)</a:t>
            </a:r>
            <a:r>
              <a:rPr lang="en-US" sz="2800" dirty="0"/>
              <a:t> counts what?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What does </a:t>
            </a:r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text.split</a:t>
            </a: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</a:t>
            </a:r>
            <a:r>
              <a:rPr lang="en-US" sz="2800" dirty="0"/>
              <a:t> do?</a:t>
            </a:r>
          </a:p>
          <a:p>
            <a:pPr lvl="1"/>
            <a:r>
              <a:rPr lang="en-US" sz="2800" dirty="0"/>
              <a:t>Store the result of split into a variable </a:t>
            </a: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text2</a:t>
            </a:r>
            <a:endParaRPr lang="en-US" sz="28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914400" lvl="1" indent="-457200">
              <a:buFont typeface="+mj-lt"/>
              <a:buAutoNum type="arabicPeriod" startAt="3"/>
            </a:pPr>
            <a:r>
              <a:rPr lang="en-US" sz="1800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len</a:t>
            </a:r>
            <a:r>
              <a:rPr lang="en-US" sz="18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(text2)</a:t>
            </a:r>
            <a:r>
              <a:rPr lang="en-US" sz="2800" dirty="0">
                <a:solidFill>
                  <a:prstClr val="black"/>
                </a:solidFill>
              </a:rPr>
              <a:t> counts what?</a:t>
            </a:r>
          </a:p>
          <a:p>
            <a:pPr marL="971550" lvl="1" indent="-514350">
              <a:buFont typeface="+mj-lt"/>
              <a:buAutoNum type="arabicPeriod" startAt="3"/>
            </a:pPr>
            <a:r>
              <a:rPr lang="en-US" dirty="0">
                <a:solidFill>
                  <a:prstClr val="black"/>
                </a:solidFill>
              </a:rPr>
              <a:t>Calculate the average number of characters per word.</a:t>
            </a:r>
          </a:p>
          <a:p>
            <a:pPr marL="457200" lvl="1" indent="0">
              <a:buNone/>
            </a:pPr>
            <a:r>
              <a:rPr lang="en-US" sz="2800" dirty="0">
                <a:solidFill>
                  <a:prstClr val="black"/>
                </a:solidFill>
              </a:rPr>
              <a:t>	</a:t>
            </a:r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b="1" dirty="0">
                <a:solidFill>
                  <a:prstClr val="black"/>
                </a:solidFill>
              </a:rPr>
              <a:t>note</a:t>
            </a:r>
            <a:r>
              <a:rPr lang="en-US" dirty="0">
                <a:solidFill>
                  <a:prstClr val="black"/>
                </a:solidFill>
              </a:rPr>
              <a:t>: </a:t>
            </a:r>
            <a:r>
              <a:rPr lang="en-US" dirty="0" err="1">
                <a:solidFill>
                  <a:prstClr val="black"/>
                </a:solidFill>
              </a:rPr>
              <a:t>len</a:t>
            </a:r>
            <a:r>
              <a:rPr lang="en-US" dirty="0">
                <a:solidFill>
                  <a:prstClr val="black"/>
                </a:solidFill>
              </a:rPr>
              <a:t>() works on both words – </a:t>
            </a:r>
            <a:r>
              <a:rPr lang="en-US" i="1" dirty="0">
                <a:solidFill>
                  <a:prstClr val="black"/>
                </a:solidFill>
              </a:rPr>
              <a:t>List</a:t>
            </a:r>
            <a:r>
              <a:rPr lang="en-US" dirty="0">
                <a:solidFill>
                  <a:prstClr val="black"/>
                </a:solidFill>
              </a:rPr>
              <a:t> and word - </a:t>
            </a:r>
            <a:r>
              <a:rPr lang="en-US" i="1" dirty="0">
                <a:solidFill>
                  <a:prstClr val="black"/>
                </a:solidFill>
              </a:rPr>
              <a:t>String</a:t>
            </a:r>
            <a:r>
              <a:rPr lang="en-US" dirty="0">
                <a:solidFill>
                  <a:prstClr val="black"/>
                </a:solidFill>
              </a:rPr>
              <a:t>.)</a:t>
            </a:r>
            <a:endParaRPr lang="en-US" sz="2800" dirty="0">
              <a:solidFill>
                <a:prstClr val="black"/>
              </a:solidFill>
            </a:endParaRPr>
          </a:p>
          <a:p>
            <a:pPr marL="457200" lvl="1" indent="0">
              <a:buNone/>
            </a:pPr>
            <a:r>
              <a:rPr lang="en-US" dirty="0">
                <a:solidFill>
                  <a:srgbClr val="FF0000"/>
                </a:solidFill>
              </a:rPr>
              <a:t>	Rough answer</a:t>
            </a:r>
            <a:r>
              <a:rPr lang="en-US" dirty="0">
                <a:solidFill>
                  <a:prstClr val="black"/>
                </a:solidFill>
              </a:rPr>
              <a:t>: </a:t>
            </a:r>
            <a:r>
              <a:rPr lang="en-US" sz="2000" dirty="0">
                <a:solidFill>
                  <a:srgbClr val="000000"/>
                </a:solidFill>
                <a:latin typeface="Menlo" panose="020B0609030804020204" pitchFamily="49" charset="0"/>
              </a:rPr>
              <a:t>5.3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overestimate, why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?)</a:t>
            </a:r>
          </a:p>
          <a:p>
            <a:pPr marL="971550" lvl="1" indent="-514350">
              <a:buFont typeface="+mj-lt"/>
              <a:buAutoNum type="arabicPeriod" startAt="5"/>
            </a:pPr>
            <a:r>
              <a:rPr lang="en-US" dirty="0">
                <a:solidFill>
                  <a:prstClr val="black"/>
                </a:solidFill>
              </a:rPr>
              <a:t>Use a </a:t>
            </a:r>
            <a:r>
              <a:rPr lang="en-US" dirty="0">
                <a:solidFill>
                  <a:schemeClr val="accent1"/>
                </a:solidFill>
              </a:rPr>
              <a:t>for-loop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sz="2200" dirty="0">
                <a:solidFill>
                  <a:prstClr val="black"/>
                </a:solidFill>
              </a:rPr>
              <a:t>over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text2 </a:t>
            </a:r>
            <a:r>
              <a:rPr lang="en-US" dirty="0">
                <a:solidFill>
                  <a:prstClr val="black"/>
                </a:solidFill>
              </a:rPr>
              <a:t>to add up the number of characters in the words. Use this total to compute the average number of characters per word.</a:t>
            </a:r>
          </a:p>
          <a:p>
            <a:pPr marL="971550" lvl="1" indent="-514350">
              <a:buFont typeface="+mj-lt"/>
              <a:buAutoNum type="arabicPeriod" startAt="5"/>
            </a:pPr>
            <a:r>
              <a:rPr lang="en-US" dirty="0">
                <a:solidFill>
                  <a:prstClr val="black"/>
                </a:solidFill>
              </a:rPr>
              <a:t>Use a </a:t>
            </a:r>
            <a:r>
              <a:rPr lang="en-US" dirty="0">
                <a:solidFill>
                  <a:schemeClr val="accent1"/>
                </a:solidFill>
              </a:rPr>
              <a:t>loop comprehension</a:t>
            </a:r>
            <a:r>
              <a:rPr lang="en-US" dirty="0">
                <a:solidFill>
                  <a:prstClr val="black"/>
                </a:solidFill>
              </a:rPr>
              <a:t> over </a:t>
            </a:r>
            <a:r>
              <a:rPr lang="en-US" sz="21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text2 </a:t>
            </a:r>
            <a:r>
              <a:rPr lang="en-US" dirty="0">
                <a:solidFill>
                  <a:prstClr val="black"/>
                </a:solidFill>
              </a:rPr>
              <a:t>and </a:t>
            </a:r>
            <a:r>
              <a:rPr lang="en-US" sz="22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mean()</a:t>
            </a:r>
            <a:r>
              <a:rPr lang="en-US" dirty="0">
                <a:solidFill>
                  <a:prstClr val="black"/>
                </a:solidFill>
              </a:rPr>
              <a:t> from (</a:t>
            </a:r>
            <a:r>
              <a:rPr lang="en-US" sz="22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import</a:t>
            </a:r>
            <a:r>
              <a:rPr lang="en-US" dirty="0">
                <a:solidFill>
                  <a:prstClr val="black"/>
                </a:solidFill>
              </a:rPr>
              <a:t>) </a:t>
            </a:r>
            <a:r>
              <a:rPr lang="en-US" sz="22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statistics</a:t>
            </a:r>
            <a:r>
              <a:rPr lang="en-US" dirty="0">
                <a:solidFill>
                  <a:prstClr val="black"/>
                </a:solidFill>
              </a:rPr>
              <a:t> to compute the average  number of characters per word. Compare it with (5).</a:t>
            </a:r>
          </a:p>
        </p:txBody>
      </p:sp>
    </p:spTree>
    <p:extLst>
      <p:ext uri="{BB962C8B-B14F-4D97-AF65-F5344CB8AC3E}">
        <p14:creationId xmlns:p14="http://schemas.microsoft.com/office/powerpoint/2010/main" val="360367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1056</Words>
  <Application>Microsoft Macintosh PowerPoint</Application>
  <PresentationFormat>Widescreen</PresentationFormat>
  <Paragraphs>110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Menlo</vt:lpstr>
      <vt:lpstr>Office Theme</vt:lpstr>
      <vt:lpstr>LING 388: Computers and Language</vt:lpstr>
      <vt:lpstr>Today's Topics</vt:lpstr>
      <vt:lpstr>A note on: python –m module</vt:lpstr>
      <vt:lpstr>Project Gutenberg https://www.gutenberg.org</vt:lpstr>
      <vt:lpstr>Project Gutenberg</vt:lpstr>
      <vt:lpstr>Exercise 1</vt:lpstr>
      <vt:lpstr>Exercise 1</vt:lpstr>
      <vt:lpstr>Exercise 1</vt:lpstr>
      <vt:lpstr>Exercise 1</vt:lpstr>
      <vt:lpstr>Exercise 1</vt:lpstr>
      <vt:lpstr>Exercise 2</vt:lpstr>
      <vt:lpstr>Exercise 2</vt:lpstr>
      <vt:lpstr>nltk.FreqDist()</vt:lpstr>
      <vt:lpstr>Exercise 3</vt:lpstr>
      <vt:lpstr>Python Sets</vt:lpstr>
      <vt:lpstr>Exercise 4</vt:lpstr>
      <vt:lpstr>Python: Files</vt:lpstr>
      <vt:lpstr>Python: Files</vt:lpstr>
      <vt:lpstr>Exercise 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 388: Computers and Language</dc:title>
  <dc:creator>sandiway@mac.com</dc:creator>
  <cp:lastModifiedBy>sandiway@mac.com</cp:lastModifiedBy>
  <cp:revision>14</cp:revision>
  <dcterms:created xsi:type="dcterms:W3CDTF">2023-01-30T20:32:50Z</dcterms:created>
  <dcterms:modified xsi:type="dcterms:W3CDTF">2024-02-05T03:04:36Z</dcterms:modified>
</cp:coreProperties>
</file>