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83" r:id="rId3"/>
    <p:sldId id="341" r:id="rId4"/>
    <p:sldId id="339" r:id="rId5"/>
    <p:sldId id="382" r:id="rId6"/>
    <p:sldId id="340" r:id="rId7"/>
    <p:sldId id="313" r:id="rId8"/>
    <p:sldId id="381" r:id="rId9"/>
    <p:sldId id="342" r:id="rId10"/>
    <p:sldId id="262" r:id="rId11"/>
    <p:sldId id="315" r:id="rId12"/>
    <p:sldId id="379" r:id="rId13"/>
    <p:sldId id="384" r:id="rId14"/>
    <p:sldId id="385" r:id="rId15"/>
    <p:sldId id="375" r:id="rId16"/>
    <p:sldId id="2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FA879-EFF6-B67E-99D6-B31C44D6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C1182-F4F2-F65C-7BE9-8E046E8C5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B79C2-00BB-5F63-7436-125B34D7C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0453-8878-164D-8496-DEA376D105A0}" type="datetimeFigureOut">
              <a:rPr lang="en-US" smtClean="0"/>
              <a:t>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056B1-1DAF-62CE-E71E-77851CCC7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5AAB0-6DEE-6905-01FA-A6E1FF07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FB9-81A7-7445-8430-D05E7A4B8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0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B57D-0F43-B6F6-7361-8B03A80D4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0765D-6FB5-095D-D067-C82AA2C24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32D0A-6865-352D-F967-B73F5460A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0453-8878-164D-8496-DEA376D105A0}" type="datetimeFigureOut">
              <a:rPr lang="en-US" smtClean="0"/>
              <a:t>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28135-D651-B2B1-1E35-549E90D15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7F115-4952-8244-AF27-ADE64E12C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FB9-81A7-7445-8430-D05E7A4B8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01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4B217-FACB-EF9D-3718-A61826B479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A027B3-BA94-D1E0-46CF-606913C65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A451-887E-F915-7F3E-98F7C3056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0453-8878-164D-8496-DEA376D105A0}" type="datetimeFigureOut">
              <a:rPr lang="en-US" smtClean="0"/>
              <a:t>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0140D-719D-B063-0E61-4E09F39D8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1D321-2AD7-FBE0-EC4B-E805103B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FB9-81A7-7445-8430-D05E7A4B8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42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8D024-1DF3-A565-E3B1-DAAAF74A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1753D-A286-50B2-2335-EFA965908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C285C-2F09-AF35-0BF1-C32676F20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0453-8878-164D-8496-DEA376D105A0}" type="datetimeFigureOut">
              <a:rPr lang="en-US" smtClean="0"/>
              <a:t>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4D076-CB1B-51A4-38B0-885D5C4BD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D9927-4AEC-80AC-8D7B-1B16F6D12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FB9-81A7-7445-8430-D05E7A4B8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4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40F41-537D-35E5-7739-8776FD44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1E45B-0C5E-4678-2421-8560D5737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67583-4B39-0A5B-DA8B-1284A62D6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0453-8878-164D-8496-DEA376D105A0}" type="datetimeFigureOut">
              <a:rPr lang="en-US" smtClean="0"/>
              <a:t>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03DA5-2C85-09D4-0F7D-CCFC1BA77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7350C-C99B-6B8D-4F6E-CA2D6511C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FB9-81A7-7445-8430-D05E7A4B8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21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965D0-8461-6984-EA6F-D1D0F474A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C2170-F90A-64E6-2750-76828D0B38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3122AA-43A6-EE9A-7CA4-81BB78CC5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FBDC7-F696-FC2F-D342-7B420363F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0453-8878-164D-8496-DEA376D105A0}" type="datetimeFigureOut">
              <a:rPr lang="en-US" smtClean="0"/>
              <a:t>1/25/24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95786-4B92-C2A6-CC63-8DDED9A17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4F97E-EBA0-0028-7D19-0AAF031C2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FB9-81A7-7445-8430-D05E7A4B8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23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E0C17-6B15-B1D6-B872-2EA84D4C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9F7E0-329A-3D62-ED78-2D85E2A88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F62303-1BC9-7F7E-0023-B2148FA4A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59804A-1D43-912C-01D9-A23B0896F0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7D1E37-6F9E-31C2-26BB-C2E6F78F2D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D5620A-98E6-25AB-4AA5-3AD64AECC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0453-8878-164D-8496-DEA376D105A0}" type="datetimeFigureOut">
              <a:rPr lang="en-US" smtClean="0"/>
              <a:t>1/25/24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1A923-548F-1337-BCA8-6BFEA2D62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06FD91-A9B4-266E-9220-6DDC409EC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FB9-81A7-7445-8430-D05E7A4B8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67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CE5F-559A-D06D-F5D1-144F8A741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B466CB-9A47-A220-77C9-8D3F1688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0453-8878-164D-8496-DEA376D105A0}" type="datetimeFigureOut">
              <a:rPr lang="en-US" smtClean="0"/>
              <a:t>1/25/24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4FED5-244B-33E0-3707-4E76111B9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55B3B3-0E1F-CF07-7DC5-EDB573A5C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FB9-81A7-7445-8430-D05E7A4B8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82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6F4661-C098-E15F-FF71-9A36393D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0453-8878-164D-8496-DEA376D105A0}" type="datetimeFigureOut">
              <a:rPr lang="en-US" smtClean="0"/>
              <a:t>1/25/24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260E8E-5DF7-AD38-8B04-9307B8CAE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10C3E-17FB-064D-CFCF-83E6AF09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FB9-81A7-7445-8430-D05E7A4B8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60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11502-0B71-857F-93B4-A0EFA19D8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A3525-1392-ABE6-FD9A-B538B5E02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288D9-E481-337F-E154-D76D5D672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D4812-4983-FA61-CCA7-1561DFBA6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0453-8878-164D-8496-DEA376D105A0}" type="datetimeFigureOut">
              <a:rPr lang="en-US" smtClean="0"/>
              <a:t>1/25/24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6B4FF4-462B-CCD5-EE52-0BB65FEB1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E6635-6093-6ABB-AC19-2F1F151D7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FB9-81A7-7445-8430-D05E7A4B8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48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D287F-054C-12FA-43D9-CADEFBFF5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B6E4CF-0A69-6C69-FEE0-BE3E09362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73F27-2795-D170-2AE7-62FC24AFF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1D49C-74C7-85AD-C11D-D4955CC33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0453-8878-164D-8496-DEA376D105A0}" type="datetimeFigureOut">
              <a:rPr lang="en-US" smtClean="0"/>
              <a:t>1/25/24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5AA45-7504-C267-A953-B01CC7ACF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DDB59-ECDA-F2E7-1C0F-107B0B18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FB9-81A7-7445-8430-D05E7A4B8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6E343D-3988-0209-D50E-238CE11D4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74D04-524C-9F4A-24D9-524EE519B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2856-EA7C-CF1A-9F0A-673523D3E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E00453-8878-164D-8496-DEA376D105A0}" type="datetimeFigureOut">
              <a:rPr lang="en-US" smtClean="0"/>
              <a:t>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F0AF2-52E1-2CEF-E690-414FAFA6B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20434-9644-3BCB-77F7-A10DBD402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4EFB9-81A7-7445-8430-D05E7A4B8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5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harset.org/utf-8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sandiway@arizona.eduSUBJEC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python.org/3/library/cmath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python.org/3/library/decimal.html" TargetMode="External"/><Relationship Id="rId2" Type="http://schemas.openxmlformats.org/officeDocument/2006/relationships/hyperlink" Target="https://en.wikipedia.org/wiki/Euler%27s_identit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>
            <a:extLst>
              <a:ext uri="{FF2B5EF4-FFF2-40B4-BE49-F238E27FC236}">
                <a16:creationId xmlns:a16="http://schemas.microsoft.com/office/drawing/2014/main" id="{C85656AC-34C0-4150-B0A6-11F280374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LING 388: Computers and Language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Lecture 5</a:t>
            </a:r>
          </a:p>
        </p:txBody>
      </p:sp>
    </p:spTree>
    <p:extLst>
      <p:ext uri="{BB962C8B-B14F-4D97-AF65-F5344CB8AC3E}">
        <p14:creationId xmlns:p14="http://schemas.microsoft.com/office/powerpoint/2010/main" val="8119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String indexing and slicing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668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String is like an array of characters (strings):</a:t>
            </a:r>
          </a:p>
          <a:p>
            <a:pPr lvl="1"/>
            <a:r>
              <a:rPr lang="en-US" dirty="0" err="1">
                <a:latin typeface="Menlo Bold"/>
                <a:cs typeface="Menlo Bold"/>
              </a:rPr>
              <a:t>str</a:t>
            </a:r>
            <a:r>
              <a:rPr lang="en-US" dirty="0">
                <a:latin typeface="Menlo Bold"/>
                <a:cs typeface="Menlo Bold"/>
              </a:rPr>
              <a:t>[</a:t>
            </a:r>
            <a:r>
              <a:rPr lang="en-US" dirty="0" err="1">
                <a:latin typeface="Menlo Bold"/>
                <a:cs typeface="Menlo Bold"/>
              </a:rPr>
              <a:t>i</a:t>
            </a:r>
            <a:r>
              <a:rPr lang="en-US" dirty="0">
                <a:latin typeface="Menlo Bold"/>
                <a:cs typeface="Menlo Bold"/>
              </a:rPr>
              <a:t>]</a:t>
            </a:r>
            <a:r>
              <a:rPr lang="en-US" dirty="0"/>
              <a:t>			index </a:t>
            </a:r>
            <a:r>
              <a:rPr lang="en-US" dirty="0" err="1"/>
              <a:t>i</a:t>
            </a:r>
            <a:r>
              <a:rPr lang="en-US" dirty="0"/>
              <a:t> (from 0 to </a:t>
            </a:r>
            <a:r>
              <a:rPr lang="en-US" dirty="0" err="1"/>
              <a:t>len</a:t>
            </a:r>
            <a:r>
              <a:rPr lang="en-US" dirty="0"/>
              <a:t>(</a:t>
            </a:r>
            <a:r>
              <a:rPr lang="en-US" dirty="0" err="1"/>
              <a:t>str</a:t>
            </a:r>
            <a:r>
              <a:rPr lang="en-US" dirty="0"/>
              <a:t>)-1)</a:t>
            </a:r>
          </a:p>
          <a:p>
            <a:pPr lvl="1"/>
            <a:r>
              <a:rPr lang="en-US" dirty="0" err="1">
                <a:latin typeface="Menlo Bold"/>
                <a:cs typeface="Menlo Bold"/>
              </a:rPr>
              <a:t>str</a:t>
            </a:r>
            <a:r>
              <a:rPr lang="en-US" dirty="0">
                <a:latin typeface="Menlo Bold"/>
                <a:cs typeface="Menlo Bold"/>
              </a:rPr>
              <a:t>[-</a:t>
            </a:r>
            <a:r>
              <a:rPr lang="en-US" dirty="0" err="1">
                <a:latin typeface="Menlo Bold"/>
                <a:cs typeface="Menlo Bold"/>
              </a:rPr>
              <a:t>i</a:t>
            </a:r>
            <a:r>
              <a:rPr lang="en-US" dirty="0">
                <a:latin typeface="Menlo Bold"/>
                <a:cs typeface="Menlo Bold"/>
              </a:rPr>
              <a:t>]</a:t>
            </a:r>
            <a:r>
              <a:rPr lang="en-US" dirty="0"/>
              <a:t>		index </a:t>
            </a:r>
            <a:r>
              <a:rPr lang="en-US" dirty="0" err="1"/>
              <a:t>i</a:t>
            </a:r>
            <a:r>
              <a:rPr lang="en-US" dirty="0"/>
              <a:t> from the end (1 = last)</a:t>
            </a:r>
          </a:p>
          <a:p>
            <a:pPr lvl="1"/>
            <a:r>
              <a:rPr lang="en-US" dirty="0" err="1">
                <a:latin typeface="Menlo Bold"/>
                <a:cs typeface="Menlo Bold"/>
              </a:rPr>
              <a:t>str</a:t>
            </a:r>
            <a:r>
              <a:rPr lang="en-US" dirty="0">
                <a:latin typeface="Menlo Bold"/>
                <a:cs typeface="Menlo Bold"/>
              </a:rPr>
              <a:t>[</a:t>
            </a:r>
            <a:r>
              <a:rPr lang="en-US" dirty="0" err="1">
                <a:latin typeface="Menlo Bold"/>
                <a:cs typeface="Menlo Bold"/>
              </a:rPr>
              <a:t>i:j</a:t>
            </a:r>
            <a:r>
              <a:rPr lang="en-US" dirty="0">
                <a:latin typeface="Menlo Bold"/>
                <a:cs typeface="Menlo Bold"/>
              </a:rPr>
              <a:t>]</a:t>
            </a:r>
            <a:r>
              <a:rPr lang="en-US" dirty="0"/>
              <a:t>		slice from index </a:t>
            </a:r>
            <a:r>
              <a:rPr lang="en-US" dirty="0" err="1"/>
              <a:t>i</a:t>
            </a:r>
            <a:r>
              <a:rPr lang="en-US" dirty="0"/>
              <a:t> until index j-1</a:t>
            </a:r>
          </a:p>
          <a:p>
            <a:pPr lvl="1"/>
            <a:r>
              <a:rPr lang="en-US" dirty="0" err="1">
                <a:latin typeface="Menlo Bold"/>
                <a:cs typeface="Menlo Bold"/>
              </a:rPr>
              <a:t>str</a:t>
            </a:r>
            <a:r>
              <a:rPr lang="en-US" dirty="0">
                <a:latin typeface="Menlo Bold"/>
                <a:cs typeface="Menlo Bold"/>
              </a:rPr>
              <a:t>[:j]</a:t>
            </a:r>
            <a:r>
              <a:rPr lang="en-US" dirty="0"/>
              <a:t>		slice from index 0 until index j-1</a:t>
            </a:r>
          </a:p>
          <a:p>
            <a:pPr lvl="1"/>
            <a:r>
              <a:rPr lang="en-US" dirty="0" err="1">
                <a:latin typeface="Menlo Bold"/>
                <a:cs typeface="Menlo Bold"/>
              </a:rPr>
              <a:t>str</a:t>
            </a:r>
            <a:r>
              <a:rPr lang="en-US" dirty="0">
                <a:latin typeface="Menlo Bold"/>
                <a:cs typeface="Menlo Bold"/>
              </a:rPr>
              <a:t>[</a:t>
            </a:r>
            <a:r>
              <a:rPr lang="en-US" dirty="0" err="1">
                <a:latin typeface="Menlo Bold"/>
                <a:cs typeface="Menlo Bold"/>
              </a:rPr>
              <a:t>i</a:t>
            </a:r>
            <a:r>
              <a:rPr lang="en-US" dirty="0">
                <a:latin typeface="Menlo Bold"/>
                <a:cs typeface="Menlo Bold"/>
              </a:rPr>
              <a:t>:]</a:t>
            </a:r>
            <a:r>
              <a:rPr lang="en-US" dirty="0"/>
              <a:t>		slice from index </a:t>
            </a:r>
            <a:r>
              <a:rPr lang="en-US" dirty="0" err="1"/>
              <a:t>i</a:t>
            </a:r>
            <a:r>
              <a:rPr lang="en-US" dirty="0"/>
              <a:t> until end of the string</a:t>
            </a:r>
          </a:p>
        </p:txBody>
      </p:sp>
      <p:pic>
        <p:nvPicPr>
          <p:cNvPr id="4" name="Picture 3" descr="Screen Shot 2014-11-04 at 9.14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21" y="4000193"/>
            <a:ext cx="5384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0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numbers and strings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Explicit type coercion functions: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float()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long()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		</a:t>
            </a:r>
          </a:p>
          <a:p>
            <a:pPr lvl="2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64 bit integer: </a:t>
            </a:r>
            <a:r>
              <a:rPr lang="en-US" sz="16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not in Python 3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complex(</a:t>
            </a:r>
            <a:r>
              <a:rPr lang="en-US" sz="2000" i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real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</a:t>
            </a:r>
            <a:r>
              <a:rPr lang="en-US" sz="2000" i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imaginary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		</a:t>
            </a:r>
          </a:p>
          <a:p>
            <a:pPr lvl="2"/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 </a:t>
            </a:r>
            <a:r>
              <a:rPr lang="en-US" i="1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complex number out of two floating point numbers</a:t>
            </a:r>
            <a:endParaRPr lang="en-US" sz="1600" i="1" dirty="0">
              <a:latin typeface="Calibri" panose="020F0502020204030204" pitchFamily="34" charset="0"/>
              <a:ea typeface="Menlo" panose="020B0609030804020204" pitchFamily="49" charset="0"/>
              <a:cs typeface="Calibri" panose="020F050202020403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complex(</a:t>
            </a:r>
            <a:r>
              <a:rPr lang="en-US" sz="20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string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lvl="2"/>
            <a:r>
              <a:rPr lang="en-US" dirty="0"/>
              <a:t>e.g. 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complex('0+1j')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str(</a:t>
            </a:r>
            <a:r>
              <a:rPr lang="en-US" sz="20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number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1859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F251E-873A-6466-A2BB-BCE8B8549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2DD3C-8FBD-40F1-D7FB-AE07982F1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Look up the Python function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ord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r>
              <a:rPr lang="en-US" dirty="0"/>
              <a:t>See also reference slide (</a:t>
            </a:r>
            <a:r>
              <a:rPr lang="en-US" i="1" dirty="0"/>
              <a:t>next slide</a:t>
            </a:r>
            <a:r>
              <a:rPr lang="en-US" dirty="0"/>
              <a:t>) presented before for other relevant functions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the hexadecimal representation of the UTF-8 encoding of your first name. Put the hex characters together. Show your work.</a:t>
            </a:r>
          </a:p>
          <a:p>
            <a:pPr lvl="1"/>
            <a:r>
              <a:rPr lang="en-US" sz="2600" dirty="0"/>
              <a:t>Example: John is </a:t>
            </a:r>
            <a:r>
              <a:rPr lang="en-US" sz="2100" dirty="0">
                <a:solidFill>
                  <a:schemeClr val="accent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4a6f686e</a:t>
            </a:r>
            <a:r>
              <a:rPr lang="en-US" sz="2600" dirty="0"/>
              <a:t> in hex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decimal and binary representation of your answer to Q1?</a:t>
            </a:r>
          </a:p>
          <a:p>
            <a:pPr lvl="1">
              <a:spcBef>
                <a:spcPts val="100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Example: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0x4a6f686e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is 1248815214 is 0b1001010011011110110100001101110</a:t>
            </a:r>
          </a:p>
        </p:txBody>
      </p:sp>
    </p:spTree>
    <p:extLst>
      <p:ext uri="{BB962C8B-B14F-4D97-AF65-F5344CB8AC3E}">
        <p14:creationId xmlns:p14="http://schemas.microsoft.com/office/powerpoint/2010/main" val="375306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F251E-873A-6466-A2BB-BCE8B8549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2DD3C-8FBD-40F1-D7FB-AE07982F1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3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Let's flip the bits in your name. We can use the XOR operator (</a:t>
            </a:r>
            <a:r>
              <a:rPr lang="en-US" sz="24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^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) to do this as follows. </a:t>
            </a:r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0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^ 1 = </a:t>
            </a:r>
            <a:r>
              <a:rPr lang="en-US" dirty="0">
                <a:solidFill>
                  <a:schemeClr val="accent1"/>
                </a:solidFill>
                <a:latin typeface="Calibri" panose="020F0502020204030204"/>
              </a:rPr>
              <a:t>1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1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^ 1 = </a:t>
            </a:r>
            <a:r>
              <a:rPr lang="en-US" dirty="0">
                <a:solidFill>
                  <a:schemeClr val="accent1"/>
                </a:solidFill>
                <a:latin typeface="Calibri" panose="020F0502020204030204"/>
              </a:rPr>
              <a:t>0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. Convert the number back to hexadecimal.</a:t>
            </a:r>
          </a:p>
          <a:p>
            <a:pPr lvl="1"/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Example: </a:t>
            </a:r>
          </a:p>
          <a:p>
            <a:pPr marL="914400" lvl="2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0x4a6f686e ^ 0xffffffff </a:t>
            </a: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800" dirty="0">
                <a:solidFill>
                  <a:schemeClr val="accent2"/>
                </a:solidFill>
                <a:latin typeface="Menlo" panose="020B0609030804020204" pitchFamily="49" charset="0"/>
              </a:rPr>
              <a:t>3046152081</a:t>
            </a:r>
          </a:p>
          <a:p>
            <a:pPr marL="914400" lvl="2" indent="0">
              <a:buNone/>
              <a:defRPr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hex(0x4a6f686e ^ 0xffffffff)</a:t>
            </a:r>
            <a:r>
              <a:rPr lang="en-US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 is</a:t>
            </a:r>
            <a:r>
              <a:rPr lang="en-US" sz="1800" dirty="0">
                <a:solidFill>
                  <a:schemeClr val="accent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'0xb5909791'</a:t>
            </a:r>
            <a:endParaRPr lang="en-US" sz="3600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en-US" sz="21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en-US" sz="21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8 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</a:t>
            </a:r>
            <a:r>
              <a:rPr lang="en-US" sz="21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's in 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0xffffffff</a:t>
            </a:r>
            <a:r>
              <a:rPr lang="en-US" sz="21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because we match the number of</a:t>
            </a:r>
            <a:r>
              <a:rPr lang="en-US" sz="21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hex digits in </a:t>
            </a:r>
            <a:r>
              <a:rPr lang="en-US" sz="17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4a6f686e</a:t>
            </a:r>
            <a:r>
              <a:rPr lang="en-US" sz="21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1" indent="0">
              <a:buNone/>
            </a:pPr>
            <a:r>
              <a:rPr lang="en-US" sz="23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John has 4 characters, each character has 2 hex digits (1 byte), total is 8.</a:t>
            </a:r>
            <a:endParaRPr lang="en-US" sz="23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300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F251E-873A-6466-A2BB-BCE8B8549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2DD3C-8FBD-40F1-D7FB-AE07982F1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/>
              <a:t>Look up each pair of hex digits (i.e. byte) using function </a:t>
            </a: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chr() </a:t>
            </a:r>
            <a:r>
              <a:rPr lang="en-US" dirty="0"/>
              <a:t>to find your flipped name. </a:t>
            </a:r>
          </a:p>
          <a:p>
            <a:pPr marL="457200" lvl="1" indent="0">
              <a:buNone/>
            </a:pPr>
            <a:r>
              <a:rPr lang="en-US" dirty="0"/>
              <a:t>See also </a:t>
            </a:r>
            <a:r>
              <a:rPr lang="en-US" dirty="0">
                <a:hlinkClick r:id="rId2"/>
              </a:rPr>
              <a:t>https://www.charset.org/utf-8</a:t>
            </a:r>
            <a:endParaRPr lang="en-US" dirty="0"/>
          </a:p>
          <a:p>
            <a:pPr lvl="1"/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Example: </a:t>
            </a:r>
          </a:p>
          <a:p>
            <a:pPr marL="457200" lvl="1" indent="0">
              <a:buNone/>
            </a:pPr>
            <a:r>
              <a:rPr lang="en-US" sz="1700" dirty="0">
                <a:solidFill>
                  <a:srgbClr val="ED7D3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b5909791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1700" dirty="0">
                <a:solidFill>
                  <a:srgbClr val="ED7D3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b5 90 97 91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And  chr(0xb5) is 'µ'.</a:t>
            </a:r>
          </a:p>
          <a:p>
            <a:pPr marL="457200" lvl="1" indent="0">
              <a:buNone/>
            </a:pP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John</a:t>
            </a: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23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flipped is</a:t>
            </a: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2100" dirty="0">
                <a:solidFill>
                  <a:schemeClr val="accent2"/>
                </a:solidFill>
                <a:effectLst/>
                <a:latin typeface="Menlo" panose="020B0609030804020204" pitchFamily="49" charset="0"/>
              </a:rPr>
              <a:t>µ\x90\x97\x91 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printable part is just </a:t>
            </a:r>
            <a:r>
              <a:rPr lang="en-US" sz="2100" dirty="0">
                <a:solidFill>
                  <a:schemeClr val="accent2"/>
                </a:solidFill>
                <a:latin typeface="Menlo" panose="020B0609030804020204" pitchFamily="49" charset="0"/>
              </a:rPr>
              <a:t>µ</a:t>
            </a:r>
            <a:endParaRPr lang="en-US" sz="2300" dirty="0">
              <a:solidFill>
                <a:schemeClr val="accent2"/>
              </a:solidFill>
              <a:effectLst/>
              <a:latin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2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\x90 </a:t>
            </a:r>
            <a:r>
              <a:rPr lang="en-US" sz="23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etc. are not utf-8 (i.e. </a:t>
            </a:r>
            <a:r>
              <a:rPr lang="en-US" sz="23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not a valid character</a:t>
            </a:r>
            <a:r>
              <a:rPr lang="en-US" sz="23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1900" dirty="0">
                <a:solidFill>
                  <a:srgbClr val="000000"/>
                </a:solidFill>
                <a:latin typeface="Menlo" panose="020B0609030804020204" pitchFamily="49" charset="0"/>
              </a:rPr>
              <a:t>JOHN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flipped is more interesting: </a:t>
            </a:r>
            <a:r>
              <a:rPr lang="en-US" dirty="0">
                <a:solidFill>
                  <a:schemeClr val="accent2"/>
                </a:solidFill>
              </a:rPr>
              <a:t>µ°·±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I recommend starting  with your name in uppercase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18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9365A-5C6B-24A0-A414-035DB312A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Python: number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B83D9-683B-7D7F-1897-47B00CA11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068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9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 $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python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Python 3.9.12 (main, Jun  1 2022, 06:34:44) 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[Clang 12.0.0 ] :: Anaconda, Inc. on 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darwin</a:t>
            </a:r>
            <a:endParaRPr lang="en-US" sz="29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Type "help", "copyright", "credits" or "license" for more information.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bin(91)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'0b1011011'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hex(91)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'0x5b'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0b1011011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91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oct(91)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'0o133'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 </a:t>
            </a:r>
          </a:p>
        </p:txBody>
      </p:sp>
      <p:pic>
        <p:nvPicPr>
          <p:cNvPr id="5" name="Picture 4" descr="A picture containing chat or text message&#10;&#10;Description automatically generated">
            <a:extLst>
              <a:ext uri="{FF2B5EF4-FFF2-40B4-BE49-F238E27FC236}">
                <a16:creationId xmlns:a16="http://schemas.microsoft.com/office/drawing/2014/main" id="{D747751F-32DF-72C4-59FA-35822BD23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068" y="3445562"/>
            <a:ext cx="6019800" cy="101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11F843D0-2EC0-4C02-9D33-3294F33AA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068" y="4387645"/>
            <a:ext cx="5486400" cy="24703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351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4008-3C0D-2DE6-7615-380626CC2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768B3-CC23-B276-D888-97BC4E683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Submit to </a:t>
            </a:r>
            <a:r>
              <a:rPr lang="en-US" dirty="0">
                <a:hlinkClick r:id="rId2"/>
              </a:rPr>
              <a:t>sandiway@arizona.edu</a:t>
            </a:r>
          </a:p>
          <a:p>
            <a:r>
              <a:rPr lang="en-US" dirty="0">
                <a:hlinkClick r:id="rId2"/>
              </a:rPr>
              <a:t>SUBJECT</a:t>
            </a:r>
            <a:r>
              <a:rPr lang="en-US" dirty="0"/>
              <a:t>: 388 Homework 4 </a:t>
            </a:r>
            <a:r>
              <a:rPr lang="en-US" i="1" dirty="0">
                <a:solidFill>
                  <a:srgbClr val="FF0000"/>
                </a:solidFill>
              </a:rPr>
              <a:t>YOUR NAME</a:t>
            </a:r>
          </a:p>
          <a:p>
            <a:r>
              <a:rPr lang="en-US" dirty="0"/>
              <a:t>One PDF file only </a:t>
            </a:r>
          </a:p>
          <a:p>
            <a:pPr lvl="1"/>
            <a:r>
              <a:rPr lang="en-US" dirty="0"/>
              <a:t>include Python terminal screenshots in your answer</a:t>
            </a:r>
          </a:p>
          <a:p>
            <a:r>
              <a:rPr lang="en-US" dirty="0"/>
              <a:t>Deadline:</a:t>
            </a:r>
          </a:p>
          <a:p>
            <a:pPr lvl="1"/>
            <a:r>
              <a:rPr lang="en-US" dirty="0"/>
              <a:t>midnight Monday </a:t>
            </a:r>
          </a:p>
          <a:p>
            <a:pPr lvl="1"/>
            <a:r>
              <a:rPr lang="en-US" dirty="0"/>
              <a:t>we will review the homework </a:t>
            </a:r>
            <a:r>
              <a:rPr lang="en-US"/>
              <a:t>on Tuesday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566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6A36F-4833-FA22-C5F2-D12B2F9DC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Today's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CEAC9-0B09-E9F9-8E52-858F6B425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Python</a:t>
            </a:r>
          </a:p>
          <a:p>
            <a:pPr lvl="1"/>
            <a:r>
              <a:rPr lang="en-US" sz="3200" dirty="0"/>
              <a:t>numbers</a:t>
            </a:r>
          </a:p>
          <a:p>
            <a:pPr lvl="1"/>
            <a:r>
              <a:rPr lang="en-US" sz="3200" dirty="0"/>
              <a:t>strings</a:t>
            </a:r>
          </a:p>
          <a:p>
            <a:pPr lvl="1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coercion</a:t>
            </a:r>
            <a:r>
              <a:rPr lang="en-US" sz="2800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: </a:t>
            </a:r>
            <a:r>
              <a:rPr lang="en-US" sz="2400" i="1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converting between different types of numbers and strings</a:t>
            </a:r>
            <a:endParaRPr lang="en-US" sz="2400" i="1" dirty="0"/>
          </a:p>
          <a:p>
            <a:r>
              <a:rPr lang="en-US" sz="3600" dirty="0"/>
              <a:t>Homework 4</a:t>
            </a:r>
          </a:p>
        </p:txBody>
      </p:sp>
    </p:spTree>
    <p:extLst>
      <p:ext uri="{BB962C8B-B14F-4D97-AF65-F5344CB8AC3E}">
        <p14:creationId xmlns:p14="http://schemas.microsoft.com/office/powerpoint/2010/main" val="72489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Python: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3660" y="2203079"/>
            <a:ext cx="6173359" cy="403588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2000" dirty="0">
                <a:ea typeface="Menlo" panose="020B0609030804020204" pitchFamily="49" charset="0"/>
                <a:cs typeface="Menlo" panose="020B0609030804020204" pitchFamily="49" charset="0"/>
              </a:rPr>
              <a:t>At the interpreter: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$ </a:t>
            </a:r>
            <a:r>
              <a:rPr lang="en-US" sz="1200" dirty="0">
                <a:solidFill>
                  <a:schemeClr val="accent1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python3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Python 3.9.12 (main, Jun  1 2022, 06:34:44) 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[Clang 12.0.0 ] :: Anaconda, Inc. on </a:t>
            </a:r>
            <a:r>
              <a:rPr lang="en-US" sz="1200" dirty="0" err="1"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darwin</a:t>
            </a:r>
            <a:endParaRPr lang="en-US" sz="1200" dirty="0">
              <a:effectLst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Type "help", "copyright", "credits" or "license" for more information.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1200" dirty="0">
                <a:solidFill>
                  <a:schemeClr val="accent1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4+5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9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1200" dirty="0" err="1">
                <a:solidFill>
                  <a:schemeClr val="accent1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math.pi</a:t>
            </a:r>
            <a:endParaRPr lang="en-US" sz="1200" dirty="0">
              <a:solidFill>
                <a:schemeClr val="accent1"/>
              </a:solidFill>
              <a:effectLst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Traceback (most recent call last):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 File "&lt;stdin&gt;", line 1, in &lt;module&gt;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err="1"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NameError</a:t>
            </a:r>
            <a:r>
              <a:rPr lang="en-US" sz="1200" dirty="0"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: name 'math' is not defined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1200" dirty="0">
                <a:solidFill>
                  <a:schemeClr val="accent1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import math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1200" dirty="0" err="1">
                <a:solidFill>
                  <a:schemeClr val="accent1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math.pi</a:t>
            </a:r>
            <a:endParaRPr lang="en-US" sz="1200" dirty="0">
              <a:solidFill>
                <a:schemeClr val="accent1"/>
              </a:solidFill>
              <a:effectLst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3.141592653589793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1200" dirty="0" err="1">
                <a:solidFill>
                  <a:schemeClr val="accent1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math.sin</a:t>
            </a:r>
            <a:r>
              <a:rPr lang="en-US" sz="1200" dirty="0">
                <a:solidFill>
                  <a:schemeClr val="accent1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200" dirty="0" err="1">
                <a:solidFill>
                  <a:schemeClr val="accent1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math.pi</a:t>
            </a:r>
            <a:r>
              <a:rPr lang="en-US" sz="1200" dirty="0">
                <a:solidFill>
                  <a:schemeClr val="accent1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/2)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1.0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 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527470C-7DC7-B190-4CEC-1A19DDDAC1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2" b="3060"/>
          <a:stretch/>
        </p:blipFill>
        <p:spPr>
          <a:xfrm>
            <a:off x="7126356" y="2484255"/>
            <a:ext cx="3276095" cy="3175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540BF8-27BF-564F-9A8E-C87FF0EA54C6}"/>
              </a:ext>
            </a:extLst>
          </p:cNvPr>
          <p:cNvSpPr txBox="1"/>
          <p:nvPr/>
        </p:nvSpPr>
        <p:spPr>
          <a:xfrm>
            <a:off x="1099596" y="23327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4417C0-12F2-1F8D-26AE-BE201DD1B693}"/>
              </a:ext>
            </a:extLst>
          </p:cNvPr>
          <p:cNvSpPr txBox="1"/>
          <p:nvPr/>
        </p:nvSpPr>
        <p:spPr>
          <a:xfrm>
            <a:off x="5194615" y="4694642"/>
            <a:ext cx="6097656" cy="163634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US" b="0" i="0" u="none" strike="noStrike" dirty="0">
                <a:solidFill>
                  <a:srgbClr val="161616"/>
                </a:solidFill>
                <a:effectLst/>
                <a:latin typeface="inherit"/>
              </a:rPr>
              <a:t>64-bit double precision, with an approximate absolute normalized range of 0 and 10</a:t>
            </a:r>
            <a:r>
              <a:rPr lang="en-US" b="0" i="0" u="none" strike="noStrike" baseline="30000" dirty="0">
                <a:solidFill>
                  <a:srgbClr val="161616"/>
                </a:solidFill>
                <a:effectLst/>
                <a:latin typeface="inherit"/>
              </a:rPr>
              <a:t>-308</a:t>
            </a:r>
            <a:r>
              <a:rPr lang="en-US" b="0" i="0" u="none" strike="noStrike" dirty="0">
                <a:solidFill>
                  <a:srgbClr val="161616"/>
                </a:solidFill>
                <a:effectLst/>
                <a:latin typeface="inherit"/>
              </a:rPr>
              <a:t> to 10</a:t>
            </a:r>
            <a:r>
              <a:rPr lang="en-US" b="0" i="0" u="none" strike="noStrike" baseline="30000" dirty="0">
                <a:solidFill>
                  <a:srgbClr val="161616"/>
                </a:solidFill>
                <a:effectLst/>
                <a:latin typeface="inherit"/>
              </a:rPr>
              <a:t>308</a:t>
            </a:r>
            <a:r>
              <a:rPr lang="en-US" b="0" i="0" u="none" strike="noStrike" dirty="0">
                <a:solidFill>
                  <a:srgbClr val="161616"/>
                </a:solidFill>
                <a:effectLst/>
                <a:latin typeface="inherit"/>
              </a:rPr>
              <a:t> and with a precision of about 16 decimal digits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800" dirty="0"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3.1415 92653 58979 3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2000" dirty="0"/>
              <a:t>π ≈ 3.14159 26535 89793 </a:t>
            </a:r>
            <a:r>
              <a:rPr lang="en-US" sz="2000" dirty="0">
                <a:solidFill>
                  <a:srgbClr val="FFFF00"/>
                </a:solidFill>
              </a:rPr>
              <a:t>23846 26433</a:t>
            </a:r>
            <a:endParaRPr lang="en-US" sz="2000" dirty="0">
              <a:solidFill>
                <a:srgbClr val="FFFF00"/>
              </a:solidFill>
              <a:effectLst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7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Python: Numbers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type: built-in function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arithmetic operators: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48" y="2505074"/>
            <a:ext cx="4174770" cy="249740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A8411-086B-46F9-A7D3-51D02D551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38062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2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type(2*3-1)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&lt;class 'int'&gt;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2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type(</a:t>
            </a:r>
            <a:r>
              <a:rPr lang="en-US" sz="12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math.pi</a:t>
            </a:r>
            <a:r>
              <a:rPr lang="en-US" sz="12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&lt;class 'float'&gt;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2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import sys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2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sys.maxsize</a:t>
            </a:r>
            <a:endParaRPr lang="en-US" sz="1200" dirty="0">
              <a:solidFill>
                <a:schemeClr val="accent1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9223372036854775807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2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type(</a:t>
            </a:r>
            <a:r>
              <a:rPr lang="en-US" sz="12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sys.maxsize</a:t>
            </a:r>
            <a:r>
              <a:rPr lang="en-US" sz="12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&lt;class 'int'&gt;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2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type(sys.maxsize+1)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&lt;class 'int'&gt;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2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sys.int_info</a:t>
            </a:r>
            <a:endParaRPr lang="en-US" sz="1200" dirty="0">
              <a:solidFill>
                <a:schemeClr val="accent1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sys.int_info</a:t>
            </a: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bits_per_digit</a:t>
            </a: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=30,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sizeof_digit</a:t>
            </a: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=4)</a:t>
            </a:r>
          </a:p>
        </p:txBody>
      </p:sp>
      <p:sp>
        <p:nvSpPr>
          <p:cNvPr id="5" name="Left Arrow Callout 4">
            <a:extLst>
              <a:ext uri="{FF2B5EF4-FFF2-40B4-BE49-F238E27FC236}">
                <a16:creationId xmlns:a16="http://schemas.microsoft.com/office/drawing/2014/main" id="{9DA43EE0-18A3-90FB-AC54-0B17A9365118}"/>
              </a:ext>
            </a:extLst>
          </p:cNvPr>
          <p:cNvSpPr/>
          <p:nvPr/>
        </p:nvSpPr>
        <p:spPr>
          <a:xfrm>
            <a:off x="2696819" y="4029698"/>
            <a:ext cx="4310269" cy="64645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8065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math.log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sys.maxsize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)/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math.log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(2)</a:t>
            </a: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63.0 (bits)</a:t>
            </a:r>
          </a:p>
        </p:txBody>
      </p:sp>
    </p:spTree>
    <p:extLst>
      <p:ext uri="{BB962C8B-B14F-4D97-AF65-F5344CB8AC3E}">
        <p14:creationId xmlns:p14="http://schemas.microsoft.com/office/powerpoint/2010/main" val="16759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integers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24899"/>
          </a:xfrm>
        </p:spPr>
        <p:txBody>
          <a:bodyPr>
            <a:normAutofit/>
          </a:bodyPr>
          <a:lstStyle/>
          <a:p>
            <a:r>
              <a:rPr lang="en-US" dirty="0"/>
              <a:t>Python 3: int can go to any size (</a:t>
            </a:r>
            <a:r>
              <a:rPr lang="en-US" i="1" dirty="0"/>
              <a:t>limited by available memory</a:t>
            </a:r>
            <a:r>
              <a:rPr lang="en-US" dirty="0"/>
              <a:t>):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50A3FF7-306E-0A44-BADD-0712629A3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102" y="2399768"/>
            <a:ext cx="5237721" cy="18077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06FF09-5655-9849-BFB7-6BFC3BD24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781620"/>
            <a:ext cx="11079247" cy="82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8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Python: Numbers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93" y="1736798"/>
            <a:ext cx="6669340" cy="4351338"/>
          </a:xfrm>
        </p:spPr>
      </p:pic>
      <p:sp>
        <p:nvSpPr>
          <p:cNvPr id="9" name="TextBox 8"/>
          <p:cNvSpPr txBox="1"/>
          <p:nvPr/>
        </p:nvSpPr>
        <p:spPr>
          <a:xfrm>
            <a:off x="1136073" y="1967345"/>
            <a:ext cx="2092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enlo" charset="0"/>
                <a:ea typeface="Menlo" charset="0"/>
                <a:cs typeface="Menlo" charset="0"/>
              </a:rPr>
              <a:t>import math</a:t>
            </a:r>
          </a:p>
          <a:p>
            <a:r>
              <a:rPr lang="en-US" dirty="0" err="1">
                <a:latin typeface="Menlo" charset="0"/>
                <a:ea typeface="Menlo" charset="0"/>
                <a:cs typeface="Menlo" charset="0"/>
              </a:rPr>
              <a:t>math.pi</a:t>
            </a:r>
            <a:endParaRPr lang="en-US" dirty="0">
              <a:latin typeface="Menlo" charset="0"/>
              <a:ea typeface="Menlo" charset="0"/>
              <a:cs typeface="Menlo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3" y="2890333"/>
            <a:ext cx="3426808" cy="7118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75982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248C8-4CB2-B042-88CF-95A83EC7B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Python: complex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CDBC8-FB5A-DB49-ABA6-F852101FB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8068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Example:</a:t>
            </a:r>
          </a:p>
          <a:p>
            <a:pPr marL="457200" lvl="1" indent="0">
              <a:buNone/>
            </a:pPr>
            <a:r>
              <a:rPr lang="en-US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sqrt is the square root function, e.g.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21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sqrt(4)=2, sqrt(9)=3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etc.</a:t>
            </a:r>
          </a:p>
          <a:p>
            <a:pPr marL="457200" lvl="1" indent="0">
              <a:buNone/>
            </a:pPr>
            <a:r>
              <a:rPr lang="en-US" sz="21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1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math.sqrt</a:t>
            </a:r>
            <a:r>
              <a:rPr lang="en-US" sz="21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(-1)</a:t>
            </a:r>
          </a:p>
          <a:p>
            <a:pPr marL="457200" lvl="1" indent="0">
              <a:buNone/>
            </a:pPr>
            <a:r>
              <a:rPr lang="en-US" sz="21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Traceback (most recent call last):</a:t>
            </a:r>
          </a:p>
          <a:p>
            <a:pPr marL="457200" lvl="1" indent="0">
              <a:buNone/>
            </a:pPr>
            <a:r>
              <a:rPr lang="en-US" sz="21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 File "&lt;stdin&gt;", line 1, in &lt;module&gt;</a:t>
            </a:r>
          </a:p>
          <a:p>
            <a:pPr marL="457200" lvl="1" indent="0">
              <a:buNone/>
            </a:pPr>
            <a:r>
              <a:rPr lang="en-US" sz="2100" dirty="0" err="1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ValueError</a:t>
            </a:r>
            <a:r>
              <a:rPr lang="en-US" sz="21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: math domain error</a:t>
            </a:r>
          </a:p>
          <a:p>
            <a:endParaRPr lang="en-US" dirty="0"/>
          </a:p>
          <a:p>
            <a:r>
              <a:rPr lang="en-US" dirty="0"/>
              <a:t>Complex number library: </a:t>
            </a:r>
          </a:p>
          <a:p>
            <a:pPr lvl="1"/>
            <a:r>
              <a:rPr lang="en-US" dirty="0">
                <a:hlinkClick r:id="rId2"/>
              </a:rPr>
              <a:t>https://docs.python.org/3/library/cmath.html</a:t>
            </a:r>
            <a:endParaRPr lang="en-US" dirty="0"/>
          </a:p>
          <a:p>
            <a:pPr lvl="1"/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dirty="0"/>
              <a:t>is </a:t>
            </a:r>
            <a:r>
              <a:rPr lang="en-US" i="1" dirty="0"/>
              <a:t>j</a:t>
            </a:r>
            <a:r>
              <a:rPr lang="en-US" dirty="0"/>
              <a:t> in Python</a:t>
            </a:r>
          </a:p>
          <a:p>
            <a:pPr marL="457200" lvl="1" indent="0">
              <a:buNone/>
            </a:pP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import </a:t>
            </a:r>
            <a:r>
              <a:rPr lang="en-US" sz="1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cmath</a:t>
            </a:r>
            <a:endParaRPr lang="en-US" sz="19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1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cmath.sqrt</a:t>
            </a: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(-1)</a:t>
            </a:r>
          </a:p>
          <a:p>
            <a:pPr marL="457200" lvl="1" indent="0">
              <a:buNone/>
            </a:pPr>
            <a:r>
              <a:rPr lang="en-US" sz="1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1j</a:t>
            </a:r>
          </a:p>
          <a:p>
            <a:pPr marL="457200" lvl="1" indent="0">
              <a:buNone/>
            </a:pP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1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</a:t>
            </a:r>
            <a:r>
              <a:rPr lang="en-US" sz="1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cmath.sqrt</a:t>
            </a: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(-1)</a:t>
            </a:r>
          </a:p>
          <a:p>
            <a:pPr marL="457200" lvl="1" indent="0">
              <a:buNone/>
            </a:pP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1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*</a:t>
            </a:r>
            <a:r>
              <a:rPr lang="en-US" sz="1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endParaRPr lang="en-US" sz="19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1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(-1+0j)</a:t>
            </a:r>
          </a:p>
        </p:txBody>
      </p:sp>
    </p:spTree>
    <p:extLst>
      <p:ext uri="{BB962C8B-B14F-4D97-AF65-F5344CB8AC3E}">
        <p14:creationId xmlns:p14="http://schemas.microsoft.com/office/powerpoint/2010/main" val="100499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EBDA8-3EAE-1A4C-A101-C1761198B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Python: complex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ECCB1-A570-2144-98EF-DE1F418BC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Euler’s Identity:</a:t>
            </a:r>
          </a:p>
          <a:p>
            <a:r>
              <a:rPr lang="en-US" dirty="0">
                <a:hlinkClick r:id="rId2"/>
              </a:rPr>
              <a:t>https://en.wikipedia.org/wiki/Euler%27s_identity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  <a:hlinkClick r:id="rId3"/>
            </a:endParaRPr>
          </a:p>
          <a:p>
            <a:pPr lvl="1"/>
            <a:endParaRPr lang="en-US" dirty="0"/>
          </a:p>
        </p:txBody>
      </p:sp>
      <p:sp>
        <p:nvSpPr>
          <p:cNvPr id="4" name="AutoShape 2" descr="e^{i\pi }+1=0">
            <a:extLst>
              <a:ext uri="{FF2B5EF4-FFF2-40B4-BE49-F238E27FC236}">
                <a16:creationId xmlns:a16="http://schemas.microsoft.com/office/drawing/2014/main" id="{ED67B924-A42F-9D4F-9975-95CF9986E5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D6C7A4-B299-474F-8534-FA1291FFF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1812" y="1393825"/>
            <a:ext cx="2882900" cy="86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E43334-591E-DD4E-9D21-4BFC6AB9E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189" y="2729298"/>
            <a:ext cx="8460321" cy="35826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4B979A-A19D-8A4C-BDEC-CA6799BBDC81}"/>
              </a:ext>
            </a:extLst>
          </p:cNvPr>
          <p:cNvSpPr/>
          <p:nvPr/>
        </p:nvSpPr>
        <p:spPr>
          <a:xfrm>
            <a:off x="1334530" y="5078627"/>
            <a:ext cx="5016843" cy="2471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06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6694A0E-9C1C-944A-AE9D-83C67A37D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Python: Strings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AD3975-6827-7041-B5F7-0A7E0AEA5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6388" y="1825625"/>
            <a:ext cx="8339223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1791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969</Words>
  <Application>Microsoft Macintosh PowerPoint</Application>
  <PresentationFormat>Widescreen</PresentationFormat>
  <Paragraphs>137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inherit</vt:lpstr>
      <vt:lpstr>Aptos</vt:lpstr>
      <vt:lpstr>Aptos Display</vt:lpstr>
      <vt:lpstr>Arial</vt:lpstr>
      <vt:lpstr>Calibri</vt:lpstr>
      <vt:lpstr>Menlo</vt:lpstr>
      <vt:lpstr>Menlo Bold</vt:lpstr>
      <vt:lpstr>Office Theme</vt:lpstr>
      <vt:lpstr>LING 388: Computers and Language</vt:lpstr>
      <vt:lpstr>Today's Topic</vt:lpstr>
      <vt:lpstr>Python: Numbers</vt:lpstr>
      <vt:lpstr>Python: Numbers</vt:lpstr>
      <vt:lpstr>Python integers</vt:lpstr>
      <vt:lpstr>Python: Numbers</vt:lpstr>
      <vt:lpstr>Python: complex numbers</vt:lpstr>
      <vt:lpstr>Python: complex numbers</vt:lpstr>
      <vt:lpstr>Python: Strings</vt:lpstr>
      <vt:lpstr>String indexing and slicing</vt:lpstr>
      <vt:lpstr>Python numbers and strings</vt:lpstr>
      <vt:lpstr>Homework 4</vt:lpstr>
      <vt:lpstr>Homework 4</vt:lpstr>
      <vt:lpstr>Homework 4</vt:lpstr>
      <vt:lpstr>Python: number systems</vt:lpstr>
      <vt:lpstr>Homework 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 388: Computers and Language</dc:title>
  <dc:creator>sandiway@mac.com</dc:creator>
  <cp:lastModifiedBy>sandiway@mac.com</cp:lastModifiedBy>
  <cp:revision>6</cp:revision>
  <cp:lastPrinted>2024-01-13T03:56:40Z</cp:lastPrinted>
  <dcterms:created xsi:type="dcterms:W3CDTF">2024-01-13T03:14:27Z</dcterms:created>
  <dcterms:modified xsi:type="dcterms:W3CDTF">2024-01-25T20:31:18Z</dcterms:modified>
</cp:coreProperties>
</file>