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8"/>
  </p:notesMasterIdLst>
  <p:sldIdLst>
    <p:sldId id="257" r:id="rId2"/>
    <p:sldId id="383" r:id="rId3"/>
    <p:sldId id="384" r:id="rId4"/>
    <p:sldId id="386" r:id="rId5"/>
    <p:sldId id="385" r:id="rId6"/>
    <p:sldId id="259" r:id="rId7"/>
    <p:sldId id="287" r:id="rId8"/>
    <p:sldId id="289" r:id="rId9"/>
    <p:sldId id="290" r:id="rId10"/>
    <p:sldId id="279" r:id="rId11"/>
    <p:sldId id="389" r:id="rId12"/>
    <p:sldId id="343" r:id="rId13"/>
    <p:sldId id="260" r:id="rId14"/>
    <p:sldId id="261" r:id="rId15"/>
    <p:sldId id="387" r:id="rId16"/>
    <p:sldId id="280" r:id="rId17"/>
    <p:sldId id="263" r:id="rId18"/>
    <p:sldId id="345" r:id="rId19"/>
    <p:sldId id="281" r:id="rId20"/>
    <p:sldId id="346" r:id="rId21"/>
    <p:sldId id="347" r:id="rId22"/>
    <p:sldId id="348" r:id="rId23"/>
    <p:sldId id="264" r:id="rId24"/>
    <p:sldId id="349" r:id="rId25"/>
    <p:sldId id="388" r:id="rId26"/>
    <p:sldId id="344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1"/>
    <p:restoredTop sz="96327"/>
  </p:normalViewPr>
  <p:slideViewPr>
    <p:cSldViewPr snapToGrid="0">
      <p:cViewPr varScale="1">
        <p:scale>
          <a:sx n="104" d="100"/>
          <a:sy n="104" d="100"/>
        </p:scale>
        <p:origin x="232" y="7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55FE4C-833E-EC49-A97C-F78D70307AF4}" type="datetimeFigureOut">
              <a:rPr lang="en-US" smtClean="0"/>
              <a:t>1/22/24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DB360C-CF18-EE44-BB4C-9BA077725D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1458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BB2BDD-D757-244D-8EC0-77E2C4F23DE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5862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D9274B-DEDF-8247-3258-1C89E2DFA1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9CC723F-964E-1A32-41F6-9F0ADEA5382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548881-4924-D14D-B1A7-B84E2B6A49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139F5B-994E-BF45-9DF1-D31BEF1FC0DA}" type="datetimeFigureOut">
              <a:rPr lang="en-US" smtClean="0"/>
              <a:t>1/22/24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B75494-646E-8812-45B6-A21C7BDADD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2837B7-7EDB-5453-90B1-B88EFFC967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1DFFD-FF4D-C642-B825-73C506A792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84614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A8C31C-AC30-0E52-46B8-7E6C03987C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FDF2CD3-6DDB-7C09-F004-3AFC1B28E1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6EF373-A2F3-84D2-E49F-B4FA1314C3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139F5B-994E-BF45-9DF1-D31BEF1FC0DA}" type="datetimeFigureOut">
              <a:rPr lang="en-US" smtClean="0"/>
              <a:t>1/22/24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380B98-2F0B-E7E5-7F49-099E5CBBFF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320F31-F71C-D3B8-F9EE-F927362081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1DFFD-FF4D-C642-B825-73C506A792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03894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522135A-77A0-E0DE-2013-154667CEEF6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EDA8AC4-2168-2059-659B-D07645E771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722254-5E5D-3B87-7992-65496FF2F3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139F5B-994E-BF45-9DF1-D31BEF1FC0DA}" type="datetimeFigureOut">
              <a:rPr lang="en-US" smtClean="0"/>
              <a:t>1/22/24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33D26-9196-AF5C-485B-83577EF0E3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9BAFBE-8783-8CFB-8132-3D94F93B67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1DFFD-FF4D-C642-B825-73C506A792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08984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9D13DD-B2BC-A07E-2B26-AF0E077FE6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6C9F8C-2941-789D-7377-6167F7A910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1CFEA8-9F30-087D-1930-49C3650F24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139F5B-994E-BF45-9DF1-D31BEF1FC0DA}" type="datetimeFigureOut">
              <a:rPr lang="en-US" smtClean="0"/>
              <a:t>1/22/24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E89519-98D6-25C1-A0E3-34FF4056CE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ECB7DE-DE9C-A5BE-10BF-94F217C748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1DFFD-FF4D-C642-B825-73C506A792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2791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33B4AC-AB7D-BEB0-E1A2-6A9CA7085C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59B7B5-C9F3-2D5F-6163-D5CAACCBC9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F3BE61-D59D-A481-5D84-8B03643217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139F5B-994E-BF45-9DF1-D31BEF1FC0DA}" type="datetimeFigureOut">
              <a:rPr lang="en-US" smtClean="0"/>
              <a:t>1/22/24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205004-24B4-7CC3-550F-1F0BF76194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5CC69A-2D6F-176C-2ADC-A4ED630BAB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1DFFD-FF4D-C642-B825-73C506A792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6001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21409E-2559-D2C8-3EAD-7EB0E8C64E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D6C149-EDBD-F54D-0581-FF308CE408F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30D8049-4B95-BAED-5317-DF025A4376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23EBEA-42E2-07F2-0115-0C18CE8C97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139F5B-994E-BF45-9DF1-D31BEF1FC0DA}" type="datetimeFigureOut">
              <a:rPr lang="en-US" smtClean="0"/>
              <a:t>1/22/24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12E3F1-9678-8AA4-ED3A-A6E79D3083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9D56F0F-9D1E-9272-CC8F-6B70BDCF1C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1DFFD-FF4D-C642-B825-73C506A792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5691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D4C783-AB72-5416-8892-0C02C01640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BC7BB5-8EBA-8413-5ED2-3DA5144A0D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5601D55-39A5-F8DC-C2C7-4EDD8182EC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C048D41-A7DD-1873-342C-2298975B5C6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032D443-D2C3-4ACC-D815-CEAACBC7834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899FB3D-0FCF-8293-8B3F-DCA0868532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139F5B-994E-BF45-9DF1-D31BEF1FC0DA}" type="datetimeFigureOut">
              <a:rPr lang="en-US" smtClean="0"/>
              <a:t>1/22/24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8EB80F3-1118-E780-DF18-E92173CF9C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1F86FC1-3D9A-2580-D69B-82543696A5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1DFFD-FF4D-C642-B825-73C506A792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83753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94825D-2FB4-528B-B1CF-8F1A6A3C9B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6BCD009-F3E4-24C9-6BC8-D20B4D20DE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139F5B-994E-BF45-9DF1-D31BEF1FC0DA}" type="datetimeFigureOut">
              <a:rPr lang="en-US" smtClean="0"/>
              <a:t>1/22/24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2105E5B-F50A-7BEC-47BA-4291C2131A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AC33186-D7C3-5D5E-247C-D44F9D1F9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1DFFD-FF4D-C642-B825-73C506A792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90039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B2BBC14-2E7C-6247-B3D5-87158A4490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139F5B-994E-BF45-9DF1-D31BEF1FC0DA}" type="datetimeFigureOut">
              <a:rPr lang="en-US" smtClean="0"/>
              <a:t>1/22/24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1907323-B287-6D6B-DA6A-0753757D96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88E15A-262A-8914-6926-E1FBECF91E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1DFFD-FF4D-C642-B825-73C506A792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11662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4333BC-4AE3-1451-A138-94A0A5C585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F6DCF4-21F5-E7BC-F2FC-116E8EADE4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17D2AAA-7B6C-C71E-64D8-CBBEA8F066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E7C85E3-A057-05FA-2302-D8460E1F24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139F5B-994E-BF45-9DF1-D31BEF1FC0DA}" type="datetimeFigureOut">
              <a:rPr lang="en-US" smtClean="0"/>
              <a:t>1/22/24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3D94AF-2437-D260-EA59-E34C6515CC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DC99BC8-7FC5-134C-21DC-FE5EF30ADF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1DFFD-FF4D-C642-B825-73C506A792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9252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CB8922-F821-E956-B41F-26D42ED54C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F32086F-96B1-9741-5741-E102D931260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D690B8E-6AD3-F63D-EA89-F73EA3DAD7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6DEF2A6-8B47-8048-90F5-307FA9BA52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139F5B-994E-BF45-9DF1-D31BEF1FC0DA}" type="datetimeFigureOut">
              <a:rPr lang="en-US" smtClean="0"/>
              <a:t>1/22/24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90CD9E2-05D1-3C1D-1415-945D822666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CAA578-3B1A-FBD9-1383-94E6208526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1DFFD-FF4D-C642-B825-73C506A792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9533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E9F2CC8-471C-A015-8776-2D5BE58A20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EE8230-2981-5735-C48E-4547EB8264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0065CE-F1FF-8523-D587-4E8AE31EF7E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3139F5B-994E-BF45-9DF1-D31BEF1FC0DA}" type="datetimeFigureOut">
              <a:rPr lang="en-US" smtClean="0"/>
              <a:t>1/22/24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96C682-8E1B-AF1F-3789-B8883A45178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A3272E-896F-CE90-4733-DA4A691C48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7C1DFFD-FF4D-C642-B825-73C506A792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00920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home.unicode.org/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hyperlink" Target="https://www.unicode.org/versions/Unicode13.0.0/UnicodeStandard-13.0.pdf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kb.iu.edu/d/aepu" TargetMode="Externa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unicode.org/charts/PDF/U1D2E0.pdf" TargetMode="Externa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mathworld.wolfram.com/PiApproximations.html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Video 13">
            <a:extLst>
              <a:ext uri="{FF2B5EF4-FFF2-40B4-BE49-F238E27FC236}">
                <a16:creationId xmlns:a16="http://schemas.microsoft.com/office/drawing/2014/main" id="{C85656AC-34C0-4150-B0A6-11F280374F5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r="1" b="285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325550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sz="5200">
                <a:solidFill>
                  <a:srgbClr val="FFFFFF"/>
                </a:solidFill>
              </a:rPr>
              <a:t>LING 388: Computers and Language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072043"/>
            <a:ext cx="10058400" cy="128270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Lecture 4</a:t>
            </a:r>
          </a:p>
        </p:txBody>
      </p:sp>
    </p:spTree>
    <p:extLst>
      <p:ext uri="{BB962C8B-B14F-4D97-AF65-F5344CB8AC3E}">
        <p14:creationId xmlns:p14="http://schemas.microsoft.com/office/powerpoint/2010/main" val="811939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5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Introduction: data types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Typically, 64 bits (8 bytes) are used to represent floating point numbers (double precision)</a:t>
            </a:r>
          </a:p>
          <a:p>
            <a:pPr lvl="1"/>
            <a:r>
              <a:rPr lang="en-US" i="1" dirty="0"/>
              <a:t>c</a:t>
            </a:r>
            <a:r>
              <a:rPr lang="en-US" dirty="0"/>
              <a:t> = 2.99792458 x 10</a:t>
            </a:r>
            <a:r>
              <a:rPr lang="en-US" baseline="30000" dirty="0"/>
              <a:t>8 </a:t>
            </a:r>
            <a:r>
              <a:rPr lang="en-US" dirty="0"/>
              <a:t>(m/s)</a:t>
            </a:r>
          </a:p>
          <a:p>
            <a:pPr lvl="1"/>
            <a:r>
              <a:rPr lang="en-US" dirty="0"/>
              <a:t>coefficient: 52 bits (</a:t>
            </a:r>
            <a:r>
              <a:rPr lang="en-US" b="1" dirty="0"/>
              <a:t>implied 1</a:t>
            </a:r>
            <a:r>
              <a:rPr lang="en-US" dirty="0"/>
              <a:t>, therefore treat as 53)</a:t>
            </a:r>
          </a:p>
          <a:p>
            <a:pPr lvl="1"/>
            <a:r>
              <a:rPr lang="en-US" dirty="0"/>
              <a:t>exponent: 11 bits (usually not 2’s complement, unsigned with bias 2</a:t>
            </a:r>
            <a:r>
              <a:rPr lang="en-US" baseline="30000" dirty="0"/>
              <a:t>(10-1)</a:t>
            </a:r>
            <a:r>
              <a:rPr lang="en-US" dirty="0"/>
              <a:t>-1 = 511)</a:t>
            </a:r>
          </a:p>
          <a:p>
            <a:pPr lvl="1"/>
            <a:r>
              <a:rPr lang="en-US" dirty="0"/>
              <a:t>sign: 1 bit (+/-)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858899" y="2354329"/>
            <a:ext cx="838052" cy="92333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/>
              <a:t>C:</a:t>
            </a:r>
          </a:p>
          <a:p>
            <a:r>
              <a:rPr lang="en-US" dirty="0"/>
              <a:t>float</a:t>
            </a:r>
          </a:p>
          <a:p>
            <a:r>
              <a:rPr lang="en-US" dirty="0"/>
              <a:t>double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4750861"/>
            <a:ext cx="9144000" cy="185023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128001" y="6389965"/>
            <a:ext cx="10815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wikipedia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8858899" y="1230868"/>
            <a:ext cx="1749197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/>
              <a:t>e.g. probabilities</a:t>
            </a:r>
          </a:p>
        </p:txBody>
      </p:sp>
    </p:spTree>
    <p:extLst>
      <p:ext uri="{BB962C8B-B14F-4D97-AF65-F5344CB8AC3E}">
        <p14:creationId xmlns:p14="http://schemas.microsoft.com/office/powerpoint/2010/main" val="901614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/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429873-304D-FE65-7B8C-A89648549D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Introduction: data types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0BBB58FE-83BD-E61E-F4D5-6FC05F5C26D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956029" y="3299404"/>
            <a:ext cx="3118602" cy="1128005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78A08C8-EFA2-1ADD-4AB9-CF96BD03A249}"/>
              </a:ext>
            </a:extLst>
          </p:cNvPr>
          <p:cNvSpPr txBox="1"/>
          <p:nvPr/>
        </p:nvSpPr>
        <p:spPr>
          <a:xfrm>
            <a:off x="6956029" y="1950347"/>
            <a:ext cx="4881744" cy="1200329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/>
              <a:t>modern x86 CPUs have a built-in </a:t>
            </a:r>
          </a:p>
          <a:p>
            <a:r>
              <a:rPr lang="en-US" sz="2400" dirty="0"/>
              <a:t>floating point coprocessor (x87)</a:t>
            </a:r>
          </a:p>
          <a:p>
            <a:r>
              <a:rPr lang="en-US" sz="2400" i="1" dirty="0"/>
              <a:t>80 bit long registers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1D0E605-71F3-614E-CBE0-41655A6EFF31}"/>
              </a:ext>
            </a:extLst>
          </p:cNvPr>
          <p:cNvSpPr txBox="1"/>
          <p:nvPr/>
        </p:nvSpPr>
        <p:spPr>
          <a:xfrm>
            <a:off x="6827113" y="4675142"/>
            <a:ext cx="4881744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 Intel 8087, announced in 1980, was the first floating-point coprocessor for the 8086 line of microprocessors.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performance enhancements were from approximately 20% to over 500%, depending on the specific application.</a:t>
            </a:r>
          </a:p>
        </p:txBody>
      </p:sp>
      <p:pic>
        <p:nvPicPr>
          <p:cNvPr id="15" name="Content Placeholder 14">
            <a:extLst>
              <a:ext uri="{FF2B5EF4-FFF2-40B4-BE49-F238E27FC236}">
                <a16:creationId xmlns:a16="http://schemas.microsoft.com/office/drawing/2014/main" id="{3C953183-5B1D-47EC-4664-4DF452E2B67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838200" y="2058194"/>
            <a:ext cx="5181600" cy="3886200"/>
          </a:xfrm>
          <a:prstGeom prst="rect">
            <a:avLst/>
          </a:prstGeom>
        </p:spPr>
      </p:pic>
      <p:sp>
        <p:nvSpPr>
          <p:cNvPr id="16" name="Lightning Bolt 15">
            <a:extLst>
              <a:ext uri="{FF2B5EF4-FFF2-40B4-BE49-F238E27FC236}">
                <a16:creationId xmlns:a16="http://schemas.microsoft.com/office/drawing/2014/main" id="{896E4150-BA91-76AD-3B15-5306A797FDBE}"/>
              </a:ext>
            </a:extLst>
          </p:cNvPr>
          <p:cNvSpPr/>
          <p:nvPr/>
        </p:nvSpPr>
        <p:spPr>
          <a:xfrm rot="5087210">
            <a:off x="5198654" y="2636680"/>
            <a:ext cx="652892" cy="3070469"/>
          </a:xfrm>
          <a:prstGeom prst="lightningBolt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363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/>
      <p:bldP spid="1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66DD98-775B-6415-EA6F-EF4179E3F4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Topic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C56EEA-0466-F75F-CC40-5E47B9FAD4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Enough about numbers for now.</a:t>
            </a:r>
          </a:p>
          <a:p>
            <a:r>
              <a:rPr lang="en-US" sz="3600" dirty="0"/>
              <a:t>How about language data, i.e. characters we type?</a:t>
            </a:r>
          </a:p>
        </p:txBody>
      </p:sp>
    </p:spTree>
    <p:extLst>
      <p:ext uri="{BB962C8B-B14F-4D97-AF65-F5344CB8AC3E}">
        <p14:creationId xmlns:p14="http://schemas.microsoft.com/office/powerpoint/2010/main" val="16337922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Introduction: data types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2597519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How about letters, punctuation, etc.?</a:t>
            </a:r>
          </a:p>
          <a:p>
            <a:r>
              <a:rPr lang="en-US" dirty="0"/>
              <a:t>ASCII</a:t>
            </a:r>
          </a:p>
          <a:p>
            <a:pPr lvl="1"/>
            <a:r>
              <a:rPr lang="en-US" dirty="0"/>
              <a:t>American Standard Code for Information Interchange</a:t>
            </a:r>
          </a:p>
          <a:p>
            <a:pPr lvl="1"/>
            <a:r>
              <a:rPr lang="en-US" dirty="0"/>
              <a:t>Based on English alphabet (upper and lower case) + space + digits + punctuation + control (Teletype Model 33)</a:t>
            </a:r>
          </a:p>
          <a:p>
            <a:pPr lvl="1"/>
            <a:r>
              <a:rPr lang="en-US" b="1" dirty="0"/>
              <a:t>Question</a:t>
            </a:r>
            <a:r>
              <a:rPr lang="en-US" dirty="0"/>
              <a:t>: how many bits do we need?</a:t>
            </a:r>
          </a:p>
          <a:p>
            <a:pPr lvl="1"/>
            <a:r>
              <a:rPr lang="en-US" dirty="0"/>
              <a:t>7 bits + 1 bit parity</a:t>
            </a:r>
          </a:p>
          <a:p>
            <a:pPr lvl="1"/>
            <a:r>
              <a:rPr lang="en-US" dirty="0"/>
              <a:t>Remember everything is in binary …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908687" y="1735329"/>
            <a:ext cx="595035" cy="646331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/>
              <a:t>C:</a:t>
            </a:r>
          </a:p>
          <a:p>
            <a:r>
              <a:rPr lang="en-US" dirty="0"/>
              <a:t>char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35926" y="3232545"/>
            <a:ext cx="2232837" cy="297880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335926" y="6170213"/>
            <a:ext cx="19053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Teletype Model 33 ASR </a:t>
            </a:r>
          </a:p>
          <a:p>
            <a:r>
              <a:rPr lang="en-US" sz="1400" dirty="0" err="1"/>
              <a:t>Teleprinter</a:t>
            </a:r>
            <a:r>
              <a:rPr lang="en-US" sz="1400" dirty="0"/>
              <a:t> (Wikipedia)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6075" y="4423144"/>
            <a:ext cx="3297300" cy="219218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856264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Introduction: data types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23548" y="1825625"/>
            <a:ext cx="6544903" cy="435133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7067407" y="1295956"/>
            <a:ext cx="3796552" cy="46166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400" dirty="0"/>
              <a:t>order is important in sorting!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342015" y="6311900"/>
            <a:ext cx="7507968" cy="36933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0-9: there’s a connection with BCD. </a:t>
            </a:r>
            <a:r>
              <a:rPr lang="en-US" b="1" dirty="0"/>
              <a:t>Notice: </a:t>
            </a:r>
            <a:r>
              <a:rPr lang="en-US" dirty="0"/>
              <a:t>code 30 (hex) through 39 (hex) </a:t>
            </a:r>
          </a:p>
        </p:txBody>
      </p:sp>
    </p:spTree>
    <p:extLst>
      <p:ext uri="{BB962C8B-B14F-4D97-AF65-F5344CB8AC3E}">
        <p14:creationId xmlns:p14="http://schemas.microsoft.com/office/powerpoint/2010/main" val="350399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9347A6-B4A1-B245-A9A0-8ECDA8FD80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Unicode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6385010-0A4C-EB4E-9B32-F5AF03F287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43199" y="1825625"/>
            <a:ext cx="6305602" cy="4351338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4DF3890-33DF-CD45-8821-5FE172B597FD}"/>
              </a:ext>
            </a:extLst>
          </p:cNvPr>
          <p:cNvSpPr txBox="1"/>
          <p:nvPr/>
        </p:nvSpPr>
        <p:spPr>
          <a:xfrm>
            <a:off x="4852657" y="1321356"/>
            <a:ext cx="26256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3"/>
              </a:rPr>
              <a:t>https://home.unicode.org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80232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638E84-AA06-AD44-8AAB-E72CDB65CE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Unicode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0CBA83-9903-044C-8BED-31BF4A3D9F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https://www.unicode.org/versions/Unicode13.0.0/UnicodeStandard-13.0.pdf</a:t>
            </a:r>
            <a:endParaRPr lang="en-US" dirty="0"/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31E8E38-7769-3E49-8EF3-B077008E58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2506" y="2661090"/>
            <a:ext cx="9804903" cy="166167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2167266-6E83-6848-B0B7-816F089F49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1271" y="4322764"/>
            <a:ext cx="9334124" cy="1930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728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Introduction: data types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6"/>
            <a:ext cx="10515600" cy="1569360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UTF-8 </a:t>
            </a:r>
          </a:p>
          <a:p>
            <a:pPr lvl="1"/>
            <a:r>
              <a:rPr lang="en-US" dirty="0"/>
              <a:t>standard in the post-ASCII world</a:t>
            </a:r>
          </a:p>
          <a:p>
            <a:pPr lvl="1"/>
            <a:r>
              <a:rPr lang="en-US" dirty="0"/>
              <a:t>backwards compatible with ASCII</a:t>
            </a:r>
          </a:p>
          <a:p>
            <a:pPr lvl="1"/>
            <a:r>
              <a:rPr lang="en-US" dirty="0"/>
              <a:t>(</a:t>
            </a:r>
            <a:r>
              <a:rPr lang="en-US" i="1" dirty="0"/>
              <a:t>previously, different languages had multi-byte character sets that clashed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Universal Character Set (UCS) Transformation Format 8-bits</a:t>
            </a:r>
          </a:p>
        </p:txBody>
      </p:sp>
      <p:pic>
        <p:nvPicPr>
          <p:cNvPr id="4" name="Picture 3" descr="Screen Shot 2014-08-19 at 1.04.22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8246" y="3394985"/>
            <a:ext cx="7835900" cy="26797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732300" y="6139475"/>
            <a:ext cx="12618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(Wikipedia)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32B3C00D-FBC8-3500-2C47-69AEE006C775}"/>
              </a:ext>
            </a:extLst>
          </p:cNvPr>
          <p:cNvSpPr/>
          <p:nvPr/>
        </p:nvSpPr>
        <p:spPr>
          <a:xfrm>
            <a:off x="1401417" y="4522304"/>
            <a:ext cx="5516218" cy="556592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09ABBCB-7D7E-5377-3B61-FCC3723381AA}"/>
              </a:ext>
            </a:extLst>
          </p:cNvPr>
          <p:cNvSpPr txBox="1"/>
          <p:nvPr/>
        </p:nvSpPr>
        <p:spPr>
          <a:xfrm>
            <a:off x="1448651" y="4615934"/>
            <a:ext cx="6623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ASCII</a:t>
            </a:r>
          </a:p>
        </p:txBody>
      </p:sp>
    </p:spTree>
    <p:extLst>
      <p:ext uri="{BB962C8B-B14F-4D97-AF65-F5344CB8AC3E}">
        <p14:creationId xmlns:p14="http://schemas.microsoft.com/office/powerpoint/2010/main" val="87359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EC1BE8-D738-25AC-36BF-3319FAF377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2" y="639193"/>
            <a:ext cx="3571810" cy="141302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Introduction: data types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6A87AE-8D9D-306C-1984-495B522E44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8882" y="4631161"/>
            <a:ext cx="3571810" cy="1559327"/>
          </a:xfrm>
        </p:spPr>
        <p:txBody>
          <a:bodyPr vert="horz" lIns="91440" tIns="45720" rIns="91440" bIns="45720" rtlCol="0">
            <a:normAutofit lnSpcReduction="10000"/>
          </a:bodyPr>
          <a:lstStyle/>
          <a:p>
            <a:pPr marL="0" indent="0">
              <a:buNone/>
            </a:pPr>
            <a:r>
              <a:rPr lang="en-US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your browser, which runs HTML5, UTF-8, is the default character encoding</a:t>
            </a:r>
          </a:p>
        </p:txBody>
      </p:sp>
      <p:pic>
        <p:nvPicPr>
          <p:cNvPr id="5" name="Picture 4" descr="A close-up of a list of latin letters&#10;&#10;Description automatically generated">
            <a:extLst>
              <a:ext uri="{FF2B5EF4-FFF2-40B4-BE49-F238E27FC236}">
                <a16:creationId xmlns:a16="http://schemas.microsoft.com/office/drawing/2014/main" id="{4E829B75-9CF4-C55C-1529-1D82ADB286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4296" y="2089598"/>
            <a:ext cx="7214616" cy="265137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9871064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077531-63CB-E14F-A578-14D7E9C696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 the Mac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00EAB2E-10A0-4E4B-9BA3-89B863C2E2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10858" y="1540217"/>
            <a:ext cx="5170283" cy="5187180"/>
          </a:xfrm>
        </p:spPr>
      </p:pic>
      <p:sp>
        <p:nvSpPr>
          <p:cNvPr id="6" name="Left Arrow Callout 5">
            <a:extLst>
              <a:ext uri="{FF2B5EF4-FFF2-40B4-BE49-F238E27FC236}">
                <a16:creationId xmlns:a16="http://schemas.microsoft.com/office/drawing/2014/main" id="{985F1524-CC2F-424A-A3DB-68BAAB057205}"/>
              </a:ext>
            </a:extLst>
          </p:cNvPr>
          <p:cNvSpPr/>
          <p:nvPr/>
        </p:nvSpPr>
        <p:spPr>
          <a:xfrm>
            <a:off x="8947230" y="3761772"/>
            <a:ext cx="1539433" cy="1145894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ASCII</a:t>
            </a:r>
          </a:p>
        </p:txBody>
      </p:sp>
      <p:sp>
        <p:nvSpPr>
          <p:cNvPr id="7" name="Left Arrow Callout 6">
            <a:extLst>
              <a:ext uri="{FF2B5EF4-FFF2-40B4-BE49-F238E27FC236}">
                <a16:creationId xmlns:a16="http://schemas.microsoft.com/office/drawing/2014/main" id="{9CC22828-E9EA-B943-AA1D-71D5A820AD41}"/>
              </a:ext>
            </a:extLst>
          </p:cNvPr>
          <p:cNvSpPr/>
          <p:nvPr/>
        </p:nvSpPr>
        <p:spPr>
          <a:xfrm>
            <a:off x="8947230" y="5418881"/>
            <a:ext cx="2013995" cy="1145894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Latin-1 supplement</a:t>
            </a:r>
          </a:p>
        </p:txBody>
      </p:sp>
    </p:spTree>
    <p:extLst>
      <p:ext uri="{BB962C8B-B14F-4D97-AF65-F5344CB8AC3E}">
        <p14:creationId xmlns:p14="http://schemas.microsoft.com/office/powerpoint/2010/main" val="19506881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92DE1A-436E-B70C-142E-3801E8D56C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Today's Lecture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13CDFD-D31B-957D-D192-2BE4316FAD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Homework 3 Review</a:t>
            </a:r>
          </a:p>
          <a:p>
            <a:r>
              <a:rPr lang="en-US" sz="3600" dirty="0"/>
              <a:t>Continuing on with computer representations</a:t>
            </a:r>
          </a:p>
          <a:p>
            <a:pPr lvl="1"/>
            <a:r>
              <a:rPr lang="en-US" sz="3200" dirty="0"/>
              <a:t>integer and floating point numbers</a:t>
            </a:r>
          </a:p>
          <a:p>
            <a:pPr lvl="1"/>
            <a:r>
              <a:rPr lang="en-US" sz="3200" dirty="0"/>
              <a:t>characters: letters, numerals, punctuation, etc.</a:t>
            </a:r>
          </a:p>
          <a:p>
            <a:pPr lvl="2"/>
            <a:r>
              <a:rPr lang="en-US" sz="2800" dirty="0"/>
              <a:t>ASCII, Unicode, UTF-8</a:t>
            </a:r>
          </a:p>
          <a:p>
            <a:pPr lvl="2"/>
            <a:r>
              <a:rPr lang="en-US" sz="2400" dirty="0">
                <a:solidFill>
                  <a:schemeClr val="accent1"/>
                </a:solidFill>
              </a:rPr>
              <a:t> </a:t>
            </a:r>
            <a:r>
              <a:rPr lang="en-US" sz="2400" i="1" dirty="0">
                <a:solidFill>
                  <a:schemeClr val="accent1"/>
                </a:solidFill>
              </a:rPr>
              <a:t>Unicode Transformation Format – 8-bit</a:t>
            </a:r>
            <a:endParaRPr lang="en-US" sz="3200" dirty="0">
              <a:solidFill>
                <a:schemeClr val="accent1"/>
              </a:solidFill>
            </a:endParaRPr>
          </a:p>
          <a:p>
            <a:pPr lvl="2"/>
            <a:r>
              <a:rPr lang="en-US" sz="2800" dirty="0"/>
              <a:t>Python understands UTF-8 strings</a:t>
            </a:r>
          </a:p>
        </p:txBody>
      </p:sp>
    </p:spTree>
    <p:extLst>
      <p:ext uri="{BB962C8B-B14F-4D97-AF65-F5344CB8AC3E}">
        <p14:creationId xmlns:p14="http://schemas.microsoft.com/office/powerpoint/2010/main" val="3469208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57B220-74E9-D829-AE07-7DFACED52F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Introduction: data types</a:t>
            </a:r>
          </a:p>
        </p:txBody>
      </p:sp>
      <p:pic>
        <p:nvPicPr>
          <p:cNvPr id="5" name="Content Placeholder 4" descr="A close-up of a computer screen&#10;&#10;Description automatically generated">
            <a:extLst>
              <a:ext uri="{FF2B5EF4-FFF2-40B4-BE49-F238E27FC236}">
                <a16:creationId xmlns:a16="http://schemas.microsoft.com/office/drawing/2014/main" id="{6F7272C5-C0D5-950A-9C84-BA95B3A0FE0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914399" y="2685605"/>
            <a:ext cx="7091505" cy="1738114"/>
          </a:xfrm>
          <a:ln>
            <a:solidFill>
              <a:schemeClr val="tx1"/>
            </a:solidFill>
          </a:ln>
        </p:spPr>
      </p:pic>
      <p:pic>
        <p:nvPicPr>
          <p:cNvPr id="8" name="Content Placeholder 7" descr="A screenshot of a computer code&#10;&#10;Description automatically generated">
            <a:extLst>
              <a:ext uri="{FF2B5EF4-FFF2-40B4-BE49-F238E27FC236}">
                <a16:creationId xmlns:a16="http://schemas.microsoft.com/office/drawing/2014/main" id="{511DDE64-303F-5F35-AE6D-3611E793AC1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3561149" y="3594403"/>
            <a:ext cx="7249784" cy="2682829"/>
          </a:xfrm>
          <a:ln>
            <a:solidFill>
              <a:schemeClr val="tx1"/>
            </a:solidFill>
          </a:ln>
        </p:spPr>
      </p:pic>
      <p:pic>
        <p:nvPicPr>
          <p:cNvPr id="9" name="Picture 8" descr="A close-up of a list of latin letters&#10;&#10;Description automatically generated">
            <a:extLst>
              <a:ext uri="{FF2B5EF4-FFF2-40B4-BE49-F238E27FC236}">
                <a16:creationId xmlns:a16="http://schemas.microsoft.com/office/drawing/2014/main" id="{F30A4466-4D58-EB43-26FD-213BEB6A9D6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0508" b="38084"/>
          <a:stretch/>
        </p:blipFill>
        <p:spPr>
          <a:xfrm>
            <a:off x="1840816" y="1822029"/>
            <a:ext cx="9307038" cy="73223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32464033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B7E8CA-9BA3-A5C7-8913-9978D59924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Introduction: data types</a:t>
            </a:r>
          </a:p>
        </p:txBody>
      </p:sp>
      <p:pic>
        <p:nvPicPr>
          <p:cNvPr id="6" name="Content Placeholder 5" descr="A screenshot of a computer&#10;&#10;Description automatically generated">
            <a:extLst>
              <a:ext uri="{FF2B5EF4-FFF2-40B4-BE49-F238E27FC236}">
                <a16:creationId xmlns:a16="http://schemas.microsoft.com/office/drawing/2014/main" id="{C47073B4-4DB7-175F-6D10-EBA285A9144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914399" y="1862785"/>
            <a:ext cx="5181600" cy="1714500"/>
          </a:xfrm>
          <a:ln>
            <a:solidFill>
              <a:schemeClr val="tx1"/>
            </a:solidFill>
          </a:ln>
        </p:spPr>
      </p:pic>
      <p:pic>
        <p:nvPicPr>
          <p:cNvPr id="8" name="Content Placeholder 7" descr="A screenshot of a computer program&#10;&#10;Description automatically generated">
            <a:extLst>
              <a:ext uri="{FF2B5EF4-FFF2-40B4-BE49-F238E27FC236}">
                <a16:creationId xmlns:a16="http://schemas.microsoft.com/office/drawing/2014/main" id="{E43CC634-15AA-922C-5664-D75D89EDC99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2995919" y="2673798"/>
            <a:ext cx="8282045" cy="3294515"/>
          </a:xfrm>
          <a:ln>
            <a:solidFill>
              <a:schemeClr val="tx1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0AA64ED-17EA-566A-8EC2-F1C0AFD4B726}"/>
              </a:ext>
            </a:extLst>
          </p:cNvPr>
          <p:cNvSpPr txBox="1"/>
          <p:nvPr/>
        </p:nvSpPr>
        <p:spPr>
          <a:xfrm>
            <a:off x="2056806" y="6031210"/>
            <a:ext cx="6753562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/>
              <a:t>line 7: </a:t>
            </a:r>
            <a:r>
              <a:rPr lang="en-US" sz="2400" dirty="0" err="1"/>
              <a:t>é</a:t>
            </a:r>
            <a:r>
              <a:rPr lang="en-US" sz="2400" dirty="0"/>
              <a:t> typed on my mac keyboard using OPT-e e</a:t>
            </a:r>
          </a:p>
        </p:txBody>
      </p:sp>
    </p:spTree>
    <p:extLst>
      <p:ext uri="{BB962C8B-B14F-4D97-AF65-F5344CB8AC3E}">
        <p14:creationId xmlns:p14="http://schemas.microsoft.com/office/powerpoint/2010/main" val="131295874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5CD86A-A592-D52F-5194-C7EFE556BA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Introduction: data types</a:t>
            </a:r>
          </a:p>
        </p:txBody>
      </p:sp>
      <p:pic>
        <p:nvPicPr>
          <p:cNvPr id="6" name="Content Placeholder 5" descr="A screenshot of a phone&#10;&#10;Description automatically generated">
            <a:extLst>
              <a:ext uri="{FF2B5EF4-FFF2-40B4-BE49-F238E27FC236}">
                <a16:creationId xmlns:a16="http://schemas.microsoft.com/office/drawing/2014/main" id="{D564EFFB-DCA7-2F0E-7A45-06845276F92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38200" y="1992290"/>
            <a:ext cx="7111662" cy="2258433"/>
          </a:xfrm>
          <a:ln>
            <a:solidFill>
              <a:schemeClr val="tx1"/>
            </a:solidFill>
          </a:ln>
        </p:spPr>
      </p:pic>
      <p:pic>
        <p:nvPicPr>
          <p:cNvPr id="8" name="Content Placeholder 7" descr="A screenshot of a computer program&#10;&#10;Description automatically generated">
            <a:extLst>
              <a:ext uri="{FF2B5EF4-FFF2-40B4-BE49-F238E27FC236}">
                <a16:creationId xmlns:a16="http://schemas.microsoft.com/office/drawing/2014/main" id="{6078CE84-5927-487F-1584-FB4C4A2EAB0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3981788" y="2959893"/>
            <a:ext cx="7589468" cy="3391479"/>
          </a:xfr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81112397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Introduction: data types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3615272"/>
            <a:ext cx="8229600" cy="1995525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Example:</a:t>
            </a:r>
          </a:p>
          <a:p>
            <a:pPr lvl="1"/>
            <a:r>
              <a:rPr lang="en-US" dirty="0"/>
              <a:t>あ Hiragana letter A: UTF-8: E38182	</a:t>
            </a:r>
          </a:p>
          <a:p>
            <a:pPr lvl="1"/>
            <a:r>
              <a:rPr lang="en-US" dirty="0"/>
              <a:t>Byte 1: E = </a:t>
            </a:r>
            <a:r>
              <a:rPr lang="en-US" dirty="0">
                <a:solidFill>
                  <a:srgbClr val="FF0000"/>
                </a:solidFill>
              </a:rPr>
              <a:t>1110</a:t>
            </a:r>
            <a:r>
              <a:rPr lang="en-US" dirty="0"/>
              <a:t>, 3 = 0011</a:t>
            </a:r>
          </a:p>
          <a:p>
            <a:pPr lvl="1"/>
            <a:r>
              <a:rPr lang="en-US" dirty="0"/>
              <a:t>Byte 2: 8 = </a:t>
            </a:r>
            <a:r>
              <a:rPr lang="en-US" dirty="0">
                <a:solidFill>
                  <a:srgbClr val="FF0000"/>
                </a:solidFill>
              </a:rPr>
              <a:t>10</a:t>
            </a:r>
            <a:r>
              <a:rPr lang="en-US" dirty="0"/>
              <a:t>00, 1 = 0001</a:t>
            </a:r>
          </a:p>
          <a:p>
            <a:pPr lvl="1"/>
            <a:r>
              <a:rPr lang="en-US" dirty="0"/>
              <a:t>Byte 3: 8 = </a:t>
            </a:r>
            <a:r>
              <a:rPr lang="en-US" dirty="0">
                <a:solidFill>
                  <a:srgbClr val="FF0000"/>
                </a:solidFill>
              </a:rPr>
              <a:t>10</a:t>
            </a:r>
            <a:r>
              <a:rPr lang="en-US" dirty="0"/>
              <a:t>00, 2 = 0010</a:t>
            </a:r>
          </a:p>
          <a:p>
            <a:pPr lvl="1"/>
            <a:r>
              <a:rPr lang="en-US" dirty="0"/>
              <a:t>い Hiragana letter I: UTF-8: E38184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pic>
        <p:nvPicPr>
          <p:cNvPr id="4" name="Picture 3" descr="Screen Shot 2014-08-19 at 1.04.22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1" y="1417638"/>
            <a:ext cx="6112873" cy="209046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8094073" y="4076032"/>
            <a:ext cx="2348272" cy="138499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800" dirty="0"/>
              <a:t>Shift-JIS (Hex): </a:t>
            </a:r>
          </a:p>
          <a:p>
            <a:r>
              <a:rPr lang="ja-JP" altLang="en-US" sz="2800" b="1" dirty="0"/>
              <a:t>あ</a:t>
            </a:r>
            <a:r>
              <a:rPr lang="en-US" altLang="ja-JP" sz="2800" b="1" dirty="0"/>
              <a:t>: </a:t>
            </a:r>
            <a:r>
              <a:rPr lang="en-US" sz="2800" b="1" dirty="0"/>
              <a:t>82A0</a:t>
            </a:r>
          </a:p>
          <a:p>
            <a:r>
              <a:rPr lang="ja-JP" altLang="en-US" sz="2800" b="1" dirty="0"/>
              <a:t>い</a:t>
            </a:r>
            <a:r>
              <a:rPr lang="en-US" altLang="ja-JP" sz="2800" b="1" dirty="0"/>
              <a:t>: </a:t>
            </a:r>
            <a:r>
              <a:rPr lang="en-US" sz="2800" b="1" dirty="0"/>
              <a:t>82A2</a:t>
            </a:r>
          </a:p>
        </p:txBody>
      </p:sp>
    </p:spTree>
    <p:extLst>
      <p:ext uri="{BB962C8B-B14F-4D97-AF65-F5344CB8AC3E}">
        <p14:creationId xmlns:p14="http://schemas.microsoft.com/office/powerpoint/2010/main" val="3366281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7FB47B-CDAA-88C5-5671-55FF2A1C65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Introduction: data types</a:t>
            </a:r>
          </a:p>
        </p:txBody>
      </p:sp>
      <p:pic>
        <p:nvPicPr>
          <p:cNvPr id="5" name="Content Placeholder 4" descr="A close-up of a computer screen&#10;&#10;Description automatically generated">
            <a:extLst>
              <a:ext uri="{FF2B5EF4-FFF2-40B4-BE49-F238E27FC236}">
                <a16:creationId xmlns:a16="http://schemas.microsoft.com/office/drawing/2014/main" id="{B5CEF199-A17E-5B09-CA4C-FBE6470AD6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78945" y="1791321"/>
            <a:ext cx="7434109" cy="1767423"/>
          </a:xfrm>
          <a:ln>
            <a:solidFill>
              <a:schemeClr val="tx1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B090EE1-E9F9-EB72-E1FA-3312B6D61912}"/>
              </a:ext>
            </a:extLst>
          </p:cNvPr>
          <p:cNvSpPr txBox="1"/>
          <p:nvPr/>
        </p:nvSpPr>
        <p:spPr>
          <a:xfrm>
            <a:off x="2378945" y="3659377"/>
            <a:ext cx="609805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err="1"/>
              <a:t>あ</a:t>
            </a:r>
            <a:r>
              <a:rPr lang="en-US" sz="2800" dirty="0"/>
              <a:t> Hiragana letter A: UTF-8: E3 81 82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err="1"/>
              <a:t>い</a:t>
            </a:r>
            <a:r>
              <a:rPr lang="en-US" sz="2800" dirty="0"/>
              <a:t> Hiragana letter I: UTF-8: E3 81 84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B104CBA-18ED-0269-6C08-B7D50B6580BF}"/>
              </a:ext>
            </a:extLst>
          </p:cNvPr>
          <p:cNvSpPr txBox="1"/>
          <p:nvPr/>
        </p:nvSpPr>
        <p:spPr>
          <a:xfrm>
            <a:off x="2378945" y="5601845"/>
            <a:ext cx="70216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Latin-1 character set (8 bits)	</a:t>
            </a:r>
            <a:r>
              <a:rPr lang="en-US" sz="2400" dirty="0">
                <a:hlinkClick r:id="rId3"/>
              </a:rPr>
              <a:t>https://kb.iu.edu/d/aepu</a:t>
            </a:r>
            <a:endParaRPr lang="en-US" sz="24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D072DB6-A8F2-D303-A898-BF0AB24472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67403" y="4992245"/>
            <a:ext cx="1968500" cy="6096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3" name="Left Arrow Callout 12">
            <a:extLst>
              <a:ext uri="{FF2B5EF4-FFF2-40B4-BE49-F238E27FC236}">
                <a16:creationId xmlns:a16="http://schemas.microsoft.com/office/drawing/2014/main" id="{4857A1B2-7C14-8E10-09BB-40AE7CDCBCD0}"/>
              </a:ext>
            </a:extLst>
          </p:cNvPr>
          <p:cNvSpPr/>
          <p:nvPr/>
        </p:nvSpPr>
        <p:spPr>
          <a:xfrm>
            <a:off x="7253416" y="2753642"/>
            <a:ext cx="4300152" cy="767896"/>
          </a:xfrm>
          <a:prstGeom prst="leftArrowCallout">
            <a:avLst>
              <a:gd name="adj1" fmla="val 25000"/>
              <a:gd name="adj2" fmla="val 25000"/>
              <a:gd name="adj3" fmla="val 25000"/>
              <a:gd name="adj4" fmla="val 81183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/>
              <a:t>No &lt;meta charset="UTF-8"&gt;</a:t>
            </a:r>
          </a:p>
        </p:txBody>
      </p:sp>
    </p:spTree>
    <p:extLst>
      <p:ext uri="{BB962C8B-B14F-4D97-AF65-F5344CB8AC3E}">
        <p14:creationId xmlns:p14="http://schemas.microsoft.com/office/powerpoint/2010/main" val="2129814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17FE2A-44C8-9DA2-CCA4-AB8FB81F7E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Maya Numerals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D3466FA-D9E0-3692-359B-D9E5F757C56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032000" y="2388394"/>
            <a:ext cx="2794000" cy="3225800"/>
          </a:xfrm>
          <a:ln>
            <a:solidFill>
              <a:schemeClr val="tx1"/>
            </a:solidFill>
          </a:ln>
        </p:spPr>
      </p:pic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E410FEE7-0838-3D0B-29D0-17D88A476B0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721178" y="1124465"/>
            <a:ext cx="6276043" cy="5582520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11FF7CD-A917-C1F5-8EF6-522A4C0F2345}"/>
              </a:ext>
            </a:extLst>
          </p:cNvPr>
          <p:cNvSpPr txBox="1"/>
          <p:nvPr/>
        </p:nvSpPr>
        <p:spPr>
          <a:xfrm>
            <a:off x="960738" y="1825625"/>
            <a:ext cx="325978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b="0" i="0" u="none" strike="noStrike" dirty="0">
                <a:solidFill>
                  <a:srgbClr val="000000"/>
                </a:solidFill>
                <a:effectLst/>
                <a:latin typeface="Linux Libertine"/>
              </a:rPr>
              <a:t>Maya numerals (base 20)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4EDCE06-CFB5-D067-C83E-3F7966D0A658}"/>
              </a:ext>
            </a:extLst>
          </p:cNvPr>
          <p:cNvSpPr txBox="1"/>
          <p:nvPr/>
        </p:nvSpPr>
        <p:spPr>
          <a:xfrm>
            <a:off x="1667820" y="6004202"/>
            <a:ext cx="60980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4"/>
              </a:rPr>
              <a:t>https://unicode.org/charts/PDF/U1D2E0.pdf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2277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ED0604-EA2E-BD52-438D-49B7D6D98C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Introduction: data types</a:t>
            </a:r>
          </a:p>
        </p:txBody>
      </p:sp>
      <p:pic>
        <p:nvPicPr>
          <p:cNvPr id="4" name="Content Placeholder 3" descr="Screen Shot 2014-08-19 at 1.33.13 PM.png">
            <a:extLst>
              <a:ext uri="{FF2B5EF4-FFF2-40B4-BE49-F238E27FC236}">
                <a16:creationId xmlns:a16="http://schemas.microsoft.com/office/drawing/2014/main" id="{637CF0F7-EABA-7B37-58E3-087D133979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132" y="2508422"/>
            <a:ext cx="10449668" cy="1443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161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07F561-94BA-0B3B-DE54-C95DE4FB08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Homework 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BFDF43-8E0F-30ED-5EB6-39A49606D4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At the Python prompt &gt;&gt;&gt;</a:t>
            </a:r>
          </a:p>
          <a:p>
            <a:pPr lvl="1"/>
            <a:r>
              <a:rPr lang="en-US" dirty="0">
                <a:solidFill>
                  <a:schemeClr val="accent1"/>
                </a:solidFill>
              </a:rPr>
              <a:t>recall </a:t>
            </a:r>
            <a:r>
              <a:rPr lang="en-US" dirty="0">
                <a:solidFill>
                  <a:schemeClr val="accent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0b</a:t>
            </a:r>
            <a:r>
              <a:rPr lang="en-US" dirty="0">
                <a:solidFill>
                  <a:schemeClr val="accent1"/>
                </a:solidFill>
              </a:rPr>
              <a:t> is the prefix for binary, e.g. </a:t>
            </a:r>
            <a:r>
              <a:rPr lang="en-US" sz="2400" dirty="0">
                <a:solidFill>
                  <a:schemeClr val="accent1"/>
                </a:solidFill>
                <a:effectLst/>
                <a:latin typeface="Menlo" panose="020B0609030804020204" pitchFamily="49" charset="0"/>
              </a:rPr>
              <a:t>0b1011011</a:t>
            </a:r>
            <a:r>
              <a:rPr lang="en-US" dirty="0">
                <a:solidFill>
                  <a:schemeClr val="accent1"/>
                </a:solidFill>
              </a:rPr>
              <a:t>, </a:t>
            </a:r>
            <a:r>
              <a:rPr lang="en-US" dirty="0">
                <a:solidFill>
                  <a:schemeClr val="accent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0x</a:t>
            </a:r>
            <a:r>
              <a:rPr lang="en-US" dirty="0">
                <a:solidFill>
                  <a:schemeClr val="accent1"/>
                </a:solidFill>
                <a:ea typeface="Menlo" panose="020B0609030804020204" pitchFamily="49" charset="0"/>
                <a:cs typeface="Menlo" panose="020B0609030804020204" pitchFamily="49" charset="0"/>
              </a:rPr>
              <a:t> </a:t>
            </a:r>
            <a:r>
              <a:rPr lang="en-US" dirty="0">
                <a:solidFill>
                  <a:schemeClr val="accent1"/>
                </a:solidFill>
              </a:rPr>
              <a:t>is for hexadecimal.</a:t>
            </a:r>
            <a:endParaRPr lang="en-US" sz="2400" dirty="0">
              <a:solidFill>
                <a:schemeClr val="accent1"/>
              </a:solidFill>
              <a:effectLst/>
              <a:latin typeface="Menlo" panose="020B0609030804020204" pitchFamily="49" charset="0"/>
            </a:endParaRPr>
          </a:p>
          <a:p>
            <a:r>
              <a:rPr lang="en-US" dirty="0"/>
              <a:t>Q1: compute binary multiplication (*)</a:t>
            </a:r>
          </a:p>
          <a:p>
            <a:pPr marL="0" indent="0">
              <a:buNone/>
            </a:pPr>
            <a:r>
              <a:rPr lang="en-US" sz="20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&gt;&gt;&gt; 0b1111 * 0b11</a:t>
            </a:r>
          </a:p>
          <a:p>
            <a:pPr marL="0" indent="0">
              <a:buNone/>
            </a:pPr>
            <a:r>
              <a:rPr lang="en-US" sz="20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45</a:t>
            </a:r>
          </a:p>
          <a:p>
            <a:pPr lvl="1"/>
            <a:r>
              <a:rPr lang="en-US" dirty="0"/>
              <a:t>What is the answer in binary?</a:t>
            </a:r>
          </a:p>
          <a:p>
            <a:pPr marL="0" indent="0">
              <a:buNone/>
            </a:pPr>
            <a:r>
              <a:rPr lang="en-US" sz="22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&gt;&gt;&gt; bin(45)</a:t>
            </a:r>
          </a:p>
          <a:p>
            <a:pPr marL="0" indent="0">
              <a:buNone/>
            </a:pPr>
            <a:r>
              <a:rPr lang="en-US" sz="22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'0b101101'</a:t>
            </a:r>
          </a:p>
          <a:p>
            <a:pPr marL="0" indent="0">
              <a:buNone/>
            </a:pPr>
            <a:r>
              <a:rPr lang="en-US" sz="23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&gt;&gt;&gt; bin(0b1111 * 0b11)</a:t>
            </a:r>
          </a:p>
          <a:p>
            <a:pPr marL="0" indent="0">
              <a:buNone/>
            </a:pPr>
            <a:r>
              <a:rPr lang="en-US" sz="23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'0b101101'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8F04242-3811-09E2-2AE4-DEDB29EC84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2834" y="2703702"/>
            <a:ext cx="1683905" cy="490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186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07F561-94BA-0B3B-DE54-C95DE4FB08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Homework 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BFDF43-8E0F-30ED-5EB6-39A49606D4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At the Python prompt &gt;&gt;&gt;</a:t>
            </a:r>
          </a:p>
          <a:p>
            <a:pPr lvl="1"/>
            <a:r>
              <a:rPr lang="en-US" dirty="0">
                <a:solidFill>
                  <a:schemeClr val="accent1"/>
                </a:solidFill>
              </a:rPr>
              <a:t>recall </a:t>
            </a:r>
            <a:r>
              <a:rPr lang="en-US" dirty="0">
                <a:solidFill>
                  <a:schemeClr val="accent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0b</a:t>
            </a:r>
            <a:r>
              <a:rPr lang="en-US" dirty="0">
                <a:solidFill>
                  <a:schemeClr val="accent1"/>
                </a:solidFill>
              </a:rPr>
              <a:t> is the prefix for binary, e.g. </a:t>
            </a:r>
            <a:r>
              <a:rPr lang="en-US" sz="2400" dirty="0">
                <a:solidFill>
                  <a:schemeClr val="accent1"/>
                </a:solidFill>
                <a:effectLst/>
                <a:latin typeface="Menlo" panose="020B0609030804020204" pitchFamily="49" charset="0"/>
              </a:rPr>
              <a:t>0b1011011</a:t>
            </a:r>
            <a:r>
              <a:rPr lang="en-US" dirty="0">
                <a:solidFill>
                  <a:schemeClr val="accent1"/>
                </a:solidFill>
              </a:rPr>
              <a:t>, </a:t>
            </a:r>
            <a:r>
              <a:rPr lang="en-US" dirty="0">
                <a:solidFill>
                  <a:schemeClr val="accent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0x</a:t>
            </a:r>
            <a:r>
              <a:rPr lang="en-US" dirty="0">
                <a:solidFill>
                  <a:schemeClr val="accent1"/>
                </a:solidFill>
                <a:ea typeface="Menlo" panose="020B0609030804020204" pitchFamily="49" charset="0"/>
                <a:cs typeface="Menlo" panose="020B0609030804020204" pitchFamily="49" charset="0"/>
              </a:rPr>
              <a:t> </a:t>
            </a:r>
            <a:r>
              <a:rPr lang="en-US" dirty="0">
                <a:solidFill>
                  <a:schemeClr val="accent1"/>
                </a:solidFill>
              </a:rPr>
              <a:t>is for hexadecimal.</a:t>
            </a:r>
            <a:endParaRPr lang="en-US" sz="2400" dirty="0">
              <a:solidFill>
                <a:schemeClr val="accent1"/>
              </a:solidFill>
              <a:effectLst/>
              <a:latin typeface="Menlo" panose="020B0609030804020204" pitchFamily="49" charset="0"/>
            </a:endParaRPr>
          </a:p>
          <a:p>
            <a:r>
              <a:rPr lang="en-US" dirty="0"/>
              <a:t>Q2: divide (/) binary 10001010 by hex 17</a:t>
            </a:r>
          </a:p>
          <a:p>
            <a:pPr lvl="1"/>
            <a:r>
              <a:rPr lang="en-US" dirty="0"/>
              <a:t>What answer do you get? </a:t>
            </a:r>
          </a:p>
          <a:p>
            <a:pPr marL="0" indent="0">
              <a:buNone/>
            </a:pPr>
            <a:r>
              <a:rPr lang="en-US" sz="20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&gt;&gt;&gt; 0b10001010 / 0x17</a:t>
            </a:r>
          </a:p>
          <a:p>
            <a:pPr marL="0" indent="0">
              <a:buNone/>
            </a:pPr>
            <a:r>
              <a:rPr lang="en-US" sz="20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6.0</a:t>
            </a:r>
            <a:endParaRPr lang="en-US" dirty="0"/>
          </a:p>
          <a:p>
            <a:pPr lvl="1"/>
            <a:r>
              <a:rPr lang="en-US" dirty="0"/>
              <a:t>Can you explain why the answer might be a bit surprising? </a:t>
            </a:r>
          </a:p>
          <a:p>
            <a:pPr marL="0" indent="0">
              <a:buNone/>
            </a:pPr>
            <a:r>
              <a:rPr lang="en-US" sz="20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630048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945211D-FEA5-6DC2-B2DA-3013013D46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33253" y="115049"/>
            <a:ext cx="3558747" cy="355874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607F561-94BA-0B3B-DE54-C95DE4FB08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Homework 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BFDF43-8E0F-30ED-5EB6-39A49606D4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1427" y="1894423"/>
            <a:ext cx="10515600" cy="4351338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Q3: compute (the decimal) </a:t>
            </a: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 </a:t>
            </a:r>
          </a:p>
          <a:p>
            <a:pPr marL="0" indent="0">
              <a:buNone/>
            </a:pPr>
            <a:r>
              <a:rPr lang="en-US" sz="20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&gt;&gt;&gt; 37535589513263342053361 / 11947949225808341100193</a:t>
            </a:r>
          </a:p>
          <a:p>
            <a:pPr marL="0" indent="0">
              <a:buNone/>
            </a:pPr>
            <a:r>
              <a:rPr lang="en-US" sz="20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3.141592653589793</a:t>
            </a:r>
          </a:p>
          <a:p>
            <a:pPr lvl="1"/>
            <a:r>
              <a:rPr lang="en-US" dirty="0"/>
              <a:t>Does the answer remind you of a famous number? </a:t>
            </a:r>
          </a:p>
          <a:p>
            <a:r>
              <a:rPr lang="en-US" sz="2400" dirty="0"/>
              <a:t>π ≈ 3.14159 26535 89793 23846 26433 83279 50288 41971 69399 37510 </a:t>
            </a:r>
          </a:p>
          <a:p>
            <a:pPr marL="457200" lvl="1" indent="0">
              <a:buNone/>
            </a:pPr>
            <a:r>
              <a:rPr lang="en-US" sz="2000" dirty="0"/>
              <a:t>(</a:t>
            </a:r>
            <a:r>
              <a:rPr lang="en-US" sz="2000" i="1" dirty="0"/>
              <a:t>50 decimal places</a:t>
            </a:r>
            <a:r>
              <a:rPr lang="en-US" sz="2000" dirty="0"/>
              <a:t>)</a:t>
            </a:r>
          </a:p>
          <a:p>
            <a:pPr lvl="1"/>
            <a:r>
              <a:rPr lang="en-US" dirty="0"/>
              <a:t>Now, multiply your answer by </a:t>
            </a:r>
            <a:r>
              <a:rPr lang="en-US" sz="20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11947949225808341100193</a:t>
            </a:r>
          </a:p>
          <a:p>
            <a:pPr lvl="1"/>
            <a:r>
              <a:rPr lang="en-US" sz="2400" dirty="0"/>
              <a:t>Do you get the original number back?</a:t>
            </a:r>
          </a:p>
          <a:p>
            <a:pPr marL="0" indent="0">
              <a:buNone/>
            </a:pPr>
            <a:r>
              <a:rPr lang="en-US" sz="19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3.7535589513263342e+22</a:t>
            </a:r>
          </a:p>
          <a:p>
            <a:r>
              <a:rPr lang="en-US" sz="2400" dirty="0"/>
              <a:t>Arbitrary precision calculator (</a:t>
            </a:r>
            <a:r>
              <a:rPr lang="en-US" sz="2400" dirty="0" err="1"/>
              <a:t>bc</a:t>
            </a:r>
            <a:r>
              <a:rPr lang="en-US" sz="2400" dirty="0"/>
              <a:t>):</a:t>
            </a:r>
          </a:p>
          <a:p>
            <a:r>
              <a:rPr lang="en-US" sz="19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$ </a:t>
            </a:r>
            <a:r>
              <a:rPr lang="en-US" sz="1900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bc</a:t>
            </a:r>
            <a:endParaRPr lang="en-US" sz="1900" dirty="0"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</a:endParaRPr>
          </a:p>
          <a:p>
            <a:pPr marL="0" indent="0">
              <a:buNone/>
            </a:pPr>
            <a:r>
              <a:rPr lang="en-US" sz="19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&gt;&gt;&gt; scale = 50</a:t>
            </a:r>
          </a:p>
          <a:p>
            <a:pPr marL="0" indent="0">
              <a:buNone/>
            </a:pPr>
            <a:r>
              <a:rPr lang="en-US" sz="19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&gt;&gt;&gt; 37535589513263342053361 / 11947949225808341100193</a:t>
            </a:r>
          </a:p>
          <a:p>
            <a:pPr marL="0" indent="0">
              <a:buNone/>
            </a:pPr>
            <a:r>
              <a:rPr lang="en-US" sz="19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3.14159 26535 89793 23846 26433 83279 50288 41971 6939</a:t>
            </a:r>
            <a:r>
              <a:rPr lang="en-US" sz="1900" dirty="0">
                <a:solidFill>
                  <a:srgbClr val="FF0000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8 17861</a:t>
            </a:r>
          </a:p>
          <a:p>
            <a:pPr marL="0" indent="0">
              <a:buNone/>
            </a:pPr>
            <a:endParaRPr lang="en-US" sz="1900" dirty="0"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</a:endParaRPr>
          </a:p>
          <a:p>
            <a:pPr marL="0" indent="0">
              <a:buNone/>
            </a:pPr>
            <a:endParaRPr lang="en-US" sz="2100" dirty="0"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</a:endParaRPr>
          </a:p>
          <a:p>
            <a:pPr lvl="1"/>
            <a:endParaRPr lang="en-US" sz="20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ECF8BE7-325C-1160-25DA-1D5CB0CDE3B1}"/>
              </a:ext>
            </a:extLst>
          </p:cNvPr>
          <p:cNvSpPr txBox="1"/>
          <p:nvPr/>
        </p:nvSpPr>
        <p:spPr>
          <a:xfrm>
            <a:off x="7161254" y="273685"/>
            <a:ext cx="294399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 err="1"/>
              <a:t>venkatsps.blogspot.com</a:t>
            </a:r>
            <a:r>
              <a:rPr lang="en-US" sz="1600" dirty="0"/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2066483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D3A318-6309-017B-0E7C-7F35BEBC67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Homework 3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5B183A4-E297-BD2E-F1CE-2C7444CFD3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47531" y="2565049"/>
            <a:ext cx="10515600" cy="1162959"/>
          </a:xfrm>
          <a:ln>
            <a:solidFill>
              <a:schemeClr val="tx1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34C6F49-E553-951C-1A97-ED859047E967}"/>
              </a:ext>
            </a:extLst>
          </p:cNvPr>
          <p:cNvSpPr txBox="1"/>
          <p:nvPr/>
        </p:nvSpPr>
        <p:spPr>
          <a:xfrm>
            <a:off x="838200" y="2091394"/>
            <a:ext cx="60980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https://mathworld.wolfram.com/PiApproximations.html</a:t>
            </a:r>
            <a:endParaRPr lang="en-US" dirty="0"/>
          </a:p>
        </p:txBody>
      </p:sp>
      <p:pic>
        <p:nvPicPr>
          <p:cNvPr id="9" name="Picture 8" descr="A table with numbers and letters&#10;&#10;Description automatically generated">
            <a:extLst>
              <a:ext uri="{FF2B5EF4-FFF2-40B4-BE49-F238E27FC236}">
                <a16:creationId xmlns:a16="http://schemas.microsoft.com/office/drawing/2014/main" id="{F39E5F10-87FA-4C17-C648-9A96E5D5C8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16377" y="3929449"/>
            <a:ext cx="2701058" cy="259895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Picture 10" descr="A table with numbers and letters&#10;&#10;Description automatically generated">
            <a:extLst>
              <a:ext uri="{FF2B5EF4-FFF2-40B4-BE49-F238E27FC236}">
                <a16:creationId xmlns:a16="http://schemas.microsoft.com/office/drawing/2014/main" id="{406F53E4-4DDB-1AEF-4F3E-ED56B45ECB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15394" y="3929449"/>
            <a:ext cx="2620806" cy="257562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5656219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Introduction: data types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Integers (</a:t>
            </a:r>
            <a:r>
              <a:rPr lang="en-US" sz="2800" dirty="0"/>
              <a:t>2’s complement representation)</a:t>
            </a:r>
            <a:endParaRPr lang="en-US" dirty="0"/>
          </a:p>
          <a:p>
            <a:pPr lvl="1"/>
            <a:r>
              <a:rPr lang="en-US" dirty="0"/>
              <a:t>In one byte (= 8 bits), what’s the largest and smallest number, we can represent?</a:t>
            </a:r>
          </a:p>
          <a:p>
            <a:pPr lvl="1"/>
            <a:r>
              <a:rPr lang="en-US" dirty="0"/>
              <a:t>00000000 = 0</a:t>
            </a:r>
          </a:p>
          <a:p>
            <a:pPr lvl="1"/>
            <a:r>
              <a:rPr lang="en-US" dirty="0"/>
              <a:t>01111111 = 127</a:t>
            </a:r>
          </a:p>
          <a:p>
            <a:pPr lvl="1"/>
            <a:r>
              <a:rPr lang="en-US" dirty="0"/>
              <a:t>10000000 = -128</a:t>
            </a:r>
          </a:p>
          <a:p>
            <a:pPr lvl="1"/>
            <a:r>
              <a:rPr lang="en-US" dirty="0"/>
              <a:t>11111111 = -1</a:t>
            </a:r>
          </a:p>
          <a:p>
            <a:pPr lvl="1"/>
            <a:r>
              <a:rPr lang="en-US" dirty="0"/>
              <a:t>Number line: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3950044" y="5026353"/>
          <a:ext cx="6096000" cy="370840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381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1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57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651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651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175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3337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715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6675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5087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269875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238125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28575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333375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238125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41275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…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127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-128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-127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-1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3129436" y="5463912"/>
            <a:ext cx="12186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00000000 </a:t>
            </a:r>
          </a:p>
          <a:p>
            <a:r>
              <a:rPr lang="en-US" dirty="0"/>
              <a:t>(all zeros)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9621659" y="5530632"/>
            <a:ext cx="12186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11111111 </a:t>
            </a:r>
          </a:p>
          <a:p>
            <a:r>
              <a:rPr lang="en-US" dirty="0"/>
              <a:t>(all ones)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A9681EE2-567F-5EF3-F1F5-685FDA8363A6}"/>
              </a:ext>
            </a:extLst>
          </p:cNvPr>
          <p:cNvCxnSpPr>
            <a:cxnSpLocks/>
          </p:cNvCxnSpPr>
          <p:nvPr/>
        </p:nvCxnSpPr>
        <p:spPr>
          <a:xfrm>
            <a:off x="3398108" y="3336324"/>
            <a:ext cx="706753" cy="157360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BB4B1712-848E-C16C-81BB-2B5923FAF905}"/>
              </a:ext>
            </a:extLst>
          </p:cNvPr>
          <p:cNvCxnSpPr>
            <a:cxnSpLocks/>
          </p:cNvCxnSpPr>
          <p:nvPr/>
        </p:nvCxnSpPr>
        <p:spPr>
          <a:xfrm>
            <a:off x="3768811" y="3632886"/>
            <a:ext cx="2903838" cy="127704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85E291BA-636B-1DA1-16B3-CE2ABE724589}"/>
              </a:ext>
            </a:extLst>
          </p:cNvPr>
          <p:cNvCxnSpPr>
            <a:cxnSpLocks/>
          </p:cNvCxnSpPr>
          <p:nvPr/>
        </p:nvCxnSpPr>
        <p:spPr>
          <a:xfrm>
            <a:off x="3950044" y="3991232"/>
            <a:ext cx="3328086" cy="91869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A43DC4DD-6678-247C-EDD5-80D5DF084004}"/>
              </a:ext>
            </a:extLst>
          </p:cNvPr>
          <p:cNvCxnSpPr>
            <a:cxnSpLocks/>
          </p:cNvCxnSpPr>
          <p:nvPr/>
        </p:nvCxnSpPr>
        <p:spPr>
          <a:xfrm>
            <a:off x="3521676" y="4374292"/>
            <a:ext cx="6240162" cy="53563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83418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Introduction: data types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Typically 32 bits (4 bytes) are used to store an integer</a:t>
            </a:r>
          </a:p>
          <a:p>
            <a:pPr lvl="1"/>
            <a:r>
              <a:rPr lang="en-US" dirty="0"/>
              <a:t>range: -2,147,483,648 (2</a:t>
            </a:r>
            <a:r>
              <a:rPr lang="en-US" baseline="30000" dirty="0"/>
              <a:t>(31-1)</a:t>
            </a:r>
            <a:r>
              <a:rPr lang="en-US" dirty="0"/>
              <a:t> -1) to 2,147,483,647 (2</a:t>
            </a:r>
            <a:r>
              <a:rPr lang="en-US" baseline="30000" dirty="0"/>
              <a:t>(32-1)</a:t>
            </a:r>
            <a:r>
              <a:rPr lang="en-US" dirty="0"/>
              <a:t> -1)</a:t>
            </a:r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what if you want to store even larger numbers?</a:t>
            </a:r>
          </a:p>
          <a:p>
            <a:pPr lvl="1"/>
            <a:r>
              <a:rPr lang="en-US" dirty="0"/>
              <a:t>Binary Coded Decimal (BCD)</a:t>
            </a:r>
          </a:p>
          <a:p>
            <a:pPr lvl="1"/>
            <a:r>
              <a:rPr lang="en-US" dirty="0"/>
              <a:t>code each decimal digit separately, use a string (sequence) of decimal digits …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1809185" y="2714943"/>
          <a:ext cx="8035936" cy="868680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4229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29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2294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2294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2294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2294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2294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22944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22944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22944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22944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422944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422944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422944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422944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422944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422944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422944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422944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</a:tblGrid>
              <a:tr h="323588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2</a:t>
                      </a:r>
                      <a:r>
                        <a:rPr lang="en-US" sz="1600" baseline="30000" dirty="0"/>
                        <a:t>31</a:t>
                      </a:r>
                    </a:p>
                  </a:txBody>
                  <a:tcP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2</a:t>
                      </a:r>
                      <a:r>
                        <a:rPr lang="en-US" sz="1600" baseline="30000" dirty="0"/>
                        <a:t>30</a:t>
                      </a:r>
                    </a:p>
                  </a:txBody>
                  <a:tcP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2</a:t>
                      </a:r>
                      <a:r>
                        <a:rPr lang="en-US" sz="1600" baseline="30000" dirty="0"/>
                        <a:t>29</a:t>
                      </a:r>
                    </a:p>
                  </a:txBody>
                  <a:tcP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2</a:t>
                      </a:r>
                      <a:r>
                        <a:rPr lang="en-US" sz="1600" baseline="30000" dirty="0"/>
                        <a:t>28</a:t>
                      </a:r>
                    </a:p>
                  </a:txBody>
                  <a:tcP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2</a:t>
                      </a:r>
                      <a:r>
                        <a:rPr lang="en-US" sz="1600" baseline="30000" dirty="0"/>
                        <a:t>27</a:t>
                      </a:r>
                    </a:p>
                  </a:txBody>
                  <a:tcP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2</a:t>
                      </a:r>
                      <a:r>
                        <a:rPr lang="en-US" sz="1600" baseline="30000" dirty="0"/>
                        <a:t>26</a:t>
                      </a:r>
                    </a:p>
                  </a:txBody>
                  <a:tcP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2</a:t>
                      </a:r>
                      <a:r>
                        <a:rPr lang="en-US" sz="1600" baseline="30000" dirty="0"/>
                        <a:t>25</a:t>
                      </a:r>
                    </a:p>
                  </a:txBody>
                  <a:tcP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2</a:t>
                      </a:r>
                      <a:r>
                        <a:rPr lang="en-US" sz="1600" baseline="30000" dirty="0"/>
                        <a:t>24</a:t>
                      </a:r>
                    </a:p>
                  </a:txBody>
                  <a:tcP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aseline="0" dirty="0"/>
                        <a:t>…</a:t>
                      </a:r>
                    </a:p>
                  </a:txBody>
                  <a:tcP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aseline="30000" dirty="0"/>
                    </a:p>
                  </a:txBody>
                  <a:tcP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aseline="0" dirty="0"/>
                        <a:t>…</a:t>
                      </a:r>
                    </a:p>
                  </a:txBody>
                  <a:tcP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2</a:t>
                      </a:r>
                      <a:r>
                        <a:rPr lang="en-US" sz="1600" baseline="30000" dirty="0"/>
                        <a:t>7</a:t>
                      </a:r>
                    </a:p>
                  </a:txBody>
                  <a:tcP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/>
                        <a:t>2</a:t>
                      </a:r>
                      <a:r>
                        <a:rPr lang="en-US" sz="1600" baseline="30000"/>
                        <a:t>6</a:t>
                      </a:r>
                      <a:endParaRPr lang="en-US" sz="1600" baseline="30000" dirty="0"/>
                    </a:p>
                  </a:txBody>
                  <a:tcP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2</a:t>
                      </a:r>
                      <a:r>
                        <a:rPr lang="en-US" sz="1600" baseline="30000" dirty="0"/>
                        <a:t>5</a:t>
                      </a:r>
                    </a:p>
                  </a:txBody>
                  <a:tcP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2</a:t>
                      </a:r>
                      <a:r>
                        <a:rPr lang="en-US" sz="1600" baseline="30000" dirty="0"/>
                        <a:t>4</a:t>
                      </a:r>
                    </a:p>
                  </a:txBody>
                  <a:tcP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2</a:t>
                      </a:r>
                      <a:r>
                        <a:rPr lang="en-US" sz="1600" baseline="30000" dirty="0"/>
                        <a:t>3</a:t>
                      </a:r>
                    </a:p>
                  </a:txBody>
                  <a:tcP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2</a:t>
                      </a:r>
                      <a:r>
                        <a:rPr lang="en-US" sz="1600" baseline="30000" dirty="0"/>
                        <a:t>2</a:t>
                      </a:r>
                    </a:p>
                  </a:txBody>
                  <a:tcP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2</a:t>
                      </a:r>
                      <a:r>
                        <a:rPr lang="en-US" sz="1600" baseline="30000" dirty="0"/>
                        <a:t>1</a:t>
                      </a:r>
                    </a:p>
                  </a:txBody>
                  <a:tcP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2</a:t>
                      </a:r>
                      <a:r>
                        <a:rPr lang="en-US" sz="1600" baseline="30000" dirty="0"/>
                        <a:t>0</a:t>
                      </a:r>
                    </a:p>
                  </a:txBody>
                  <a:tcP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87560916"/>
              </p:ext>
            </p:extLst>
          </p:nvPr>
        </p:nvGraphicFramePr>
        <p:xfrm>
          <a:off x="2779153" y="3815874"/>
          <a:ext cx="6096000" cy="370840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1524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byte 3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byte 2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byte 1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byte 0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9845121" y="3813647"/>
            <a:ext cx="644388" cy="646331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C:</a:t>
            </a:r>
          </a:p>
          <a:p>
            <a:r>
              <a:rPr lang="en-US" dirty="0" err="1"/>
              <a:t>int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7543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Introduction: data types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what if you want to store even larger numbers?</a:t>
            </a:r>
          </a:p>
          <a:p>
            <a:pPr lvl="1"/>
            <a:r>
              <a:rPr lang="en-US" dirty="0"/>
              <a:t>Binary Coded Decimal (BCD)</a:t>
            </a:r>
          </a:p>
          <a:p>
            <a:pPr lvl="1"/>
            <a:r>
              <a:rPr lang="en-US" dirty="0"/>
              <a:t>1 byte can code two digits (0-9 requires 4 bits)</a:t>
            </a:r>
          </a:p>
          <a:p>
            <a:pPr lvl="1"/>
            <a:r>
              <a:rPr lang="en-US" dirty="0"/>
              <a:t>1 nibble (4 bits) codes the sign (+/-), e.g. hex C/D</a:t>
            </a:r>
          </a:p>
        </p:txBody>
      </p:sp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2376489" y="3698875"/>
          <a:ext cx="1976436" cy="736600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49410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9410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9410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9410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23588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2</a:t>
                      </a:r>
                      <a:r>
                        <a:rPr lang="en-US" baseline="30000" dirty="0"/>
                        <a:t>3</a:t>
                      </a:r>
                    </a:p>
                  </a:txBody>
                  <a:tcP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2</a:t>
                      </a:r>
                      <a:r>
                        <a:rPr lang="en-US" baseline="30000" dirty="0"/>
                        <a:t>2</a:t>
                      </a:r>
                    </a:p>
                  </a:txBody>
                  <a:tcP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2</a:t>
                      </a:r>
                      <a:r>
                        <a:rPr lang="en-US" baseline="30000" dirty="0"/>
                        <a:t>1</a:t>
                      </a:r>
                    </a:p>
                  </a:txBody>
                  <a:tcP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  <a:r>
                        <a:rPr lang="en-US" baseline="30000" dirty="0"/>
                        <a:t>0</a:t>
                      </a:r>
                    </a:p>
                  </a:txBody>
                  <a:tcP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1" name="Table 10"/>
          <p:cNvGraphicFramePr>
            <a:graphicFrameLocks noGrp="1"/>
          </p:cNvGraphicFramePr>
          <p:nvPr/>
        </p:nvGraphicFramePr>
        <p:xfrm>
          <a:off x="2376489" y="4473575"/>
          <a:ext cx="1976436" cy="736600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49410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9410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9410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9410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23588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2</a:t>
                      </a:r>
                      <a:r>
                        <a:rPr lang="en-US" baseline="30000" dirty="0"/>
                        <a:t>3</a:t>
                      </a:r>
                    </a:p>
                  </a:txBody>
                  <a:tcP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2</a:t>
                      </a:r>
                      <a:r>
                        <a:rPr lang="en-US" baseline="30000" dirty="0"/>
                        <a:t>2</a:t>
                      </a:r>
                    </a:p>
                  </a:txBody>
                  <a:tcP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2</a:t>
                      </a:r>
                      <a:r>
                        <a:rPr lang="en-US" baseline="30000" dirty="0"/>
                        <a:t>1</a:t>
                      </a:r>
                    </a:p>
                  </a:txBody>
                  <a:tcP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  <a:r>
                        <a:rPr lang="en-US" baseline="30000" dirty="0"/>
                        <a:t>0</a:t>
                      </a:r>
                    </a:p>
                  </a:txBody>
                  <a:tcP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2" name="Table 11"/>
          <p:cNvGraphicFramePr>
            <a:graphicFrameLocks noGrp="1"/>
          </p:cNvGraphicFramePr>
          <p:nvPr/>
        </p:nvGraphicFramePr>
        <p:xfrm>
          <a:off x="2376489" y="5384800"/>
          <a:ext cx="1976436" cy="736600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49410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9410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9410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9410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23588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2</a:t>
                      </a:r>
                      <a:r>
                        <a:rPr lang="en-US" baseline="30000" dirty="0"/>
                        <a:t>3</a:t>
                      </a:r>
                    </a:p>
                  </a:txBody>
                  <a:tcP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2</a:t>
                      </a:r>
                      <a:r>
                        <a:rPr lang="en-US" baseline="30000" dirty="0"/>
                        <a:t>2</a:t>
                      </a:r>
                    </a:p>
                  </a:txBody>
                  <a:tcP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2</a:t>
                      </a:r>
                      <a:r>
                        <a:rPr lang="en-US" baseline="30000" dirty="0"/>
                        <a:t>1</a:t>
                      </a:r>
                    </a:p>
                  </a:txBody>
                  <a:tcP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  <a:r>
                        <a:rPr lang="en-US" baseline="30000" dirty="0"/>
                        <a:t>0</a:t>
                      </a:r>
                    </a:p>
                  </a:txBody>
                  <a:tcP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4619625" y="3778250"/>
            <a:ext cx="392656" cy="58477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3200" dirty="0"/>
              <a:t>0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619625" y="4512251"/>
            <a:ext cx="392656" cy="58477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3200" dirty="0"/>
              <a:t>1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619625" y="5384800"/>
            <a:ext cx="392656" cy="58477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3200" dirty="0"/>
              <a:t>9</a:t>
            </a:r>
          </a:p>
        </p:txBody>
      </p:sp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76352957"/>
              </p:ext>
            </p:extLst>
          </p:nvPr>
        </p:nvGraphicFramePr>
        <p:xfrm>
          <a:off x="6429375" y="3698875"/>
          <a:ext cx="3130548" cy="370840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7826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826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8263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8263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6921501" y="4142919"/>
            <a:ext cx="20654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 bytes (= 4 nibbles)</a:t>
            </a:r>
          </a:p>
        </p:txBody>
      </p:sp>
      <p:graphicFrame>
        <p:nvGraphicFramePr>
          <p:cNvPr id="17" name="Table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59597486"/>
              </p:ext>
            </p:extLst>
          </p:nvPr>
        </p:nvGraphicFramePr>
        <p:xfrm>
          <a:off x="5905501" y="4726187"/>
          <a:ext cx="3654425" cy="370840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7308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08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088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088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3088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+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7073901" y="5142053"/>
            <a:ext cx="2240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2.5 bytes (= 5 nibbles)</a:t>
            </a:r>
          </a:p>
        </p:txBody>
      </p:sp>
      <p:graphicFrame>
        <p:nvGraphicFramePr>
          <p:cNvPr id="19" name="Table 18"/>
          <p:cNvGraphicFramePr>
            <a:graphicFrameLocks noGrp="1"/>
          </p:cNvGraphicFramePr>
          <p:nvPr/>
        </p:nvGraphicFramePr>
        <p:xfrm>
          <a:off x="5107531" y="5822950"/>
          <a:ext cx="1976436" cy="736600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49410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9410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9410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9410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23588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2</a:t>
                      </a:r>
                      <a:r>
                        <a:rPr lang="en-US" baseline="30000" dirty="0"/>
                        <a:t>3</a:t>
                      </a:r>
                    </a:p>
                  </a:txBody>
                  <a:tcP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2</a:t>
                      </a:r>
                      <a:r>
                        <a:rPr lang="en-US" baseline="30000" dirty="0"/>
                        <a:t>2</a:t>
                      </a:r>
                    </a:p>
                  </a:txBody>
                  <a:tcP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2</a:t>
                      </a:r>
                      <a:r>
                        <a:rPr lang="en-US" baseline="30000" dirty="0"/>
                        <a:t>1</a:t>
                      </a:r>
                    </a:p>
                  </a:txBody>
                  <a:tcP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  <a:r>
                        <a:rPr lang="en-US" baseline="30000" dirty="0"/>
                        <a:t>0</a:t>
                      </a:r>
                    </a:p>
                  </a:txBody>
                  <a:tcP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0" name="TextBox 19"/>
          <p:cNvSpPr txBox="1"/>
          <p:nvPr/>
        </p:nvSpPr>
        <p:spPr>
          <a:xfrm>
            <a:off x="7134098" y="5918776"/>
            <a:ext cx="403476" cy="58477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3200" dirty="0"/>
              <a:t>C</a:t>
            </a:r>
          </a:p>
        </p:txBody>
      </p:sp>
      <p:graphicFrame>
        <p:nvGraphicFramePr>
          <p:cNvPr id="21" name="Table 20"/>
          <p:cNvGraphicFramePr>
            <a:graphicFrameLocks noGrp="1"/>
          </p:cNvGraphicFramePr>
          <p:nvPr/>
        </p:nvGraphicFramePr>
        <p:xfrm>
          <a:off x="7859962" y="5822950"/>
          <a:ext cx="1976436" cy="736600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49410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9410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9410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9410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23588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2</a:t>
                      </a:r>
                      <a:r>
                        <a:rPr lang="en-US" baseline="30000" dirty="0"/>
                        <a:t>3</a:t>
                      </a:r>
                    </a:p>
                  </a:txBody>
                  <a:tcP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2</a:t>
                      </a:r>
                      <a:r>
                        <a:rPr lang="en-US" baseline="30000" dirty="0"/>
                        <a:t>2</a:t>
                      </a:r>
                    </a:p>
                  </a:txBody>
                  <a:tcP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2</a:t>
                      </a:r>
                      <a:r>
                        <a:rPr lang="en-US" baseline="30000" dirty="0"/>
                        <a:t>1</a:t>
                      </a:r>
                    </a:p>
                  </a:txBody>
                  <a:tcP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  <a:r>
                        <a:rPr lang="en-US" baseline="30000" dirty="0"/>
                        <a:t>0</a:t>
                      </a:r>
                    </a:p>
                  </a:txBody>
                  <a:tcP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2" name="TextBox 21"/>
          <p:cNvSpPr txBox="1"/>
          <p:nvPr/>
        </p:nvSpPr>
        <p:spPr>
          <a:xfrm>
            <a:off x="9836399" y="5918776"/>
            <a:ext cx="437139" cy="58477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3200" dirty="0"/>
              <a:t>D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508626" y="5501243"/>
            <a:ext cx="10363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credit (+)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8428363" y="5497653"/>
            <a:ext cx="9352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debit (-)</a:t>
            </a:r>
          </a:p>
        </p:txBody>
      </p:sp>
    </p:spTree>
    <p:extLst>
      <p:ext uri="{BB962C8B-B14F-4D97-AF65-F5344CB8AC3E}">
        <p14:creationId xmlns:p14="http://schemas.microsoft.com/office/powerpoint/2010/main" val="3721447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4" grpId="0" animBg="1"/>
      <p:bldP spid="15" grpId="0" animBg="1"/>
      <p:bldP spid="5" grpId="0"/>
      <p:bldP spid="18" grpId="0"/>
      <p:bldP spid="20" grpId="0" animBg="1"/>
      <p:bldP spid="22" grpId="0" animBg="1"/>
      <p:bldP spid="6" grpId="0"/>
      <p:bldP spid="2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69</TotalTime>
  <Words>1065</Words>
  <Application>Microsoft Macintosh PowerPoint</Application>
  <PresentationFormat>Widescreen</PresentationFormat>
  <Paragraphs>241</Paragraphs>
  <Slides>26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2" baseType="lpstr">
      <vt:lpstr>Linux Libertine</vt:lpstr>
      <vt:lpstr>Aptos</vt:lpstr>
      <vt:lpstr>Aptos Display</vt:lpstr>
      <vt:lpstr>Arial</vt:lpstr>
      <vt:lpstr>Menlo</vt:lpstr>
      <vt:lpstr>Office Theme</vt:lpstr>
      <vt:lpstr>LING 388: Computers and Language</vt:lpstr>
      <vt:lpstr>Today's Lecture</vt:lpstr>
      <vt:lpstr>Homework 3</vt:lpstr>
      <vt:lpstr>Homework 3</vt:lpstr>
      <vt:lpstr>Homework 3</vt:lpstr>
      <vt:lpstr>Homework 3</vt:lpstr>
      <vt:lpstr>Introduction: data types</vt:lpstr>
      <vt:lpstr>Introduction: data types</vt:lpstr>
      <vt:lpstr>Introduction: data types</vt:lpstr>
      <vt:lpstr>Introduction: data types</vt:lpstr>
      <vt:lpstr>Introduction: data types</vt:lpstr>
      <vt:lpstr>New Topic</vt:lpstr>
      <vt:lpstr>Introduction: data types</vt:lpstr>
      <vt:lpstr>Introduction: data types</vt:lpstr>
      <vt:lpstr>Unicode</vt:lpstr>
      <vt:lpstr>Unicode</vt:lpstr>
      <vt:lpstr>Introduction: data types</vt:lpstr>
      <vt:lpstr>Introduction: data types</vt:lpstr>
      <vt:lpstr>On the Mac</vt:lpstr>
      <vt:lpstr>Introduction: data types</vt:lpstr>
      <vt:lpstr>Introduction: data types</vt:lpstr>
      <vt:lpstr>Introduction: data types</vt:lpstr>
      <vt:lpstr>Introduction: data types</vt:lpstr>
      <vt:lpstr>Introduction: data types</vt:lpstr>
      <vt:lpstr>Maya Numerals</vt:lpstr>
      <vt:lpstr>Introduction: data types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LING 388: Computers and Language</dc:title>
  <dc:creator>sandiway@mac.com</dc:creator>
  <cp:lastModifiedBy>sandiway@mac.com</cp:lastModifiedBy>
  <cp:revision>3</cp:revision>
  <dcterms:created xsi:type="dcterms:W3CDTF">2024-01-12T22:40:48Z</dcterms:created>
  <dcterms:modified xsi:type="dcterms:W3CDTF">2024-01-23T00:05:58Z</dcterms:modified>
</cp:coreProperties>
</file>