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383" r:id="rId3"/>
    <p:sldId id="384" r:id="rId4"/>
    <p:sldId id="258" r:id="rId5"/>
    <p:sldId id="259" r:id="rId6"/>
    <p:sldId id="385" r:id="rId7"/>
    <p:sldId id="260" r:id="rId8"/>
    <p:sldId id="262" r:id="rId9"/>
    <p:sldId id="263" r:id="rId10"/>
    <p:sldId id="267" r:id="rId11"/>
    <p:sldId id="265" r:id="rId12"/>
    <p:sldId id="264" r:id="rId13"/>
    <p:sldId id="266" r:id="rId14"/>
    <p:sldId id="393" r:id="rId15"/>
    <p:sldId id="394" r:id="rId16"/>
    <p:sldId id="314" r:id="rId17"/>
    <p:sldId id="386" r:id="rId18"/>
    <p:sldId id="316" r:id="rId19"/>
    <p:sldId id="387" r:id="rId20"/>
    <p:sldId id="372" r:id="rId21"/>
    <p:sldId id="395" r:id="rId22"/>
    <p:sldId id="261" r:id="rId23"/>
    <p:sldId id="388" r:id="rId24"/>
    <p:sldId id="373" r:id="rId25"/>
    <p:sldId id="367" r:id="rId26"/>
    <p:sldId id="374" r:id="rId27"/>
    <p:sldId id="389" r:id="rId28"/>
    <p:sldId id="312" r:id="rId29"/>
    <p:sldId id="310" r:id="rId30"/>
    <p:sldId id="371" r:id="rId31"/>
    <p:sldId id="286" r:id="rId32"/>
    <p:sldId id="375" r:id="rId33"/>
    <p:sldId id="391" r:id="rId34"/>
    <p:sldId id="392" r:id="rId35"/>
    <p:sldId id="390" r:id="rId36"/>
    <p:sldId id="3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DAA2E-687A-7345-8EDB-4031434ACFAB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CFC21-3DD0-3148-B05C-AE1CC6C47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7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1B7D-61DC-32FC-442B-B0A3DCEDF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9651C-8736-3D02-3152-F7423E596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CC98E-20EF-ED35-165C-E9B28890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CE75-C0BB-F6FD-0526-02EF9ED2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CECD2-CA45-EE1D-28BC-8313D167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7495-202F-76D2-0920-8A087345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0DC14-6AEF-6498-4C7E-11DB30C8A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F32A-2304-D2AB-4A3B-C9286EF4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39072-0D76-3183-451E-184C81BB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11E3D-C963-7814-416C-829276AC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2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E3C048-52E4-42C3-351B-7EB600F0B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58E6B-2DCB-E2FA-35E6-6DC80EE56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A6F9A-06AE-9DA4-6AF0-AF09C1D5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CD5AC-91CB-BD1C-4FE1-429AC174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3E235-ACAA-BADD-AC6F-5B0CABEE3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2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2A795-8BF3-282D-1814-9442AA7E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FCEF8-8FDF-AA5E-9C8F-4CAD32563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5A097-FC71-63CE-6F4E-45B11EFC3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13C96-C752-5C37-7046-53A40AC2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33F3F-ABE2-59A4-79A7-6BA9A240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34215-3022-94FB-64F1-64D284CC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7ADD0-7372-E2B6-76EB-9C442EEEE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8F465-6338-516F-CDA6-83A513086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52B4B-BEDB-080A-324F-360BDB54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1A906-A1FF-0B62-371E-181216BB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9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BBD75-113A-C82C-5246-AB4E1741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BEF1D-D7DA-6F27-26F9-2AEB8A096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AAEBA-A05A-7A0C-E0EB-410836946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7385A-ED70-32EE-1514-B70D62A93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754D6-6A2E-B98F-6756-68641DB6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87D65-1AA5-9FF0-E1AF-4D41F148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8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8429-93DF-1DB1-A1E7-C99FA5AA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333CE-4D17-24EB-C154-3FCE45DA4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CE07A-A0A7-EA69-C8D0-9118160FF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9952B-AA12-20D2-5AA0-B976564C5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79D821-2023-EE29-ED11-E11FC2B74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EE597-C4D3-0D4E-53D9-BE7D8AA2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160641-BDA9-1296-C9C3-E81F2806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73F88-0936-D777-54A9-72218E38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DA9A-8BE3-81B6-56F6-5624BB76E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2279A-BA05-AA5B-A012-80E4475D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BAC77D-2CFD-7C8F-C77C-F61179B5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7D2B2-E1B6-61F3-FC21-D2F22EE6C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3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5D03F7-C883-C9DB-57EE-4381E58F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0285B-E90E-18FB-DCE3-B2BDE743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0C36E-EF75-4EB2-1D2A-C1F87E6F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E4AEA-A102-5B4E-192B-B37FF98C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88342-A56E-BADA-E855-78B273B0B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B6179-D634-FCC8-A633-D06795D6F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600FA-DD49-FC0A-C1DB-6E774A4A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134C3-40F7-BED3-80E1-8E1A6C74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0994B-B89A-20C1-B5D7-A706E490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1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2F70-C59B-90A6-2BBB-1D006B4B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5AD8AA-B507-D4FC-1064-B6A86464D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FCE1A-3C59-2B47-DF39-93CF26077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26687-2516-420B-EEC3-E96FAC0D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F3FAE-5AFA-CABF-EE7C-DBB1E8F00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E9E49-68D0-838D-98A6-ECF1B7A4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1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7CC06-75EF-159B-2BB7-BE9DD5CD4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B1004-86E3-84AA-4349-6BD51C853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00776-AA7B-79BD-A521-CB6BC67D1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3D17C1-E489-A745-BD9F-40777907A4F3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A5993-4C17-45D6-0EF8-53514DA9E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DA704-9E22-C59A-522E-489F0432A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2A3EB4-F84F-0D4E-A0E9-2A1595A0B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2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etsy.com/listing/861168730/vintage-1937-listerine-toothpaste-ad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Maya_numeral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rm.com/documentation/ddi0602/2022-12/?lang=en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jitsu.com/global/about/innovation/fugaku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hyperlink" Target="https://www.top500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sandiway@arizona.eduSUBJEC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pmuseum.org/hp16.htm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hyperlink" Target="https://www.macvendorlookup.com/" TargetMode="Externa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3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7B44E-1128-129E-56AC-B10FC40C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Quick Homework 2: extra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3ACD-24D4-7FE1-F3F8-3B179FF11BC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https://www.etsy.com/listing/861168730/vintage-1937-listerine-toothpaste-ad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5" descr="A newspaper with a picture of a person and an elephant&#10;&#10;Description automatically generated with low confidence">
            <a:extLst>
              <a:ext uri="{FF2B5EF4-FFF2-40B4-BE49-F238E27FC236}">
                <a16:creationId xmlns:a16="http://schemas.microsoft.com/office/drawing/2014/main" id="{830436C6-882F-9CAB-750E-D4FB8D1FE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857"/>
          <a:stretch/>
        </p:blipFill>
        <p:spPr>
          <a:xfrm>
            <a:off x="6029860" y="172623"/>
            <a:ext cx="4879877" cy="64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1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8A90-4485-EC7C-EC60-0ADEEDF8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Quick Homework 2: extra</a:t>
            </a:r>
          </a:p>
        </p:txBody>
      </p:sp>
      <p:pic>
        <p:nvPicPr>
          <p:cNvPr id="6" name="Content Placeholder 5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D063B259-0CD9-3A98-B021-F3A36D4FE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904" y="278296"/>
            <a:ext cx="7912461" cy="6409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6560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954A-6ADD-8DA1-2F20-0001BE863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2: extra</a:t>
            </a:r>
          </a:p>
        </p:txBody>
      </p:sp>
      <p:pic>
        <p:nvPicPr>
          <p:cNvPr id="6" name="Content Placeholder 5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505C265-4D8E-CE2A-AE73-D360CEBF2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03208"/>
            <a:ext cx="10515600" cy="3796172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8A7745-4EC0-C44E-5FF1-5B6899B601A3}"/>
              </a:ext>
            </a:extLst>
          </p:cNvPr>
          <p:cNvSpPr txBox="1"/>
          <p:nvPr/>
        </p:nvSpPr>
        <p:spPr>
          <a:xfrm>
            <a:off x="2714465" y="2618234"/>
            <a:ext cx="6763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Looks like nothing… just a blip in the 1500s</a:t>
            </a:r>
          </a:p>
        </p:txBody>
      </p:sp>
    </p:spTree>
    <p:extLst>
      <p:ext uri="{BB962C8B-B14F-4D97-AF65-F5344CB8AC3E}">
        <p14:creationId xmlns:p14="http://schemas.microsoft.com/office/powerpoint/2010/main" val="4782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F96F-0431-20EF-FD0A-00CDE50F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2: extra</a:t>
            </a:r>
          </a:p>
        </p:txBody>
      </p:sp>
      <p:pic>
        <p:nvPicPr>
          <p:cNvPr id="5" name="Content Placeholder 4" descr="A graph of a graph showing the growt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DA430B76-A692-9B81-C972-6F3213103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56452"/>
            <a:ext cx="10515600" cy="36896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E5E8E-1962-A945-B2E1-C70B8F43CE6A}"/>
              </a:ext>
            </a:extLst>
          </p:cNvPr>
          <p:cNvSpPr txBox="1"/>
          <p:nvPr/>
        </p:nvSpPr>
        <p:spPr>
          <a:xfrm>
            <a:off x="2090416" y="2323945"/>
            <a:ext cx="8011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Note, compounding never took hold, cf. toothpaste</a:t>
            </a:r>
          </a:p>
        </p:txBody>
      </p:sp>
    </p:spTree>
    <p:extLst>
      <p:ext uri="{BB962C8B-B14F-4D97-AF65-F5344CB8AC3E}">
        <p14:creationId xmlns:p14="http://schemas.microsoft.com/office/powerpoint/2010/main" val="109556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C2B2-0723-B032-6DDE-DE975D14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Band-Aid (Johnson &amp; Johnson)</a:t>
            </a:r>
            <a:endParaRPr lang="en-US" dirty="0"/>
          </a:p>
        </p:txBody>
      </p:sp>
      <p:pic>
        <p:nvPicPr>
          <p:cNvPr id="5" name="Content Placeholder 4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D47F4A4A-FC48-91E5-7AB9-B5CF724F2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713" y="1825625"/>
            <a:ext cx="10146573" cy="4351338"/>
          </a:xfr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FED59-F529-4477-6A69-9F6ADD31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22" y="2310713"/>
            <a:ext cx="3754095" cy="241128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B86680-4770-BEE9-D192-E68E37BCC96B}"/>
              </a:ext>
            </a:extLst>
          </p:cNvPr>
          <p:cNvCxnSpPr/>
          <p:nvPr/>
        </p:nvCxnSpPr>
        <p:spPr>
          <a:xfrm>
            <a:off x="3491859" y="4721997"/>
            <a:ext cx="0" cy="1099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5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5B9C-4291-70DD-6A9C-3B8D15CA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Adhesive Bandage</a:t>
            </a:r>
          </a:p>
        </p:txBody>
      </p:sp>
      <p:pic>
        <p:nvPicPr>
          <p:cNvPr id="5" name="Content Placeholder 4" descr="A graph of a graph showing the growth of the stock market&#10;&#10;Description automatically generated with medium confidence">
            <a:extLst>
              <a:ext uri="{FF2B5EF4-FFF2-40B4-BE49-F238E27FC236}">
                <a16:creationId xmlns:a16="http://schemas.microsoft.com/office/drawing/2014/main" id="{A2CB4E79-4FC3-A3EA-E9F4-5FDD339BA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2709"/>
            <a:ext cx="10515600" cy="365716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1667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computer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Computers</a:t>
            </a:r>
          </a:p>
          <a:p>
            <a:pPr lvl="1"/>
            <a:r>
              <a:rPr lang="en-US" dirty="0"/>
              <a:t>Memory (several kinds)</a:t>
            </a:r>
          </a:p>
          <a:p>
            <a:pPr lvl="2"/>
            <a:r>
              <a:rPr lang="en-US" dirty="0"/>
              <a:t>Programs and data</a:t>
            </a:r>
          </a:p>
          <a:p>
            <a:pPr lvl="1"/>
            <a:r>
              <a:rPr lang="en-US" dirty="0"/>
              <a:t>CPU (Central Processing Unit)</a:t>
            </a:r>
          </a:p>
          <a:p>
            <a:pPr lvl="2"/>
            <a:r>
              <a:rPr lang="en-US" dirty="0"/>
              <a:t>Interprets machine instructions</a:t>
            </a:r>
          </a:p>
          <a:p>
            <a:pPr lvl="1"/>
            <a:r>
              <a:rPr lang="en-US" dirty="0"/>
              <a:t>GPU (Graphics Processing Unit)</a:t>
            </a:r>
          </a:p>
          <a:p>
            <a:pPr lvl="2"/>
            <a:r>
              <a:rPr lang="en-US" dirty="0"/>
              <a:t>graphics instructions (vertices, shading, etc.) to pixels</a:t>
            </a:r>
          </a:p>
          <a:p>
            <a:pPr lvl="1"/>
            <a:r>
              <a:rPr lang="en-US" dirty="0"/>
              <a:t>I/O (Input/Output)</a:t>
            </a:r>
          </a:p>
          <a:p>
            <a:pPr lvl="2"/>
            <a:r>
              <a:rPr lang="en-US" dirty="0"/>
              <a:t>keyboard, mouse, screen</a:t>
            </a:r>
          </a:p>
          <a:p>
            <a:pPr lvl="2"/>
            <a:r>
              <a:rPr lang="en-US" dirty="0" err="1"/>
              <a:t>bluetooth</a:t>
            </a:r>
            <a:r>
              <a:rPr lang="en-US" dirty="0"/>
              <a:t>, </a:t>
            </a:r>
            <a:r>
              <a:rPr lang="en-US" dirty="0" err="1"/>
              <a:t>usb</a:t>
            </a:r>
            <a:r>
              <a:rPr lang="en-US" dirty="0"/>
              <a:t>, thunderbolt, </a:t>
            </a:r>
            <a:r>
              <a:rPr lang="en-US" dirty="0" err="1"/>
              <a:t>wifi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2BAFD-D4D5-E53F-C57A-BE248D011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18276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Memory hierarchy:</a:t>
            </a:r>
          </a:p>
          <a:p>
            <a:pPr lvl="1"/>
            <a:r>
              <a:rPr lang="en-US" dirty="0"/>
              <a:t>CPU registers</a:t>
            </a:r>
          </a:p>
          <a:p>
            <a:pPr lvl="1"/>
            <a:r>
              <a:rPr lang="en-US" dirty="0"/>
              <a:t>L1/L2 cache</a:t>
            </a:r>
          </a:p>
          <a:p>
            <a:pPr lvl="1"/>
            <a:r>
              <a:rPr lang="en-US" dirty="0"/>
              <a:t>L3 cache</a:t>
            </a:r>
          </a:p>
          <a:p>
            <a:pPr lvl="1"/>
            <a:r>
              <a:rPr lang="en-US" dirty="0"/>
              <a:t>RAM (</a:t>
            </a:r>
            <a:r>
              <a:rPr lang="en-US" i="1" dirty="0"/>
              <a:t>sometimes</a:t>
            </a:r>
            <a:r>
              <a:rPr lang="en-US" dirty="0"/>
              <a:t> NUMA)</a:t>
            </a:r>
          </a:p>
          <a:p>
            <a:pPr lvl="1"/>
            <a:r>
              <a:rPr lang="en-US" dirty="0"/>
              <a:t>SSD/hard drive</a:t>
            </a:r>
          </a:p>
          <a:p>
            <a:pPr lvl="1"/>
            <a:r>
              <a:rPr lang="en-US" dirty="0" err="1"/>
              <a:t>blu</a:t>
            </a:r>
            <a:r>
              <a:rPr lang="en-US" dirty="0"/>
              <a:t> ray/</a:t>
            </a:r>
            <a:r>
              <a:rPr lang="en-US" dirty="0" err="1"/>
              <a:t>dvd</a:t>
            </a:r>
            <a:r>
              <a:rPr lang="en-US" dirty="0"/>
              <a:t>/cd drive</a:t>
            </a:r>
          </a:p>
          <a:p>
            <a:pPr lvl="1"/>
            <a:r>
              <a:rPr lang="en-US" dirty="0"/>
              <a:t>(.iso file: </a:t>
            </a:r>
            <a:r>
              <a:rPr lang="en-US" i="1" dirty="0"/>
              <a:t>fake cd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LAN</a:t>
            </a:r>
          </a:p>
          <a:p>
            <a:pPr lvl="1"/>
            <a:r>
              <a:rPr lang="en-US" dirty="0"/>
              <a:t>Internet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A18A7FD5-1500-21FB-664A-351B62A67101}"/>
              </a:ext>
            </a:extLst>
          </p:cNvPr>
          <p:cNvSpPr/>
          <p:nvPr/>
        </p:nvSpPr>
        <p:spPr>
          <a:xfrm>
            <a:off x="10218174" y="2083470"/>
            <a:ext cx="578376" cy="36129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19700-A421-6DF9-F1C4-B791422049EE}"/>
              </a:ext>
            </a:extLst>
          </p:cNvPr>
          <p:cNvSpPr txBox="1"/>
          <p:nvPr/>
        </p:nvSpPr>
        <p:spPr>
          <a:xfrm>
            <a:off x="10218174" y="1690688"/>
            <a:ext cx="53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48B82-B3B5-22D1-262B-442954AF16BA}"/>
              </a:ext>
            </a:extLst>
          </p:cNvPr>
          <p:cNvSpPr txBox="1"/>
          <p:nvPr/>
        </p:nvSpPr>
        <p:spPr>
          <a:xfrm>
            <a:off x="10136796" y="5752048"/>
            <a:ext cx="61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10A78D-680C-AEBC-6D5E-C9D953356E08}"/>
              </a:ext>
            </a:extLst>
          </p:cNvPr>
          <p:cNvSpPr/>
          <p:nvPr/>
        </p:nvSpPr>
        <p:spPr>
          <a:xfrm>
            <a:off x="6862554" y="2213156"/>
            <a:ext cx="2113088" cy="107374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643940-EF38-5416-631B-B584B606BEF6}"/>
              </a:ext>
            </a:extLst>
          </p:cNvPr>
          <p:cNvSpPr txBox="1"/>
          <p:nvPr/>
        </p:nvSpPr>
        <p:spPr>
          <a:xfrm>
            <a:off x="9053293" y="2213156"/>
            <a:ext cx="1919987" cy="70788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invisible to </a:t>
            </a:r>
          </a:p>
          <a:p>
            <a:pPr algn="ctr"/>
            <a:r>
              <a:rPr lang="en-US" sz="2000" i="1" dirty="0"/>
              <a:t>programmers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00E28F-16BC-F823-9C16-B93145216F84}"/>
              </a:ext>
            </a:extLst>
          </p:cNvPr>
          <p:cNvSpPr/>
          <p:nvPr/>
        </p:nvSpPr>
        <p:spPr>
          <a:xfrm>
            <a:off x="6895085" y="3674428"/>
            <a:ext cx="2767899" cy="107374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70088-8987-25DE-5510-D0FE3F69BCC3}"/>
              </a:ext>
            </a:extLst>
          </p:cNvPr>
          <p:cNvSpPr txBox="1"/>
          <p:nvPr/>
        </p:nvSpPr>
        <p:spPr>
          <a:xfrm>
            <a:off x="9791462" y="3674428"/>
            <a:ext cx="959994" cy="40011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FILES</a:t>
            </a:r>
          </a:p>
        </p:txBody>
      </p:sp>
      <p:sp>
        <p:nvSpPr>
          <p:cNvPr id="12" name="Left Arrow Callout 11">
            <a:extLst>
              <a:ext uri="{FF2B5EF4-FFF2-40B4-BE49-F238E27FC236}">
                <a16:creationId xmlns:a16="http://schemas.microsoft.com/office/drawing/2014/main" id="{1E953362-77BE-BCF9-3D6F-A24F5CAA1F5D}"/>
              </a:ext>
            </a:extLst>
          </p:cNvPr>
          <p:cNvSpPr/>
          <p:nvPr/>
        </p:nvSpPr>
        <p:spPr>
          <a:xfrm>
            <a:off x="10281756" y="3154315"/>
            <a:ext cx="1494233" cy="605481"/>
          </a:xfrm>
          <a:prstGeom prst="leftArrow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 access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AEBF0F-A8C8-ADB0-D857-42F5142A862D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572897" y="2750027"/>
            <a:ext cx="1289657" cy="2897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30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42159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RAM memory (</a:t>
            </a:r>
            <a:r>
              <a:rPr lang="en-US" dirty="0">
                <a:solidFill>
                  <a:srgbClr val="FF0000"/>
                </a:solidFill>
              </a:rPr>
              <a:t>your program's view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area where your program and data are loaded into</a:t>
            </a:r>
          </a:p>
          <a:p>
            <a:r>
              <a:rPr lang="en-US" dirty="0"/>
              <a:t>Underlying representation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binary</a:t>
            </a:r>
            <a:r>
              <a:rPr lang="en-US" dirty="0"/>
              <a:t>: zeros and ones (1 bit)</a:t>
            </a:r>
          </a:p>
          <a:p>
            <a:pPr lvl="1"/>
            <a:r>
              <a:rPr lang="en-US" dirty="0"/>
              <a:t>organized into </a:t>
            </a:r>
            <a:r>
              <a:rPr lang="en-US" b="1" dirty="0"/>
              <a:t>bytes</a:t>
            </a:r>
            <a:r>
              <a:rPr lang="en-US" dirty="0"/>
              <a:t> (8 bits) and </a:t>
            </a:r>
            <a:r>
              <a:rPr lang="en-US" b="1" dirty="0"/>
              <a:t>nibbles</a:t>
            </a:r>
            <a:r>
              <a:rPr lang="en-US" dirty="0"/>
              <a:t> (4 bits)</a:t>
            </a:r>
          </a:p>
          <a:p>
            <a:pPr lvl="2"/>
            <a:r>
              <a:rPr lang="en-US" dirty="0"/>
              <a:t>memory is byte-addressable</a:t>
            </a:r>
          </a:p>
          <a:p>
            <a:pPr lvl="1"/>
            <a:r>
              <a:rPr lang="en-US" b="1" dirty="0"/>
              <a:t>word</a:t>
            </a:r>
            <a:r>
              <a:rPr lang="en-US" dirty="0"/>
              <a:t> (32 bits)</a:t>
            </a:r>
          </a:p>
          <a:p>
            <a:pPr lvl="2"/>
            <a:r>
              <a:rPr lang="en-US" dirty="0"/>
              <a:t>e.g. integer</a:t>
            </a:r>
          </a:p>
          <a:p>
            <a:pPr lvl="2"/>
            <a:r>
              <a:rPr lang="en-US" dirty="0"/>
              <a:t>(64 bits: floating point number)</a:t>
            </a:r>
          </a:p>
          <a:p>
            <a:pPr lvl="1"/>
            <a:r>
              <a:rPr lang="en-US" dirty="0"/>
              <a:t>big-endian/little-endian</a:t>
            </a:r>
          </a:p>
          <a:p>
            <a:pPr lvl="2"/>
            <a:r>
              <a:rPr lang="en-US" dirty="0"/>
              <a:t>most significant byte first or least significant byte first</a:t>
            </a:r>
          </a:p>
          <a:p>
            <a:pPr lvl="2"/>
            <a:r>
              <a:rPr lang="en-US" i="1" dirty="0"/>
              <a:t>matters for communication</a:t>
            </a:r>
            <a:r>
              <a:rPr lang="en-US" dirty="0"/>
              <a:t> 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8173912" y="1600201"/>
            <a:ext cx="2749192" cy="4525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addressable</a:t>
            </a:r>
          </a:p>
          <a:p>
            <a:pPr algn="ctr"/>
            <a:r>
              <a:rPr lang="en-US" dirty="0"/>
              <a:t>Memory</a:t>
            </a:r>
          </a:p>
          <a:p>
            <a:pPr algn="ctr"/>
            <a:r>
              <a:rPr lang="en-US" dirty="0"/>
              <a:t>(RAM)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2251" y="162534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1916" y="5756832"/>
            <a:ext cx="103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FFFFFFFF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203540" y="4289528"/>
            <a:ext cx="1668711" cy="716766"/>
          </a:xfrm>
          <a:prstGeom prst="wedgeRoundRectCallout">
            <a:avLst>
              <a:gd name="adj1" fmla="val -86672"/>
              <a:gd name="adj2" fmla="val 7260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your Intel and ARM CPUs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158458" y="1659893"/>
            <a:ext cx="3106435" cy="1325558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array</a:t>
            </a:r>
          </a:p>
          <a:p>
            <a:pPr algn="ctr"/>
            <a:r>
              <a:rPr lang="en-US" dirty="0"/>
              <a:t>a[23]</a:t>
            </a:r>
          </a:p>
          <a:p>
            <a:pPr algn="ctr"/>
            <a:r>
              <a:rPr lang="en-US" dirty="0"/>
              <a:t>= 24</a:t>
            </a:r>
            <a:r>
              <a:rPr lang="en-US" baseline="30000" dirty="0"/>
              <a:t>th</a:t>
            </a:r>
            <a:r>
              <a:rPr lang="en-US" dirty="0"/>
              <a:t> item of array a</a:t>
            </a:r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449C0617-B1DC-B8D9-A493-3D11079CD928}"/>
              </a:ext>
            </a:extLst>
          </p:cNvPr>
          <p:cNvSpPr/>
          <p:nvPr/>
        </p:nvSpPr>
        <p:spPr>
          <a:xfrm>
            <a:off x="5381080" y="5876167"/>
            <a:ext cx="1530005" cy="871465"/>
          </a:xfrm>
          <a:prstGeom prst="borderCallout1">
            <a:avLst>
              <a:gd name="adj1" fmla="val 47263"/>
              <a:gd name="adj2" fmla="val 101351"/>
              <a:gd name="adj3" fmla="val 28411"/>
              <a:gd name="adj4" fmla="val 13358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hexadecimal (base 16) notation</a:t>
            </a: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56644B72-131B-95E1-610F-92B51ACA1D2C}"/>
              </a:ext>
            </a:extLst>
          </p:cNvPr>
          <p:cNvSpPr/>
          <p:nvPr/>
        </p:nvSpPr>
        <p:spPr>
          <a:xfrm>
            <a:off x="9965879" y="4760879"/>
            <a:ext cx="1914450" cy="1731996"/>
          </a:xfrm>
          <a:prstGeom prst="borderCallout1">
            <a:avLst>
              <a:gd name="adj1" fmla="val -4060"/>
              <a:gd name="adj2" fmla="val 22748"/>
              <a:gd name="adj3" fmla="val -28614"/>
              <a:gd name="adj4" fmla="val -89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addresses managed by your programming language /</a:t>
            </a:r>
          </a:p>
          <a:p>
            <a:pPr algn="ctr"/>
            <a:r>
              <a:rPr lang="en-US" dirty="0"/>
              <a:t>operating system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84498B-604B-F139-ADC4-9C99EBD404AB}"/>
              </a:ext>
            </a:extLst>
          </p:cNvPr>
          <p:cNvCxnSpPr>
            <a:cxnSpLocks/>
          </p:cNvCxnSpPr>
          <p:nvPr/>
        </p:nvCxnSpPr>
        <p:spPr>
          <a:xfrm>
            <a:off x="8173911" y="1272209"/>
            <a:ext cx="28156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B84ED42-B7AA-D70D-C24A-56CEF0AC396F}"/>
              </a:ext>
            </a:extLst>
          </p:cNvPr>
          <p:cNvSpPr txBox="1"/>
          <p:nvPr/>
        </p:nvSpPr>
        <p:spPr>
          <a:xfrm>
            <a:off x="8462130" y="843240"/>
            <a:ext cx="20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b="1" dirty="0">
                <a:solidFill>
                  <a:schemeClr val="accent1"/>
                </a:solidFill>
              </a:rPr>
              <a:t>byte</a:t>
            </a:r>
            <a:r>
              <a:rPr lang="en-US" dirty="0"/>
              <a:t> (8 bits) wide</a:t>
            </a:r>
          </a:p>
        </p:txBody>
      </p:sp>
    </p:spTree>
    <p:extLst>
      <p:ext uri="{BB962C8B-B14F-4D97-AF65-F5344CB8AC3E}">
        <p14:creationId xmlns:p14="http://schemas.microsoft.com/office/powerpoint/2010/main" val="25830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106E-1FFB-124B-B9EB-17253C9F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AC87A-5132-D648-B731-D16B7738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325563"/>
          </a:xfrm>
        </p:spPr>
        <p:txBody>
          <a:bodyPr/>
          <a:lstStyle/>
          <a:p>
            <a:r>
              <a:rPr lang="en-US" dirty="0"/>
              <a:t>Continue with the introduction</a:t>
            </a:r>
          </a:p>
          <a:p>
            <a:pPr lvl="1"/>
            <a:r>
              <a:rPr lang="en-US" dirty="0"/>
              <a:t>binary representation (base 2) and arithmetic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AA22D6-6B3F-F45A-1822-DEAD60F4AF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557C2A0-80B5-1EA9-2F9D-FEE482047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762813"/>
              </p:ext>
            </p:extLst>
          </p:nvPr>
        </p:nvGraphicFramePr>
        <p:xfrm>
          <a:off x="1648940" y="3185748"/>
          <a:ext cx="2564714" cy="1153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684">
                  <a:extLst>
                    <a:ext uri="{9D8B030D-6E8A-4147-A177-3AD203B41FA5}">
                      <a16:colId xmlns:a16="http://schemas.microsoft.com/office/drawing/2014/main" val="1282327422"/>
                    </a:ext>
                  </a:extLst>
                </a:gridCol>
                <a:gridCol w="540239">
                  <a:extLst>
                    <a:ext uri="{9D8B030D-6E8A-4147-A177-3AD203B41FA5}">
                      <a16:colId xmlns:a16="http://schemas.microsoft.com/office/drawing/2014/main" val="2849074300"/>
                    </a:ext>
                  </a:extLst>
                </a:gridCol>
                <a:gridCol w="1357791">
                  <a:extLst>
                    <a:ext uri="{9D8B030D-6E8A-4147-A177-3AD203B41FA5}">
                      <a16:colId xmlns:a16="http://schemas.microsoft.com/office/drawing/2014/main" val="1521801161"/>
                    </a:ext>
                  </a:extLst>
                </a:gridCol>
              </a:tblGrid>
              <a:tr h="513873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(decimal)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620385"/>
                  </a:ext>
                </a:extLst>
              </a:tr>
              <a:tr h="51387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0819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CD3C7E3-C996-3C24-C99A-F12DA53A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036044"/>
              </p:ext>
            </p:extLst>
          </p:nvPr>
        </p:nvGraphicFramePr>
        <p:xfrm>
          <a:off x="1648939" y="4474638"/>
          <a:ext cx="2564713" cy="102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684">
                  <a:extLst>
                    <a:ext uri="{9D8B030D-6E8A-4147-A177-3AD203B41FA5}">
                      <a16:colId xmlns:a16="http://schemas.microsoft.com/office/drawing/2014/main" val="1282327422"/>
                    </a:ext>
                  </a:extLst>
                </a:gridCol>
                <a:gridCol w="819131">
                  <a:extLst>
                    <a:ext uri="{9D8B030D-6E8A-4147-A177-3AD203B41FA5}">
                      <a16:colId xmlns:a16="http://schemas.microsoft.com/office/drawing/2014/main" val="2849074300"/>
                    </a:ext>
                  </a:extLst>
                </a:gridCol>
                <a:gridCol w="1078898">
                  <a:extLst>
                    <a:ext uri="{9D8B030D-6E8A-4147-A177-3AD203B41FA5}">
                      <a16:colId xmlns:a16="http://schemas.microsoft.com/office/drawing/2014/main" val="1521801161"/>
                    </a:ext>
                  </a:extLst>
                </a:gridCol>
              </a:tblGrid>
              <a:tr h="513873">
                <a:tc>
                  <a:txBody>
                    <a:bodyPr/>
                    <a:lstStyle/>
                    <a:p>
                      <a:r>
                        <a:rPr lang="en-US" baseline="0" dirty="0"/>
                        <a:t>10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10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620385"/>
                  </a:ext>
                </a:extLst>
              </a:tr>
              <a:tr h="51387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08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9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7FE2A-44C8-9DA2-CCA4-AB8FB81F7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radix systems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3466FA-D9E0-3692-359B-D9E5F757C5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6519" y="2329894"/>
            <a:ext cx="2794000" cy="3225800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grid of black symbols&#10;&#10;Description automatically generated">
            <a:extLst>
              <a:ext uri="{FF2B5EF4-FFF2-40B4-BE49-F238E27FC236}">
                <a16:creationId xmlns:a16="http://schemas.microsoft.com/office/drawing/2014/main" id="{39340A67-5296-FA07-2DFF-8B859E70C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08023" y="2201821"/>
            <a:ext cx="3265273" cy="345365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FF7CD-A917-C1F5-8EF6-522A4C0F2345}"/>
              </a:ext>
            </a:extLst>
          </p:cNvPr>
          <p:cNvSpPr txBox="1"/>
          <p:nvPr/>
        </p:nvSpPr>
        <p:spPr>
          <a:xfrm>
            <a:off x="960738" y="1825625"/>
            <a:ext cx="3259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Linux Libertine"/>
              </a:rPr>
              <a:t>Maya numerals (base 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D0CB0-2B61-8EA8-ACCD-02C873FA517B}"/>
              </a:ext>
            </a:extLst>
          </p:cNvPr>
          <p:cNvSpPr txBox="1"/>
          <p:nvPr/>
        </p:nvSpPr>
        <p:spPr>
          <a:xfrm>
            <a:off x="5508024" y="183248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https://en.wikipedia.org/wiki/Maya_numerals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2115D4-FC40-98EA-A066-4A71FBAD2395}"/>
              </a:ext>
            </a:extLst>
          </p:cNvPr>
          <p:cNvSpPr txBox="1"/>
          <p:nvPr/>
        </p:nvSpPr>
        <p:spPr>
          <a:xfrm>
            <a:off x="8789298" y="2570205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12 x 400 = 4800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A34317-8D58-8226-75FC-FAE2CF35652E}"/>
              </a:ext>
            </a:extLst>
          </p:cNvPr>
          <p:cNvSpPr txBox="1"/>
          <p:nvPr/>
        </p:nvSpPr>
        <p:spPr>
          <a:xfrm>
            <a:off x="8773296" y="3452913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 x 20 = 320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9D802-772A-9BC2-81DC-4A2D8C73C6A6}"/>
              </a:ext>
            </a:extLst>
          </p:cNvPr>
          <p:cNvSpPr txBox="1"/>
          <p:nvPr/>
        </p:nvSpPr>
        <p:spPr>
          <a:xfrm>
            <a:off x="8789298" y="455419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BB698-2D9F-881C-A781-677D174D83EE}"/>
              </a:ext>
            </a:extLst>
          </p:cNvPr>
          <p:cNvSpPr txBox="1"/>
          <p:nvPr/>
        </p:nvSpPr>
        <p:spPr>
          <a:xfrm>
            <a:off x="8789298" y="5094029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 + 320 + 4800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87626-287C-372E-4D69-164105437E53}"/>
              </a:ext>
            </a:extLst>
          </p:cNvPr>
          <p:cNvSpPr txBox="1"/>
          <p:nvPr/>
        </p:nvSpPr>
        <p:spPr>
          <a:xfrm>
            <a:off x="2312789" y="5793974"/>
            <a:ext cx="6390467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We'll revisit these we when talk about Unicode!</a:t>
            </a:r>
          </a:p>
        </p:txBody>
      </p:sp>
    </p:spTree>
    <p:extLst>
      <p:ext uri="{BB962C8B-B14F-4D97-AF65-F5344CB8AC3E}">
        <p14:creationId xmlns:p14="http://schemas.microsoft.com/office/powerpoint/2010/main" val="4622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DE1A-436E-B70C-142E-3801E8D5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CDFD-D31B-957D-D192-2BE4316FA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Quick Homework 2 review</a:t>
            </a:r>
          </a:p>
          <a:p>
            <a:r>
              <a:rPr lang="en-US" sz="3600" dirty="0"/>
              <a:t>Background: </a:t>
            </a:r>
          </a:p>
          <a:p>
            <a:pPr lvl="1"/>
            <a:r>
              <a:rPr lang="en-US" sz="3200" dirty="0"/>
              <a:t>Computer architecture</a:t>
            </a:r>
          </a:p>
          <a:p>
            <a:pPr lvl="1"/>
            <a:r>
              <a:rPr lang="en-US" sz="3200" dirty="0"/>
              <a:t>Binary, hexadecimal representations</a:t>
            </a:r>
          </a:p>
          <a:p>
            <a:pPr lvl="1"/>
            <a:r>
              <a:rPr lang="en-US" sz="3200" dirty="0"/>
              <a:t>Computers vs. human brain</a:t>
            </a:r>
          </a:p>
          <a:p>
            <a:pPr lvl="1"/>
            <a:r>
              <a:rPr lang="en-US" sz="3200" dirty="0"/>
              <a:t>Turing Machine</a:t>
            </a:r>
          </a:p>
          <a:p>
            <a:r>
              <a:rPr lang="en-US" sz="3600" dirty="0"/>
              <a:t>Python and numbers</a:t>
            </a:r>
          </a:p>
          <a:p>
            <a:pPr lvl="1"/>
            <a:r>
              <a:rPr lang="en-US" sz="3200" dirty="0"/>
              <a:t>Homework 3 (</a:t>
            </a:r>
            <a:r>
              <a:rPr lang="en-US" sz="3200" i="1" dirty="0"/>
              <a:t>yes, we use Python</a:t>
            </a:r>
            <a:r>
              <a:rPr lang="en-US" sz="3200" dirty="0"/>
              <a:t>!)</a:t>
            </a:r>
          </a:p>
          <a:p>
            <a:endParaRPr lang="en-US" sz="3600" dirty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92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A close-up of a computer chip&#10;&#10;Description automatically generated">
            <a:extLst>
              <a:ext uri="{FF2B5EF4-FFF2-40B4-BE49-F238E27FC236}">
                <a16:creationId xmlns:a16="http://schemas.microsoft.com/office/drawing/2014/main" id="{3AE1B94A-8C16-D83D-1AE7-FA43E0365A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80" t="8333" r="45284" b="8899"/>
          <a:stretch/>
        </p:blipFill>
        <p:spPr>
          <a:xfrm>
            <a:off x="1221629" y="2067028"/>
            <a:ext cx="4267909" cy="36378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836F9-5292-113E-A5CB-917CB9B9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D0890-7270-FA54-320C-B5E1BBA82D7B}"/>
              </a:ext>
            </a:extLst>
          </p:cNvPr>
          <p:cNvSpPr txBox="1"/>
          <p:nvPr/>
        </p:nvSpPr>
        <p:spPr>
          <a:xfrm>
            <a:off x="1258329" y="1828497"/>
            <a:ext cx="410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Apple M2 Ultra (</a:t>
            </a:r>
            <a:r>
              <a:rPr lang="en-US" dirty="0">
                <a:solidFill>
                  <a:srgbClr val="FF0000"/>
                </a:solidFill>
              </a:rPr>
              <a:t>134 billion transistors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DCC6D-B579-22A0-197B-B4DB5298A134}"/>
              </a:ext>
            </a:extLst>
          </p:cNvPr>
          <p:cNvSpPr txBox="1"/>
          <p:nvPr/>
        </p:nvSpPr>
        <p:spPr>
          <a:xfrm>
            <a:off x="5112950" y="4888226"/>
            <a:ext cx="1638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Memory (RAM)</a:t>
            </a:r>
          </a:p>
          <a:p>
            <a:r>
              <a:rPr lang="en-US" dirty="0"/>
              <a:t>192GB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26E1AB-B5E6-C68A-F16E-5589DB79CD2E}"/>
              </a:ext>
            </a:extLst>
          </p:cNvPr>
          <p:cNvCxnSpPr>
            <a:cxnSpLocks/>
          </p:cNvCxnSpPr>
          <p:nvPr/>
        </p:nvCxnSpPr>
        <p:spPr>
          <a:xfrm>
            <a:off x="4743280" y="3961982"/>
            <a:ext cx="1006633" cy="94372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E20E2F-C7CA-31FE-373E-21683E19D249}"/>
              </a:ext>
            </a:extLst>
          </p:cNvPr>
          <p:cNvCxnSpPr>
            <a:cxnSpLocks/>
          </p:cNvCxnSpPr>
          <p:nvPr/>
        </p:nvCxnSpPr>
        <p:spPr>
          <a:xfrm>
            <a:off x="4050278" y="4474182"/>
            <a:ext cx="842843" cy="104289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FF10A2F3-9C09-8A87-50B0-F4F8ABBB5CC9}"/>
              </a:ext>
            </a:extLst>
          </p:cNvPr>
          <p:cNvSpPr/>
          <p:nvPr/>
        </p:nvSpPr>
        <p:spPr>
          <a:xfrm>
            <a:off x="4441672" y="2149037"/>
            <a:ext cx="2616482" cy="1300745"/>
          </a:xfrm>
          <a:prstGeom prst="wedgeEllipseCallout">
            <a:avLst>
              <a:gd name="adj1" fmla="val -66495"/>
              <a:gd name="adj2" fmla="val 455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 core CPU</a:t>
            </a:r>
          </a:p>
          <a:p>
            <a:pPr algn="ctr"/>
            <a:r>
              <a:rPr lang="en-US" dirty="0"/>
              <a:t>76 core GPU</a:t>
            </a:r>
          </a:p>
          <a:p>
            <a:pPr algn="ctr"/>
            <a:r>
              <a:rPr lang="en-US" dirty="0"/>
              <a:t>32 core Neural Engine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1E9A59A8-B119-65AC-7FF7-5732EA31F2B6}"/>
              </a:ext>
            </a:extLst>
          </p:cNvPr>
          <p:cNvSpPr/>
          <p:nvPr/>
        </p:nvSpPr>
        <p:spPr>
          <a:xfrm>
            <a:off x="31702" y="5090373"/>
            <a:ext cx="4388246" cy="1688745"/>
          </a:xfrm>
          <a:prstGeom prst="wedgeEllipseCallout">
            <a:avLst>
              <a:gd name="adj1" fmla="val 22481"/>
              <a:gd name="adj2" fmla="val -773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16 x (192KB + 128KB) + 8 x (128KB + 64KB) L1 cache + 64MB L2 cache</a:t>
            </a:r>
          </a:p>
          <a:p>
            <a:pPr algn="ctr"/>
            <a:r>
              <a:rPr lang="en-US" dirty="0"/>
              <a:t>96MB L3 cache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0908B94-2862-8B84-3587-3F3B11CF6C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7216" y="2343278"/>
            <a:ext cx="3378200" cy="2413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EDF2D4-C04D-586E-0B90-BBE39976C886}"/>
              </a:ext>
            </a:extLst>
          </p:cNvPr>
          <p:cNvSpPr txBox="1"/>
          <p:nvPr/>
        </p:nvSpPr>
        <p:spPr>
          <a:xfrm>
            <a:off x="6808303" y="1829778"/>
            <a:ext cx="3737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Human brain: </a:t>
            </a:r>
            <a:r>
              <a:rPr lang="en-US" sz="1800" dirty="0">
                <a:solidFill>
                  <a:srgbClr val="FF0000"/>
                </a:solidFill>
              </a:rPr>
              <a:t>86 billion neurons</a:t>
            </a:r>
            <a:r>
              <a:rPr lang="en-US" sz="1800" baseline="30000" dirty="0"/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F78EF4-69AC-998D-69FE-C072FB7CB4D5}"/>
              </a:ext>
            </a:extLst>
          </p:cNvPr>
          <p:cNvSpPr txBox="1"/>
          <p:nvPr/>
        </p:nvSpPr>
        <p:spPr>
          <a:xfrm>
            <a:off x="6436737" y="5754211"/>
            <a:ext cx="5506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Herculano-Houzel, S. The Human Brain in Numbers: A Linearly Scaled-up Primate Brain . </a:t>
            </a:r>
            <a:r>
              <a:rPr lang="en-US" sz="1600" i="1" dirty="0"/>
              <a:t>Frontiers in Human Neuroscience</a:t>
            </a:r>
            <a:r>
              <a:rPr lang="en-US" sz="1600" dirty="0"/>
              <a:t>. 2009;3:31. doi:10.3389/neuro.09.031.2009.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3D7139-BCE4-0087-8ECE-567B99FDE0EA}"/>
              </a:ext>
            </a:extLst>
          </p:cNvPr>
          <p:cNvSpPr txBox="1"/>
          <p:nvPr/>
        </p:nvSpPr>
        <p:spPr>
          <a:xfrm>
            <a:off x="6838691" y="4905707"/>
            <a:ext cx="3737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20W</a:t>
            </a:r>
            <a:r>
              <a:rPr lang="en-US" dirty="0"/>
              <a:t> of power (oft-cited figure)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76DCEA-6818-0005-F6EE-93E12065E121}"/>
              </a:ext>
            </a:extLst>
          </p:cNvPr>
          <p:cNvSpPr txBox="1"/>
          <p:nvPr/>
        </p:nvSpPr>
        <p:spPr>
          <a:xfrm>
            <a:off x="3114085" y="1474447"/>
            <a:ext cx="3737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TDP 62W</a:t>
            </a:r>
            <a:r>
              <a:rPr lang="en-US" dirty="0"/>
              <a:t> power (250W max?)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054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8" grpId="0"/>
      <p:bldP spid="20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62F5-9343-8113-C798-5AD6ACD63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6" name="Content Placeholder 5" descr="A close-up of a poster&#10;&#10;Description automatically generated">
            <a:extLst>
              <a:ext uri="{FF2B5EF4-FFF2-40B4-BE49-F238E27FC236}">
                <a16:creationId xmlns:a16="http://schemas.microsoft.com/office/drawing/2014/main" id="{A70E250B-54A6-FDB5-9FB4-05F42B46AC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856054" cy="4742947"/>
          </a:xfrm>
          <a:ln>
            <a:solidFill>
              <a:schemeClr val="tx1"/>
            </a:solidFill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30DCC6-633A-A61B-3DEC-D65FD86943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3589" y="1690688"/>
            <a:ext cx="4126100" cy="193136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74917C-39DD-8BB5-2448-CEA9C2DBB940}"/>
              </a:ext>
            </a:extLst>
          </p:cNvPr>
          <p:cNvSpPr txBox="1"/>
          <p:nvPr/>
        </p:nvSpPr>
        <p:spPr>
          <a:xfrm>
            <a:off x="5552862" y="3920843"/>
            <a:ext cx="547503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292929"/>
                </a:solidFill>
                <a:effectLst/>
                <a:latin typeface="tablet-gothic"/>
              </a:rPr>
              <a:t>it was estimated that by the mid-1960s, half of the world's computers were 1401s.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191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7866" y="1227606"/>
            <a:ext cx="270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8 core machine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AED81F-7EBA-40AD-90CA-7B053D87B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990" y="1845503"/>
            <a:ext cx="6798024" cy="4351338"/>
          </a:xfr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7D22F044-0B0C-66B0-7171-40FD7E172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047" y="3768238"/>
            <a:ext cx="2616200" cy="154940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E326512C-DE25-178E-3020-A498463B9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047" y="5389564"/>
            <a:ext cx="1933435" cy="941143"/>
          </a:xfrm>
          <a:prstGeom prst="rect">
            <a:avLst/>
          </a:prstGeom>
        </p:spPr>
      </p:pic>
      <p:pic>
        <p:nvPicPr>
          <p:cNvPr id="14" name="Picture 13" descr="A screenshot of a phone&#10;&#10;Description automatically generated">
            <a:extLst>
              <a:ext uri="{FF2B5EF4-FFF2-40B4-BE49-F238E27FC236}">
                <a16:creationId xmlns:a16="http://schemas.microsoft.com/office/drawing/2014/main" id="{EFFAC770-AE11-5B32-747B-A561D2783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999" y="2314307"/>
            <a:ext cx="3005801" cy="166886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617DC-E94D-2BCD-ABF6-5711E799DDA4}"/>
              </a:ext>
            </a:extLst>
          </p:cNvPr>
          <p:cNvSpPr/>
          <p:nvPr/>
        </p:nvSpPr>
        <p:spPr>
          <a:xfrm>
            <a:off x="6359777" y="2418172"/>
            <a:ext cx="1949198" cy="146113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D4D6649-82EA-71A1-C19E-A66C8C620D46}"/>
              </a:ext>
            </a:extLst>
          </p:cNvPr>
          <p:cNvSpPr/>
          <p:nvPr/>
        </p:nvSpPr>
        <p:spPr>
          <a:xfrm>
            <a:off x="6398801" y="3879307"/>
            <a:ext cx="1403218" cy="64299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93ABA5B-EA4A-5A85-DBF2-29BC57010772}"/>
              </a:ext>
            </a:extLst>
          </p:cNvPr>
          <p:cNvSpPr/>
          <p:nvPr/>
        </p:nvSpPr>
        <p:spPr>
          <a:xfrm>
            <a:off x="6359777" y="4527718"/>
            <a:ext cx="1442242" cy="94114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8EFB491-67B3-632E-55D1-5D4D511B8ADC}"/>
              </a:ext>
            </a:extLst>
          </p:cNvPr>
          <p:cNvSpPr/>
          <p:nvPr/>
        </p:nvSpPr>
        <p:spPr>
          <a:xfrm>
            <a:off x="7808706" y="3879305"/>
            <a:ext cx="500269" cy="64299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E8BD40-7066-3F83-4BDB-506239860008}"/>
              </a:ext>
            </a:extLst>
          </p:cNvPr>
          <p:cNvSpPr/>
          <p:nvPr/>
        </p:nvSpPr>
        <p:spPr>
          <a:xfrm>
            <a:off x="4830417" y="2978692"/>
            <a:ext cx="1568384" cy="1752333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7311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Machine Language</a:t>
            </a:r>
          </a:p>
          <a:p>
            <a:pPr lvl="1"/>
            <a:r>
              <a:rPr lang="en-US" dirty="0"/>
              <a:t>A CPU understands only one language: machine language (</a:t>
            </a:r>
            <a:r>
              <a:rPr lang="en-US" dirty="0">
                <a:solidFill>
                  <a:srgbClr val="FF0000"/>
                </a:solidFill>
              </a:rPr>
              <a:t>Intel/AMD x86</a:t>
            </a:r>
            <a:r>
              <a:rPr lang="en-US" dirty="0"/>
              <a:t>)</a:t>
            </a:r>
          </a:p>
          <a:p>
            <a:pPr lvl="2"/>
            <a:r>
              <a:rPr lang="en-US" b="1" dirty="0"/>
              <a:t>all</a:t>
            </a:r>
            <a:r>
              <a:rPr lang="en-US" dirty="0"/>
              <a:t> </a:t>
            </a:r>
            <a:r>
              <a:rPr lang="en-US" b="1" dirty="0"/>
              <a:t>other</a:t>
            </a:r>
            <a:r>
              <a:rPr lang="en-US" dirty="0"/>
              <a:t> </a:t>
            </a:r>
            <a:r>
              <a:rPr lang="en-US" b="1" dirty="0"/>
              <a:t>languages</a:t>
            </a:r>
            <a:r>
              <a:rPr lang="en-US" dirty="0"/>
              <a:t> must be translated into machine language</a:t>
            </a:r>
          </a:p>
          <a:p>
            <a:pPr lvl="1"/>
            <a:r>
              <a:rPr lang="en-US" dirty="0"/>
              <a:t>Primitive instructions include:</a:t>
            </a:r>
          </a:p>
          <a:p>
            <a:pPr lvl="2"/>
            <a:r>
              <a:rPr lang="en-US" dirty="0"/>
              <a:t>MOV</a:t>
            </a:r>
          </a:p>
          <a:p>
            <a:pPr lvl="2"/>
            <a:r>
              <a:rPr lang="en-US" dirty="0"/>
              <a:t>PUSH</a:t>
            </a:r>
          </a:p>
          <a:p>
            <a:pPr lvl="2"/>
            <a:r>
              <a:rPr lang="en-US" dirty="0"/>
              <a:t>POP</a:t>
            </a:r>
          </a:p>
          <a:p>
            <a:pPr lvl="2"/>
            <a:r>
              <a:rPr lang="en-US" dirty="0"/>
              <a:t>ADD / SUB</a:t>
            </a:r>
          </a:p>
          <a:p>
            <a:pPr lvl="2"/>
            <a:r>
              <a:rPr lang="en-US" dirty="0"/>
              <a:t>INC / DEC</a:t>
            </a:r>
          </a:p>
          <a:p>
            <a:pPr lvl="2"/>
            <a:r>
              <a:rPr lang="en-US" dirty="0"/>
              <a:t>IMUL / IDIV</a:t>
            </a:r>
          </a:p>
          <a:p>
            <a:pPr lvl="2"/>
            <a:r>
              <a:rPr lang="en-US" dirty="0"/>
              <a:t>AND / OR / XOR / NOT</a:t>
            </a:r>
          </a:p>
          <a:p>
            <a:pPr lvl="2"/>
            <a:r>
              <a:rPr lang="en-US" dirty="0"/>
              <a:t>NEG</a:t>
            </a:r>
          </a:p>
          <a:p>
            <a:pPr lvl="2"/>
            <a:r>
              <a:rPr lang="en-US" dirty="0"/>
              <a:t>SHL / SHR</a:t>
            </a:r>
          </a:p>
          <a:p>
            <a:pPr lvl="2"/>
            <a:r>
              <a:rPr lang="en-US" dirty="0"/>
              <a:t>JMP</a:t>
            </a:r>
          </a:p>
          <a:p>
            <a:pPr lvl="2"/>
            <a:r>
              <a:rPr lang="en-US" dirty="0"/>
              <a:t>CMP</a:t>
            </a:r>
          </a:p>
          <a:p>
            <a:pPr lvl="2"/>
            <a:r>
              <a:rPr lang="en-US" dirty="0"/>
              <a:t>JE / JNE / JZ / JG / JGE / JL / JLE</a:t>
            </a:r>
          </a:p>
          <a:p>
            <a:pPr lvl="2"/>
            <a:r>
              <a:rPr lang="en-US" dirty="0"/>
              <a:t>CALL / RET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829583"/>
            <a:ext cx="4395439" cy="3296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245" y="6126163"/>
            <a:ext cx="4814501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Assembly Language: (this notation)</a:t>
            </a:r>
          </a:p>
          <a:p>
            <a:r>
              <a:rPr lang="en-US" dirty="0"/>
              <a:t>by definition, nothing built on it is more powerful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8792" y="6331581"/>
            <a:ext cx="447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www.cs.virginia.edu</a:t>
            </a:r>
            <a:r>
              <a:rPr lang="en-US" sz="1400" dirty="0"/>
              <a:t>/~</a:t>
            </a:r>
            <a:r>
              <a:rPr lang="en-US" sz="1400" dirty="0" err="1"/>
              <a:t>evans</a:t>
            </a:r>
            <a:r>
              <a:rPr lang="en-US" sz="1400" dirty="0"/>
              <a:t>/cs216/guides/x86.html</a:t>
            </a:r>
          </a:p>
        </p:txBody>
      </p:sp>
    </p:spTree>
    <p:extLst>
      <p:ext uri="{BB962C8B-B14F-4D97-AF65-F5344CB8AC3E}">
        <p14:creationId xmlns:p14="http://schemas.microsoft.com/office/powerpoint/2010/main" val="17139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84AC-AD33-0527-1520-330CF8FC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C085B7-5DDF-EB65-A8AE-A2C2199E69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5412" y="2185202"/>
            <a:ext cx="4011759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8F1A6-5591-5A1B-BA16-63DE84CE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281" y="1814255"/>
            <a:ext cx="6209270" cy="47966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Machine Language (ML)</a:t>
            </a:r>
          </a:p>
          <a:p>
            <a:r>
              <a:rPr lang="en-US" sz="2400" dirty="0"/>
              <a:t>A CPU understands only one language: </a:t>
            </a:r>
            <a:r>
              <a:rPr lang="en-US" sz="2400" b="1" dirty="0"/>
              <a:t>machine language</a:t>
            </a:r>
            <a:r>
              <a:rPr lang="en-US" sz="2400" dirty="0"/>
              <a:t> (ML), e.g. ARM64 or x86.</a:t>
            </a:r>
          </a:p>
          <a:p>
            <a:r>
              <a:rPr lang="en-US" sz="2400" b="1" dirty="0"/>
              <a:t>all</a:t>
            </a:r>
            <a:r>
              <a:rPr lang="en-US" sz="2400" dirty="0"/>
              <a:t> </a:t>
            </a:r>
            <a:r>
              <a:rPr lang="en-US" sz="2400" b="1" dirty="0"/>
              <a:t>other</a:t>
            </a:r>
            <a:r>
              <a:rPr lang="en-US" sz="2400" dirty="0"/>
              <a:t> </a:t>
            </a:r>
            <a:r>
              <a:rPr lang="en-US" sz="2400" b="1" dirty="0"/>
              <a:t>languages</a:t>
            </a:r>
            <a:r>
              <a:rPr lang="en-US" sz="2400" dirty="0"/>
              <a:t> must be translated into ML</a:t>
            </a:r>
          </a:p>
          <a:p>
            <a:r>
              <a:rPr lang="en-US" dirty="0"/>
              <a:t>Each core is an independent CPU itself:</a:t>
            </a:r>
          </a:p>
          <a:p>
            <a:pPr lvl="1"/>
            <a:r>
              <a:rPr lang="en-US" b="0" i="0" u="none" strike="noStrike" dirty="0">
                <a:effectLst/>
                <a:latin typeface="Lato" panose="020F0502020204030203" pitchFamily="34" charset="0"/>
              </a:rPr>
              <a:t>31 general purpose registers X0..X31</a:t>
            </a:r>
          </a:p>
          <a:p>
            <a:pPr lvl="1"/>
            <a:r>
              <a:rPr lang="en-US" dirty="0">
                <a:latin typeface="Lato" panose="020F0502020204030203" pitchFamily="34" charset="0"/>
              </a:rPr>
              <a:t>32 floating point/vector registers</a:t>
            </a:r>
          </a:p>
          <a:p>
            <a:pPr lvl="1"/>
            <a:r>
              <a:rPr lang="en-US" dirty="0"/>
              <a:t>SP (stack pointer)</a:t>
            </a:r>
          </a:p>
          <a:p>
            <a:r>
              <a:rPr lang="en-US" dirty="0"/>
              <a:t>Primitive instructions include:</a:t>
            </a:r>
          </a:p>
          <a:p>
            <a:pPr lvl="1"/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ADD 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X0, X1, X2</a:t>
            </a:r>
          </a:p>
          <a:p>
            <a:pPr lvl="1"/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MOV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 X0, </a:t>
            </a:r>
            <a:r>
              <a:rPr lang="en-US" sz="2100" b="0" i="0" u="none" strike="noStrike" dirty="0">
                <a:solidFill>
                  <a:srgbClr val="FF8E3C"/>
                </a:solidFill>
                <a:effectLst/>
                <a:latin typeface="Courier" panose="02070309020205020404" pitchFamily="49" charset="0"/>
              </a:rPr>
              <a:t>#1</a:t>
            </a:r>
            <a:endParaRPr lang="en-US" sz="2100" dirty="0">
              <a:solidFill>
                <a:srgbClr val="FF8E3C"/>
              </a:solidFill>
              <a:latin typeface="Courier" panose="02070309020205020404" pitchFamily="49" charset="0"/>
            </a:endParaRPr>
          </a:p>
          <a:p>
            <a:pPr lvl="1"/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LDR 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X0, [&lt;</a:t>
            </a:r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address&gt;]</a:t>
            </a:r>
          </a:p>
          <a:p>
            <a:pPr lvl="1"/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STRW 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X0, [&lt;</a:t>
            </a:r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address&gt;]</a:t>
            </a:r>
          </a:p>
          <a:p>
            <a:pPr lvl="1"/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CBZ 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&lt;</a:t>
            </a:r>
            <a:r>
              <a:rPr lang="en-US" sz="2100" b="0" i="0" u="none" strike="noStrike" dirty="0" err="1">
                <a:effectLst/>
                <a:latin typeface="Courier" panose="02070309020205020404" pitchFamily="49" charset="0"/>
              </a:rPr>
              <a:t>Xn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&gt; &lt;label&gt; </a:t>
            </a:r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and CBNZ 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&lt;</a:t>
            </a:r>
            <a:r>
              <a:rPr lang="en-US" sz="2100" b="0" i="0" u="none" strike="noStrike" dirty="0" err="1">
                <a:effectLst/>
                <a:latin typeface="Courier" panose="02070309020205020404" pitchFamily="49" charset="0"/>
              </a:rPr>
              <a:t>Xn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&gt; &lt;label&gt;</a:t>
            </a:r>
          </a:p>
          <a:p>
            <a:pPr lvl="1"/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BL </a:t>
            </a:r>
            <a:r>
              <a:rPr lang="en-US" sz="2100" b="0" i="0" u="none" strike="noStrike" dirty="0">
                <a:effectLst/>
                <a:latin typeface="Courier" panose="02070309020205020404" pitchFamily="49" charset="0"/>
              </a:rPr>
              <a:t>&lt;label&gt; / </a:t>
            </a:r>
            <a:r>
              <a:rPr lang="en-US" sz="2100" b="0" i="0" u="none" strike="noStrike" dirty="0">
                <a:solidFill>
                  <a:srgbClr val="D8BEFF"/>
                </a:solidFill>
                <a:effectLst/>
                <a:latin typeface="Courier" panose="02070309020205020404" pitchFamily="49" charset="0"/>
              </a:rPr>
              <a:t>RET</a:t>
            </a:r>
            <a:endParaRPr lang="en-US" sz="210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8A729DF3-9BAE-BA3E-CE59-5C8B436BD9F4}"/>
              </a:ext>
            </a:extLst>
          </p:cNvPr>
          <p:cNvSpPr/>
          <p:nvPr/>
        </p:nvSpPr>
        <p:spPr>
          <a:xfrm rot="14297666">
            <a:off x="3097832" y="1017620"/>
            <a:ext cx="387935" cy="22488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2C371AF8-C294-1E1B-AE1C-5DE0EEBBB195}"/>
              </a:ext>
            </a:extLst>
          </p:cNvPr>
          <p:cNvSpPr/>
          <p:nvPr/>
        </p:nvSpPr>
        <p:spPr>
          <a:xfrm>
            <a:off x="3799610" y="1066023"/>
            <a:ext cx="2058338" cy="797719"/>
          </a:xfrm>
          <a:prstGeom prst="wedgeEllipseCallout">
            <a:avLst>
              <a:gd name="adj1" fmla="val -79509"/>
              <a:gd name="adj2" fmla="val 1974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 core CPU</a:t>
            </a:r>
          </a:p>
          <a:p>
            <a:pPr algn="ctr"/>
            <a:r>
              <a:rPr lang="en-US" dirty="0"/>
              <a:t>8 + 2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F0068716-94D0-9E05-D542-AAD4F22521EF}"/>
              </a:ext>
            </a:extLst>
          </p:cNvPr>
          <p:cNvSpPr/>
          <p:nvPr/>
        </p:nvSpPr>
        <p:spPr>
          <a:xfrm>
            <a:off x="3916154" y="3498333"/>
            <a:ext cx="2058338" cy="580488"/>
          </a:xfrm>
          <a:prstGeom prst="wedgeEllipseCallout">
            <a:avLst>
              <a:gd name="adj1" fmla="val -48892"/>
              <a:gd name="adj2" fmla="val 1255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32 core GPU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23715-40F1-4D08-1636-87AAB30D8987}"/>
              </a:ext>
            </a:extLst>
          </p:cNvPr>
          <p:cNvSpPr txBox="1"/>
          <p:nvPr/>
        </p:nvSpPr>
        <p:spPr>
          <a:xfrm>
            <a:off x="5531707" y="6373946"/>
            <a:ext cx="5636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https://developer.arm.com/documentation/ddi0602/2022-12/?lang=en</a:t>
            </a:r>
            <a:endParaRPr lang="en-US" sz="1400" dirty="0"/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748991DD-8155-0FA4-C413-D849BA4CA6FB}"/>
              </a:ext>
            </a:extLst>
          </p:cNvPr>
          <p:cNvSpPr/>
          <p:nvPr/>
        </p:nvSpPr>
        <p:spPr>
          <a:xfrm>
            <a:off x="2062169" y="6277512"/>
            <a:ext cx="2058338" cy="580488"/>
          </a:xfrm>
          <a:prstGeom prst="wedgeEllipseCallout">
            <a:avLst>
              <a:gd name="adj1" fmla="val -56096"/>
              <a:gd name="adj2" fmla="val -121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 (SLC)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49D3FBD9-7D0F-09C5-72C0-54BDC9A07BF7}"/>
              </a:ext>
            </a:extLst>
          </p:cNvPr>
          <p:cNvSpPr/>
          <p:nvPr/>
        </p:nvSpPr>
        <p:spPr>
          <a:xfrm>
            <a:off x="119449" y="2898049"/>
            <a:ext cx="1109914" cy="580488"/>
          </a:xfrm>
          <a:prstGeom prst="wedgeEllipseCallout">
            <a:avLst>
              <a:gd name="adj1" fmla="val 61174"/>
              <a:gd name="adj2" fmla="val 129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D8C30-5E2D-17EA-D3A3-5693E58058A6}"/>
              </a:ext>
            </a:extLst>
          </p:cNvPr>
          <p:cNvSpPr txBox="1"/>
          <p:nvPr/>
        </p:nvSpPr>
        <p:spPr>
          <a:xfrm>
            <a:off x="800041" y="1725417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Monolithic</a:t>
            </a:r>
            <a:r>
              <a:rPr lang="en-US" sz="2400" dirty="0"/>
              <a:t>: </a:t>
            </a:r>
            <a:r>
              <a:rPr lang="en-US" sz="2400" i="1" dirty="0"/>
              <a:t>all in one</a:t>
            </a:r>
          </a:p>
        </p:txBody>
      </p:sp>
    </p:spTree>
    <p:extLst>
      <p:ext uri="{BB962C8B-B14F-4D97-AF65-F5344CB8AC3E}">
        <p14:creationId xmlns:p14="http://schemas.microsoft.com/office/powerpoint/2010/main" val="26894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animBg="1"/>
      <p:bldP spid="6" grpId="0" animBg="1"/>
      <p:bldP spid="7" grpId="0" animBg="1"/>
      <p:bldP spid="9" grpId="0"/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F316A-6838-3BAD-1B50-C049CE234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55"/>
          <a:stretch/>
        </p:blipFill>
        <p:spPr>
          <a:xfrm>
            <a:off x="5134861" y="2998311"/>
            <a:ext cx="6478436" cy="3329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68A4A-D817-0C42-BA3A-8B158149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Fugaku</a:t>
            </a:r>
            <a:r>
              <a:rPr lang="en-US" dirty="0"/>
              <a:t> supercomputer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D4499-11FE-AB4A-9B42-1A3E57EC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7268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World's fastest computer (using the ARM instruction set) until May 2022</a:t>
            </a:r>
          </a:p>
          <a:p>
            <a:r>
              <a:rPr lang="en-US" dirty="0"/>
              <a:t>Power consumption of 30 (to 40) megawatts (#1)</a:t>
            </a:r>
          </a:p>
          <a:p>
            <a:r>
              <a:rPr lang="en-US" sz="2100" dirty="0">
                <a:hlinkClick r:id="rId3"/>
              </a:rPr>
              <a:t>https://www.fujitsu.com/global/about/innovation/fugaku/</a:t>
            </a:r>
            <a:endParaRPr lang="en-US" sz="21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46CA8-F469-204F-9277-9A9714BDA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697" y="2998311"/>
            <a:ext cx="3351473" cy="1332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23A2C-8E62-0D4B-BE7B-E3EC1BA59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7" y="4622385"/>
            <a:ext cx="5595183" cy="17050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2878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AB3B-4C47-CE00-DD35-45A7FD3A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Supercomputers rely on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7CA8-1908-D5CA-6FF3-90873042D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8368" cy="4351338"/>
          </a:xfrm>
        </p:spPr>
        <p:txBody>
          <a:bodyPr/>
          <a:lstStyle/>
          <a:p>
            <a:r>
              <a:rPr lang="en-US" sz="2400" dirty="0"/>
              <a:t>each chip may have 64 cores each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 all tasks are easily parallelizable.</a:t>
            </a:r>
          </a:p>
          <a:p>
            <a:pPr lvl="1"/>
            <a:r>
              <a:rPr lang="en-US" dirty="0"/>
              <a:t>Can you use 8 million cores?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e.g. </a:t>
            </a:r>
            <a:r>
              <a:rPr lang="en-US" i="1" dirty="0">
                <a:solidFill>
                  <a:srgbClr val="FF0000"/>
                </a:solidFill>
              </a:rPr>
              <a:t>analyze 8 million sentences at a time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94C05-87F5-F3DA-2F1E-AF85E0A4E025}"/>
              </a:ext>
            </a:extLst>
          </p:cNvPr>
          <p:cNvSpPr txBox="1"/>
          <p:nvPr/>
        </p:nvSpPr>
        <p:spPr>
          <a:xfrm>
            <a:off x="6182083" y="1573491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https://www.top500.org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CA868D-8CC7-175A-BE6B-8507D434A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80" y="2172682"/>
            <a:ext cx="3039464" cy="1122385"/>
          </a:xfrm>
          <a:prstGeom prst="rect">
            <a:avLst/>
          </a:prstGeom>
        </p:spPr>
      </p:pic>
      <p:pic>
        <p:nvPicPr>
          <p:cNvPr id="2049" name="Picture 1" descr="M12">
            <a:extLst>
              <a:ext uri="{FF2B5EF4-FFF2-40B4-BE49-F238E27FC236}">
                <a16:creationId xmlns:a16="http://schemas.microsoft.com/office/drawing/2014/main" id="{8952E3D7-4E29-414D-692F-1281211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12">
            <a:extLst>
              <a:ext uri="{FF2B5EF4-FFF2-40B4-BE49-F238E27FC236}">
                <a16:creationId xmlns:a16="http://schemas.microsoft.com/office/drawing/2014/main" id="{70E35AEF-77D6-19FD-8600-30673A7A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12">
            <a:extLst>
              <a:ext uri="{FF2B5EF4-FFF2-40B4-BE49-F238E27FC236}">
                <a16:creationId xmlns:a16="http://schemas.microsoft.com/office/drawing/2014/main" id="{C65CECA6-7921-21FF-5DFE-E87CE490D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12">
            <a:extLst>
              <a:ext uri="{FF2B5EF4-FFF2-40B4-BE49-F238E27FC236}">
                <a16:creationId xmlns:a16="http://schemas.microsoft.com/office/drawing/2014/main" id="{611DAA8C-C0FA-7A5B-20BF-679A4B63C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V1">
            <a:extLst>
              <a:ext uri="{FF2B5EF4-FFF2-40B4-BE49-F238E27FC236}">
                <a16:creationId xmlns:a16="http://schemas.microsoft.com/office/drawing/2014/main" id="{0A51C2C3-7805-FF9B-245E-16F7F27D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1">
            <a:extLst>
              <a:ext uri="{FF2B5EF4-FFF2-40B4-BE49-F238E27FC236}">
                <a16:creationId xmlns:a16="http://schemas.microsoft.com/office/drawing/2014/main" id="{B464B83A-BE39-9666-0469-42A1E830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V1">
            <a:extLst>
              <a:ext uri="{FF2B5EF4-FFF2-40B4-BE49-F238E27FC236}">
                <a16:creationId xmlns:a16="http://schemas.microsoft.com/office/drawing/2014/main" id="{6D1D4743-7215-DBCE-75C6-0BDA2238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1">
            <a:extLst>
              <a:ext uri="{FF2B5EF4-FFF2-40B4-BE49-F238E27FC236}">
                <a16:creationId xmlns:a16="http://schemas.microsoft.com/office/drawing/2014/main" id="{2616EC26-2F41-62CC-7206-2A90D82D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V1">
            <a:extLst>
              <a:ext uri="{FF2B5EF4-FFF2-40B4-BE49-F238E27FC236}">
                <a16:creationId xmlns:a16="http://schemas.microsoft.com/office/drawing/2014/main" id="{8A7E435B-5A02-F9A6-4C02-0B283B4B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1">
            <a:extLst>
              <a:ext uri="{FF2B5EF4-FFF2-40B4-BE49-F238E27FC236}">
                <a16:creationId xmlns:a16="http://schemas.microsoft.com/office/drawing/2014/main" id="{C93DF2B8-9FEB-7A19-647B-30394F282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V20">
            <a:extLst>
              <a:ext uri="{FF2B5EF4-FFF2-40B4-BE49-F238E27FC236}">
                <a16:creationId xmlns:a16="http://schemas.microsoft.com/office/drawing/2014/main" id="{BDFBADF3-B3F0-45C1-18CB-333A9FDDC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20">
            <a:extLst>
              <a:ext uri="{FF2B5EF4-FFF2-40B4-BE49-F238E27FC236}">
                <a16:creationId xmlns:a16="http://schemas.microsoft.com/office/drawing/2014/main" id="{0740D7F8-776C-7969-6C33-D40EC39F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Z1">
            <a:extLst>
              <a:ext uri="{FF2B5EF4-FFF2-40B4-BE49-F238E27FC236}">
                <a16:creationId xmlns:a16="http://schemas.microsoft.com/office/drawing/2014/main" id="{E1A81C26-E717-2914-24B4-BAED49FC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Z1">
            <a:extLst>
              <a:ext uri="{FF2B5EF4-FFF2-40B4-BE49-F238E27FC236}">
                <a16:creationId xmlns:a16="http://schemas.microsoft.com/office/drawing/2014/main" id="{013D090B-C539-93C3-C8E6-C0C7ACA24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M12">
            <a:extLst>
              <a:ext uri="{FF2B5EF4-FFF2-40B4-BE49-F238E27FC236}">
                <a16:creationId xmlns:a16="http://schemas.microsoft.com/office/drawing/2014/main" id="{C66E7FC4-42DD-A7F6-3A11-ABB1CECDE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12">
            <a:extLst>
              <a:ext uri="{FF2B5EF4-FFF2-40B4-BE49-F238E27FC236}">
                <a16:creationId xmlns:a16="http://schemas.microsoft.com/office/drawing/2014/main" id="{8A70C12F-B86B-FDD6-6CFA-A669BBCB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M12">
            <a:extLst>
              <a:ext uri="{FF2B5EF4-FFF2-40B4-BE49-F238E27FC236}">
                <a16:creationId xmlns:a16="http://schemas.microsoft.com/office/drawing/2014/main" id="{8844F939-52F1-FCC9-CD68-1B47FF82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12">
            <a:extLst>
              <a:ext uri="{FF2B5EF4-FFF2-40B4-BE49-F238E27FC236}">
                <a16:creationId xmlns:a16="http://schemas.microsoft.com/office/drawing/2014/main" id="{AF053AD8-04B2-A0BD-98B3-6B103FE5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V1">
            <a:extLst>
              <a:ext uri="{FF2B5EF4-FFF2-40B4-BE49-F238E27FC236}">
                <a16:creationId xmlns:a16="http://schemas.microsoft.com/office/drawing/2014/main" id="{FC0AD492-FB92-3469-F854-23CC1797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1">
            <a:extLst>
              <a:ext uri="{FF2B5EF4-FFF2-40B4-BE49-F238E27FC236}">
                <a16:creationId xmlns:a16="http://schemas.microsoft.com/office/drawing/2014/main" id="{B4D25B8C-C05F-1913-AD4C-79B8D969B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V1">
            <a:extLst>
              <a:ext uri="{FF2B5EF4-FFF2-40B4-BE49-F238E27FC236}">
                <a16:creationId xmlns:a16="http://schemas.microsoft.com/office/drawing/2014/main" id="{65EFE0DF-E5B8-EC51-E3F2-004960D3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V1">
            <a:extLst>
              <a:ext uri="{FF2B5EF4-FFF2-40B4-BE49-F238E27FC236}">
                <a16:creationId xmlns:a16="http://schemas.microsoft.com/office/drawing/2014/main" id="{FA4DDC41-32CB-7AFD-E4BE-07E4A10B6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V1">
            <a:extLst>
              <a:ext uri="{FF2B5EF4-FFF2-40B4-BE49-F238E27FC236}">
                <a16:creationId xmlns:a16="http://schemas.microsoft.com/office/drawing/2014/main" id="{C7B8EAF0-B6FD-76D2-80DE-655EBE07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V1">
            <a:extLst>
              <a:ext uri="{FF2B5EF4-FFF2-40B4-BE49-F238E27FC236}">
                <a16:creationId xmlns:a16="http://schemas.microsoft.com/office/drawing/2014/main" id="{E8863344-F898-75B0-EB54-38F245DA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V20">
            <a:extLst>
              <a:ext uri="{FF2B5EF4-FFF2-40B4-BE49-F238E27FC236}">
                <a16:creationId xmlns:a16="http://schemas.microsoft.com/office/drawing/2014/main" id="{1F326760-B299-8A7D-C5B3-0B48B261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V20">
            <a:extLst>
              <a:ext uri="{FF2B5EF4-FFF2-40B4-BE49-F238E27FC236}">
                <a16:creationId xmlns:a16="http://schemas.microsoft.com/office/drawing/2014/main" id="{7A1603CC-A9F9-F480-44BD-EED4DFBC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Z1">
            <a:extLst>
              <a:ext uri="{FF2B5EF4-FFF2-40B4-BE49-F238E27FC236}">
                <a16:creationId xmlns:a16="http://schemas.microsoft.com/office/drawing/2014/main" id="{C1E44CAB-B421-3041-591C-C6F27A51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Z1">
            <a:extLst>
              <a:ext uri="{FF2B5EF4-FFF2-40B4-BE49-F238E27FC236}">
                <a16:creationId xmlns:a16="http://schemas.microsoft.com/office/drawing/2014/main" id="{64651AA3-65D7-3E6F-1FC8-0A40994C6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M12">
            <a:extLst>
              <a:ext uri="{FF2B5EF4-FFF2-40B4-BE49-F238E27FC236}">
                <a16:creationId xmlns:a16="http://schemas.microsoft.com/office/drawing/2014/main" id="{6C1BC3F5-DFA3-0E0C-727F-DF86BBBFB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M12">
            <a:extLst>
              <a:ext uri="{FF2B5EF4-FFF2-40B4-BE49-F238E27FC236}">
                <a16:creationId xmlns:a16="http://schemas.microsoft.com/office/drawing/2014/main" id="{A0E08F3F-7361-1C86-36D8-49FD63A3F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M12">
            <a:extLst>
              <a:ext uri="{FF2B5EF4-FFF2-40B4-BE49-F238E27FC236}">
                <a16:creationId xmlns:a16="http://schemas.microsoft.com/office/drawing/2014/main" id="{C7F00401-19FA-A2E2-C084-14BA3EE2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M12">
            <a:extLst>
              <a:ext uri="{FF2B5EF4-FFF2-40B4-BE49-F238E27FC236}">
                <a16:creationId xmlns:a16="http://schemas.microsoft.com/office/drawing/2014/main" id="{2A7E3FF4-8053-3C70-0B24-61E6347E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V1">
            <a:extLst>
              <a:ext uri="{FF2B5EF4-FFF2-40B4-BE49-F238E27FC236}">
                <a16:creationId xmlns:a16="http://schemas.microsoft.com/office/drawing/2014/main" id="{007F4F5C-18F6-01A7-7E07-0DFAC0D6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V1">
            <a:extLst>
              <a:ext uri="{FF2B5EF4-FFF2-40B4-BE49-F238E27FC236}">
                <a16:creationId xmlns:a16="http://schemas.microsoft.com/office/drawing/2014/main" id="{035703C6-9E4D-B1C1-FD18-0043B5E1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V1">
            <a:extLst>
              <a:ext uri="{FF2B5EF4-FFF2-40B4-BE49-F238E27FC236}">
                <a16:creationId xmlns:a16="http://schemas.microsoft.com/office/drawing/2014/main" id="{3ADE6ED0-A628-686A-9FC5-BDEA376BE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V1">
            <a:extLst>
              <a:ext uri="{FF2B5EF4-FFF2-40B4-BE49-F238E27FC236}">
                <a16:creationId xmlns:a16="http://schemas.microsoft.com/office/drawing/2014/main" id="{865C699A-801B-9377-8C2A-7C3C839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V1">
            <a:extLst>
              <a:ext uri="{FF2B5EF4-FFF2-40B4-BE49-F238E27FC236}">
                <a16:creationId xmlns:a16="http://schemas.microsoft.com/office/drawing/2014/main" id="{AF3C7623-7AC5-8328-1E50-FB43FEC0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V1">
            <a:extLst>
              <a:ext uri="{FF2B5EF4-FFF2-40B4-BE49-F238E27FC236}">
                <a16:creationId xmlns:a16="http://schemas.microsoft.com/office/drawing/2014/main" id="{24710F6E-937F-2AA1-5BF6-7187E4EF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V20">
            <a:extLst>
              <a:ext uri="{FF2B5EF4-FFF2-40B4-BE49-F238E27FC236}">
                <a16:creationId xmlns:a16="http://schemas.microsoft.com/office/drawing/2014/main" id="{F3168269-3301-08BA-9A9B-A8E37F8B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V20">
            <a:extLst>
              <a:ext uri="{FF2B5EF4-FFF2-40B4-BE49-F238E27FC236}">
                <a16:creationId xmlns:a16="http://schemas.microsoft.com/office/drawing/2014/main" id="{17444C2A-B7E6-C0BC-5FE6-22F323ED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Z1">
            <a:extLst>
              <a:ext uri="{FF2B5EF4-FFF2-40B4-BE49-F238E27FC236}">
                <a16:creationId xmlns:a16="http://schemas.microsoft.com/office/drawing/2014/main" id="{63A9402A-0EF4-71F3-354A-A4A43A4B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Z1">
            <a:extLst>
              <a:ext uri="{FF2B5EF4-FFF2-40B4-BE49-F238E27FC236}">
                <a16:creationId xmlns:a16="http://schemas.microsoft.com/office/drawing/2014/main" id="{627B0221-2021-7522-A2C9-B7EF8F33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684E8C1A-66A3-4BCA-850F-2471E43EAD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225548" y="1942823"/>
            <a:ext cx="5028369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64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A58D9-0DC8-B43E-4B39-25FC97DC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Neural Net Instructions (VNNI)</a:t>
            </a:r>
          </a:p>
        </p:txBody>
      </p:sp>
      <p:pic>
        <p:nvPicPr>
          <p:cNvPr id="6" name="Content Placeholder 5" descr="A diagram of a computer&#10;&#10;Description automatically generated">
            <a:extLst>
              <a:ext uri="{FF2B5EF4-FFF2-40B4-BE49-F238E27FC236}">
                <a16:creationId xmlns:a16="http://schemas.microsoft.com/office/drawing/2014/main" id="{C2D155BA-C624-9A77-C6B5-E898122DA1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7119" y="2594442"/>
            <a:ext cx="5181600" cy="2813703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ACA14-4CF0-4816-0303-04A5092F9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063578"/>
            <a:ext cx="10515600" cy="530864"/>
          </a:xfrm>
        </p:spPr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262626"/>
                </a:solidFill>
                <a:effectLst/>
                <a:latin typeface="intel-clear"/>
              </a:rPr>
              <a:t>3rd Generation Intel® Xeon® processor 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82352-2D49-EE24-757C-96C0EF2A9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28" y="2603409"/>
            <a:ext cx="5181790" cy="36704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4967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/>
          <a:p>
            <a:r>
              <a:rPr lang="en-US" dirty="0"/>
              <a:t>Not all machine instructions are conceptually necessary</a:t>
            </a:r>
          </a:p>
          <a:p>
            <a:pPr lvl="1"/>
            <a:r>
              <a:rPr lang="en-US" i="1" dirty="0"/>
              <a:t>many provided for speed/efficiency</a:t>
            </a:r>
          </a:p>
          <a:p>
            <a:r>
              <a:rPr lang="en-US" dirty="0"/>
              <a:t>Theoretical Computer Science</a:t>
            </a:r>
          </a:p>
          <a:p>
            <a:pPr lvl="1"/>
            <a:r>
              <a:rPr lang="en-US" dirty="0"/>
              <a:t>All mechanical computation can be carried out using a TURING MACHINE  (a-machine; Turing, 1936)</a:t>
            </a:r>
          </a:p>
          <a:p>
            <a:pPr lvl="1"/>
            <a:r>
              <a:rPr lang="en-US" dirty="0"/>
              <a:t>Finite state table + (infinite) tape</a:t>
            </a:r>
          </a:p>
          <a:p>
            <a:pPr lvl="1"/>
            <a:r>
              <a:rPr lang="en-US" dirty="0"/>
              <a:t>Tape instructions: </a:t>
            </a:r>
          </a:p>
          <a:p>
            <a:pPr lvl="2"/>
            <a:r>
              <a:rPr lang="en-US" dirty="0"/>
              <a:t>at the tape head: Erase, Write, Move (Left/Right/</a:t>
            </a:r>
            <a:r>
              <a:rPr lang="en-US" dirty="0" err="1"/>
              <a:t>NoMove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Finite state table:</a:t>
            </a:r>
          </a:p>
          <a:p>
            <a:pPr lvl="2"/>
            <a:r>
              <a:rPr lang="en-US" dirty="0"/>
              <a:t>Current state x Tape symbol --&gt; new state x New Tape symbol x Move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491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5036-A376-B546-8409-E3E4FD09F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EABB53-B83C-B94E-BECD-1D7CDA871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1846929"/>
            <a:ext cx="8147748" cy="399239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BA639-96DE-DB49-BE3A-951AEB0BE2DF}"/>
              </a:ext>
            </a:extLst>
          </p:cNvPr>
          <p:cNvSpPr txBox="1"/>
          <p:nvPr/>
        </p:nvSpPr>
        <p:spPr>
          <a:xfrm>
            <a:off x="1981200" y="5899284"/>
            <a:ext cx="544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www.thegreatbear.net</a:t>
            </a:r>
            <a:r>
              <a:rPr lang="en-US" sz="1200" dirty="0"/>
              <a:t>/audio-tape-transfer/quarter-inch-reel-to-reel-transfer/</a:t>
            </a: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132EA056-0EE1-5144-AF32-6E6B1D5A3828}"/>
              </a:ext>
            </a:extLst>
          </p:cNvPr>
          <p:cNvSpPr/>
          <p:nvPr/>
        </p:nvSpPr>
        <p:spPr>
          <a:xfrm>
            <a:off x="7090610" y="1846928"/>
            <a:ext cx="1010652" cy="1572126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tape 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8A596-40E9-1A27-052F-143414FCCDCF}"/>
              </a:ext>
            </a:extLst>
          </p:cNvPr>
          <p:cNvSpPr txBox="1"/>
          <p:nvPr/>
        </p:nvSpPr>
        <p:spPr>
          <a:xfrm>
            <a:off x="7595936" y="3982858"/>
            <a:ext cx="301686" cy="64633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082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8D6E-1975-C8CF-D343-4F4532A4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79F17-64E7-5150-92B1-006B558BB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Google N-grams </a:t>
            </a:r>
          </a:p>
          <a:p>
            <a:r>
              <a:rPr lang="en-US" dirty="0"/>
              <a:t>Question 1: </a:t>
            </a:r>
            <a:r>
              <a:rPr lang="en-US" dirty="0">
                <a:solidFill>
                  <a:schemeClr val="accent1"/>
                </a:solidFill>
              </a:rPr>
              <a:t>foreign words</a:t>
            </a:r>
          </a:p>
          <a:p>
            <a:pPr lvl="1"/>
            <a:r>
              <a:rPr lang="en-US" dirty="0"/>
              <a:t>Look up </a:t>
            </a:r>
            <a:r>
              <a:rPr lang="en-US" i="1" dirty="0"/>
              <a:t>pizza</a:t>
            </a:r>
            <a:r>
              <a:rPr lang="en-US" dirty="0"/>
              <a:t>, </a:t>
            </a:r>
            <a:r>
              <a:rPr lang="en-US" i="1" dirty="0"/>
              <a:t>sushi</a:t>
            </a:r>
            <a:r>
              <a:rPr lang="en-US" dirty="0"/>
              <a:t> and </a:t>
            </a:r>
            <a:r>
              <a:rPr lang="en-US" i="1" dirty="0"/>
              <a:t>taco</a:t>
            </a:r>
          </a:p>
          <a:p>
            <a:pPr lvl="1"/>
            <a:r>
              <a:rPr lang="en-US" dirty="0"/>
              <a:t>Which one came into the English language first? Are you surprised?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0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8C6EA-AF2C-1635-C31C-70F00EC2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Linux Libertine"/>
              </a:rPr>
              <a:t>IBM 729  Magnetic Tape Unit 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C27FF0-38B3-DA7D-CB1B-76F2B3A07C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1" y="2106097"/>
            <a:ext cx="5181600" cy="3886200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5128-64DB-2569-0388-7296E8B68F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1950s through mid-1960s</a:t>
            </a:r>
          </a:p>
          <a:p>
            <a:r>
              <a:rPr lang="en-US" sz="2400" b="0" i="0" u="none" strike="noStrike" dirty="0">
                <a:solidFill>
                  <a:srgbClr val="202122"/>
                </a:solidFill>
                <a:effectLst/>
              </a:rPr>
              <a:t>a single 2400 ft tape could store 4,000,000 six-bit bytes</a:t>
            </a:r>
          </a:p>
          <a:p>
            <a:r>
              <a:rPr lang="en-US" dirty="0"/>
              <a:t>7 parallel tracks</a:t>
            </a:r>
          </a:p>
          <a:p>
            <a:pPr lvl="1"/>
            <a:r>
              <a:rPr lang="en-US" dirty="0"/>
              <a:t>6 data</a:t>
            </a:r>
          </a:p>
          <a:p>
            <a:pPr lvl="1"/>
            <a:r>
              <a:rPr lang="en-US" dirty="0"/>
              <a:t>1 parity</a:t>
            </a:r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664AC-8154-5283-9FF7-C5532C3CC62C}"/>
              </a:ext>
            </a:extLst>
          </p:cNvPr>
          <p:cNvSpPr txBox="1"/>
          <p:nvPr/>
        </p:nvSpPr>
        <p:spPr>
          <a:xfrm>
            <a:off x="838200" y="5992297"/>
            <a:ext cx="60980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/wiki/IBM_729</a:t>
            </a:r>
          </a:p>
        </p:txBody>
      </p:sp>
    </p:spTree>
    <p:extLst>
      <p:ext uri="{BB962C8B-B14F-4D97-AF65-F5344CB8AC3E}">
        <p14:creationId xmlns:p14="http://schemas.microsoft.com/office/powerpoint/2010/main" val="2764952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Storage:</a:t>
            </a:r>
          </a:p>
          <a:p>
            <a:pPr lvl="1"/>
            <a:r>
              <a:rPr lang="en-US" dirty="0"/>
              <a:t>based on digital logic</a:t>
            </a:r>
          </a:p>
          <a:p>
            <a:pPr lvl="1"/>
            <a:r>
              <a:rPr lang="en-US" dirty="0"/>
              <a:t>binary (base 2) – everything is a power of 2</a:t>
            </a:r>
          </a:p>
          <a:p>
            <a:pPr lvl="1"/>
            <a:r>
              <a:rPr lang="en-US" dirty="0"/>
              <a:t>Byte: 8 bits</a:t>
            </a:r>
          </a:p>
          <a:p>
            <a:pPr lvl="2"/>
            <a:r>
              <a:rPr lang="en-US" dirty="0"/>
              <a:t>01011011 </a:t>
            </a:r>
          </a:p>
          <a:p>
            <a:pPr lvl="2"/>
            <a:r>
              <a:rPr lang="en-US" dirty="0"/>
              <a:t>= 2</a:t>
            </a:r>
            <a:r>
              <a:rPr lang="en-US" baseline="30000" dirty="0"/>
              <a:t>6</a:t>
            </a:r>
            <a:r>
              <a:rPr lang="en-US" dirty="0"/>
              <a:t>+2</a:t>
            </a:r>
            <a:r>
              <a:rPr lang="en-US" baseline="30000" dirty="0"/>
              <a:t>4</a:t>
            </a:r>
            <a:r>
              <a:rPr lang="en-US" dirty="0"/>
              <a:t>+2</a:t>
            </a:r>
            <a:r>
              <a:rPr lang="en-US" baseline="30000" dirty="0"/>
              <a:t>3</a:t>
            </a:r>
            <a:r>
              <a:rPr lang="en-US" dirty="0"/>
              <a:t>+2</a:t>
            </a:r>
            <a:r>
              <a:rPr lang="en-US" baseline="30000" dirty="0"/>
              <a:t>1</a:t>
            </a:r>
            <a:r>
              <a:rPr lang="en-US" dirty="0"/>
              <a:t>+2</a:t>
            </a:r>
            <a:r>
              <a:rPr lang="en-US" baseline="30000" dirty="0"/>
              <a:t>0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= 64 + 16 + 8 + 2 + 1 </a:t>
            </a:r>
          </a:p>
          <a:p>
            <a:pPr lvl="2"/>
            <a:r>
              <a:rPr lang="en-US" dirty="0"/>
              <a:t>= 91 (in decimal)</a:t>
            </a:r>
          </a:p>
          <a:p>
            <a:pPr lvl="1"/>
            <a:r>
              <a:rPr lang="en-US" dirty="0"/>
              <a:t>Hexadecimal (base 16)</a:t>
            </a:r>
          </a:p>
          <a:p>
            <a:pPr lvl="2"/>
            <a:r>
              <a:rPr lang="en-US" dirty="0"/>
              <a:t>0-9,A,B,C,D,E,F (need 4 bits)</a:t>
            </a:r>
          </a:p>
          <a:p>
            <a:pPr lvl="2"/>
            <a:r>
              <a:rPr lang="en-US" dirty="0"/>
              <a:t>5B (= 1 byte)</a:t>
            </a:r>
          </a:p>
          <a:p>
            <a:pPr lvl="2"/>
            <a:r>
              <a:rPr lang="en-US" dirty="0"/>
              <a:t>= 5*16</a:t>
            </a:r>
            <a:r>
              <a:rPr lang="en-US" baseline="30000" dirty="0"/>
              <a:t>1</a:t>
            </a:r>
            <a:r>
              <a:rPr lang="en-US" dirty="0"/>
              <a:t> + 11 </a:t>
            </a:r>
          </a:p>
          <a:p>
            <a:pPr lvl="2"/>
            <a:r>
              <a:rPr lang="en-US" dirty="0"/>
              <a:t>= 80 + 11</a:t>
            </a:r>
          </a:p>
          <a:p>
            <a:pPr lvl="2"/>
            <a:r>
              <a:rPr lang="en-US" dirty="0"/>
              <a:t>= 91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96263"/>
              </p:ext>
            </p:extLst>
          </p:nvPr>
        </p:nvGraphicFramePr>
        <p:xfrm>
          <a:off x="7061117" y="2005931"/>
          <a:ext cx="3952872" cy="741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7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4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915352"/>
              </p:ext>
            </p:extLst>
          </p:nvPr>
        </p:nvGraphicFramePr>
        <p:xfrm>
          <a:off x="7061117" y="2005931"/>
          <a:ext cx="3952872" cy="741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7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4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427555"/>
              </p:ext>
            </p:extLst>
          </p:nvPr>
        </p:nvGraphicFramePr>
        <p:xfrm>
          <a:off x="7061117" y="3101306"/>
          <a:ext cx="3952872" cy="741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99314" y="4035510"/>
            <a:ext cx="30166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77339" y="4023326"/>
            <a:ext cx="31290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81375"/>
              </p:ext>
            </p:extLst>
          </p:nvPr>
        </p:nvGraphicFramePr>
        <p:xfrm>
          <a:off x="7061117" y="3099163"/>
          <a:ext cx="3952872" cy="741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706775"/>
              </p:ext>
            </p:extLst>
          </p:nvPr>
        </p:nvGraphicFramePr>
        <p:xfrm>
          <a:off x="7061117" y="3104243"/>
          <a:ext cx="3952872" cy="736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14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874593"/>
              </p:ext>
            </p:extLst>
          </p:nvPr>
        </p:nvGraphicFramePr>
        <p:xfrm>
          <a:off x="7061117" y="4793675"/>
          <a:ext cx="988218" cy="9194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16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16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934788"/>
              </p:ext>
            </p:extLst>
          </p:nvPr>
        </p:nvGraphicFramePr>
        <p:xfrm>
          <a:off x="7061117" y="4783396"/>
          <a:ext cx="988218" cy="9194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16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16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6484D2-5715-F7C6-CF77-703FEDEA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642" y="5818942"/>
            <a:ext cx="5918200" cy="736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150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365A-5C6B-24A0-A414-035DB312A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number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B83D9-683B-7D7F-1897-47B00CA11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06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100" dirty="0"/>
              <a:t>Terminal: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$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python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3.9.12 (main, Jun  1 2022, 06:34:44) 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[Clang 12.0.0 ] :: Anaconda, Inc. on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darwin</a:t>
            </a:r>
            <a:endParaRPr lang="en-US" sz="2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Type "help", "copyright", "credits" or "license" for more information.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bin(91)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'0b1011011'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hex(91)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'0x5b'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0b1011011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91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oct(91)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'0o133'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 </a:t>
            </a:r>
          </a:p>
        </p:txBody>
      </p:sp>
      <p:pic>
        <p:nvPicPr>
          <p:cNvPr id="5" name="Picture 4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id="{D747751F-32DF-72C4-59FA-35822BD23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068" y="3445562"/>
            <a:ext cx="6019800" cy="10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1F843D0-2EC0-4C02-9D33-3294F33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068" y="4387645"/>
            <a:ext cx="5486400" cy="24703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351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7F561-94BA-0B3B-DE54-C95DE4FB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DF43-8E0F-30ED-5EB6-39A49606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At the Python prompt &gt;&gt;&gt;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recall 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0b</a:t>
            </a:r>
            <a:r>
              <a:rPr lang="en-US" dirty="0">
                <a:solidFill>
                  <a:schemeClr val="accent1"/>
                </a:solidFill>
              </a:rPr>
              <a:t> is the prefix for binary, e.g. </a:t>
            </a:r>
            <a:r>
              <a:rPr lang="en-US" sz="2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0b1011011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0x</a:t>
            </a:r>
            <a:r>
              <a:rPr lang="en-US" dirty="0">
                <a:solidFill>
                  <a:schemeClr val="accent1"/>
                </a:solidFill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is for hexadecimal.</a:t>
            </a:r>
            <a:endParaRPr lang="en-US" sz="2400" dirty="0">
              <a:solidFill>
                <a:schemeClr val="accent1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/>
              <a:t>Q1: compute binary multiplication (*)</a:t>
            </a:r>
          </a:p>
          <a:p>
            <a:pPr lvl="1"/>
            <a:r>
              <a:rPr lang="en-US" dirty="0"/>
              <a:t>What is the answer in binary?</a:t>
            </a:r>
          </a:p>
          <a:p>
            <a:r>
              <a:rPr lang="en-US" dirty="0"/>
              <a:t>Q2: divide (/) binary 10001010 by hex 17</a:t>
            </a:r>
          </a:p>
          <a:p>
            <a:pPr lvl="1"/>
            <a:r>
              <a:rPr lang="en-US" dirty="0"/>
              <a:t>What answer do you get? </a:t>
            </a:r>
          </a:p>
          <a:p>
            <a:pPr lvl="1"/>
            <a:r>
              <a:rPr lang="en-US" dirty="0"/>
              <a:t>Can you explain why the answer might be a bit surprising? </a:t>
            </a:r>
          </a:p>
          <a:p>
            <a:r>
              <a:rPr lang="en-US" dirty="0"/>
              <a:t>Q3: compute (the decimal)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37535589513263342053361 / 11947949225808341100193</a:t>
            </a:r>
          </a:p>
          <a:p>
            <a:pPr lvl="1"/>
            <a:r>
              <a:rPr lang="en-US" dirty="0"/>
              <a:t>Does the answer remind you of a famous number? </a:t>
            </a:r>
          </a:p>
          <a:p>
            <a:pPr lvl="1"/>
            <a:r>
              <a:rPr lang="en-US" dirty="0"/>
              <a:t>Now, multiply your answer by 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11947949225808341100193</a:t>
            </a:r>
          </a:p>
          <a:p>
            <a:pPr lvl="1"/>
            <a:r>
              <a:rPr lang="en-US" sz="2400" dirty="0"/>
              <a:t>Do you get the original number back?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04242-3811-09E2-2AE4-DEDB29EC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634" y="2431854"/>
            <a:ext cx="1683905" cy="4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4008-3C0D-2DE6-7615-380626CC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68B3-CC23-B276-D888-97BC4E683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to </a:t>
            </a:r>
            <a:r>
              <a:rPr lang="en-US" dirty="0">
                <a:hlinkClick r:id="rId2"/>
              </a:rPr>
              <a:t>sandiway@arizona.edu</a:t>
            </a:r>
          </a:p>
          <a:p>
            <a:r>
              <a:rPr lang="en-US" dirty="0">
                <a:hlinkClick r:id="rId2"/>
              </a:rPr>
              <a:t>SUBJECT</a:t>
            </a:r>
            <a:r>
              <a:rPr lang="en-US" dirty="0"/>
              <a:t>: 388 Homework 3 </a:t>
            </a:r>
            <a:r>
              <a:rPr lang="en-US" i="1" dirty="0">
                <a:solidFill>
                  <a:srgbClr val="FF0000"/>
                </a:solidFill>
              </a:rPr>
              <a:t>YOUR NAME</a:t>
            </a:r>
          </a:p>
          <a:p>
            <a:r>
              <a:rPr lang="en-US" dirty="0"/>
              <a:t>One PDF file only </a:t>
            </a:r>
          </a:p>
          <a:p>
            <a:pPr lvl="1"/>
            <a:r>
              <a:rPr lang="en-US" dirty="0"/>
              <a:t>include Python terminal screenshots in your answer</a:t>
            </a:r>
          </a:p>
          <a:p>
            <a:r>
              <a:rPr lang="en-US" dirty="0"/>
              <a:t>Deadline:</a:t>
            </a:r>
          </a:p>
          <a:p>
            <a:pPr lvl="1"/>
            <a:r>
              <a:rPr lang="en-US" dirty="0"/>
              <a:t>midnight Monday </a:t>
            </a:r>
          </a:p>
          <a:p>
            <a:pPr lvl="1"/>
            <a:r>
              <a:rPr lang="en-US" dirty="0"/>
              <a:t>we will review the homework </a:t>
            </a:r>
            <a:r>
              <a:rPr lang="en-US"/>
              <a:t>on Tuesday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66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F4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C0B63-7410-4398-5781-9DD69D9A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HP-16C Calculator</a:t>
            </a:r>
          </a:p>
        </p:txBody>
      </p:sp>
      <p:pic>
        <p:nvPicPr>
          <p:cNvPr id="7" name="Content Placeholder 6" descr="A close-up of a calculator&#10;&#10;Description automatically generated">
            <a:extLst>
              <a:ext uri="{FF2B5EF4-FFF2-40B4-BE49-F238E27FC236}">
                <a16:creationId xmlns:a16="http://schemas.microsoft.com/office/drawing/2014/main" id="{152752B7-F2EB-0887-BE3D-579B38961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117" y="1225937"/>
            <a:ext cx="7188199" cy="4600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8BFC3F-CE90-D272-DB12-2A1520E8D2A9}"/>
              </a:ext>
            </a:extLst>
          </p:cNvPr>
          <p:cNvSpPr txBox="1"/>
          <p:nvPr/>
        </p:nvSpPr>
        <p:spPr>
          <a:xfrm>
            <a:off x="2282911" y="610809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https://www.hpmuseum.org/hp16.htm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CB3B62-2873-C104-D354-C4FE81BDB091}"/>
              </a:ext>
            </a:extLst>
          </p:cNvPr>
          <p:cNvSpPr/>
          <p:nvPr/>
        </p:nvSpPr>
        <p:spPr>
          <a:xfrm rot="20732248">
            <a:off x="6096000" y="3027405"/>
            <a:ext cx="2566086" cy="69197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A2BB8-C4E7-7BF1-0756-96B698B6E60E}"/>
              </a:ext>
            </a:extLst>
          </p:cNvPr>
          <p:cNvSpPr txBox="1"/>
          <p:nvPr/>
        </p:nvSpPr>
        <p:spPr>
          <a:xfrm>
            <a:off x="2728521" y="845366"/>
            <a:ext cx="7188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oHPC Sans"/>
              </a:rPr>
              <a:t>The hex digits displayed as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MoHPC Sans"/>
              </a:rPr>
              <a:t>AbCdE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oHPC Sans"/>
              </a:rPr>
              <a:t> with the "b" and "d" in lower case so they could be distinguished from "8" and "0"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94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937C-D5D4-B6C5-EA36-C6A3724E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address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693C7-A234-C0F2-C4AF-1523B9521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216" y="4086826"/>
            <a:ext cx="10515600" cy="240604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A media access control address (</a:t>
            </a:r>
            <a:r>
              <a:rPr lang="en-US" sz="2600" b="1" dirty="0"/>
              <a:t>MAC address</a:t>
            </a:r>
            <a:r>
              <a:rPr lang="en-US" sz="2600" dirty="0"/>
              <a:t>) is a unique identifier. </a:t>
            </a:r>
            <a:r>
              <a:rPr lang="en-US" sz="2600" b="0" i="0" u="none" strike="noStrike" dirty="0">
                <a:solidFill>
                  <a:srgbClr val="202122"/>
                </a:solidFill>
                <a:effectLst/>
              </a:rPr>
              <a:t>MAC addresses are primarily assigned by device manufacturers.</a:t>
            </a:r>
          </a:p>
          <a:p>
            <a:pPr lvl="1"/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six groups of two hexadecimal digits separated by colons (:)</a:t>
            </a:r>
          </a:p>
          <a:p>
            <a:pPr lvl="1"/>
            <a:r>
              <a:rPr lang="en-US" b="0" i="0" u="none" strike="noStrike" dirty="0">
                <a:solidFill>
                  <a:srgbClr val="202122"/>
                </a:solidFill>
                <a:effectLst/>
              </a:rPr>
              <a:t> 48-bit address space contains potentially 248 (over 281 trillion) possible MAC addresses. The IEEE manages allocation of MAC addresses.</a:t>
            </a:r>
          </a:p>
          <a:p>
            <a:r>
              <a:rPr lang="en-US" dirty="0">
                <a:solidFill>
                  <a:schemeClr val="accent1"/>
                </a:solidFill>
              </a:rPr>
              <a:t>According to Edward Snowden, the NSA has a system that tracks the movements of mobile devices in a city by monitoring MAC addresses.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C5CA63-203A-7C1A-5203-1E8547D449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3374" y="2142761"/>
            <a:ext cx="5181600" cy="644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3348A94-5166-2F64-BDA4-01437485D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596" y="2708259"/>
            <a:ext cx="1988923" cy="1355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9E9924-8AE5-3776-C317-A77FDA6D0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917" y="3385804"/>
            <a:ext cx="3746500" cy="419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86A78E-B4D7-6645-62A3-5C684787C285}"/>
              </a:ext>
            </a:extLst>
          </p:cNvPr>
          <p:cNvSpPr txBox="1"/>
          <p:nvPr/>
        </p:nvSpPr>
        <p:spPr>
          <a:xfrm>
            <a:off x="6438128" y="501120"/>
            <a:ext cx="4200781" cy="147732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SF Pro Text"/>
              </a:rPr>
              <a:t>Apple has informed Wi-Fi manufacturers that iOS and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SF Pro Text"/>
              </a:rPr>
              <a:t>iPadOS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SF Pro Text"/>
              </a:rPr>
              <a:t> Wi-Fi scans use a randomized MAC address and that neither Apple nor manufacturers can predict these randomized MAC addresses.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15945-8EAB-68D6-9706-361DE0462D45}"/>
              </a:ext>
            </a:extLst>
          </p:cNvPr>
          <p:cNvSpPr txBox="1"/>
          <p:nvPr/>
        </p:nvSpPr>
        <p:spPr>
          <a:xfrm>
            <a:off x="1009135" y="1722116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https://www.macvendorlookup.com</a:t>
            </a:r>
            <a:endParaRPr lang="en-US" dirty="0"/>
          </a:p>
        </p:txBody>
      </p:sp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BC50DBD4-FAE7-08AD-A89F-2BFDEF7C1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2" y="2116845"/>
            <a:ext cx="5175965" cy="1824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90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CAA9E-7D45-E376-6F59-12048DD0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</a:t>
            </a:r>
          </a:p>
        </p:txBody>
      </p:sp>
      <p:pic>
        <p:nvPicPr>
          <p:cNvPr id="5" name="Content Placeholder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227CF84B-5A48-5F8C-C112-4131E19F4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885" y="1825625"/>
            <a:ext cx="9466230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708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1DE88-9DFC-0D44-8690-84DC4844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</a:t>
            </a:r>
          </a:p>
        </p:txBody>
      </p:sp>
      <p:pic>
        <p:nvPicPr>
          <p:cNvPr id="7" name="Content Placeholder 6" descr="A screenshot of a text&#10;&#10;Description automatically generated">
            <a:extLst>
              <a:ext uri="{FF2B5EF4-FFF2-40B4-BE49-F238E27FC236}">
                <a16:creationId xmlns:a16="http://schemas.microsoft.com/office/drawing/2014/main" id="{BD6160F6-9876-9D07-422F-4E255E3A6C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2998601"/>
            <a:ext cx="5181600" cy="2653819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39E72731-FD22-020E-DDDE-3399D6E2B7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0300" y="1690688"/>
            <a:ext cx="5181600" cy="2062980"/>
          </a:xfrm>
          <a:ln>
            <a:solidFill>
              <a:schemeClr val="tx1"/>
            </a:solidFill>
          </a:ln>
        </p:spPr>
      </p:pic>
      <p:pic>
        <p:nvPicPr>
          <p:cNvPr id="11" name="Picture 10" descr="A screenshot of a white text&#10;&#10;Description automatically generated">
            <a:extLst>
              <a:ext uri="{FF2B5EF4-FFF2-40B4-BE49-F238E27FC236}">
                <a16:creationId xmlns:a16="http://schemas.microsoft.com/office/drawing/2014/main" id="{79B033A1-7AD2-2857-E81D-B7EA5171F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1" y="3950587"/>
            <a:ext cx="5181600" cy="1701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76150D-D704-ECA6-4F56-E17CEB0DA8B2}"/>
              </a:ext>
            </a:extLst>
          </p:cNvPr>
          <p:cNvSpPr txBox="1"/>
          <p:nvPr/>
        </p:nvSpPr>
        <p:spPr>
          <a:xfrm>
            <a:off x="914400" y="2376922"/>
            <a:ext cx="5373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OED (Oxford English Dictionary)</a:t>
            </a:r>
          </a:p>
        </p:txBody>
      </p:sp>
    </p:spTree>
    <p:extLst>
      <p:ext uri="{BB962C8B-B14F-4D97-AF65-F5344CB8AC3E}">
        <p14:creationId xmlns:p14="http://schemas.microsoft.com/office/powerpoint/2010/main" val="38342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8D6E-1975-C8CF-D343-4F4532A4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79F17-64E7-5150-92B1-006B558BB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Google N-grams </a:t>
            </a:r>
          </a:p>
          <a:p>
            <a:r>
              <a:rPr lang="en-US" dirty="0"/>
              <a:t>Question 2: compounding</a:t>
            </a:r>
          </a:p>
          <a:p>
            <a:pPr lvl="1"/>
            <a:r>
              <a:rPr lang="en-US" dirty="0"/>
              <a:t>Look up </a:t>
            </a:r>
            <a:r>
              <a:rPr lang="en-US" i="1" dirty="0"/>
              <a:t>toothpaste</a:t>
            </a:r>
            <a:r>
              <a:rPr lang="en-US" dirty="0"/>
              <a:t>, </a:t>
            </a:r>
            <a:r>
              <a:rPr lang="en-US" i="1" dirty="0"/>
              <a:t>tooth paste</a:t>
            </a:r>
            <a:r>
              <a:rPr lang="en-US" dirty="0"/>
              <a:t> (two words: bigram), </a:t>
            </a:r>
            <a:r>
              <a:rPr lang="en-US" i="1" dirty="0"/>
              <a:t>tooth-paste </a:t>
            </a:r>
            <a:r>
              <a:rPr lang="en-US" dirty="0"/>
              <a:t>(hyphenated) </a:t>
            </a:r>
          </a:p>
          <a:p>
            <a:pPr lvl="1"/>
            <a:r>
              <a:rPr lang="en-US" dirty="0"/>
              <a:t>About how many years did it take </a:t>
            </a:r>
            <a:r>
              <a:rPr lang="en-US" i="1" dirty="0"/>
              <a:t>toothpaste</a:t>
            </a:r>
            <a:r>
              <a:rPr lang="en-US" dirty="0"/>
              <a:t> to overtake the other two forms?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73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A7A7A-E1D3-DA66-5834-074B4A9B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</a:t>
            </a:r>
          </a:p>
        </p:txBody>
      </p:sp>
      <p:pic>
        <p:nvPicPr>
          <p:cNvPr id="6" name="Content Placeholder 5" descr="A graph showing the growth of the stock market&#10;&#10;Description automatically generated">
            <a:extLst>
              <a:ext uri="{FF2B5EF4-FFF2-40B4-BE49-F238E27FC236}">
                <a16:creationId xmlns:a16="http://schemas.microsoft.com/office/drawing/2014/main" id="{D4D0C531-2E41-4AFC-CCA4-8F6050697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7696"/>
            <a:ext cx="10515600" cy="380719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048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954A-6ADD-8DA1-2F20-0001BE863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</a:t>
            </a:r>
          </a:p>
        </p:txBody>
      </p:sp>
      <p:pic>
        <p:nvPicPr>
          <p:cNvPr id="9" name="Content Placeholder 8" descr="A screenshot of a text box&#10;&#10;Description automatically generated">
            <a:extLst>
              <a:ext uri="{FF2B5EF4-FFF2-40B4-BE49-F238E27FC236}">
                <a16:creationId xmlns:a16="http://schemas.microsoft.com/office/drawing/2014/main" id="{45D50F21-47E9-8C5B-C58F-788F48146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750" y="1825625"/>
            <a:ext cx="7834500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7252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65E7-7A4C-8671-F995-534C971E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Homework 2: extra</a:t>
            </a:r>
          </a:p>
        </p:txBody>
      </p:sp>
      <p:pic>
        <p:nvPicPr>
          <p:cNvPr id="9" name="Content Placeholder 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B8F8986-8ABE-A281-491D-1ADD1BDA02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1367" y="1795199"/>
            <a:ext cx="5181600" cy="1525188"/>
          </a:xfrm>
        </p:spPr>
      </p:pic>
      <p:pic>
        <p:nvPicPr>
          <p:cNvPr id="7" name="Content Placeholder 6" descr="A white container with a red lid&#10;&#10;Description automatically generated with low confidence">
            <a:extLst>
              <a:ext uri="{FF2B5EF4-FFF2-40B4-BE49-F238E27FC236}">
                <a16:creationId xmlns:a16="http://schemas.microsoft.com/office/drawing/2014/main" id="{88B9AEA0-C77D-9971-F44A-6134D878BB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5436" t="12973" r="22493" b="13153"/>
          <a:stretch/>
        </p:blipFill>
        <p:spPr>
          <a:xfrm>
            <a:off x="1005767" y="1825625"/>
            <a:ext cx="3067094" cy="4351338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689089F6-FFF1-85D3-7FA4-13104C04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861" y="3424898"/>
            <a:ext cx="7772400" cy="2288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916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1634</Words>
  <Application>Microsoft Macintosh PowerPoint</Application>
  <PresentationFormat>Widescreen</PresentationFormat>
  <Paragraphs>339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intel-clear</vt:lpstr>
      <vt:lpstr>Linux Libertine</vt:lpstr>
      <vt:lpstr>MoHPC Sans</vt:lpstr>
      <vt:lpstr>SF Pro Text</vt:lpstr>
      <vt:lpstr>tablet-gothic</vt:lpstr>
      <vt:lpstr>Aptos</vt:lpstr>
      <vt:lpstr>Aptos Display</vt:lpstr>
      <vt:lpstr>Arial</vt:lpstr>
      <vt:lpstr>Courier</vt:lpstr>
      <vt:lpstr>Lato</vt:lpstr>
      <vt:lpstr>Menlo</vt:lpstr>
      <vt:lpstr>Office Theme</vt:lpstr>
      <vt:lpstr>LING 388: Computers and Language</vt:lpstr>
      <vt:lpstr>Today's Lecture</vt:lpstr>
      <vt:lpstr>Quick Homework 2</vt:lpstr>
      <vt:lpstr>Quick Homework 2</vt:lpstr>
      <vt:lpstr>Quick Homework 2</vt:lpstr>
      <vt:lpstr>Quick Homework 2</vt:lpstr>
      <vt:lpstr>Quick Homework 2</vt:lpstr>
      <vt:lpstr>Quick Homework 2</vt:lpstr>
      <vt:lpstr>Quick Homework 2: extra</vt:lpstr>
      <vt:lpstr>Quick Homework 2: extra</vt:lpstr>
      <vt:lpstr>Quick Homework 2: extra</vt:lpstr>
      <vt:lpstr>Quick Homework 2: extra</vt:lpstr>
      <vt:lpstr>Quick Homework 2: extra</vt:lpstr>
      <vt:lpstr>Band-Aid (Johnson &amp; Johnson)</vt:lpstr>
      <vt:lpstr>Adhesive Bandage</vt:lpstr>
      <vt:lpstr>Introduction: computer architecture</vt:lpstr>
      <vt:lpstr>Introduction</vt:lpstr>
      <vt:lpstr>Joke</vt:lpstr>
      <vt:lpstr>Other radix systems</vt:lpstr>
      <vt:lpstr>Background</vt:lpstr>
      <vt:lpstr>Background</vt:lpstr>
      <vt:lpstr>Introduction</vt:lpstr>
      <vt:lpstr>Introduction</vt:lpstr>
      <vt:lpstr>Background</vt:lpstr>
      <vt:lpstr>Fugaku supercomputer </vt:lpstr>
      <vt:lpstr>Supercomputers rely on parallelism</vt:lpstr>
      <vt:lpstr>Vector Neural Net Instructions (VNNI)</vt:lpstr>
      <vt:lpstr>Introduction</vt:lpstr>
      <vt:lpstr>Introduction</vt:lpstr>
      <vt:lpstr>IBM 729  Magnetic Tape Unit </vt:lpstr>
      <vt:lpstr>Introduction</vt:lpstr>
      <vt:lpstr>Python: number systems</vt:lpstr>
      <vt:lpstr>Homework 3</vt:lpstr>
      <vt:lpstr>Homework 3</vt:lpstr>
      <vt:lpstr>HP-16C Calculator</vt:lpstr>
      <vt:lpstr>MAC address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9</cp:revision>
  <cp:lastPrinted>2024-01-12T22:37:06Z</cp:lastPrinted>
  <dcterms:created xsi:type="dcterms:W3CDTF">2024-01-12T20:41:57Z</dcterms:created>
  <dcterms:modified xsi:type="dcterms:W3CDTF">2024-01-18T20:41:15Z</dcterms:modified>
</cp:coreProperties>
</file>