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86" r:id="rId2"/>
    <p:sldId id="344" r:id="rId3"/>
    <p:sldId id="321" r:id="rId4"/>
    <p:sldId id="331" r:id="rId5"/>
    <p:sldId id="322" r:id="rId6"/>
    <p:sldId id="323" r:id="rId7"/>
    <p:sldId id="325" r:id="rId8"/>
    <p:sldId id="326" r:id="rId9"/>
    <p:sldId id="327" r:id="rId10"/>
    <p:sldId id="324" r:id="rId11"/>
    <p:sldId id="328" r:id="rId12"/>
    <p:sldId id="329" r:id="rId13"/>
    <p:sldId id="345" r:id="rId14"/>
    <p:sldId id="346" r:id="rId15"/>
    <p:sldId id="347" r:id="rId16"/>
    <p:sldId id="330" r:id="rId17"/>
    <p:sldId id="340" r:id="rId18"/>
    <p:sldId id="348" r:id="rId19"/>
    <p:sldId id="349" r:id="rId20"/>
    <p:sldId id="341" r:id="rId21"/>
    <p:sldId id="342" r:id="rId22"/>
    <p:sldId id="352" r:id="rId23"/>
    <p:sldId id="343" r:id="rId24"/>
    <p:sldId id="333" r:id="rId25"/>
    <p:sldId id="334" r:id="rId26"/>
    <p:sldId id="335" r:id="rId27"/>
    <p:sldId id="336" r:id="rId28"/>
    <p:sldId id="337" r:id="rId29"/>
    <p:sldId id="350" r:id="rId30"/>
    <p:sldId id="351" r:id="rId31"/>
    <p:sldId id="332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94"/>
  </p:normalViewPr>
  <p:slideViewPr>
    <p:cSldViewPr snapToGrid="0">
      <p:cViewPr varScale="1">
        <p:scale>
          <a:sx n="121" d="100"/>
          <a:sy n="121" d="100"/>
        </p:scale>
        <p:origin x="74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B6591F-85FA-6ED6-63ED-78537B513B5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681DDB5-A26D-D62B-3EC3-47F180E0DD2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8896A7-AE43-0418-77E7-C6E2F93434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266829-E61B-5548-8811-9941079B320D}" type="datetimeFigureOut">
              <a:rPr lang="en-US" smtClean="0"/>
              <a:t>4/30/24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766426-846A-85D2-5239-4F5B50E66E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FC7517-90B9-6FB0-A974-82ABB5635D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BA0283-A567-6541-AB71-0C9C9290B8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91893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6C32C5-6A76-50CF-926A-8BDFA7619E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BEA8E09-7EF3-48BF-F1BE-A0B8F1D546E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7659B9-5B5A-A17E-76A9-80DFA1159C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266829-E61B-5548-8811-9941079B320D}" type="datetimeFigureOut">
              <a:rPr lang="en-US" smtClean="0"/>
              <a:t>4/30/24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833C27-5E0F-485A-8628-33DFEF9664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18FA93-BCAF-D9CA-7F76-ACAB55B171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BA0283-A567-6541-AB71-0C9C9290B8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64844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6FA1D7E-6D60-D7C9-EE3D-2F23F101B25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2300480-5D39-C497-900F-24977CC42E1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66725B-7E08-730E-C099-538A3D6EF0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266829-E61B-5548-8811-9941079B320D}" type="datetimeFigureOut">
              <a:rPr lang="en-US" smtClean="0"/>
              <a:t>4/30/24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B6CDBA-70B8-DB94-FB29-042A91F7B0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A5D5C7-98D2-7D63-59A0-CB29D47958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BA0283-A567-6541-AB71-0C9C9290B8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28834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AFCB31-3E7A-5861-C583-1DB716D3A9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A28033-7639-81A0-B96C-DDCCE6E827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B4AACD-85F2-8C89-409A-162B96AF3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266829-E61B-5548-8811-9941079B320D}" type="datetimeFigureOut">
              <a:rPr lang="en-US" smtClean="0"/>
              <a:t>4/30/24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B8B507-7475-537F-3572-A8348B6DEE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3733CD-3A68-C9DE-DA39-F4302DEA20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BA0283-A567-6541-AB71-0C9C9290B8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19345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9F0AAB-00D3-15BF-D4D1-13D6F6C4CB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1F59CE9-B65D-DFA2-69FC-B46132334D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178031-3A38-E477-039A-F367FB4ACC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266829-E61B-5548-8811-9941079B320D}" type="datetimeFigureOut">
              <a:rPr lang="en-US" smtClean="0"/>
              <a:t>4/30/24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FE5909-10CD-D001-66B6-173B2EB114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121AEE-80B0-6CC0-E440-25E07AE7CC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BA0283-A567-6541-AB71-0C9C9290B8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44359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84912C-E18F-110A-CADE-6E2FDDF922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BA0F52-A503-9F57-BCB1-B19182E2743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79BA8A-64D6-FE4F-FA87-099C40817C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C911FF-2772-403A-06F7-9589617BFC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266829-E61B-5548-8811-9941079B320D}" type="datetimeFigureOut">
              <a:rPr lang="en-US" smtClean="0"/>
              <a:t>4/30/24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6D63779-FEB6-260C-D6C0-57A30C75F1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0F1C7ED-EA20-D88E-75AF-0AFC70BF23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BA0283-A567-6541-AB71-0C9C9290B8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64011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B4048D-FCFF-DD9A-98A8-795878E4CA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E3BFC5-93A0-1CD8-0C26-4C9DFB787A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CE55AA7-7742-2A94-D798-4A66820CEDE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59BCBE-6357-E198-309D-D064CEE9DB0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DD88ABB-7158-2C51-4C6F-D3F391D543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49EB68F-F2D2-0BAA-69A5-5C9D9C7C5B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266829-E61B-5548-8811-9941079B320D}" type="datetimeFigureOut">
              <a:rPr lang="en-US" smtClean="0"/>
              <a:t>4/30/24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32CC07F-19DF-1675-19BB-C571571440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995C4F3-D76F-8AB4-A0B1-9E3F1FE6A2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BA0283-A567-6541-AB71-0C9C9290B8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10965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528FE5-3550-D727-5A5E-D3781FFC90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093BAEA-CC74-34A1-04D6-1BD5A17C46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266829-E61B-5548-8811-9941079B320D}" type="datetimeFigureOut">
              <a:rPr lang="en-US" smtClean="0"/>
              <a:t>4/30/24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CD5C8A9-59CC-48FD-5E00-966E24CDEB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6B87DBE-BAD3-D55A-C995-9322A2ACF6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BA0283-A567-6541-AB71-0C9C9290B8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02179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0BFB2E8-DA42-AFF6-05D1-A6ED9A510A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266829-E61B-5548-8811-9941079B320D}" type="datetimeFigureOut">
              <a:rPr lang="en-US" smtClean="0"/>
              <a:t>4/30/24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40EB687-F695-D4B9-FE08-7F03742E82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5DC0AB-B332-7BBE-4B9F-9249EC73B9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BA0283-A567-6541-AB71-0C9C9290B8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30651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340D68-F2E4-1CDF-0CBB-9DC1139139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A1DAAD-64F5-1A42-389D-35593938B9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0B2ECA7-9982-A63C-CE62-4793674FFC0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5B2D32C-5894-7611-9377-79126ABE47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266829-E61B-5548-8811-9941079B320D}" type="datetimeFigureOut">
              <a:rPr lang="en-US" smtClean="0"/>
              <a:t>4/30/24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D24172B-49E7-D17B-C8AA-09AFFFA7D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7D12875-1F6C-6A24-3141-1F440220C6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BA0283-A567-6541-AB71-0C9C9290B8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7474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E50D29-5F78-B920-7698-D5C97B9F30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E233106-C089-8AB7-025E-FF5F7F17AC4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8C43708-BE1A-C0BD-1F2E-9CCBBAE62A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8BFF1B4-2DE6-59E7-F556-73BC2832A6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266829-E61B-5548-8811-9941079B320D}" type="datetimeFigureOut">
              <a:rPr lang="en-US" smtClean="0"/>
              <a:t>4/30/24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930524C-060D-BE9C-F9A8-902A24EE40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4516F5-F3AE-641B-6EDD-80D7E0854D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BA0283-A567-6541-AB71-0C9C9290B8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50520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0B2B50D-E403-1A7A-7E46-8233CE4222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7B9A06-F090-2D8A-7AC6-2A6A1F0A51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41EEAA-A5A3-8FD7-9724-550417444B6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6266829-E61B-5548-8811-9941079B320D}" type="datetimeFigureOut">
              <a:rPr lang="en-US" smtClean="0"/>
              <a:t>4/30/24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FC5667-A34F-8F43-00D0-69AF99FECC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233410-5520-CE8B-5BEC-FCCCE788A87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9BA0283-A567-6541-AB71-0C9C9290B8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51141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https://www.nltk.org/_modules/nltk/corpus/reader/wordnet.html#Synset.path_similarity" TargetMode="Externa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ltk.org/howto/gensim.html" TargetMode="External"/><Relationship Id="rId2" Type="http://schemas.openxmlformats.org/officeDocument/2006/relationships/hyperlink" Target="https://radimrehurek.com/gensim/" TargetMode="Externa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hyperlink" Target="https://code.google.com/archive/p/word2vec/" TargetMode="Externa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hyperlink" Target="https://code.google.com/archive/p/word2vec/" TargetMode="Externa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hyperlink" Target="https://nlp.stanford.edu/projects/glove/" TargetMode="Externa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http://www.nltk.org/howto/wordnet.html" TargetMode="Externa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Video 13">
            <a:extLst>
              <a:ext uri="{FF2B5EF4-FFF2-40B4-BE49-F238E27FC236}">
                <a16:creationId xmlns:a16="http://schemas.microsoft.com/office/drawing/2014/main" id="{C85656AC-34C0-4150-B0A6-11F280374F5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r="1" b="285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325550"/>
            <a:ext cx="1005840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US" sz="5200">
                <a:solidFill>
                  <a:srgbClr val="FFFFFF"/>
                </a:solidFill>
              </a:rPr>
              <a:t>LING 388: Computers and Language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072043"/>
            <a:ext cx="10058400" cy="128270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Lecture 29</a:t>
            </a:r>
          </a:p>
        </p:txBody>
      </p:sp>
    </p:spTree>
    <p:extLst>
      <p:ext uri="{BB962C8B-B14F-4D97-AF65-F5344CB8AC3E}">
        <p14:creationId xmlns:p14="http://schemas.microsoft.com/office/powerpoint/2010/main" val="811939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5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5F9542-F169-44DA-DD67-95C95E51D8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Lowest common hypernym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34A1C2-621B-A82B-3FD3-2780ACB3B6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Example (</a:t>
            </a:r>
            <a:r>
              <a:rPr lang="en-US" i="1" dirty="0"/>
              <a:t>running directly from the Terminal</a:t>
            </a:r>
            <a:r>
              <a:rPr lang="en-US" dirty="0"/>
              <a:t>):</a:t>
            </a:r>
          </a:p>
          <a:p>
            <a:pPr lvl="1"/>
            <a:r>
              <a:rPr lang="en-US" sz="20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python </a:t>
            </a:r>
            <a:r>
              <a:rPr lang="en-US" sz="2000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hypernyms.py</a:t>
            </a:r>
            <a:r>
              <a:rPr lang="en-US" sz="20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 table.n.02 stool.n.01</a:t>
            </a:r>
          </a:p>
          <a:p>
            <a:pPr marL="457200" lvl="1" indent="0">
              <a:buNone/>
            </a:pPr>
            <a:r>
              <a:rPr lang="en-US" sz="2000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Synset</a:t>
            </a:r>
            <a:r>
              <a:rPr lang="en-US" sz="20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('table.n.02') </a:t>
            </a:r>
            <a:r>
              <a:rPr lang="en-US" sz="2000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Synset</a:t>
            </a:r>
            <a:r>
              <a:rPr lang="en-US" sz="20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('stool.n.01') have lowest common hypernym </a:t>
            </a:r>
            <a:r>
              <a:rPr lang="en-US" sz="2000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Synset</a:t>
            </a:r>
            <a:r>
              <a:rPr lang="en-US" sz="20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('</a:t>
            </a:r>
            <a:r>
              <a:rPr lang="en-US" sz="2000" dirty="0">
                <a:solidFill>
                  <a:schemeClr val="accent1"/>
                </a:solidFill>
                <a:effectLst/>
                <a:latin typeface="Menlo" panose="020B0609030804020204" pitchFamily="49" charset="0"/>
              </a:rPr>
              <a:t>furniture.n.01</a:t>
            </a:r>
            <a:r>
              <a:rPr lang="en-US" sz="20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')</a:t>
            </a:r>
          </a:p>
          <a:p>
            <a:pPr lvl="1"/>
            <a:r>
              <a:rPr lang="en-US" sz="20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python </a:t>
            </a:r>
            <a:r>
              <a:rPr lang="en-US" sz="2000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hypernyms.py</a:t>
            </a:r>
            <a:r>
              <a:rPr lang="en-US" sz="20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 table.n.04 stool.n.01</a:t>
            </a:r>
          </a:p>
          <a:p>
            <a:pPr marL="457200" lvl="1" indent="0">
              <a:buNone/>
            </a:pPr>
            <a:r>
              <a:rPr lang="en-US" sz="2000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Synset</a:t>
            </a:r>
            <a:r>
              <a:rPr lang="en-US" sz="20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('mesa.n.01') </a:t>
            </a:r>
            <a:r>
              <a:rPr lang="en-US" sz="2000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Synset</a:t>
            </a:r>
            <a:r>
              <a:rPr lang="en-US" sz="20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('stool.n.01') have lowest common hypernym </a:t>
            </a:r>
            <a:r>
              <a:rPr lang="en-US" sz="2000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Synset</a:t>
            </a:r>
            <a:r>
              <a:rPr lang="en-US" sz="20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('object.n.01')</a:t>
            </a:r>
          </a:p>
          <a:p>
            <a:pPr lvl="1"/>
            <a:r>
              <a:rPr lang="en-US" sz="20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python </a:t>
            </a:r>
            <a:r>
              <a:rPr lang="en-US" sz="2000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hypernyms.py</a:t>
            </a:r>
            <a:r>
              <a:rPr lang="en-US" sz="20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 table.n.02 stool.n.04</a:t>
            </a:r>
          </a:p>
          <a:p>
            <a:pPr marL="457200" lvl="1" indent="0">
              <a:buNone/>
            </a:pPr>
            <a:r>
              <a:rPr lang="en-US" sz="2000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Synset</a:t>
            </a:r>
            <a:r>
              <a:rPr lang="en-US" sz="20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('table.n.02') </a:t>
            </a:r>
            <a:r>
              <a:rPr lang="en-US" sz="2000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Synset</a:t>
            </a:r>
            <a:r>
              <a:rPr lang="en-US" sz="20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('toilet.n.02') have lowest common hypernym </a:t>
            </a:r>
            <a:r>
              <a:rPr lang="en-US" sz="2000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Synset</a:t>
            </a:r>
            <a:r>
              <a:rPr lang="en-US" sz="20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('</a:t>
            </a:r>
            <a:r>
              <a:rPr lang="en-US" sz="2000" dirty="0">
                <a:solidFill>
                  <a:schemeClr val="accent1"/>
                </a:solidFill>
                <a:effectLst/>
                <a:latin typeface="Menlo" panose="020B0609030804020204" pitchFamily="49" charset="0"/>
              </a:rPr>
              <a:t>artifact.n.01</a:t>
            </a:r>
            <a:r>
              <a:rPr lang="en-US" sz="20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')</a:t>
            </a:r>
          </a:p>
          <a:p>
            <a:pPr marL="457200" lvl="1" indent="0">
              <a:buNone/>
            </a:pPr>
            <a:r>
              <a:rPr lang="en-US" sz="20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python </a:t>
            </a:r>
            <a:r>
              <a:rPr lang="en-US" sz="2000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hypernyms.py</a:t>
            </a:r>
            <a:r>
              <a:rPr lang="en-US" sz="20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 table.n.02 house.n.01</a:t>
            </a:r>
          </a:p>
          <a:p>
            <a:pPr marL="457200" lvl="1" indent="0">
              <a:buNone/>
            </a:pPr>
            <a:r>
              <a:rPr lang="en-US" sz="2000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Synset</a:t>
            </a:r>
            <a:r>
              <a:rPr lang="en-US" sz="20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('table.n.02') </a:t>
            </a:r>
            <a:r>
              <a:rPr lang="en-US" sz="2000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Synset</a:t>
            </a:r>
            <a:r>
              <a:rPr lang="en-US" sz="20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('house.n.01') have lowest common hypernym </a:t>
            </a:r>
            <a:r>
              <a:rPr lang="en-US" sz="2000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Synset</a:t>
            </a:r>
            <a:r>
              <a:rPr lang="en-US" sz="20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('</a:t>
            </a:r>
            <a:r>
              <a:rPr lang="en-US" sz="2000" dirty="0">
                <a:solidFill>
                  <a:schemeClr val="accent1"/>
                </a:solidFill>
                <a:effectLst/>
                <a:latin typeface="Menlo" panose="020B0609030804020204" pitchFamily="49" charset="0"/>
              </a:rPr>
              <a:t>artifact.n.01</a:t>
            </a:r>
            <a:r>
              <a:rPr lang="en-US" sz="20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')</a:t>
            </a:r>
          </a:p>
        </p:txBody>
      </p:sp>
    </p:spTree>
    <p:extLst>
      <p:ext uri="{BB962C8B-B14F-4D97-AF65-F5344CB8AC3E}">
        <p14:creationId xmlns:p14="http://schemas.microsoft.com/office/powerpoint/2010/main" val="13866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493D7D-7B68-0D68-27F2-001E5091AA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.</a:t>
            </a:r>
            <a:r>
              <a:rPr lang="en-US" dirty="0" err="1"/>
              <a:t>path_similarity</a:t>
            </a:r>
            <a:r>
              <a:rPr lang="en-US" dirty="0"/>
              <a:t>()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1C286B-0BDA-AFCB-77A7-4088D77CE9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667250"/>
          </a:xfrm>
        </p:spPr>
        <p:txBody>
          <a:bodyPr>
            <a:normAutofit fontScale="92500" lnSpcReduction="20000"/>
          </a:bodyPr>
          <a:lstStyle/>
          <a:p>
            <a:r>
              <a:rPr lang="en-US" sz="2000" dirty="0">
                <a:hlinkClick r:id="rId2"/>
              </a:rPr>
              <a:t>https://www.nltk.org/_modules/nltk/corpus/reader/wordnet.html#Synset.path_similarity</a:t>
            </a:r>
            <a:r>
              <a:rPr lang="en-US" sz="2000" dirty="0"/>
              <a:t>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Examples:</a:t>
            </a:r>
          </a:p>
          <a:p>
            <a:pPr lvl="1"/>
            <a:r>
              <a:rPr lang="en-US" sz="1800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wn.synset</a:t>
            </a:r>
            <a:r>
              <a:rPr lang="en-US" sz="18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('table.n.02').</a:t>
            </a:r>
            <a:r>
              <a:rPr lang="en-US" sz="1800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path_similarity</a:t>
            </a:r>
            <a:r>
              <a:rPr lang="en-US" sz="18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(</a:t>
            </a:r>
            <a:r>
              <a:rPr lang="en-US" sz="1800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wn.synset</a:t>
            </a:r>
            <a:r>
              <a:rPr lang="en-US" sz="18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('stool.n.01'))</a:t>
            </a:r>
          </a:p>
          <a:p>
            <a:pPr marL="457200" lvl="1" indent="0">
              <a:buNone/>
            </a:pPr>
            <a:r>
              <a:rPr lang="en-US" sz="18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0.25</a:t>
            </a:r>
          </a:p>
          <a:p>
            <a:pPr lvl="1"/>
            <a:r>
              <a:rPr lang="en-US" sz="1800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wn.synset</a:t>
            </a:r>
            <a:r>
              <a:rPr lang="en-US" sz="18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('table.n.02').</a:t>
            </a:r>
            <a:r>
              <a:rPr lang="en-US" sz="1800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path_similarity</a:t>
            </a:r>
            <a:r>
              <a:rPr lang="en-US" sz="18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(</a:t>
            </a:r>
            <a:r>
              <a:rPr lang="en-US" sz="1800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wn.synset</a:t>
            </a:r>
            <a:r>
              <a:rPr lang="en-US" sz="18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('seat.n.03'))</a:t>
            </a:r>
          </a:p>
          <a:p>
            <a:pPr marL="457200" lvl="1" indent="0">
              <a:buNone/>
            </a:pPr>
            <a:r>
              <a:rPr lang="en-US" sz="18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0.3333333333333333</a:t>
            </a:r>
          </a:p>
          <a:p>
            <a:pPr lvl="1"/>
            <a:r>
              <a:rPr lang="en-US" sz="1800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wn.synset</a:t>
            </a:r>
            <a:r>
              <a:rPr lang="en-US" sz="18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('furniture.n.01').</a:t>
            </a:r>
            <a:r>
              <a:rPr lang="en-US" sz="1800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path_similarity</a:t>
            </a:r>
            <a:r>
              <a:rPr lang="en-US" sz="18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(</a:t>
            </a:r>
            <a:r>
              <a:rPr lang="en-US" sz="1800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wn.synset</a:t>
            </a:r>
            <a:r>
              <a:rPr lang="en-US" sz="18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('seat.n.03'))</a:t>
            </a:r>
          </a:p>
          <a:p>
            <a:pPr marL="457200" lvl="1" indent="0">
              <a:buNone/>
            </a:pPr>
            <a:r>
              <a:rPr lang="en-US" sz="18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0.5</a:t>
            </a:r>
          </a:p>
          <a:p>
            <a:pPr lvl="1"/>
            <a:r>
              <a:rPr lang="en-US" sz="1800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wn.synset</a:t>
            </a:r>
            <a:r>
              <a:rPr lang="en-US" sz="18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('table.n.02').</a:t>
            </a:r>
            <a:r>
              <a:rPr lang="en-US" sz="1800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path_similarity</a:t>
            </a:r>
            <a:r>
              <a:rPr lang="en-US" sz="18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(</a:t>
            </a:r>
            <a:r>
              <a:rPr lang="en-US" sz="1800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wn.synset</a:t>
            </a:r>
            <a:r>
              <a:rPr lang="en-US" sz="18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('table.n.02'))</a:t>
            </a:r>
          </a:p>
          <a:p>
            <a:pPr marL="457200" lvl="1" indent="0">
              <a:buNone/>
            </a:pPr>
            <a:r>
              <a:rPr lang="en-US" sz="18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1.0</a:t>
            </a:r>
          </a:p>
        </p:txBody>
      </p:sp>
      <p:pic>
        <p:nvPicPr>
          <p:cNvPr id="5" name="Picture 4" descr="A yellow and green text&#10;&#10;Description automatically generated">
            <a:extLst>
              <a:ext uri="{FF2B5EF4-FFF2-40B4-BE49-F238E27FC236}">
                <a16:creationId xmlns:a16="http://schemas.microsoft.com/office/drawing/2014/main" id="{4F73D5E6-926D-9991-3D86-A2203B42D6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9761" y="2160545"/>
            <a:ext cx="4508500" cy="10541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3B70F1C-2B6D-D9A6-A3A3-AB53BF127A0E}"/>
              </a:ext>
            </a:extLst>
          </p:cNvPr>
          <p:cNvSpPr txBox="1"/>
          <p:nvPr/>
        </p:nvSpPr>
        <p:spPr>
          <a:xfrm>
            <a:off x="7006282" y="2160545"/>
            <a:ext cx="3390672" cy="178510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000" b="0" i="0" u="none" strike="noStrike" dirty="0">
                <a:solidFill>
                  <a:srgbClr val="06287E"/>
                </a:solidFill>
                <a:effectLst/>
                <a:latin typeface="Inconsolata" pitchFamily="49" charset="77"/>
              </a:rPr>
              <a:t>Other similarity metrics:</a:t>
            </a:r>
          </a:p>
          <a:p>
            <a:r>
              <a:rPr lang="en-US" b="0" i="0" u="none" strike="noStrike" dirty="0">
                <a:solidFill>
                  <a:srgbClr val="06287E"/>
                </a:solidFill>
                <a:effectLst/>
                <a:highlight>
                  <a:srgbClr val="DADADA"/>
                </a:highlight>
                <a:latin typeface="Inconsolata" pitchFamily="49" charset="77"/>
              </a:rPr>
              <a:t>.</a:t>
            </a:r>
            <a:r>
              <a:rPr lang="en-US" b="0" i="0" u="none" strike="noStrike" dirty="0" err="1">
                <a:solidFill>
                  <a:srgbClr val="06287E"/>
                </a:solidFill>
                <a:effectLst/>
                <a:highlight>
                  <a:srgbClr val="DADADA"/>
                </a:highlight>
                <a:latin typeface="Inconsolata" pitchFamily="49" charset="77"/>
              </a:rPr>
              <a:t>lch_similarity</a:t>
            </a:r>
            <a:r>
              <a:rPr lang="en-US" b="0" i="0" u="none" strike="noStrike" dirty="0">
                <a:solidFill>
                  <a:srgbClr val="06287E"/>
                </a:solidFill>
                <a:effectLst/>
                <a:highlight>
                  <a:srgbClr val="DADADA"/>
                </a:highlight>
                <a:latin typeface="Inconsolata" pitchFamily="49" charset="77"/>
              </a:rPr>
              <a:t>()</a:t>
            </a:r>
          </a:p>
          <a:p>
            <a:r>
              <a:rPr lang="en-US" b="0" i="0" u="none" strike="noStrike" dirty="0">
                <a:solidFill>
                  <a:srgbClr val="06287E"/>
                </a:solidFill>
                <a:effectLst/>
                <a:highlight>
                  <a:srgbClr val="DADADA"/>
                </a:highlight>
                <a:latin typeface="Inconsolata" pitchFamily="49" charset="77"/>
              </a:rPr>
              <a:t>.</a:t>
            </a:r>
            <a:r>
              <a:rPr lang="en-US" b="0" i="0" u="none" strike="noStrike" dirty="0" err="1">
                <a:solidFill>
                  <a:srgbClr val="06287E"/>
                </a:solidFill>
                <a:effectLst/>
                <a:highlight>
                  <a:srgbClr val="DADADA"/>
                </a:highlight>
                <a:latin typeface="Inconsolata" pitchFamily="49" charset="77"/>
              </a:rPr>
              <a:t>wup_similarity</a:t>
            </a:r>
            <a:r>
              <a:rPr lang="en-US" dirty="0">
                <a:solidFill>
                  <a:srgbClr val="06287E"/>
                </a:solidFill>
                <a:highlight>
                  <a:srgbClr val="DADADA"/>
                </a:highlight>
                <a:latin typeface="Inconsolata" pitchFamily="49" charset="77"/>
              </a:rPr>
              <a:t>()</a:t>
            </a:r>
          </a:p>
          <a:p>
            <a:r>
              <a:rPr lang="en-US" dirty="0">
                <a:solidFill>
                  <a:srgbClr val="06287E"/>
                </a:solidFill>
                <a:highlight>
                  <a:srgbClr val="DADADA"/>
                </a:highlight>
                <a:latin typeface="Inconsolata" pitchFamily="49" charset="77"/>
              </a:rPr>
              <a:t>.</a:t>
            </a:r>
            <a:r>
              <a:rPr lang="en-US" b="0" i="0" u="none" strike="noStrike" dirty="0" err="1">
                <a:solidFill>
                  <a:srgbClr val="06287E"/>
                </a:solidFill>
                <a:effectLst/>
                <a:highlight>
                  <a:srgbClr val="DADADA"/>
                </a:highlight>
                <a:latin typeface="Inconsolata" pitchFamily="49" charset="77"/>
              </a:rPr>
              <a:t>res_similarity</a:t>
            </a:r>
            <a:r>
              <a:rPr lang="en-US" b="0" i="0" u="none" strike="noStrike" dirty="0">
                <a:solidFill>
                  <a:srgbClr val="06287E"/>
                </a:solidFill>
                <a:effectLst/>
                <a:highlight>
                  <a:srgbClr val="DADADA"/>
                </a:highlight>
                <a:latin typeface="Inconsolata" pitchFamily="49" charset="77"/>
              </a:rPr>
              <a:t>()</a:t>
            </a:r>
          </a:p>
          <a:p>
            <a:r>
              <a:rPr lang="en-US" dirty="0">
                <a:solidFill>
                  <a:srgbClr val="06287E"/>
                </a:solidFill>
                <a:highlight>
                  <a:srgbClr val="DADADA"/>
                </a:highlight>
                <a:latin typeface="Inconsolata" pitchFamily="49" charset="77"/>
              </a:rPr>
              <a:t>.</a:t>
            </a:r>
            <a:r>
              <a:rPr lang="en-US" b="0" i="0" u="none" strike="noStrike" dirty="0" err="1">
                <a:solidFill>
                  <a:srgbClr val="06287E"/>
                </a:solidFill>
                <a:effectLst/>
                <a:highlight>
                  <a:srgbClr val="DADADA"/>
                </a:highlight>
                <a:latin typeface="Inconsolata" pitchFamily="49" charset="77"/>
              </a:rPr>
              <a:t>jcn_similarity</a:t>
            </a:r>
            <a:r>
              <a:rPr lang="en-US" dirty="0">
                <a:solidFill>
                  <a:srgbClr val="06287E"/>
                </a:solidFill>
                <a:highlight>
                  <a:srgbClr val="DADADA"/>
                </a:highlight>
                <a:latin typeface="Inconsolata" pitchFamily="49" charset="77"/>
              </a:rPr>
              <a:t>()</a:t>
            </a:r>
          </a:p>
          <a:p>
            <a:r>
              <a:rPr lang="en-US" dirty="0">
                <a:solidFill>
                  <a:srgbClr val="06287E"/>
                </a:solidFill>
                <a:highlight>
                  <a:srgbClr val="DADADA"/>
                </a:highlight>
                <a:latin typeface="Inconsolata" pitchFamily="49" charset="77"/>
              </a:rPr>
              <a:t>.</a:t>
            </a:r>
            <a:r>
              <a:rPr lang="en-US" b="0" i="0" u="none" strike="noStrike" dirty="0" err="1">
                <a:solidFill>
                  <a:srgbClr val="06287E"/>
                </a:solidFill>
                <a:effectLst/>
                <a:highlight>
                  <a:srgbClr val="DADADA"/>
                </a:highlight>
                <a:latin typeface="Inconsolata" pitchFamily="49" charset="77"/>
              </a:rPr>
              <a:t>lin_similarity</a:t>
            </a:r>
            <a:r>
              <a:rPr lang="en-US" b="0" i="0" u="none" strike="noStrike" dirty="0">
                <a:solidFill>
                  <a:srgbClr val="06287E"/>
                </a:solidFill>
                <a:effectLst/>
                <a:highlight>
                  <a:srgbClr val="DADADA"/>
                </a:highlight>
                <a:latin typeface="Inconsolata" pitchFamily="49" charset="77"/>
              </a:rPr>
              <a:t>()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1171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7EF6A4-710B-DD12-992E-AAD1C1AC34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Word Embeddings: similarity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C555A9-7B06-5280-CFC0-63C29238E9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4"/>
            <a:ext cx="11061357" cy="3907911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Install </a:t>
            </a:r>
            <a:r>
              <a:rPr lang="en-US" dirty="0" err="1"/>
              <a:t>gensim</a:t>
            </a:r>
            <a:r>
              <a:rPr lang="en-US" dirty="0"/>
              <a:t> for embeddings (</a:t>
            </a:r>
            <a:r>
              <a:rPr lang="en-US" i="1" dirty="0"/>
              <a:t>requires </a:t>
            </a:r>
            <a:r>
              <a:rPr lang="en-US" i="1" dirty="0" err="1"/>
              <a:t>scipy</a:t>
            </a:r>
            <a:r>
              <a:rPr lang="en-US" i="1" dirty="0"/>
              <a:t> and </a:t>
            </a:r>
            <a:r>
              <a:rPr lang="en-US" i="1" dirty="0" err="1"/>
              <a:t>numpy</a:t>
            </a:r>
            <a:r>
              <a:rPr lang="en-US" i="1" dirty="0"/>
              <a:t> as well</a:t>
            </a:r>
            <a:r>
              <a:rPr lang="en-US" dirty="0"/>
              <a:t>):</a:t>
            </a:r>
          </a:p>
          <a:p>
            <a:pPr lvl="1"/>
            <a:r>
              <a:rPr lang="en-US" dirty="0">
                <a:hlinkClick r:id="rId2"/>
              </a:rPr>
              <a:t>https://radimrehurek.com/gensim/</a:t>
            </a:r>
            <a:endParaRPr lang="en-US" dirty="0"/>
          </a:p>
          <a:p>
            <a:pPr lvl="1"/>
            <a:r>
              <a:rPr lang="en-US" b="0" i="0" u="none" strike="noStrike" dirty="0" err="1">
                <a:solidFill>
                  <a:srgbClr val="2991D6"/>
                </a:solidFill>
                <a:effectLst/>
                <a:highlight>
                  <a:srgbClr val="FFFFFF"/>
                </a:highlight>
                <a:latin typeface="Consolas" panose="020B0609020204030204" pitchFamily="49" charset="0"/>
              </a:rPr>
              <a:t>conda</a:t>
            </a:r>
            <a:r>
              <a:rPr lang="en-US" b="0" i="0" u="none" strike="noStrike" dirty="0">
                <a:solidFill>
                  <a:srgbClr val="2991D6"/>
                </a:solidFill>
                <a:effectLst/>
                <a:highlight>
                  <a:srgbClr val="FFFFFF"/>
                </a:highlight>
                <a:latin typeface="Consolas" panose="020B0609020204030204" pitchFamily="49" charset="0"/>
              </a:rPr>
              <a:t> install -c </a:t>
            </a:r>
            <a:r>
              <a:rPr lang="en-US" b="0" i="0" u="none" strike="noStrike" dirty="0" err="1">
                <a:solidFill>
                  <a:srgbClr val="2991D6"/>
                </a:solidFill>
                <a:effectLst/>
                <a:highlight>
                  <a:srgbClr val="FFFFFF"/>
                </a:highlight>
                <a:latin typeface="Consolas" panose="020B0609020204030204" pitchFamily="49" charset="0"/>
              </a:rPr>
              <a:t>conda</a:t>
            </a:r>
            <a:r>
              <a:rPr lang="en-US" b="0" i="0" u="none" strike="noStrike" dirty="0">
                <a:solidFill>
                  <a:srgbClr val="2991D6"/>
                </a:solidFill>
                <a:effectLst/>
                <a:highlight>
                  <a:srgbClr val="FFFFFF"/>
                </a:highlight>
                <a:latin typeface="Consolas" panose="020B0609020204030204" pitchFamily="49" charset="0"/>
              </a:rPr>
              <a:t>-forge </a:t>
            </a:r>
            <a:r>
              <a:rPr lang="en-US" b="0" i="0" u="none" strike="noStrike" dirty="0" err="1">
                <a:solidFill>
                  <a:srgbClr val="2991D6"/>
                </a:solidFill>
                <a:effectLst/>
                <a:highlight>
                  <a:srgbClr val="FFFFFF"/>
                </a:highlight>
                <a:latin typeface="Consolas" panose="020B0609020204030204" pitchFamily="49" charset="0"/>
              </a:rPr>
              <a:t>gensim</a:t>
            </a:r>
            <a:r>
              <a:rPr lang="en-US" b="0" i="0" u="none" strike="noStrike" dirty="0">
                <a:solidFill>
                  <a:srgbClr val="2991D6"/>
                </a:solidFill>
                <a:effectLst/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</a:p>
          <a:p>
            <a:pPr lvl="1"/>
            <a:r>
              <a:rPr lang="en-US" b="0" i="0" u="none" strike="noStrike" dirty="0">
                <a:solidFill>
                  <a:srgbClr val="2991D6"/>
                </a:solidFill>
                <a:effectLst/>
                <a:highlight>
                  <a:srgbClr val="FFFFFF"/>
                </a:highlight>
                <a:latin typeface="Consolas" panose="020B0609020204030204" pitchFamily="49" charset="0"/>
              </a:rPr>
              <a:t>python –m pip install </a:t>
            </a:r>
            <a:r>
              <a:rPr lang="en-US" b="0" i="0" u="none" strike="noStrike" dirty="0" err="1">
                <a:solidFill>
                  <a:srgbClr val="2991D6"/>
                </a:solidFill>
                <a:effectLst/>
                <a:highlight>
                  <a:srgbClr val="FFFFFF"/>
                </a:highlight>
                <a:latin typeface="Consolas" panose="020B0609020204030204" pitchFamily="49" charset="0"/>
              </a:rPr>
              <a:t>gensim</a:t>
            </a:r>
            <a:endParaRPr lang="en-US" b="0" i="0" u="none" strike="noStrike" dirty="0">
              <a:solidFill>
                <a:srgbClr val="2991D6"/>
              </a:solidFill>
              <a:effectLst/>
              <a:highlight>
                <a:srgbClr val="FFFFFF"/>
              </a:highlight>
              <a:latin typeface="Consolas" panose="020B0609020204030204" pitchFamily="49" charset="0"/>
            </a:endParaRPr>
          </a:p>
          <a:p>
            <a:pPr lvl="1"/>
            <a:r>
              <a:rPr lang="en-US" sz="19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Collecting </a:t>
            </a:r>
            <a:r>
              <a:rPr lang="en-US" sz="1900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gensim</a:t>
            </a:r>
            <a:endParaRPr lang="en-US" sz="1900" dirty="0">
              <a:solidFill>
                <a:srgbClr val="000000"/>
              </a:solidFill>
              <a:effectLst/>
              <a:latin typeface="Menlo" panose="020B0609030804020204" pitchFamily="49" charset="0"/>
            </a:endParaRPr>
          </a:p>
          <a:p>
            <a:pPr lvl="1"/>
            <a:r>
              <a:rPr lang="en-US" sz="19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  Downloading gensim-4.3.2.tar.gz (23.3 MB) </a:t>
            </a:r>
          </a:p>
          <a:p>
            <a:pPr lvl="1"/>
            <a:r>
              <a:rPr lang="en-US" sz="19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Collecting </a:t>
            </a:r>
            <a:r>
              <a:rPr lang="en-US" sz="1900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numpy</a:t>
            </a:r>
            <a:r>
              <a:rPr lang="en-US" sz="19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&gt;=1.18.5 (from </a:t>
            </a:r>
            <a:r>
              <a:rPr lang="en-US" sz="1900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gensim</a:t>
            </a:r>
            <a:r>
              <a:rPr lang="en-US" sz="19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)</a:t>
            </a:r>
          </a:p>
          <a:p>
            <a:pPr lvl="1"/>
            <a:r>
              <a:rPr lang="en-US" sz="19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  Downloading numpy-1.26.4-cp312-cp312-macosx_11_0_arm64.whl.metadata</a:t>
            </a:r>
          </a:p>
          <a:p>
            <a:pPr lvl="1"/>
            <a:r>
              <a:rPr lang="en-US" sz="19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Collecting </a:t>
            </a:r>
            <a:r>
              <a:rPr lang="en-US" sz="1900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scipy</a:t>
            </a:r>
            <a:r>
              <a:rPr lang="en-US" sz="19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&gt;=1.7.0 (from </a:t>
            </a:r>
            <a:r>
              <a:rPr lang="en-US" sz="1900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gensim</a:t>
            </a:r>
            <a:r>
              <a:rPr lang="en-US" sz="19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)</a:t>
            </a:r>
          </a:p>
          <a:p>
            <a:pPr lvl="1"/>
            <a:r>
              <a:rPr lang="en-US" sz="19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  Using cached </a:t>
            </a:r>
            <a:r>
              <a:rPr lang="en-US" sz="1900" dirty="0">
                <a:solidFill>
                  <a:srgbClr val="FF0000"/>
                </a:solidFill>
                <a:effectLst/>
                <a:latin typeface="Menlo" panose="020B0609030804020204" pitchFamily="49" charset="0"/>
              </a:rPr>
              <a:t>scipy-1.13.0</a:t>
            </a:r>
            <a:r>
              <a:rPr lang="en-US" sz="19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-cp312-cp312-macosx_12_0_arm64.whl.metadata</a:t>
            </a:r>
            <a:endParaRPr lang="en-US" sz="1900" b="0" i="0" u="none" strike="noStrike" dirty="0">
              <a:solidFill>
                <a:srgbClr val="2991D6"/>
              </a:solidFill>
              <a:effectLst/>
              <a:highlight>
                <a:srgbClr val="FFFFFF"/>
              </a:highlight>
              <a:latin typeface="Consolas" panose="020B0609020204030204" pitchFamily="49" charset="0"/>
            </a:endParaRPr>
          </a:p>
          <a:p>
            <a:r>
              <a:rPr lang="en-US" dirty="0">
                <a:highlight>
                  <a:srgbClr val="FFFFFF"/>
                </a:highlight>
              </a:rPr>
              <a:t>Use with </a:t>
            </a:r>
            <a:r>
              <a:rPr lang="en-US" dirty="0" err="1">
                <a:highlight>
                  <a:srgbClr val="FFFFFF"/>
                </a:highlight>
              </a:rPr>
              <a:t>nltk</a:t>
            </a:r>
            <a:r>
              <a:rPr lang="en-US" dirty="0">
                <a:highlight>
                  <a:srgbClr val="FFFFFF"/>
                </a:highlight>
              </a:rPr>
              <a:t>:</a:t>
            </a:r>
          </a:p>
          <a:p>
            <a:pPr lvl="1"/>
            <a:r>
              <a:rPr lang="en-US" dirty="0">
                <a:highlight>
                  <a:srgbClr val="FFFFFF"/>
                </a:highlight>
                <a:hlinkClick r:id="rId3"/>
              </a:rPr>
              <a:t>https://www.nltk.org/howto/gensim.html</a:t>
            </a:r>
            <a:endParaRPr lang="en-US" dirty="0">
              <a:highlight>
                <a:srgbClr val="FFFFFF"/>
              </a:highlight>
            </a:endParaRP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4337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A79016-0B15-82A1-BE40-ECA0D31302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gensim</a:t>
            </a:r>
            <a:r>
              <a:rPr lang="en-US" dirty="0"/>
              <a:t> errors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BF489C-2C79-BF28-9B2D-BA2E98BA3E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826578" cy="4351338"/>
          </a:xfrm>
        </p:spPr>
        <p:txBody>
          <a:bodyPr>
            <a:normAutofit fontScale="47500" lnSpcReduction="20000"/>
          </a:bodyPr>
          <a:lstStyle/>
          <a:p>
            <a:pPr marL="0" indent="0">
              <a:buNone/>
            </a:pPr>
            <a:r>
              <a:rPr lang="en-US" sz="33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$ python3</a:t>
            </a:r>
          </a:p>
          <a:p>
            <a:pPr marL="0" indent="0">
              <a:buNone/>
            </a:pPr>
            <a:r>
              <a:rPr lang="en-US" sz="29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&gt;&gt;&gt; import </a:t>
            </a:r>
            <a:r>
              <a:rPr lang="en-US" sz="2900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gensim</a:t>
            </a:r>
            <a:endParaRPr lang="en-US" sz="2900" dirty="0">
              <a:solidFill>
                <a:srgbClr val="000000"/>
              </a:solidFill>
              <a:effectLst/>
              <a:latin typeface="Menlo" panose="020B0609030804020204" pitchFamily="49" charset="0"/>
            </a:endParaRPr>
          </a:p>
          <a:p>
            <a:pPr marL="0" indent="0">
              <a:buNone/>
            </a:pPr>
            <a:r>
              <a:rPr lang="en-US" sz="29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Traceback (most recent call last):</a:t>
            </a:r>
          </a:p>
          <a:p>
            <a:pPr marL="0" indent="0">
              <a:buNone/>
            </a:pPr>
            <a:r>
              <a:rPr lang="en-US" sz="29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  File "&lt;stdin&gt;", line 1, in &lt;module&gt;</a:t>
            </a:r>
          </a:p>
          <a:p>
            <a:pPr marL="0" indent="0">
              <a:buNone/>
            </a:pPr>
            <a:r>
              <a:rPr lang="en-US" sz="29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  File "/Users/</a:t>
            </a:r>
            <a:r>
              <a:rPr lang="en-US" sz="2900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sandiway</a:t>
            </a:r>
            <a:r>
              <a:rPr lang="en-US" sz="29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/</a:t>
            </a:r>
            <a:r>
              <a:rPr lang="en-US" sz="2900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venv</a:t>
            </a:r>
            <a:r>
              <a:rPr lang="en-US" sz="29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/lib/python3.12/site-packages/</a:t>
            </a:r>
            <a:r>
              <a:rPr lang="en-US" sz="2900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gensim</a:t>
            </a:r>
            <a:r>
              <a:rPr lang="en-US" sz="29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/__</a:t>
            </a:r>
            <a:r>
              <a:rPr lang="en-US" sz="2900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init</a:t>
            </a:r>
            <a:r>
              <a:rPr lang="en-US" sz="29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__.</a:t>
            </a:r>
            <a:r>
              <a:rPr lang="en-US" sz="2900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py</a:t>
            </a:r>
            <a:r>
              <a:rPr lang="en-US" sz="29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", line 11, in &lt;module&gt;</a:t>
            </a:r>
          </a:p>
          <a:p>
            <a:pPr marL="0" indent="0">
              <a:buNone/>
            </a:pPr>
            <a:r>
              <a:rPr lang="en-US" sz="29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    from </a:t>
            </a:r>
            <a:r>
              <a:rPr lang="en-US" sz="2900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gensim</a:t>
            </a:r>
            <a:r>
              <a:rPr lang="en-US" sz="29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 import parsing, corpora, </a:t>
            </a:r>
            <a:r>
              <a:rPr lang="en-US" sz="2900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matutils</a:t>
            </a:r>
            <a:r>
              <a:rPr lang="en-US" sz="29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, interfaces, models, similarities, utils  # noqa:F401</a:t>
            </a:r>
          </a:p>
          <a:p>
            <a:pPr marL="0" indent="0">
              <a:buNone/>
            </a:pPr>
            <a:r>
              <a:rPr lang="en-US" sz="29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    ^^^^^^^^^^^^^^^^^^^^^^^^^^^^^^^^^^^^^^^^^^^^^^^^^^^^^^^^^^^^^^^^^^^^^^^^^^^^^^^^^^^^^^</a:t>
            </a:r>
          </a:p>
          <a:p>
            <a:pPr marL="0" indent="0">
              <a:buNone/>
            </a:pPr>
            <a:r>
              <a:rPr lang="en-US" sz="29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  …</a:t>
            </a:r>
          </a:p>
          <a:p>
            <a:pPr marL="0" indent="0">
              <a:buNone/>
            </a:pPr>
            <a:r>
              <a:rPr lang="en-US" sz="2900" dirty="0">
                <a:solidFill>
                  <a:srgbClr val="000000"/>
                </a:solidFill>
                <a:latin typeface="Menlo" panose="020B0609030804020204" pitchFamily="49" charset="0"/>
              </a:rPr>
              <a:t>  </a:t>
            </a:r>
            <a:r>
              <a:rPr lang="en-US" sz="29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File "/Users/</a:t>
            </a:r>
            <a:r>
              <a:rPr lang="en-US" sz="2900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sandiway</a:t>
            </a:r>
            <a:r>
              <a:rPr lang="en-US" sz="29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/</a:t>
            </a:r>
            <a:r>
              <a:rPr lang="en-US" sz="2900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venv</a:t>
            </a:r>
            <a:r>
              <a:rPr lang="en-US" sz="29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/lib/python3.12/site-packages/</a:t>
            </a:r>
            <a:r>
              <a:rPr lang="en-US" sz="2900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gensim</a:t>
            </a:r>
            <a:r>
              <a:rPr lang="en-US" sz="29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/</a:t>
            </a:r>
            <a:r>
              <a:rPr lang="en-US" sz="2900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matutils.py</a:t>
            </a:r>
            <a:r>
              <a:rPr lang="en-US" sz="29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", line 20, in &lt;module&gt;</a:t>
            </a:r>
          </a:p>
          <a:p>
            <a:pPr marL="0" indent="0">
              <a:buNone/>
            </a:pPr>
            <a:r>
              <a:rPr lang="en-US" sz="29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    from </a:t>
            </a:r>
            <a:r>
              <a:rPr lang="en-US" sz="2900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scipy.linalg</a:t>
            </a:r>
            <a:r>
              <a:rPr lang="en-US" sz="29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 import </a:t>
            </a:r>
            <a:r>
              <a:rPr lang="en-US" sz="2900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get_blas_funcs</a:t>
            </a:r>
            <a:r>
              <a:rPr lang="en-US" sz="29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, </a:t>
            </a:r>
            <a:r>
              <a:rPr lang="en-US" sz="2900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triu</a:t>
            </a:r>
            <a:endParaRPr lang="en-US" sz="2900" dirty="0">
              <a:solidFill>
                <a:srgbClr val="000000"/>
              </a:solidFill>
              <a:effectLst/>
              <a:latin typeface="Menlo" panose="020B0609030804020204" pitchFamily="49" charset="0"/>
            </a:endParaRPr>
          </a:p>
          <a:p>
            <a:pPr marL="0" indent="0">
              <a:buNone/>
            </a:pPr>
            <a:r>
              <a:rPr lang="en-US" sz="2900" dirty="0" err="1">
                <a:solidFill>
                  <a:srgbClr val="FF0000"/>
                </a:solidFill>
                <a:effectLst/>
                <a:latin typeface="Menlo" panose="020B0609030804020204" pitchFamily="49" charset="0"/>
              </a:rPr>
              <a:t>ImportError</a:t>
            </a:r>
            <a:r>
              <a:rPr lang="en-US" sz="2900" dirty="0">
                <a:solidFill>
                  <a:srgbClr val="FF0000"/>
                </a:solidFill>
                <a:effectLst/>
                <a:latin typeface="Menlo" panose="020B0609030804020204" pitchFamily="49" charset="0"/>
              </a:rPr>
              <a:t>: cannot import name '</a:t>
            </a:r>
            <a:r>
              <a:rPr lang="en-US" sz="2900" dirty="0" err="1">
                <a:solidFill>
                  <a:srgbClr val="FF0000"/>
                </a:solidFill>
                <a:effectLst/>
                <a:latin typeface="Menlo" panose="020B0609030804020204" pitchFamily="49" charset="0"/>
              </a:rPr>
              <a:t>triu</a:t>
            </a:r>
            <a:r>
              <a:rPr lang="en-US" sz="2900" dirty="0">
                <a:solidFill>
                  <a:srgbClr val="FF0000"/>
                </a:solidFill>
                <a:effectLst/>
                <a:latin typeface="Menlo" panose="020B0609030804020204" pitchFamily="49" charset="0"/>
              </a:rPr>
              <a:t>' from '</a:t>
            </a:r>
            <a:r>
              <a:rPr lang="en-US" sz="2900" dirty="0" err="1">
                <a:solidFill>
                  <a:srgbClr val="FF0000"/>
                </a:solidFill>
                <a:effectLst/>
                <a:latin typeface="Menlo" panose="020B0609030804020204" pitchFamily="49" charset="0"/>
              </a:rPr>
              <a:t>scipy.linalg</a:t>
            </a:r>
            <a:r>
              <a:rPr lang="en-US" sz="2900" dirty="0">
                <a:solidFill>
                  <a:srgbClr val="FF0000"/>
                </a:solidFill>
                <a:effectLst/>
                <a:latin typeface="Menlo" panose="020B0609030804020204" pitchFamily="49" charset="0"/>
              </a:rPr>
              <a:t>' </a:t>
            </a:r>
            <a:r>
              <a:rPr lang="en-US" sz="29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(/Users/</a:t>
            </a:r>
            <a:r>
              <a:rPr lang="en-US" sz="2900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sandiway</a:t>
            </a:r>
            <a:r>
              <a:rPr lang="en-US" sz="29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/</a:t>
            </a:r>
            <a:r>
              <a:rPr lang="en-US" sz="2900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venv</a:t>
            </a:r>
            <a:r>
              <a:rPr lang="en-US" sz="29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/lib/python3.12/site-packages/</a:t>
            </a:r>
            <a:r>
              <a:rPr lang="en-US" sz="2900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scipy</a:t>
            </a:r>
            <a:r>
              <a:rPr lang="en-US" sz="29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/</a:t>
            </a:r>
            <a:r>
              <a:rPr lang="en-US" sz="2900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linalg</a:t>
            </a:r>
            <a:r>
              <a:rPr lang="en-US" sz="29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/__</a:t>
            </a:r>
            <a:r>
              <a:rPr lang="en-US" sz="2900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init</a:t>
            </a:r>
            <a:r>
              <a:rPr lang="en-US" sz="29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__.</a:t>
            </a:r>
            <a:r>
              <a:rPr lang="en-US" sz="2900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py</a:t>
            </a:r>
            <a:r>
              <a:rPr lang="en-US" sz="29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)</a:t>
            </a:r>
          </a:p>
          <a:p>
            <a:r>
              <a:rPr lang="en-US" sz="3800" dirty="0"/>
              <a:t>Why?</a:t>
            </a:r>
          </a:p>
          <a:p>
            <a:pPr lvl="1"/>
            <a:r>
              <a:rPr lang="en-US" sz="3800" dirty="0"/>
              <a:t>The </a:t>
            </a:r>
            <a:r>
              <a:rPr lang="en-US" sz="3800" dirty="0" err="1"/>
              <a:t>scipy.linalg</a:t>
            </a:r>
            <a:r>
              <a:rPr lang="en-US" sz="3800" dirty="0"/>
              <a:t> functions tri, </a:t>
            </a:r>
            <a:r>
              <a:rPr lang="en-US" sz="3800" dirty="0" err="1"/>
              <a:t>triu</a:t>
            </a:r>
            <a:r>
              <a:rPr lang="en-US" sz="3800" dirty="0"/>
              <a:t> &amp; </a:t>
            </a:r>
            <a:r>
              <a:rPr lang="en-US" sz="3800" dirty="0" err="1"/>
              <a:t>tril</a:t>
            </a:r>
            <a:r>
              <a:rPr lang="en-US" sz="3800" dirty="0"/>
              <a:t> are deprecated and will be removed in </a:t>
            </a:r>
            <a:r>
              <a:rPr lang="en-US" sz="3800" dirty="0">
                <a:solidFill>
                  <a:schemeClr val="accent1"/>
                </a:solidFill>
              </a:rPr>
              <a:t>SciPy 1.13.</a:t>
            </a:r>
            <a:endParaRPr lang="en-US" sz="3800" dirty="0">
              <a:solidFill>
                <a:schemeClr val="accent1"/>
              </a:solidFill>
              <a:effectLst/>
              <a:latin typeface="Menlo" panose="020B060903080402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510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A2C3A4-F4DD-D401-6269-D6D8C7BFB8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gensim</a:t>
            </a:r>
            <a:r>
              <a:rPr lang="en-US" dirty="0"/>
              <a:t> errors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48EA85-D5A4-518A-CF01-93D0B4417A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r>
              <a:rPr lang="en-US" sz="360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Downgrade SciPy 1.13 to 1.12: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$ python -m pip install </a:t>
            </a:r>
            <a:r>
              <a:rPr lang="en-US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scipy</a:t>
            </a: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==1.12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Collecting </a:t>
            </a:r>
            <a:r>
              <a:rPr lang="en-US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scipy</a:t>
            </a: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==1.12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  Downloading scipy-1.12.0-cp312-cp312-macosx_12_0_arm64.whl.metadata (217 kB)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     </a:t>
            </a:r>
            <a:r>
              <a:rPr lang="en-US" dirty="0">
                <a:solidFill>
                  <a:srgbClr val="63BA1C"/>
                </a:solidFill>
                <a:effectLst/>
                <a:latin typeface="Menlo" panose="020B0609030804020204" pitchFamily="49" charset="0"/>
              </a:rPr>
              <a:t>━━━━━━━━━━━━━━━━━━━━━━━━━━━━━━━━━━━━━</a:t>
            </a: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-US" dirty="0">
                <a:solidFill>
                  <a:srgbClr val="2FB41D"/>
                </a:solidFill>
                <a:effectLst/>
                <a:latin typeface="Menlo" panose="020B0609030804020204" pitchFamily="49" charset="0"/>
              </a:rPr>
              <a:t>217.9/217.9 kB</a:t>
            </a: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-US" dirty="0">
                <a:solidFill>
                  <a:srgbClr val="B42419"/>
                </a:solidFill>
                <a:effectLst/>
                <a:latin typeface="Menlo" panose="020B0609030804020204" pitchFamily="49" charset="0"/>
              </a:rPr>
              <a:t>338.7 kB/s</a:t>
            </a: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 eta </a:t>
            </a:r>
            <a:r>
              <a:rPr lang="en-US" dirty="0">
                <a:solidFill>
                  <a:srgbClr val="2EAEBB"/>
                </a:solidFill>
                <a:effectLst/>
                <a:latin typeface="Menlo" panose="020B0609030804020204" pitchFamily="49" charset="0"/>
              </a:rPr>
              <a:t>0:00:00</a:t>
            </a:r>
            <a:endParaRPr lang="en-US" dirty="0">
              <a:solidFill>
                <a:srgbClr val="63BA1C"/>
              </a:solidFill>
              <a:effectLst/>
              <a:latin typeface="Menlo" panose="020B0609030804020204" pitchFamily="49" charset="0"/>
            </a:endParaRP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Requirement already satisfied: </a:t>
            </a:r>
            <a:r>
              <a:rPr lang="en-US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numpy</a:t>
            </a: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&lt;1.29.0,&gt;=1.22.4 in ./</a:t>
            </a:r>
            <a:r>
              <a:rPr lang="en-US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venv</a:t>
            </a: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/lib/python3.12/site-packages (from </a:t>
            </a:r>
            <a:r>
              <a:rPr lang="en-US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scipy</a:t>
            </a: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==1.12) (1.26.4)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Downloading scipy-1.12.0-cp312-cp312-macosx_12_0_arm64.whl (31.4 MB)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   </a:t>
            </a:r>
            <a:r>
              <a:rPr lang="en-US" dirty="0">
                <a:solidFill>
                  <a:srgbClr val="63BA1C"/>
                </a:solidFill>
                <a:effectLst/>
                <a:latin typeface="Menlo" panose="020B0609030804020204" pitchFamily="49" charset="0"/>
              </a:rPr>
              <a:t>━━━━━━━━━━━━━━━━━━━━━━━━━━━━━━━━━━━━━━━━</a:t>
            </a: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-US" dirty="0">
                <a:solidFill>
                  <a:srgbClr val="2FB41D"/>
                </a:solidFill>
                <a:effectLst/>
                <a:latin typeface="Menlo" panose="020B0609030804020204" pitchFamily="49" charset="0"/>
              </a:rPr>
              <a:t>31.4/31.4 MB</a:t>
            </a: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-US" dirty="0">
                <a:solidFill>
                  <a:srgbClr val="B42419"/>
                </a:solidFill>
                <a:effectLst/>
                <a:latin typeface="Menlo" panose="020B0609030804020204" pitchFamily="49" charset="0"/>
              </a:rPr>
              <a:t>6.5 MB/s</a:t>
            </a: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 eta </a:t>
            </a:r>
            <a:r>
              <a:rPr lang="en-US" dirty="0">
                <a:solidFill>
                  <a:srgbClr val="2EAEBB"/>
                </a:solidFill>
                <a:effectLst/>
                <a:latin typeface="Menlo" panose="020B0609030804020204" pitchFamily="49" charset="0"/>
              </a:rPr>
              <a:t>0:00:00</a:t>
            </a:r>
            <a:endParaRPr lang="en-US" dirty="0">
              <a:solidFill>
                <a:srgbClr val="63BA1C"/>
              </a:solidFill>
              <a:effectLst/>
              <a:latin typeface="Menlo" panose="020B0609030804020204" pitchFamily="49" charset="0"/>
            </a:endParaRP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Installing collected packages: </a:t>
            </a:r>
            <a:r>
              <a:rPr lang="en-US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scipy</a:t>
            </a:r>
            <a:endParaRPr lang="en-US" dirty="0">
              <a:solidFill>
                <a:srgbClr val="000000"/>
              </a:solidFill>
              <a:effectLst/>
              <a:latin typeface="Menlo" panose="020B0609030804020204" pitchFamily="49" charset="0"/>
            </a:endParaRP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  Attempting uninstall: </a:t>
            </a:r>
            <a:r>
              <a:rPr lang="en-US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scipy</a:t>
            </a:r>
            <a:endParaRPr lang="en-US" dirty="0">
              <a:solidFill>
                <a:srgbClr val="000000"/>
              </a:solidFill>
              <a:effectLst/>
              <a:latin typeface="Menlo" panose="020B0609030804020204" pitchFamily="49" charset="0"/>
            </a:endParaRP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    Found existing installation: </a:t>
            </a:r>
            <a:r>
              <a:rPr lang="en-US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scipy</a:t>
            </a: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 1.13.0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    </a:t>
            </a:r>
            <a:r>
              <a:rPr lang="en-US" dirty="0">
                <a:solidFill>
                  <a:schemeClr val="accent2"/>
                </a:solidFill>
                <a:effectLst/>
                <a:latin typeface="Menlo" panose="020B0609030804020204" pitchFamily="49" charset="0"/>
              </a:rPr>
              <a:t>Uninstalling scipy-1.13.0:</a:t>
            </a:r>
          </a:p>
          <a:p>
            <a:pPr marL="0" indent="0">
              <a:buNone/>
            </a:pPr>
            <a:r>
              <a:rPr lang="en-US" dirty="0">
                <a:solidFill>
                  <a:schemeClr val="accent2"/>
                </a:solidFill>
                <a:effectLst/>
                <a:latin typeface="Menlo" panose="020B0609030804020204" pitchFamily="49" charset="0"/>
              </a:rPr>
              <a:t>      Successfully uninstalled scipy-1.13.0</a:t>
            </a:r>
          </a:p>
          <a:p>
            <a:pPr marL="0" indent="0">
              <a:buNone/>
            </a:pPr>
            <a:r>
              <a:rPr lang="en-US" dirty="0">
                <a:solidFill>
                  <a:schemeClr val="accent2"/>
                </a:solidFill>
                <a:effectLst/>
                <a:latin typeface="Menlo" panose="020B0609030804020204" pitchFamily="49" charset="0"/>
              </a:rPr>
              <a:t>Successfully installed scipy-1.12.0</a:t>
            </a:r>
          </a:p>
        </p:txBody>
      </p:sp>
    </p:spTree>
    <p:extLst>
      <p:ext uri="{BB962C8B-B14F-4D97-AF65-F5344CB8AC3E}">
        <p14:creationId xmlns:p14="http://schemas.microsoft.com/office/powerpoint/2010/main" val="635442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50E3E1-195C-102B-F23A-1EBBB43419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gensim</a:t>
            </a:r>
            <a:r>
              <a:rPr lang="en-US" dirty="0"/>
              <a:t> errors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DA23F9-BAD1-0F0E-7CE7-6325A377B6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0937789" cy="4351338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Fixed using </a:t>
            </a:r>
            <a:r>
              <a:rPr lang="en-US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scipy</a:t>
            </a: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 1.12!</a:t>
            </a:r>
          </a:p>
          <a:p>
            <a:r>
              <a:rPr lang="en-US" sz="2600" b="0" i="0" u="none" strike="noStrike" dirty="0" err="1">
                <a:solidFill>
                  <a:srgbClr val="000000"/>
                </a:solidFill>
                <a:effectLst/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nltk</a:t>
            </a:r>
            <a:r>
              <a:rPr lang="en-US" sz="2600" b="0" i="0" u="none" strike="noStrike" dirty="0">
                <a:solidFill>
                  <a:srgbClr val="000000"/>
                </a:solidFill>
                <a:effectLst/>
                <a:latin typeface="IBM Plex Sans" panose="020B0503050203000203" pitchFamily="34" charset="0"/>
              </a:rPr>
              <a:t> includes a pre-trained model which is part of a model that is trained on 100 billion words from the Google News Dataset.</a:t>
            </a:r>
          </a:p>
          <a:p>
            <a:pPr lvl="1"/>
            <a:r>
              <a:rPr lang="en-US" sz="2300" b="0" i="0" u="none" strike="noStrike" dirty="0">
                <a:solidFill>
                  <a:srgbClr val="000000"/>
                </a:solidFill>
                <a:effectLst/>
                <a:latin typeface="IBM Plex Sans" panose="020B0503050203000203" pitchFamily="34" charset="0"/>
                <a:hlinkClick r:id="rId2"/>
              </a:rPr>
              <a:t>https://code.google.com/archive/p/word2vec/</a:t>
            </a:r>
            <a:endParaRPr lang="en-US" sz="2300" b="0" i="0" u="none" strike="noStrike" dirty="0">
              <a:solidFill>
                <a:srgbClr val="000000"/>
              </a:solidFill>
              <a:effectLst/>
              <a:latin typeface="IBM Plex Sans" panose="020B0503050203000203" pitchFamily="34" charset="0"/>
            </a:endParaRPr>
          </a:p>
          <a:p>
            <a:pPr lvl="1"/>
            <a:endParaRPr lang="en-US" dirty="0">
              <a:solidFill>
                <a:srgbClr val="000000"/>
              </a:solidFill>
              <a:effectLst/>
              <a:latin typeface="Menlo" panose="020B0609030804020204" pitchFamily="49" charset="0"/>
            </a:endParaRPr>
          </a:p>
          <a:p>
            <a:pPr marL="0" indent="0">
              <a:buNone/>
            </a:pPr>
            <a:r>
              <a:rPr lang="en-US" sz="22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$ python3</a:t>
            </a:r>
          </a:p>
          <a:p>
            <a:pPr marL="0" indent="0">
              <a:buNone/>
            </a:pPr>
            <a:r>
              <a:rPr lang="en-US" sz="22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&gt;&gt;&gt; import </a:t>
            </a:r>
            <a:r>
              <a:rPr lang="en-US" sz="2200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gensim</a:t>
            </a:r>
            <a:endParaRPr lang="en-US" sz="2200" dirty="0">
              <a:solidFill>
                <a:srgbClr val="000000"/>
              </a:solidFill>
              <a:effectLst/>
              <a:latin typeface="Menlo" panose="020B0609030804020204" pitchFamily="49" charset="0"/>
            </a:endParaRPr>
          </a:p>
          <a:p>
            <a:pPr marL="0" indent="0">
              <a:buNone/>
            </a:pPr>
            <a:r>
              <a:rPr lang="en-US" sz="2200" dirty="0">
                <a:solidFill>
                  <a:srgbClr val="000000"/>
                </a:solidFill>
                <a:latin typeface="Menlo" panose="020B0609030804020204" pitchFamily="49" charset="0"/>
              </a:rPr>
              <a:t>&gt;&gt;&gt; from </a:t>
            </a:r>
            <a:r>
              <a:rPr lang="en-US" sz="2200" dirty="0" err="1">
                <a:solidFill>
                  <a:srgbClr val="000000"/>
                </a:solidFill>
                <a:latin typeface="Menlo" panose="020B0609030804020204" pitchFamily="49" charset="0"/>
              </a:rPr>
              <a:t>nltk.data</a:t>
            </a:r>
            <a:r>
              <a:rPr lang="en-US" sz="2200" dirty="0">
                <a:solidFill>
                  <a:srgbClr val="000000"/>
                </a:solidFill>
                <a:latin typeface="Menlo" panose="020B0609030804020204" pitchFamily="49" charset="0"/>
              </a:rPr>
              <a:t> import find</a:t>
            </a:r>
          </a:p>
          <a:p>
            <a:pPr marL="0" indent="0">
              <a:buNone/>
            </a:pPr>
            <a:r>
              <a:rPr lang="en-US" sz="2200" dirty="0">
                <a:solidFill>
                  <a:srgbClr val="000000"/>
                </a:solidFill>
                <a:latin typeface="Menlo" panose="020B0609030804020204" pitchFamily="49" charset="0"/>
              </a:rPr>
              <a:t>&gt;&gt;&gt; word2vec_sample = str(find('models/word2vec_sample/pruned.word2vec.txt'))</a:t>
            </a:r>
          </a:p>
          <a:p>
            <a:pPr marL="0" indent="0">
              <a:buNone/>
            </a:pPr>
            <a:r>
              <a:rPr lang="en-US" sz="2200" dirty="0">
                <a:solidFill>
                  <a:srgbClr val="000000"/>
                </a:solidFill>
                <a:latin typeface="Menlo" panose="020B0609030804020204" pitchFamily="49" charset="0"/>
              </a:rPr>
              <a:t>&gt;&gt;&gt; model = gensim.models.KeyedVectors.load_word2vec_format(word2vec_sample, binary=False)</a:t>
            </a:r>
          </a:p>
          <a:p>
            <a:pPr marL="0" indent="0">
              <a:buNone/>
            </a:pPr>
            <a:r>
              <a:rPr lang="en-US" sz="2200" dirty="0">
                <a:solidFill>
                  <a:srgbClr val="000000"/>
                </a:solidFill>
                <a:latin typeface="Menlo" panose="020B0609030804020204" pitchFamily="49" charset="0"/>
              </a:rPr>
              <a:t>&gt;&gt;&gt; </a:t>
            </a:r>
            <a:r>
              <a:rPr lang="en-US" sz="2200" dirty="0" err="1">
                <a:solidFill>
                  <a:srgbClr val="000000"/>
                </a:solidFill>
                <a:latin typeface="Menlo" panose="020B0609030804020204" pitchFamily="49" charset="0"/>
              </a:rPr>
              <a:t>len</a:t>
            </a:r>
            <a:r>
              <a:rPr lang="en-US" sz="2200" dirty="0">
                <a:solidFill>
                  <a:srgbClr val="000000"/>
                </a:solidFill>
                <a:latin typeface="Menlo" panose="020B0609030804020204" pitchFamily="49" charset="0"/>
              </a:rPr>
              <a:t>(model)</a:t>
            </a:r>
          </a:p>
          <a:p>
            <a:pPr marL="0" indent="0">
              <a:buNone/>
            </a:pPr>
            <a:r>
              <a:rPr lang="en-US" sz="2200" dirty="0">
                <a:solidFill>
                  <a:srgbClr val="000000"/>
                </a:solidFill>
                <a:latin typeface="Menlo" panose="020B0609030804020204" pitchFamily="49" charset="0"/>
              </a:rPr>
              <a:t>43981</a:t>
            </a:r>
          </a:p>
        </p:txBody>
      </p:sp>
      <p:pic>
        <p:nvPicPr>
          <p:cNvPr id="4" name="Picture 3" descr="A screenshot of a computer&#10;&#10;Description automatically generated">
            <a:extLst>
              <a:ext uri="{FF2B5EF4-FFF2-40B4-BE49-F238E27FC236}">
                <a16:creationId xmlns:a16="http://schemas.microsoft.com/office/drawing/2014/main" id="{5C57F264-DBEB-A878-A197-5C72C110F5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12908" y="681037"/>
            <a:ext cx="3840892" cy="134975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Left Arrow Callout 4">
            <a:extLst>
              <a:ext uri="{FF2B5EF4-FFF2-40B4-BE49-F238E27FC236}">
                <a16:creationId xmlns:a16="http://schemas.microsoft.com/office/drawing/2014/main" id="{78996886-2872-BB51-D75C-FB8DA4304491}"/>
              </a:ext>
            </a:extLst>
          </p:cNvPr>
          <p:cNvSpPr/>
          <p:nvPr/>
        </p:nvSpPr>
        <p:spPr>
          <a:xfrm>
            <a:off x="2644345" y="5115698"/>
            <a:ext cx="2483709" cy="568411"/>
          </a:xfrm>
          <a:prstGeom prst="leftArrowCallou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# of words</a:t>
            </a:r>
          </a:p>
        </p:txBody>
      </p:sp>
    </p:spTree>
    <p:extLst>
      <p:ext uri="{BB962C8B-B14F-4D97-AF65-F5344CB8AC3E}">
        <p14:creationId xmlns:p14="http://schemas.microsoft.com/office/powerpoint/2010/main" val="2270856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8909DD-3B86-F302-42F3-0478108CE4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word2vec: similarity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18DBDE-41BD-9A8B-8D1A-3D8964C349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795852"/>
            <a:ext cx="11061357" cy="4667250"/>
          </a:xfrm>
        </p:spPr>
        <p:txBody>
          <a:bodyPr>
            <a:normAutofit/>
          </a:bodyPr>
          <a:lstStyle/>
          <a:p>
            <a:r>
              <a:rPr lang="en-US" sz="2400" b="0" i="0" u="none" strike="noStrike" dirty="0">
                <a:solidFill>
                  <a:srgbClr val="000000"/>
                </a:solidFill>
                <a:effectLst/>
                <a:latin typeface="IBM Plex Sans" panose="020B0503050203000203" pitchFamily="34" charset="0"/>
              </a:rPr>
              <a:t>NLTK includes a pre-trained model which is part of a model that is trained on 100 billion words from the Google News Dataset.</a:t>
            </a:r>
          </a:p>
          <a:p>
            <a:pPr lvl="1"/>
            <a:r>
              <a:rPr lang="en-US" sz="2000" b="0" i="0" u="none" strike="noStrike" dirty="0">
                <a:solidFill>
                  <a:srgbClr val="000000"/>
                </a:solidFill>
                <a:effectLst/>
                <a:latin typeface="IBM Plex Sans" panose="020B0503050203000203" pitchFamily="34" charset="0"/>
                <a:hlinkClick r:id="rId2"/>
              </a:rPr>
              <a:t>https://code.google.com/archive/p/word2vec/</a:t>
            </a:r>
            <a:endParaRPr lang="en-US" sz="2400" dirty="0">
              <a:latin typeface="Menlo" panose="020B0609030804020204" pitchFamily="49" charset="0"/>
              <a:ea typeface="Menlo" panose="020B0609030804020204" pitchFamily="49" charset="0"/>
              <a:cs typeface="Menlo" panose="020B0609030804020204" pitchFamily="49" charset="0"/>
            </a:endParaRPr>
          </a:p>
          <a:p>
            <a:r>
              <a:rPr lang="en-US" sz="24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python</a:t>
            </a:r>
            <a:endParaRPr lang="en-US" dirty="0">
              <a:latin typeface="Menlo" panose="020B0609030804020204" pitchFamily="49" charset="0"/>
              <a:ea typeface="Menlo" panose="020B0609030804020204" pitchFamily="49" charset="0"/>
              <a:cs typeface="Menlo" panose="020B0609030804020204" pitchFamily="49" charset="0"/>
            </a:endParaRPr>
          </a:p>
          <a:p>
            <a:pPr marL="457200" lvl="1" indent="0">
              <a:buNone/>
            </a:pPr>
            <a:r>
              <a:rPr lang="en-US" sz="18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&gt;&gt;&gt; from </a:t>
            </a:r>
            <a:r>
              <a:rPr lang="en-US" sz="1800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nltk.data</a:t>
            </a:r>
            <a:r>
              <a:rPr lang="en-US" sz="18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 import find</a:t>
            </a:r>
          </a:p>
          <a:p>
            <a:pPr marL="457200" lvl="1" indent="0">
              <a:buNone/>
            </a:pPr>
            <a:r>
              <a:rPr lang="en-US" sz="18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&gt;&gt;&gt; word2vec_sample = str(find('models/word2vec_sample/pruned.word2vec.txt'))</a:t>
            </a:r>
          </a:p>
          <a:p>
            <a:pPr marL="457200" lvl="1" indent="0">
              <a:buNone/>
            </a:pPr>
            <a:r>
              <a:rPr lang="en-US" sz="18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&gt;&gt;&gt; import </a:t>
            </a:r>
            <a:r>
              <a:rPr lang="en-US" sz="1800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gensim</a:t>
            </a:r>
            <a:endParaRPr lang="en-US" sz="1800" dirty="0">
              <a:solidFill>
                <a:srgbClr val="000000"/>
              </a:solidFill>
              <a:effectLst/>
              <a:latin typeface="Menlo" panose="020B0609030804020204" pitchFamily="49" charset="0"/>
            </a:endParaRPr>
          </a:p>
          <a:p>
            <a:pPr marL="457200" lvl="1" indent="0">
              <a:buNone/>
            </a:pPr>
            <a:r>
              <a:rPr lang="en-US" sz="18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&gt;&gt;&gt; model = gensim.models.KeyedVectors.load_word2vec_format(word2vec_sample, binary=False)</a:t>
            </a:r>
          </a:p>
          <a:p>
            <a:pPr marL="457200" lvl="1" indent="0">
              <a:buNone/>
            </a:pPr>
            <a:r>
              <a:rPr lang="en-US" sz="18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&gt;&gt;&gt; </a:t>
            </a:r>
            <a:r>
              <a:rPr lang="en-US" sz="1800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len</a:t>
            </a:r>
            <a:r>
              <a:rPr lang="en-US" sz="18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(model)</a:t>
            </a:r>
          </a:p>
          <a:p>
            <a:pPr marL="457200" lvl="1" indent="0">
              <a:buNone/>
            </a:pPr>
            <a:r>
              <a:rPr lang="en-US" sz="1800" dirty="0">
                <a:solidFill>
                  <a:schemeClr val="accent1"/>
                </a:solidFill>
                <a:effectLst/>
                <a:latin typeface="Menlo" panose="020B0609030804020204" pitchFamily="49" charset="0"/>
              </a:rPr>
              <a:t>43981</a:t>
            </a:r>
          </a:p>
        </p:txBody>
      </p:sp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4142F4BB-4193-2768-C44C-7CE257913D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3693" y="2496798"/>
            <a:ext cx="4151528" cy="134975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414799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8909DD-3B86-F302-42F3-0478108CE4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word2vec: similarity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18DBDE-41BD-9A8B-8D1A-3D8964C349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1061357" cy="466725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800" dirty="0">
                <a:effectLst/>
                <a:latin typeface="Menlo" panose="020B0609030804020204" pitchFamily="49" charset="0"/>
              </a:rPr>
              <a:t>&gt;&gt;&gt; model['table']</a:t>
            </a:r>
          </a:p>
          <a:p>
            <a:pPr marL="0" indent="0">
              <a:buNone/>
            </a:pPr>
            <a:r>
              <a:rPr lang="en-US" sz="1400" dirty="0">
                <a:solidFill>
                  <a:schemeClr val="accent1"/>
                </a:solidFill>
                <a:effectLst/>
                <a:latin typeface="Menlo" panose="020B0609030804020204" pitchFamily="49" charset="0"/>
              </a:rPr>
              <a:t>array([-0.0539292 , -0.00988398,  0.0439086 ,  0.0798006 , -0.0157597 ,</a:t>
            </a:r>
          </a:p>
          <a:p>
            <a:pPr marL="0" indent="0">
              <a:buNone/>
            </a:pPr>
            <a:r>
              <a:rPr lang="en-US" sz="1400" dirty="0">
                <a:solidFill>
                  <a:schemeClr val="accent1"/>
                </a:solidFill>
                <a:effectLst/>
                <a:latin typeface="Menlo" panose="020B0609030804020204" pitchFamily="49" charset="0"/>
              </a:rPr>
              <a:t>       -0.00938295,  0.0455483 , -0.0761568 ,  0.0136645 ,  0.0991131 ,</a:t>
            </a:r>
          </a:p>
          <a:p>
            <a:pPr marL="0" indent="0">
              <a:buNone/>
            </a:pPr>
            <a:r>
              <a:rPr lang="en-US" sz="1400" dirty="0">
                <a:solidFill>
                  <a:schemeClr val="accent1"/>
                </a:solidFill>
                <a:effectLst/>
                <a:latin typeface="Menlo" panose="020B0609030804020204" pitchFamily="49" charset="0"/>
              </a:rPr>
              <a:t>       -0.0304263 , -0.0623101 ,  0.0787075 , -0.0302441 , -0.0391715 ,</a:t>
            </a:r>
          </a:p>
          <a:p>
            <a:pPr marL="0" indent="0">
              <a:buNone/>
            </a:pPr>
            <a:r>
              <a:rPr lang="en-US" sz="1400" dirty="0">
                <a:solidFill>
                  <a:schemeClr val="accent1"/>
                </a:solidFill>
                <a:effectLst/>
                <a:latin typeface="Menlo" panose="020B0609030804020204" pitchFamily="49" charset="0"/>
              </a:rPr>
              <a:t>        0.0779787 ,  0.0389894 , -0.0186748 ,  0.0776143 , -0.02077   ,</a:t>
            </a:r>
          </a:p>
          <a:p>
            <a:pPr marL="0" indent="0">
              <a:buNone/>
            </a:pPr>
            <a:r>
              <a:rPr lang="en-US" sz="1400" dirty="0">
                <a:solidFill>
                  <a:schemeClr val="accent1"/>
                </a:solidFill>
                <a:effectLst/>
                <a:latin typeface="Menlo" panose="020B0609030804020204" pitchFamily="49" charset="0"/>
              </a:rPr>
              <a:t>        0.0783431 ,  0.0521073 , -0.054658  , -0.0260536 ,  0.0227742 ,</a:t>
            </a:r>
          </a:p>
          <a:p>
            <a:pPr marL="0" indent="0">
              <a:buNone/>
            </a:pPr>
            <a:r>
              <a:rPr lang="en-US" sz="1400" dirty="0">
                <a:solidFill>
                  <a:schemeClr val="accent1"/>
                </a:solidFill>
                <a:effectLst/>
                <a:latin typeface="Menlo" panose="020B0609030804020204" pitchFamily="49" charset="0"/>
              </a:rPr>
              <a:t>        0.0553867 , -0.0699622 ,  0.0161241 , -0.0428154 , -0.0240495 ,</a:t>
            </a:r>
          </a:p>
          <a:p>
            <a:pPr marL="0" indent="0">
              <a:buNone/>
            </a:pPr>
            <a:r>
              <a:rPr lang="en-US" sz="1400" dirty="0">
                <a:solidFill>
                  <a:schemeClr val="accent1"/>
                </a:solidFill>
                <a:latin typeface="Menlo" panose="020B0609030804020204" pitchFamily="49" charset="0"/>
              </a:rPr>
              <a:t>	…</a:t>
            </a:r>
          </a:p>
          <a:p>
            <a:pPr marL="0" indent="0">
              <a:buNone/>
            </a:pPr>
            <a:r>
              <a:rPr lang="en-US" sz="1400" dirty="0">
                <a:solidFill>
                  <a:schemeClr val="accent1"/>
                </a:solidFill>
                <a:effectLst/>
                <a:latin typeface="Menlo" panose="020B0609030804020204" pitchFamily="49" charset="0"/>
              </a:rPr>
              <a:t>       -0.0286043 ,  0.0260536 , -0.0355277 , -0.0366208 , -0.00457761],</a:t>
            </a:r>
          </a:p>
          <a:p>
            <a:pPr marL="0" indent="0">
              <a:buNone/>
            </a:pPr>
            <a:r>
              <a:rPr lang="en-US" sz="1400" dirty="0">
                <a:solidFill>
                  <a:schemeClr val="accent1"/>
                </a:solidFill>
                <a:effectLst/>
                <a:latin typeface="Menlo" panose="020B0609030804020204" pitchFamily="49" charset="0"/>
              </a:rPr>
              <a:t>      </a:t>
            </a:r>
            <a:r>
              <a:rPr lang="en-US" sz="1400" dirty="0" err="1">
                <a:solidFill>
                  <a:schemeClr val="accent1"/>
                </a:solidFill>
                <a:effectLst/>
                <a:latin typeface="Menlo" panose="020B0609030804020204" pitchFamily="49" charset="0"/>
              </a:rPr>
              <a:t>dtype</a:t>
            </a:r>
            <a:r>
              <a:rPr lang="en-US" sz="1400" dirty="0">
                <a:solidFill>
                  <a:schemeClr val="accent1"/>
                </a:solidFill>
                <a:effectLst/>
                <a:latin typeface="Menlo" panose="020B0609030804020204" pitchFamily="49" charset="0"/>
              </a:rPr>
              <a:t>=float32)</a:t>
            </a:r>
          </a:p>
          <a:p>
            <a:pPr marL="0" indent="0">
              <a:buNone/>
            </a:pPr>
            <a:r>
              <a:rPr lang="en-US" sz="1800" dirty="0">
                <a:effectLst/>
                <a:latin typeface="Menlo" panose="020B0609030804020204" pitchFamily="49" charset="0"/>
              </a:rPr>
              <a:t>&gt;&gt;&gt; </a:t>
            </a:r>
            <a:r>
              <a:rPr lang="en-US" sz="1800" dirty="0" err="1">
                <a:effectLst/>
                <a:latin typeface="Menlo" panose="020B0609030804020204" pitchFamily="49" charset="0"/>
              </a:rPr>
              <a:t>len</a:t>
            </a:r>
            <a:r>
              <a:rPr lang="en-US" sz="1800" dirty="0">
                <a:effectLst/>
                <a:latin typeface="Menlo" panose="020B0609030804020204" pitchFamily="49" charset="0"/>
              </a:rPr>
              <a:t>(model['table'])</a:t>
            </a:r>
          </a:p>
          <a:p>
            <a:pPr marL="0" indent="0">
              <a:buNone/>
            </a:pPr>
            <a:r>
              <a:rPr lang="en-US" sz="1800" dirty="0">
                <a:solidFill>
                  <a:schemeClr val="accent1"/>
                </a:solidFill>
                <a:effectLst/>
                <a:latin typeface="Menlo" panose="020B0609030804020204" pitchFamily="49" charset="0"/>
              </a:rPr>
              <a:t>300</a:t>
            </a:r>
          </a:p>
        </p:txBody>
      </p:sp>
    </p:spTree>
    <p:extLst>
      <p:ext uri="{BB962C8B-B14F-4D97-AF65-F5344CB8AC3E}">
        <p14:creationId xmlns:p14="http://schemas.microsoft.com/office/powerpoint/2010/main" val="3446570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92278D-FF38-99D7-74F9-3D64CCE4B1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glove-wiki-gigaword-50: similarity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970E02-084F-B1B5-827B-0BF52D57A9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1098427" cy="4667250"/>
          </a:xfrm>
        </p:spPr>
        <p:txBody>
          <a:bodyPr>
            <a:normAutofit fontScale="55000" lnSpcReduction="20000"/>
          </a:bodyPr>
          <a:lstStyle/>
          <a:p>
            <a:r>
              <a:rPr lang="en-US" sz="4400" dirty="0"/>
              <a:t>From a previous lecture:</a:t>
            </a:r>
          </a:p>
          <a:p>
            <a:pPr marL="457200" lvl="1" indent="0">
              <a:buNone/>
            </a:pPr>
            <a:r>
              <a:rPr lang="en-US" sz="33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&gt;&gt;&gt; import </a:t>
            </a:r>
            <a:r>
              <a:rPr lang="en-US" sz="3300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gensim.downloader</a:t>
            </a:r>
            <a:endParaRPr lang="en-US" sz="3300" dirty="0">
              <a:solidFill>
                <a:srgbClr val="000000"/>
              </a:solidFill>
              <a:effectLst/>
              <a:latin typeface="Menlo" panose="020B0609030804020204" pitchFamily="49" charset="0"/>
            </a:endParaRPr>
          </a:p>
          <a:p>
            <a:pPr marL="457200" lvl="1" indent="0">
              <a:buNone/>
            </a:pPr>
            <a:r>
              <a:rPr lang="en-US" sz="33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&gt;&gt;&gt; model2 = </a:t>
            </a:r>
            <a:r>
              <a:rPr lang="en-US" sz="3300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gensim.downloader.load</a:t>
            </a:r>
            <a:r>
              <a:rPr lang="en-US" sz="33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('glove-wiki-gigaword-50')</a:t>
            </a:r>
          </a:p>
          <a:p>
            <a:pPr marL="457200" lvl="1" indent="0">
              <a:buNone/>
            </a:pPr>
            <a:r>
              <a:rPr lang="en-US" sz="33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&gt;&gt;&gt; </a:t>
            </a:r>
            <a:r>
              <a:rPr lang="en-US" sz="3300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len</a:t>
            </a:r>
            <a:r>
              <a:rPr lang="en-US" sz="33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(model2)</a:t>
            </a:r>
          </a:p>
          <a:p>
            <a:pPr marL="457200" lvl="1" indent="0">
              <a:buNone/>
            </a:pPr>
            <a:r>
              <a:rPr lang="en-US" sz="33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400000</a:t>
            </a:r>
          </a:p>
          <a:p>
            <a:pPr marL="457200" lvl="1" indent="0">
              <a:buNone/>
            </a:pPr>
            <a:r>
              <a:rPr lang="en-US" sz="33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&gt;&gt;&gt; model2['table']</a:t>
            </a:r>
          </a:p>
          <a:p>
            <a:pPr marL="457200" lvl="1" indent="0">
              <a:buNone/>
            </a:pPr>
            <a:r>
              <a:rPr lang="en-US" sz="2900" dirty="0">
                <a:solidFill>
                  <a:schemeClr val="accent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array([-0.36661 ,  1.0584  , -0.65378 ,  0.17674 ,  1.0605  , -0.72541 ,</a:t>
            </a:r>
          </a:p>
          <a:p>
            <a:pPr marL="457200" lvl="1" indent="0">
              <a:buNone/>
            </a:pPr>
            <a:r>
              <a:rPr lang="en-US" sz="2900" dirty="0">
                <a:solidFill>
                  <a:schemeClr val="accent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       -0.009721,  0.07969 , -0.4649  , -0.74347 , -0.64147 , -0.16837 ,</a:t>
            </a:r>
          </a:p>
          <a:p>
            <a:pPr marL="457200" lvl="1" indent="0">
              <a:buNone/>
            </a:pPr>
            <a:r>
              <a:rPr lang="en-US" sz="2900" dirty="0">
                <a:solidFill>
                  <a:schemeClr val="accent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       -0.48926 ,  0.56673 ,  0.73102 ,  0.18387 ,  0.34366 , -0.19158 ,</a:t>
            </a:r>
          </a:p>
          <a:p>
            <a:pPr marL="457200" lvl="1" indent="0">
              <a:buNone/>
            </a:pPr>
            <a:r>
              <a:rPr lang="en-US" sz="2900" dirty="0">
                <a:solidFill>
                  <a:schemeClr val="accent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        0.066052, -1.3434  ,  0.50813 , -0.21998 ,  0.46182 ,  0.65796 ,</a:t>
            </a:r>
          </a:p>
          <a:p>
            <a:pPr marL="457200" lvl="1" indent="0">
              <a:buNone/>
            </a:pPr>
            <a:r>
              <a:rPr lang="en-US" sz="2900" dirty="0">
                <a:solidFill>
                  <a:schemeClr val="accent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       -0.19109 , -0.6428  , -0.14994 ,  0.74716 , -0.23347 , -0.16557 ,</a:t>
            </a:r>
          </a:p>
          <a:p>
            <a:pPr marL="457200" lvl="1" indent="0">
              <a:buNone/>
            </a:pPr>
            <a:r>
              <a:rPr lang="en-US" sz="2900" dirty="0">
                <a:solidFill>
                  <a:schemeClr val="accent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        2.8593  ,  0.60577 , -0.63465 ,  0.45448 ,  0.14856 ,  0.53445 ,</a:t>
            </a:r>
          </a:p>
          <a:p>
            <a:pPr marL="457200" lvl="1" indent="0">
              <a:buNone/>
            </a:pPr>
            <a:r>
              <a:rPr lang="en-US" sz="2900" dirty="0">
                <a:solidFill>
                  <a:schemeClr val="accent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        0.27442 ,  1.0104  ,  0.079507, -0.44915 ,  0.46796 , -0.49001 ,</a:t>
            </a:r>
          </a:p>
          <a:p>
            <a:pPr marL="457200" lvl="1" indent="0">
              <a:buNone/>
            </a:pPr>
            <a:r>
              <a:rPr lang="en-US" sz="2900" dirty="0">
                <a:solidFill>
                  <a:schemeClr val="accent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       -0.20323 ,  0.65496 ,  0.16845 ,  0.50674 ,  0.62557 ,  0.071343,</a:t>
            </a:r>
          </a:p>
          <a:p>
            <a:pPr marL="457200" lvl="1" indent="0">
              <a:buNone/>
            </a:pPr>
            <a:r>
              <a:rPr lang="en-US" sz="2900" dirty="0">
                <a:solidFill>
                  <a:schemeClr val="accent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        0.61898 , -0.99744 ], </a:t>
            </a:r>
            <a:r>
              <a:rPr lang="en-US" sz="2900" dirty="0" err="1">
                <a:solidFill>
                  <a:schemeClr val="accent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dtype</a:t>
            </a:r>
            <a:r>
              <a:rPr lang="en-US" sz="2900" dirty="0">
                <a:solidFill>
                  <a:schemeClr val="accent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=float32) </a:t>
            </a:r>
          </a:p>
          <a:p>
            <a:pPr marL="457200" lvl="1" indent="0">
              <a:buNone/>
            </a:pPr>
            <a:r>
              <a:rPr lang="en-US" sz="33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&gt;&gt;&gt; </a:t>
            </a:r>
            <a:r>
              <a:rPr lang="en-US" sz="3300" dirty="0" err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len</a:t>
            </a:r>
            <a:r>
              <a:rPr lang="en-US" sz="33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(model2['table'])</a:t>
            </a:r>
          </a:p>
          <a:p>
            <a:pPr marL="457200" lvl="1" indent="0">
              <a:buNone/>
            </a:pPr>
            <a:r>
              <a:rPr lang="en-US" sz="33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50</a:t>
            </a:r>
          </a:p>
        </p:txBody>
      </p:sp>
    </p:spTree>
    <p:extLst>
      <p:ext uri="{BB962C8B-B14F-4D97-AF65-F5344CB8AC3E}">
        <p14:creationId xmlns:p14="http://schemas.microsoft.com/office/powerpoint/2010/main" val="1196284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6805F0-F3D7-7232-DB57-50F445C860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Compare the models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29A1BC-3BC4-8148-FEDA-D1415AD001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752438" cy="4351338"/>
          </a:xfrm>
        </p:spPr>
        <p:txBody>
          <a:bodyPr>
            <a:normAutofit fontScale="55000" lnSpcReduction="20000"/>
          </a:bodyPr>
          <a:lstStyle/>
          <a:p>
            <a:r>
              <a:rPr lang="en-US" sz="5100" dirty="0"/>
              <a:t>Wordnet: </a:t>
            </a:r>
          </a:p>
          <a:p>
            <a:pPr lvl="1"/>
            <a:r>
              <a:rPr lang="en-US" sz="3600" dirty="0"/>
              <a:t>The noun stool has 4 senses (first 1 from tagged texts)  </a:t>
            </a:r>
          </a:p>
          <a:p>
            <a:pPr marL="457200" lvl="1" indent="0">
              <a:buNone/>
            </a:pPr>
            <a:r>
              <a:rPr lang="en-US" sz="3200" dirty="0"/>
              <a:t>1. (3) </a:t>
            </a:r>
            <a:r>
              <a:rPr lang="en-US" sz="3200" dirty="0">
                <a:solidFill>
                  <a:schemeClr val="accent1"/>
                </a:solidFill>
              </a:rPr>
              <a:t>stool#1 -- (a simple seat without a back or arms)</a:t>
            </a:r>
          </a:p>
          <a:p>
            <a:pPr marL="457200" lvl="1" indent="0">
              <a:buNone/>
            </a:pPr>
            <a:r>
              <a:rPr lang="en-US" sz="3200" dirty="0"/>
              <a:t>2. fecal matter#1, </a:t>
            </a:r>
            <a:r>
              <a:rPr lang="en-US" sz="3200" dirty="0" err="1"/>
              <a:t>faecal</a:t>
            </a:r>
            <a:r>
              <a:rPr lang="en-US" sz="3200" dirty="0"/>
              <a:t> matter#1, feces#1, faeces#1, BM#1, stool#2, ordure#1, dejection#2 -- (solid excretory product evacuated from the bowels)</a:t>
            </a:r>
          </a:p>
          <a:p>
            <a:r>
              <a:rPr lang="en-US" sz="440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Let's find vectors that are similar to </a:t>
            </a:r>
            <a:r>
              <a:rPr lang="en-US" sz="4400" i="1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stool</a:t>
            </a:r>
            <a:r>
              <a:rPr lang="en-US" sz="440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:</a:t>
            </a:r>
          </a:p>
          <a:p>
            <a:r>
              <a:rPr lang="en-US" sz="2900" dirty="0"/>
              <a:t>word2vec: </a:t>
            </a:r>
          </a:p>
          <a:p>
            <a:pPr marL="457200" lvl="1" indent="0">
              <a:buNone/>
            </a:pPr>
            <a:r>
              <a:rPr lang="en-US" sz="25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&gt;&gt;&gt; </a:t>
            </a:r>
            <a:r>
              <a:rPr lang="en-US" sz="2500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model.most_similar</a:t>
            </a:r>
            <a:r>
              <a:rPr lang="en-US" sz="25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(positive=['stool'], </a:t>
            </a:r>
            <a:r>
              <a:rPr lang="en-US" sz="2500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topn</a:t>
            </a:r>
            <a:r>
              <a:rPr lang="en-US" sz="25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=10)</a:t>
            </a:r>
          </a:p>
          <a:p>
            <a:pPr marL="457200" lvl="1" indent="0">
              <a:buNone/>
            </a:pPr>
            <a:r>
              <a:rPr lang="en-US" sz="25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[('worktable', 0.4907768666744232), (</a:t>
            </a:r>
            <a:r>
              <a:rPr lang="en-US" sz="2500" dirty="0">
                <a:solidFill>
                  <a:schemeClr val="accent2"/>
                </a:solidFill>
                <a:effectLst/>
                <a:latin typeface="Menlo" panose="020B0609030804020204" pitchFamily="49" charset="0"/>
              </a:rPr>
              <a:t>'sofa</a:t>
            </a:r>
            <a:r>
              <a:rPr lang="en-US" sz="25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', 0.4850592315196991), (</a:t>
            </a:r>
            <a:r>
              <a:rPr lang="en-US" sz="2500" dirty="0">
                <a:solidFill>
                  <a:schemeClr val="accent2"/>
                </a:solidFill>
                <a:effectLst/>
                <a:latin typeface="Menlo" panose="020B0609030804020204" pitchFamily="49" charset="0"/>
              </a:rPr>
              <a:t>'footstool</a:t>
            </a:r>
            <a:r>
              <a:rPr lang="en-US" sz="25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', 0.4750695526599884), ('couch', 0.44956985116004944), ('mat', 0.4150840938091278), ('banister', 0.41452112793922424), (</a:t>
            </a:r>
            <a:r>
              <a:rPr lang="en-US" sz="2500" dirty="0">
                <a:solidFill>
                  <a:schemeClr val="accent2"/>
                </a:solidFill>
                <a:effectLst/>
                <a:latin typeface="Menlo" panose="020B0609030804020204" pitchFamily="49" charset="0"/>
              </a:rPr>
              <a:t>'chair</a:t>
            </a:r>
            <a:r>
              <a:rPr lang="en-US" sz="25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', 0.4106588363647461), ('uncurled', 0.4053769111633301), ('chaise', 0.40421634912490845), (</a:t>
            </a:r>
            <a:r>
              <a:rPr lang="en-US" sz="2500" dirty="0">
                <a:solidFill>
                  <a:schemeClr val="accent2"/>
                </a:solidFill>
                <a:effectLst/>
                <a:latin typeface="Menlo" panose="020B0609030804020204" pitchFamily="49" charset="0"/>
              </a:rPr>
              <a:t>'hammock</a:t>
            </a:r>
            <a:r>
              <a:rPr lang="en-US" sz="25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', 0.39813506603240967)]</a:t>
            </a:r>
          </a:p>
          <a:p>
            <a:r>
              <a:rPr lang="en-US" sz="2900" dirty="0"/>
              <a:t>glove-wiki-gigaword-50: </a:t>
            </a:r>
          </a:p>
          <a:p>
            <a:pPr marL="457200" lvl="1" indent="0">
              <a:buNone/>
            </a:pPr>
            <a:r>
              <a:rPr lang="en-US" sz="25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&gt;&gt;&gt; model2.most_similar(positive=['stool'], </a:t>
            </a:r>
            <a:r>
              <a:rPr lang="en-US" sz="2500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topn</a:t>
            </a:r>
            <a:r>
              <a:rPr lang="en-US" sz="25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=10)</a:t>
            </a:r>
          </a:p>
          <a:p>
            <a:pPr marL="457200" lvl="1" indent="0">
              <a:buNone/>
            </a:pPr>
            <a:r>
              <a:rPr lang="en-US" sz="25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[('stools', 0.7454190254211426), ('curled', 0.656205415725708), ('warmers', 0.6445623636245728), ('feces', 0.6402375102043152), ('urine', 0.6394274830818176), ('excrement', 0.6346839666366577), ('eggshell', 0.6297194361686707), ('three-legged', 0.6282205581665039), ('torso', 0.6208055019378662), ('guaiac', 0.6163961887359619)]</a:t>
            </a:r>
          </a:p>
        </p:txBody>
      </p:sp>
    </p:spTree>
    <p:extLst>
      <p:ext uri="{BB962C8B-B14F-4D97-AF65-F5344CB8AC3E}">
        <p14:creationId xmlns:p14="http://schemas.microsoft.com/office/powerpoint/2010/main" val="2407044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7C74E-F53A-9EAC-1852-A4A1419A10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Today's Topics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2ADAB1-0342-B903-9350-7DB7106E3F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Continuing with WordNet</a:t>
            </a:r>
          </a:p>
          <a:p>
            <a:pPr lvl="1"/>
            <a:r>
              <a:rPr lang="en-US" dirty="0"/>
              <a:t>based on </a:t>
            </a:r>
            <a:r>
              <a:rPr lang="en-US" b="1" dirty="0">
                <a:solidFill>
                  <a:schemeClr val="accent1"/>
                </a:solidFill>
              </a:rPr>
              <a:t>synonymy</a:t>
            </a:r>
            <a:r>
              <a:rPr lang="en-US" dirty="0"/>
              <a:t> + semantic (and other) relations</a:t>
            </a:r>
          </a:p>
          <a:p>
            <a:pPr lvl="1"/>
            <a:r>
              <a:rPr lang="en-US" dirty="0">
                <a:solidFill>
                  <a:schemeClr val="accent2"/>
                </a:solidFill>
              </a:rPr>
              <a:t>natural to do some comparisons with Word Embeddings</a:t>
            </a:r>
          </a:p>
          <a:p>
            <a:pPr lvl="1"/>
            <a:r>
              <a:rPr lang="en-US" dirty="0">
                <a:solidFill>
                  <a:schemeClr val="accent2"/>
                </a:solidFill>
              </a:rPr>
              <a:t>we'll use word2vec and glove (</a:t>
            </a:r>
            <a:r>
              <a:rPr lang="en-US" i="1" dirty="0">
                <a:solidFill>
                  <a:schemeClr val="accent2"/>
                </a:solidFill>
              </a:rPr>
              <a:t>from an earlier lecture</a:t>
            </a:r>
            <a:r>
              <a:rPr lang="en-US" dirty="0">
                <a:solidFill>
                  <a:schemeClr val="accent2"/>
                </a:solidFill>
              </a:rPr>
              <a:t>)</a:t>
            </a:r>
          </a:p>
          <a:p>
            <a:r>
              <a:rPr lang="en-US" dirty="0"/>
              <a:t>Term </a:t>
            </a:r>
            <a:r>
              <a:rPr lang="en-US"/>
              <a:t>Project Final Submissions</a:t>
            </a:r>
            <a:endParaRPr lang="en-US" dirty="0"/>
          </a:p>
          <a:p>
            <a:pPr lvl="1"/>
            <a:r>
              <a:rPr lang="en-US" dirty="0"/>
              <a:t>a small write-up (PDF please!)</a:t>
            </a:r>
          </a:p>
          <a:p>
            <a:pPr lvl="1"/>
            <a:r>
              <a:rPr lang="en-US" dirty="0"/>
              <a:t>your code or data as attachments (if not huge)</a:t>
            </a:r>
          </a:p>
          <a:p>
            <a:pPr lvl="1"/>
            <a:r>
              <a:rPr lang="en-US" dirty="0"/>
              <a:t>due end of this week or by next Monday</a:t>
            </a:r>
          </a:p>
          <a:p>
            <a:pPr lvl="2"/>
            <a:r>
              <a:rPr lang="en-US" dirty="0"/>
              <a:t>slightly flexible deadline (</a:t>
            </a:r>
            <a:r>
              <a:rPr lang="en-US" i="1" dirty="0"/>
              <a:t>a day or so</a:t>
            </a:r>
            <a:r>
              <a:rPr lang="en-US" dirty="0"/>
              <a:t>)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9533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728B9D-25E6-01E3-7AC3-E664F03C70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WordNet: coordinate terms (</a:t>
            </a:r>
            <a:r>
              <a:rPr lang="en-US" i="1" dirty="0"/>
              <a:t>sister terms</a:t>
            </a:r>
            <a:r>
              <a:rPr lang="en-US" dirty="0"/>
              <a:t>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86A464-443C-1BF3-DA6A-E66705565C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en-US" sz="3300" dirty="0"/>
              <a:t>4 senses of stool                                                       </a:t>
            </a:r>
          </a:p>
          <a:p>
            <a:pPr marL="0" indent="0">
              <a:buNone/>
            </a:pPr>
            <a:r>
              <a:rPr lang="en-US" dirty="0"/>
              <a:t>Sense 1</a:t>
            </a:r>
          </a:p>
          <a:p>
            <a:pPr marL="0" indent="0">
              <a:buNone/>
            </a:pPr>
            <a:r>
              <a:rPr lang="en-US" dirty="0"/>
              <a:t>stool#1 -- (a simple seat without a back or arms)</a:t>
            </a:r>
          </a:p>
          <a:p>
            <a:pPr marL="0" indent="0">
              <a:buNone/>
            </a:pPr>
            <a:r>
              <a:rPr lang="en-US" dirty="0"/>
              <a:t>    -&gt; seat#3 -- (furniture that is designed for sitting on; "there were not enough seats for all the guests")</a:t>
            </a:r>
          </a:p>
          <a:p>
            <a:pPr marL="0" indent="0">
              <a:buNone/>
            </a:pPr>
            <a:r>
              <a:rPr lang="en-US" dirty="0"/>
              <a:t>       =&gt; bench#1 -- (a long seat for more than one person)</a:t>
            </a:r>
          </a:p>
          <a:p>
            <a:pPr marL="0" indent="0">
              <a:buNone/>
            </a:pPr>
            <a:r>
              <a:rPr lang="en-US" dirty="0"/>
              <a:t>       =&gt; bench#7 -- ((law) the seat for judges in a courtroom)</a:t>
            </a:r>
          </a:p>
          <a:p>
            <a:pPr marL="0" indent="0">
              <a:buNone/>
            </a:pPr>
            <a:r>
              <a:rPr lang="en-US" dirty="0"/>
              <a:t>       =&gt; box#8, box seat#2 -- (the driver's seat on a coach; "an armed guard sat in the box with the driver")</a:t>
            </a:r>
          </a:p>
          <a:p>
            <a:pPr marL="0" indent="0">
              <a:buNone/>
            </a:pPr>
            <a:r>
              <a:rPr lang="en-US" dirty="0"/>
              <a:t>       =&gt; box seat#1 -- (a special seat in a theater or grandstand box)</a:t>
            </a:r>
          </a:p>
          <a:p>
            <a:pPr marL="0" indent="0">
              <a:buNone/>
            </a:pPr>
            <a:r>
              <a:rPr lang="en-US" dirty="0"/>
              <a:t>       =&gt; </a:t>
            </a:r>
            <a:r>
              <a:rPr lang="en-US" dirty="0">
                <a:solidFill>
                  <a:schemeClr val="accent2"/>
                </a:solidFill>
              </a:rPr>
              <a:t>chair</a:t>
            </a:r>
            <a:r>
              <a:rPr lang="en-US" dirty="0"/>
              <a:t>#1 -- (a seat for one person, with a support for the back; "he put his coat over the back of the chair and sat down")</a:t>
            </a:r>
          </a:p>
          <a:p>
            <a:pPr marL="0" indent="0">
              <a:buNone/>
            </a:pPr>
            <a:r>
              <a:rPr lang="en-US" dirty="0"/>
              <a:t>       =&gt; ottoman#3, pouf#2, pouffe#1, puff#6, hassock#1 -- (thick cushion used as a seat)</a:t>
            </a:r>
          </a:p>
          <a:p>
            <a:pPr marL="0" indent="0">
              <a:buNone/>
            </a:pPr>
            <a:r>
              <a:rPr lang="en-US" dirty="0"/>
              <a:t>       HAS INSTANCE=&gt; Siege Perilous#1 -- (the legendary seat at King Arthur's Round Table reserved for the knight who would find the Holy Grail; it was fatal for anyone else to sit in it)</a:t>
            </a:r>
          </a:p>
          <a:p>
            <a:pPr marL="0" indent="0">
              <a:buNone/>
            </a:pPr>
            <a:r>
              <a:rPr lang="en-US" dirty="0"/>
              <a:t>       =&gt; </a:t>
            </a:r>
            <a:r>
              <a:rPr lang="en-US" dirty="0">
                <a:solidFill>
                  <a:schemeClr val="accent2"/>
                </a:solidFill>
              </a:rPr>
              <a:t>sofa</a:t>
            </a:r>
            <a:r>
              <a:rPr lang="en-US" dirty="0"/>
              <a:t>#1, </a:t>
            </a:r>
            <a:r>
              <a:rPr lang="en-US" dirty="0">
                <a:solidFill>
                  <a:schemeClr val="accent2"/>
                </a:solidFill>
              </a:rPr>
              <a:t>couch</a:t>
            </a:r>
            <a:r>
              <a:rPr lang="en-US" dirty="0"/>
              <a:t>#1, lounge#1 -- (an upholstered seat for more than one person)</a:t>
            </a:r>
          </a:p>
          <a:p>
            <a:pPr marL="0" indent="0">
              <a:buNone/>
            </a:pPr>
            <a:r>
              <a:rPr lang="en-US" dirty="0"/>
              <a:t>       =&gt; stool#1 -- (a simple seat without a back or arms)</a:t>
            </a:r>
          </a:p>
          <a:p>
            <a:pPr marL="0" indent="0">
              <a:buNone/>
            </a:pPr>
            <a:r>
              <a:rPr lang="en-US" dirty="0"/>
              <a:t>       =&gt; toilet seat#1 -- (the hinged seat on a toilet)</a:t>
            </a:r>
          </a:p>
        </p:txBody>
      </p:sp>
      <p:sp>
        <p:nvSpPr>
          <p:cNvPr id="4" name="Left Arrow Callout 3">
            <a:extLst>
              <a:ext uri="{FF2B5EF4-FFF2-40B4-BE49-F238E27FC236}">
                <a16:creationId xmlns:a16="http://schemas.microsoft.com/office/drawing/2014/main" id="{8D5949E3-E15D-C9B3-FD70-A48D8885705B}"/>
              </a:ext>
            </a:extLst>
          </p:cNvPr>
          <p:cNvSpPr/>
          <p:nvPr/>
        </p:nvSpPr>
        <p:spPr>
          <a:xfrm>
            <a:off x="9228438" y="2211859"/>
            <a:ext cx="2125362" cy="1217141"/>
          </a:xfrm>
          <a:prstGeom prst="leftArrowCallou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hypernym</a:t>
            </a:r>
          </a:p>
        </p:txBody>
      </p:sp>
    </p:spTree>
    <p:extLst>
      <p:ext uri="{BB962C8B-B14F-4D97-AF65-F5344CB8AC3E}">
        <p14:creationId xmlns:p14="http://schemas.microsoft.com/office/powerpoint/2010/main" val="3171569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FF5F12-2E4E-8C71-0A3E-22C5C547D1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WordNet: hyponyms (full)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02D87E-29FE-9FCE-857E-BA6FD49290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1039061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dirty="0"/>
              <a:t>3 of 4 senses of stool                                                  </a:t>
            </a:r>
          </a:p>
          <a:p>
            <a:pPr marL="0" indent="0">
              <a:buNone/>
            </a:pPr>
            <a:r>
              <a:rPr lang="en-US" sz="1800" dirty="0"/>
              <a:t>Sense 1</a:t>
            </a:r>
          </a:p>
          <a:p>
            <a:pPr marL="0" indent="0">
              <a:buNone/>
            </a:pPr>
            <a:r>
              <a:rPr lang="en-US" sz="1800" dirty="0"/>
              <a:t>stool#1 -- (a simple seat without a back or arms)</a:t>
            </a:r>
          </a:p>
          <a:p>
            <a:pPr marL="0" indent="0">
              <a:buNone/>
            </a:pPr>
            <a:r>
              <a:rPr lang="en-US" sz="1800" dirty="0"/>
              <a:t>       =&gt; campstool#1 -- (a folding stool)</a:t>
            </a:r>
          </a:p>
          <a:p>
            <a:pPr marL="0" indent="0">
              <a:buNone/>
            </a:pPr>
            <a:r>
              <a:rPr lang="en-US" sz="1800" dirty="0"/>
              <a:t>       =&gt; </a:t>
            </a:r>
            <a:r>
              <a:rPr lang="en-US" sz="1800" dirty="0" err="1"/>
              <a:t>cutty</a:t>
            </a:r>
            <a:r>
              <a:rPr lang="en-US" sz="1800" dirty="0"/>
              <a:t> stool#1 -- (a low stool; formerly in Scotland, a seat in a church where an offender was publicly rebuked)</a:t>
            </a:r>
          </a:p>
          <a:p>
            <a:pPr marL="0" indent="0">
              <a:buNone/>
            </a:pPr>
            <a:r>
              <a:rPr lang="en-US" sz="1800" dirty="0"/>
              <a:t>       =&gt; </a:t>
            </a:r>
            <a:r>
              <a:rPr lang="en-US" sz="1800" dirty="0">
                <a:solidFill>
                  <a:schemeClr val="accent2"/>
                </a:solidFill>
              </a:rPr>
              <a:t>footstool</a:t>
            </a:r>
            <a:r>
              <a:rPr lang="en-US" sz="1800" dirty="0"/>
              <a:t>#1, footrest#1, ottoman#4, tuffet#1 -- (a low seat or a stool to rest the feet of a seated person)</a:t>
            </a:r>
          </a:p>
          <a:p>
            <a:pPr marL="0" indent="0">
              <a:buNone/>
            </a:pPr>
            <a:r>
              <a:rPr lang="en-US" sz="1800" dirty="0"/>
              <a:t>       =&gt; milking stool#1 -- (low three-legged stool with a half round seat; used to sit on while milking a cow)</a:t>
            </a:r>
          </a:p>
          <a:p>
            <a:pPr marL="0" indent="0">
              <a:buNone/>
            </a:pPr>
            <a:r>
              <a:rPr lang="en-US" sz="1800" dirty="0"/>
              <a:t>       =&gt; music stool#1, piano stool#1 -- (a stool for piano players; usually adjustable in height)</a:t>
            </a:r>
          </a:p>
          <a:p>
            <a:pPr marL="0" indent="0">
              <a:buNone/>
            </a:pPr>
            <a:r>
              <a:rPr lang="en-US" sz="1800" dirty="0"/>
              <a:t>       =&gt; step stool#1 -- (a stool that has one or two steps that fold under the seat)</a:t>
            </a:r>
          </a:p>
          <a:p>
            <a:pPr marL="0" indent="0">
              <a:buNone/>
            </a:pPr>
            <a:r>
              <a:rPr lang="en-US" sz="1800" dirty="0"/>
              <a:t>       =&gt; taboret#1, tabouret#1 -- (a low stool in the shape of a drum)</a:t>
            </a:r>
          </a:p>
        </p:txBody>
      </p:sp>
    </p:spTree>
    <p:extLst>
      <p:ext uri="{BB962C8B-B14F-4D97-AF65-F5344CB8AC3E}">
        <p14:creationId xmlns:p14="http://schemas.microsoft.com/office/powerpoint/2010/main" val="326958894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DFFA63-3F16-76D7-CEDD-9863FC03DF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glove.840B.300d.w2vformat.txt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3C0D71-DD68-186A-10A0-5087CAE107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/>
              <a:t>Converted to word2vec format from glove.840B.300d.txt:</a:t>
            </a:r>
          </a:p>
          <a:p>
            <a:pPr lvl="1"/>
            <a:r>
              <a:rPr lang="en-US" b="0" i="0" u="none" strike="noStrike" dirty="0">
                <a:solidFill>
                  <a:srgbClr val="444444"/>
                </a:solidFill>
                <a:effectLst/>
                <a:highlight>
                  <a:srgbClr val="F3F3F3"/>
                </a:highlight>
                <a:latin typeface="Ashbury"/>
              </a:rPr>
              <a:t>Common Crawl (840B tokens, 2.2M vocab, cased, 300d vectors, 2.03 GB download)</a:t>
            </a:r>
          </a:p>
          <a:p>
            <a:pPr lvl="1"/>
            <a:r>
              <a:rPr lang="en-US" sz="2400" b="0" i="0" u="none" strike="noStrike" dirty="0">
                <a:solidFill>
                  <a:srgbClr val="444444"/>
                </a:solidFill>
                <a:effectLst/>
                <a:highlight>
                  <a:srgbClr val="F3F3F3"/>
                </a:highlight>
                <a:latin typeface="Ashbury"/>
                <a:hlinkClick r:id="rId2"/>
              </a:rPr>
              <a:t>https://nlp.stanford.edu/projects/glove/</a:t>
            </a:r>
            <a:endParaRPr lang="en-US" sz="2400" b="0" i="0" u="none" strike="noStrike" dirty="0">
              <a:solidFill>
                <a:srgbClr val="444444"/>
              </a:solidFill>
              <a:effectLst/>
              <a:highlight>
                <a:srgbClr val="F3F3F3"/>
              </a:highlight>
              <a:latin typeface="Ashbury"/>
            </a:endParaRPr>
          </a:p>
          <a:p>
            <a:pPr marL="457200" lvl="1" indent="0">
              <a:buNone/>
            </a:pPr>
            <a:r>
              <a:rPr lang="en-US" dirty="0">
                <a:solidFill>
                  <a:srgbClr val="444444"/>
                </a:solidFill>
                <a:highlight>
                  <a:srgbClr val="F3F3F3"/>
                </a:highlight>
                <a:latin typeface="Ashbury"/>
              </a:rPr>
              <a:t>5.65GB file with </a:t>
            </a:r>
            <a:r>
              <a:rPr lang="en-US" dirty="0">
                <a:solidFill>
                  <a:schemeClr val="accent2"/>
                </a:solidFill>
                <a:highlight>
                  <a:srgbClr val="F3F3F3"/>
                </a:highlight>
                <a:latin typeface="Menlo" panose="020B0609030804020204" pitchFamily="49" charset="0"/>
              </a:rPr>
              <a:t>2196016 </a:t>
            </a:r>
            <a:r>
              <a:rPr lang="en-US" dirty="0">
                <a:solidFill>
                  <a:srgbClr val="444444"/>
                </a:solidFill>
                <a:highlight>
                  <a:srgbClr val="F3F3F3"/>
                </a:highlight>
                <a:latin typeface="Ashbury"/>
              </a:rPr>
              <a:t>vectors</a:t>
            </a:r>
            <a:endParaRPr lang="en-US" sz="2400" b="0" i="0" u="none" strike="noStrike" dirty="0">
              <a:solidFill>
                <a:srgbClr val="444444"/>
              </a:solidFill>
              <a:effectLst/>
              <a:highlight>
                <a:srgbClr val="F3F3F3"/>
              </a:highlight>
              <a:latin typeface="Ashbury"/>
            </a:endParaRPr>
          </a:p>
          <a:p>
            <a:r>
              <a:rPr lang="en-US" sz="26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Code:</a:t>
            </a:r>
          </a:p>
          <a:p>
            <a:pPr marL="457200" lvl="1" indent="0">
              <a:buNone/>
            </a:pPr>
            <a:r>
              <a:rPr lang="en-US" sz="23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&gt;&gt;&gt; model = gensim.models.KeyedVectors.load_word2vec_format('glove.840B.300d.w2vformat.txt')</a:t>
            </a:r>
          </a:p>
          <a:p>
            <a:pPr marL="457200" lvl="1" indent="0">
              <a:buNone/>
            </a:pPr>
            <a:r>
              <a:rPr lang="en-US" sz="23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&gt;&gt;&gt; </a:t>
            </a:r>
            <a:r>
              <a:rPr lang="en-US" sz="2300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len</a:t>
            </a:r>
            <a:r>
              <a:rPr lang="en-US" sz="23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(model)</a:t>
            </a:r>
          </a:p>
          <a:p>
            <a:pPr marL="457200" lvl="1" indent="0">
              <a:buNone/>
            </a:pPr>
            <a:r>
              <a:rPr lang="en-US" sz="23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2196016 </a:t>
            </a:r>
          </a:p>
          <a:p>
            <a:pPr marL="457200" lvl="1" indent="0">
              <a:buNone/>
            </a:pPr>
            <a:r>
              <a:rPr lang="en-US" sz="23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&gt;&gt;&gt; </a:t>
            </a:r>
            <a:r>
              <a:rPr lang="en-US" sz="2300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model.most_similar</a:t>
            </a:r>
            <a:r>
              <a:rPr lang="en-US" sz="23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(positive=['stool'], </a:t>
            </a:r>
            <a:r>
              <a:rPr lang="en-US" sz="2300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topn</a:t>
            </a:r>
            <a:r>
              <a:rPr lang="en-US" sz="23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=10)</a:t>
            </a:r>
          </a:p>
          <a:p>
            <a:pPr marL="457200" lvl="1" indent="0">
              <a:buNone/>
            </a:pPr>
            <a:r>
              <a:rPr lang="en-US" sz="20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[('stools', 0.8690935373306274), ('Stool', 0.619823157787323), ('barstool', 0.5890684127807617), ('urine', 0.5692265629768372), ('chair', 0.5668378472328186), ('upholstered', 0.5508357286453247), ('chairs', 0.548244297504425), ('sofa', 0.5419919490814209), ('diarrhea', 0.5282385349273682), ('bowel', 0.526282012462616)]</a:t>
            </a:r>
          </a:p>
          <a:p>
            <a:r>
              <a:rPr lang="en-US" sz="2300" dirty="0">
                <a:solidFill>
                  <a:srgbClr val="000000"/>
                </a:solidFill>
                <a:latin typeface="Menlo" panose="020B0609030804020204" pitchFamily="49" charset="0"/>
              </a:rPr>
              <a:t>cf. </a:t>
            </a:r>
            <a:r>
              <a:rPr lang="en-US" sz="2600" dirty="0"/>
              <a:t>glove-wiki-gigaword-50: </a:t>
            </a:r>
            <a:endParaRPr lang="en-US" sz="2300" dirty="0"/>
          </a:p>
          <a:p>
            <a:pPr marL="457200" lvl="1" indent="0">
              <a:buNone/>
            </a:pPr>
            <a:r>
              <a:rPr lang="en-US" sz="20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&gt;&gt;&gt; model2.most_similar(positive=['stool'], </a:t>
            </a:r>
            <a:r>
              <a:rPr lang="en-US" sz="2000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topn</a:t>
            </a:r>
            <a:r>
              <a:rPr lang="en-US" sz="20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=10)</a:t>
            </a:r>
          </a:p>
          <a:p>
            <a:pPr marL="457200" lvl="1" indent="0">
              <a:buNone/>
            </a:pPr>
            <a:r>
              <a:rPr lang="en-US" sz="20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[('stools', 0.7454190254211426), ('curled', 0.656205415725708), ('warmers', 0.6445623636245728), ('feces', 0.6402375102043152), ('urine', 0.6394274830818176), ('excrement', 0.6346839666366577), ('eggshell', 0.6297194361686707), ('three-legged', 0.6282205581665039), ('torso', 0.6208055019378662), ('guaiac', 0.6163961887359619)]</a:t>
            </a:r>
          </a:p>
        </p:txBody>
      </p:sp>
    </p:spTree>
    <p:extLst>
      <p:ext uri="{BB962C8B-B14F-4D97-AF65-F5344CB8AC3E}">
        <p14:creationId xmlns:p14="http://schemas.microsoft.com/office/powerpoint/2010/main" val="3175424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2E0F8B-7B11-9D46-9268-2146D4E000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Case: hammock and stool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320A68-4518-6DAD-0A4D-D2AEBB4A70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/>
              <a:t>The noun </a:t>
            </a:r>
            <a:r>
              <a:rPr lang="en-US" i="1" dirty="0"/>
              <a:t>hammock</a:t>
            </a:r>
            <a:r>
              <a:rPr lang="en-US" dirty="0"/>
              <a:t> has 2 senses (no senses from tagged texts)                           </a:t>
            </a:r>
          </a:p>
          <a:p>
            <a:pPr lvl="1"/>
            <a:r>
              <a:rPr lang="en-US" dirty="0"/>
              <a:t>1. knoll#1, mound#2, hillock#1, hummock#1, hammock#1 -- (a small natural hill)</a:t>
            </a:r>
          </a:p>
          <a:p>
            <a:pPr lvl="1"/>
            <a:r>
              <a:rPr lang="en-US" dirty="0"/>
              <a:t>2. </a:t>
            </a:r>
            <a:r>
              <a:rPr lang="en-US" dirty="0">
                <a:solidFill>
                  <a:schemeClr val="accent1"/>
                </a:solidFill>
              </a:rPr>
              <a:t>hammock</a:t>
            </a:r>
            <a:r>
              <a:rPr lang="en-US" dirty="0"/>
              <a:t>#2, sack#6 -- (a hanging bed of canvas or rope netting (usually suspended between two trees); swings easily)</a:t>
            </a:r>
          </a:p>
          <a:p>
            <a:r>
              <a:rPr lang="en-US" dirty="0"/>
              <a:t>WordNet:</a:t>
            </a:r>
          </a:p>
          <a:p>
            <a:pPr lvl="1"/>
            <a:r>
              <a:rPr lang="en-US" sz="19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from </a:t>
            </a:r>
            <a:r>
              <a:rPr lang="en-US" sz="1900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nltk.corpus</a:t>
            </a:r>
            <a:r>
              <a:rPr lang="en-US" sz="19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 import wordnet as </a:t>
            </a:r>
            <a:r>
              <a:rPr lang="en-US" sz="1900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wn</a:t>
            </a:r>
            <a:endParaRPr lang="en-US" sz="1900" dirty="0">
              <a:solidFill>
                <a:srgbClr val="000000"/>
              </a:solidFill>
              <a:effectLst/>
              <a:latin typeface="Menlo" panose="020B0609030804020204" pitchFamily="49" charset="0"/>
            </a:endParaRPr>
          </a:p>
          <a:p>
            <a:pPr lvl="1"/>
            <a:r>
              <a:rPr lang="en-US" sz="1900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wn.synset</a:t>
            </a:r>
            <a:r>
              <a:rPr lang="en-US" sz="19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('stool.n.01').</a:t>
            </a:r>
            <a:r>
              <a:rPr lang="en-US" sz="1900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path_similarity</a:t>
            </a:r>
            <a:r>
              <a:rPr lang="en-US" sz="19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(</a:t>
            </a:r>
            <a:r>
              <a:rPr lang="en-US" sz="1900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wn.synset</a:t>
            </a:r>
            <a:r>
              <a:rPr lang="en-US" sz="19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('hammock.n.02'))</a:t>
            </a:r>
          </a:p>
          <a:p>
            <a:pPr lvl="1"/>
            <a:r>
              <a:rPr lang="en-US" sz="1900" dirty="0">
                <a:solidFill>
                  <a:schemeClr val="accent1"/>
                </a:solidFill>
                <a:effectLst/>
                <a:latin typeface="Menlo" panose="020B0609030804020204" pitchFamily="49" charset="0"/>
              </a:rPr>
              <a:t>0.16666666666666666</a:t>
            </a:r>
          </a:p>
          <a:p>
            <a:pPr lvl="1"/>
            <a:r>
              <a:rPr lang="en-US" sz="20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python </a:t>
            </a:r>
            <a:r>
              <a:rPr lang="en-US" sz="2000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hypernyms.py</a:t>
            </a:r>
            <a:r>
              <a:rPr lang="en-US" sz="20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 hammock.n.02 stool.n.01 </a:t>
            </a:r>
          </a:p>
          <a:p>
            <a:pPr lvl="1"/>
            <a:r>
              <a:rPr lang="en-US" sz="2000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Synset</a:t>
            </a:r>
            <a:r>
              <a:rPr lang="en-US" sz="20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('hammock.n.02') </a:t>
            </a:r>
            <a:r>
              <a:rPr lang="en-US" sz="2000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Synset</a:t>
            </a:r>
            <a:r>
              <a:rPr lang="en-US" sz="20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('stool.n.01') have lowest common hypernym </a:t>
            </a:r>
            <a:r>
              <a:rPr lang="en-US" sz="2000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Synset</a:t>
            </a:r>
            <a:r>
              <a:rPr lang="en-US" sz="20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(</a:t>
            </a:r>
            <a:r>
              <a:rPr lang="en-US" sz="2000" dirty="0">
                <a:solidFill>
                  <a:schemeClr val="accent1"/>
                </a:solidFill>
                <a:effectLst/>
                <a:latin typeface="Menlo" panose="020B0609030804020204" pitchFamily="49" charset="0"/>
              </a:rPr>
              <a:t>'furniture</a:t>
            </a:r>
            <a:r>
              <a:rPr lang="en-US" sz="20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.n.01')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413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2B25A4-1ECF-C67D-5E31-8635D9E293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Word Embeddings: similarity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FCA8FF-A837-254B-A096-E4368CB344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1126652"/>
          </a:xfrm>
        </p:spPr>
        <p:txBody>
          <a:bodyPr>
            <a:normAutofit fontScale="77500" lnSpcReduction="2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word2vec</a:t>
            </a:r>
            <a:r>
              <a:rPr lang="en-US" dirty="0"/>
              <a:t> (</a:t>
            </a:r>
            <a:r>
              <a:rPr lang="en-US" dirty="0" err="1"/>
              <a:t>Mikolov</a:t>
            </a:r>
            <a:r>
              <a:rPr lang="en-US" dirty="0"/>
              <a:t> et al., 2013): </a:t>
            </a:r>
            <a:r>
              <a:rPr lang="en-US" i="1" dirty="0"/>
              <a:t>representing words as vectors</a:t>
            </a:r>
          </a:p>
          <a:p>
            <a:r>
              <a:rPr lang="en-US" dirty="0"/>
              <a:t>2-layer neural net model trained on large corpora</a:t>
            </a:r>
          </a:p>
          <a:p>
            <a:r>
              <a:rPr lang="en-US" dirty="0"/>
              <a:t>later: Transformer-based models we've seen: e.g. </a:t>
            </a:r>
            <a:r>
              <a:rPr lang="en-US" dirty="0" err="1"/>
              <a:t>GloVe</a:t>
            </a:r>
            <a:r>
              <a:rPr lang="en-US" dirty="0"/>
              <a:t>, BERT (</a:t>
            </a:r>
            <a:r>
              <a:rPr lang="en-US" dirty="0" err="1"/>
              <a:t>roBERTa</a:t>
            </a:r>
            <a:r>
              <a:rPr lang="en-US" dirty="0"/>
              <a:t>)</a:t>
            </a:r>
          </a:p>
        </p:txBody>
      </p:sp>
      <p:pic>
        <p:nvPicPr>
          <p:cNvPr id="5" name="Picture 4" descr="A diagram of a projector&#10;&#10;Description automatically generated">
            <a:extLst>
              <a:ext uri="{FF2B5EF4-FFF2-40B4-BE49-F238E27FC236}">
                <a16:creationId xmlns:a16="http://schemas.microsoft.com/office/drawing/2014/main" id="{DF626230-C086-EC78-6E46-8C6FAFA3BD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8032" y="2963811"/>
            <a:ext cx="5486402" cy="324999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A3E7171-BADB-B600-D6B9-E26F216DE566}"/>
              </a:ext>
            </a:extLst>
          </p:cNvPr>
          <p:cNvSpPr txBox="1"/>
          <p:nvPr/>
        </p:nvSpPr>
        <p:spPr>
          <a:xfrm>
            <a:off x="6902280" y="2952277"/>
            <a:ext cx="4451520" cy="31700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2000" b="0" i="0" u="none" strike="noStrike" dirty="0">
                <a:solidFill>
                  <a:srgbClr val="202122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In models using large corpora and a high number of dimensions, the </a:t>
            </a:r>
            <a:r>
              <a:rPr lang="en-US" sz="2000" b="0" i="0" u="none" strike="noStrike" dirty="0">
                <a:solidFill>
                  <a:schemeClr val="accent1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skip-gram model</a:t>
            </a:r>
            <a:r>
              <a:rPr lang="en-US" sz="2000" b="0" i="0" u="none" strike="noStrike" dirty="0">
                <a:solidFill>
                  <a:srgbClr val="202122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 yields the highest overall accuracy, and consistently produces the highest accuracy on semantic relationships, as well as yielding the highest syntactic accuracy in most cases. However, the </a:t>
            </a:r>
            <a:r>
              <a:rPr lang="en-US" sz="2000" b="0" i="0" u="none" strike="noStrike" dirty="0">
                <a:solidFill>
                  <a:schemeClr val="accent1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CBOW</a:t>
            </a:r>
            <a:r>
              <a:rPr lang="en-US" sz="2000" b="0" i="0" u="none" strike="noStrike" dirty="0">
                <a:solidFill>
                  <a:srgbClr val="202122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 is less computationally expensive and yields similar accuracy results. </a:t>
            </a:r>
            <a:r>
              <a:rPr lang="en-US" sz="2000" dirty="0">
                <a:solidFill>
                  <a:srgbClr val="202122"/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(Wikipedia)</a:t>
            </a:r>
            <a:endParaRPr lang="en-US" sz="20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6A870C7-51D1-6843-BF9F-13B4AC31908B}"/>
              </a:ext>
            </a:extLst>
          </p:cNvPr>
          <p:cNvSpPr txBox="1"/>
          <p:nvPr/>
        </p:nvSpPr>
        <p:spPr>
          <a:xfrm>
            <a:off x="1248032" y="6308209"/>
            <a:ext cx="35926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CBOW = Continuous Bag of Words</a:t>
            </a:r>
          </a:p>
        </p:txBody>
      </p:sp>
    </p:spTree>
    <p:extLst>
      <p:ext uri="{BB962C8B-B14F-4D97-AF65-F5344CB8AC3E}">
        <p14:creationId xmlns:p14="http://schemas.microsoft.com/office/powerpoint/2010/main" val="4291093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D9D01-E9BB-6517-7BC4-DBD41A8D0C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Word Embeddings: similarity</a:t>
            </a:r>
          </a:p>
        </p:txBody>
      </p:sp>
      <p:pic>
        <p:nvPicPr>
          <p:cNvPr id="5" name="Content Placeholder 4" descr="A table with black text&#10;&#10;Description automatically generated">
            <a:extLst>
              <a:ext uri="{FF2B5EF4-FFF2-40B4-BE49-F238E27FC236}">
                <a16:creationId xmlns:a16="http://schemas.microsoft.com/office/drawing/2014/main" id="{D0AE934E-4DEF-9E5F-5DF5-17468A51F0F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516705"/>
            <a:ext cx="6916502" cy="4351338"/>
          </a:xfrm>
        </p:spPr>
      </p:pic>
      <p:pic>
        <p:nvPicPr>
          <p:cNvPr id="7" name="Picture 6" descr="A table with black text&#10;&#10;Description automatically generated">
            <a:extLst>
              <a:ext uri="{FF2B5EF4-FFF2-40B4-BE49-F238E27FC236}">
                <a16:creationId xmlns:a16="http://schemas.microsoft.com/office/drawing/2014/main" id="{4C981121-7243-A988-0A5B-D01F857DEF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62335" y="1987573"/>
            <a:ext cx="4259813" cy="1329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19609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213FB5-F979-B7A8-F506-6831C817B4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.</a:t>
            </a:r>
            <a:r>
              <a:rPr lang="en-US" dirty="0" err="1"/>
              <a:t>most_similar</a:t>
            </a:r>
            <a:r>
              <a:rPr lang="en-US" dirty="0"/>
              <a:t>()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74F1D3-B197-F90C-8AB4-43A0A2E6C0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950146" cy="4488678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Recall the Semantic examples:</a:t>
            </a:r>
          </a:p>
          <a:p>
            <a:pPr lvl="1"/>
            <a:r>
              <a:rPr lang="en-US" sz="2000" b="0" i="0" u="none" strike="noStrike" dirty="0">
                <a:solidFill>
                  <a:srgbClr val="000000"/>
                </a:solidFill>
                <a:effectLst/>
                <a:highlight>
                  <a:srgbClr val="F2F2F2"/>
                </a:highlight>
                <a:latin typeface="IBM Plex Sans" panose="020B0503050203000203" pitchFamily="34" charset="0"/>
              </a:rPr>
              <a:t>the vector ‘King - Man + Woman’ is close to ‘Queen’ </a:t>
            </a:r>
          </a:p>
          <a:p>
            <a:pPr lvl="1"/>
            <a:r>
              <a:rPr lang="en-US" sz="210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word2vec: </a:t>
            </a:r>
          </a:p>
          <a:p>
            <a:pPr marL="457200" lvl="1" indent="0">
              <a:buNone/>
            </a:pPr>
            <a:r>
              <a:rPr lang="en-US" sz="19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&gt;&gt;&gt; </a:t>
            </a:r>
            <a:r>
              <a:rPr lang="en-US" sz="1900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model.most_similar</a:t>
            </a:r>
            <a:r>
              <a:rPr lang="en-US" sz="19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(positive=['</a:t>
            </a:r>
            <a:r>
              <a:rPr lang="en-US" sz="1900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woman','king</a:t>
            </a:r>
            <a:r>
              <a:rPr lang="en-US" sz="19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'], negative=['man'], </a:t>
            </a:r>
            <a:r>
              <a:rPr lang="en-US" sz="1900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topn</a:t>
            </a:r>
            <a:r>
              <a:rPr lang="en-US" sz="19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 = 3)</a:t>
            </a:r>
          </a:p>
          <a:p>
            <a:pPr marL="457200" lvl="1" indent="0">
              <a:buNone/>
            </a:pPr>
            <a:r>
              <a:rPr lang="en-US" sz="16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[(</a:t>
            </a:r>
            <a:r>
              <a:rPr lang="en-US" sz="1600" dirty="0">
                <a:solidFill>
                  <a:schemeClr val="accent1"/>
                </a:solidFill>
                <a:effectLst/>
                <a:latin typeface="Menlo" panose="020B0609030804020204" pitchFamily="49" charset="0"/>
              </a:rPr>
              <a:t>'queen</a:t>
            </a:r>
            <a:r>
              <a:rPr lang="en-US" sz="16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', 0.7118193507194519), ('monarch', 0.6189674139022827), ('princess', 0.5902430415153503)]</a:t>
            </a:r>
          </a:p>
          <a:p>
            <a:pPr lvl="1"/>
            <a:r>
              <a:rPr lang="en-US" sz="2000" dirty="0"/>
              <a:t>glove-wiki-gigaword-50: </a:t>
            </a:r>
          </a:p>
          <a:p>
            <a:pPr marL="457200" lvl="1" indent="0">
              <a:buNone/>
            </a:pPr>
            <a:r>
              <a:rPr lang="en-US" sz="19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&gt;&gt;&gt; model2.most_similar(positive=['</a:t>
            </a:r>
            <a:r>
              <a:rPr lang="en-US" sz="1900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woman','king</a:t>
            </a:r>
            <a:r>
              <a:rPr lang="en-US" sz="19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'],negative=['man'], </a:t>
            </a:r>
            <a:r>
              <a:rPr lang="en-US" sz="1900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topn</a:t>
            </a:r>
            <a:r>
              <a:rPr lang="en-US" sz="19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=3)</a:t>
            </a:r>
          </a:p>
          <a:p>
            <a:pPr marL="457200" lvl="1" indent="0">
              <a:buNone/>
            </a:pPr>
            <a:r>
              <a:rPr lang="en-US" sz="16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[('queen', 0.8523604273796082), ('throne', 0.7664334177970886), ('prince', 0.759214460849762)]</a:t>
            </a:r>
          </a:p>
          <a:p>
            <a:pPr lvl="1"/>
            <a:r>
              <a:rPr lang="en-US" sz="2000" b="0" i="0" u="none" strike="noStrike" dirty="0">
                <a:solidFill>
                  <a:srgbClr val="000000"/>
                </a:solidFill>
                <a:effectLst/>
                <a:highlight>
                  <a:srgbClr val="F2F2F2"/>
                </a:highlight>
                <a:latin typeface="IBM Plex Sans" panose="020B0503050203000203" pitchFamily="34" charset="0"/>
              </a:rPr>
              <a:t>‘Germany - Berlin + Paris’ is close to ‘France’.</a:t>
            </a:r>
            <a:endParaRPr lang="en-US" sz="2000" dirty="0">
              <a:solidFill>
                <a:srgbClr val="000000"/>
              </a:solidFill>
              <a:effectLst/>
              <a:latin typeface="Menlo" panose="020B0609030804020204" pitchFamily="49" charset="0"/>
            </a:endParaRPr>
          </a:p>
          <a:p>
            <a:pPr lvl="1"/>
            <a:r>
              <a:rPr lang="en-US" sz="2100" dirty="0">
                <a:solidFill>
                  <a:srgbClr val="000000"/>
                </a:solidFill>
                <a:latin typeface="Aptos" panose="020B0004020202020204" pitchFamily="34" charset="0"/>
              </a:rPr>
              <a:t>word2vec: </a:t>
            </a:r>
          </a:p>
          <a:p>
            <a:pPr marL="457200" lvl="1" indent="0">
              <a:buNone/>
            </a:pPr>
            <a:r>
              <a:rPr lang="en-US" sz="19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&gt;&gt;&gt; </a:t>
            </a:r>
            <a:r>
              <a:rPr lang="en-US" sz="1900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model.most_similar</a:t>
            </a:r>
            <a:r>
              <a:rPr lang="en-US" sz="19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(positive=['</a:t>
            </a:r>
            <a:r>
              <a:rPr lang="en-US" sz="1900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Paris','Germany</a:t>
            </a:r>
            <a:r>
              <a:rPr lang="en-US" sz="19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'], negative=['Berlin'], </a:t>
            </a:r>
            <a:r>
              <a:rPr lang="en-US" sz="1900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topn</a:t>
            </a:r>
            <a:r>
              <a:rPr lang="en-US" sz="19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 = 3)</a:t>
            </a:r>
          </a:p>
          <a:p>
            <a:pPr marL="457200" lvl="1" indent="0">
              <a:buNone/>
            </a:pPr>
            <a:r>
              <a:rPr lang="en-US" sz="16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[(</a:t>
            </a:r>
            <a:r>
              <a:rPr lang="en-US" sz="1600" dirty="0">
                <a:solidFill>
                  <a:schemeClr val="accent1"/>
                </a:solidFill>
                <a:effectLst/>
                <a:latin typeface="Menlo" panose="020B0609030804020204" pitchFamily="49" charset="0"/>
              </a:rPr>
              <a:t>'France</a:t>
            </a:r>
            <a:r>
              <a:rPr lang="en-US" sz="16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', 0.7884091138839722), ('Belgium', 0.6197876930236816), ('Spain', 0.5664774179458618)]</a:t>
            </a:r>
          </a:p>
          <a:p>
            <a:pPr lvl="1"/>
            <a:r>
              <a:rPr lang="en-US" sz="2000" dirty="0"/>
              <a:t>glove-wiki-gigaword-50: </a:t>
            </a:r>
          </a:p>
          <a:p>
            <a:pPr marL="457200" lvl="1" indent="0">
              <a:buNone/>
            </a:pPr>
            <a:r>
              <a:rPr lang="en-US" sz="19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&gt;&gt;&gt; model2.most_similar(positive=['</a:t>
            </a:r>
            <a:r>
              <a:rPr lang="en-US" sz="1900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paris</a:t>
            </a:r>
            <a:r>
              <a:rPr lang="en-US" sz="19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','</a:t>
            </a:r>
            <a:r>
              <a:rPr lang="en-US" sz="1900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germany</a:t>
            </a:r>
            <a:r>
              <a:rPr lang="en-US" sz="19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'], negative=['berlin'], </a:t>
            </a:r>
            <a:r>
              <a:rPr lang="en-US" sz="1900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topn</a:t>
            </a:r>
            <a:r>
              <a:rPr lang="en-US" sz="19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 = 3)</a:t>
            </a:r>
          </a:p>
          <a:p>
            <a:pPr marL="457200" lvl="1" indent="0">
              <a:buNone/>
            </a:pPr>
            <a:r>
              <a:rPr lang="en-US" sz="16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[('</a:t>
            </a:r>
            <a:r>
              <a:rPr lang="en-US" sz="1600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france</a:t>
            </a:r>
            <a:r>
              <a:rPr lang="en-US" sz="16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', 0.926750123500824), ('</a:t>
            </a:r>
            <a:r>
              <a:rPr lang="en-US" sz="1600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french</a:t>
            </a:r>
            <a:r>
              <a:rPr lang="en-US" sz="16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', 0.8315804600715637), ('</a:t>
            </a:r>
            <a:r>
              <a:rPr lang="en-US" sz="1600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belgium</a:t>
            </a:r>
            <a:r>
              <a:rPr lang="en-US" sz="16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', 0.8090037107467651)]</a:t>
            </a:r>
          </a:p>
        </p:txBody>
      </p:sp>
    </p:spTree>
    <p:extLst>
      <p:ext uri="{BB962C8B-B14F-4D97-AF65-F5344CB8AC3E}">
        <p14:creationId xmlns:p14="http://schemas.microsoft.com/office/powerpoint/2010/main" val="2005772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B90423-6E0F-E98E-18CB-4BBCBA1DAA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.</a:t>
            </a:r>
            <a:r>
              <a:rPr lang="en-US" dirty="0" err="1"/>
              <a:t>most_similar</a:t>
            </a:r>
            <a:r>
              <a:rPr lang="en-US" dirty="0"/>
              <a:t>()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165A73-51DC-2E09-5741-4E1F6CA855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0801865" cy="4351338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Semantic Examples:</a:t>
            </a:r>
          </a:p>
          <a:p>
            <a:pPr lvl="1"/>
            <a:r>
              <a:rPr lang="en-US" sz="2600" dirty="0">
                <a:solidFill>
                  <a:srgbClr val="000000"/>
                </a:solidFill>
              </a:rPr>
              <a:t>granddaughter – sister + brother should map to </a:t>
            </a:r>
            <a:r>
              <a:rPr lang="en-US" sz="2600" dirty="0">
                <a:solidFill>
                  <a:schemeClr val="accent1"/>
                </a:solidFill>
              </a:rPr>
              <a:t>grandson</a:t>
            </a:r>
          </a:p>
          <a:p>
            <a:pPr lvl="1"/>
            <a:r>
              <a:rPr lang="en-US" sz="200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word2vec: </a:t>
            </a:r>
          </a:p>
          <a:p>
            <a:pPr marL="457200" lvl="1" indent="0">
              <a:buNone/>
            </a:pPr>
            <a:r>
              <a:rPr lang="en-US" sz="17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&gt;&gt;&gt; </a:t>
            </a:r>
            <a:r>
              <a:rPr lang="en-US" sz="1700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model.most_similar</a:t>
            </a:r>
            <a:r>
              <a:rPr lang="en-US" sz="17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(positive=['</a:t>
            </a:r>
            <a:r>
              <a:rPr lang="en-US" sz="1700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brother','granddaughter</a:t>
            </a:r>
            <a:r>
              <a:rPr lang="en-US" sz="17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'], negative=['sister'], </a:t>
            </a:r>
            <a:r>
              <a:rPr lang="en-US" sz="1700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topn</a:t>
            </a:r>
            <a:r>
              <a:rPr lang="en-US" sz="17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 = 3)</a:t>
            </a:r>
          </a:p>
          <a:p>
            <a:pPr marL="457200" lvl="1" indent="0">
              <a:buNone/>
            </a:pPr>
            <a:r>
              <a:rPr lang="en-US" sz="15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[(</a:t>
            </a:r>
            <a:r>
              <a:rPr lang="en-US" sz="1500" dirty="0">
                <a:solidFill>
                  <a:schemeClr val="accent1"/>
                </a:solidFill>
                <a:effectLst/>
                <a:latin typeface="Menlo" panose="020B0609030804020204" pitchFamily="49" charset="0"/>
              </a:rPr>
              <a:t>'grandson</a:t>
            </a:r>
            <a:r>
              <a:rPr lang="en-US" sz="15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', 0.8567124605178833), ('nephew', 0.8048675656318665), ('son', 0.8035288453102112)]</a:t>
            </a:r>
          </a:p>
          <a:p>
            <a:pPr lvl="1"/>
            <a:r>
              <a:rPr lang="en-US" sz="2000" dirty="0"/>
              <a:t>glove-wiki-gigaword-50: </a:t>
            </a:r>
          </a:p>
          <a:p>
            <a:pPr marL="457200" lvl="1" indent="0">
              <a:buNone/>
            </a:pPr>
            <a:r>
              <a:rPr lang="en-US" sz="16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&gt;&gt;&gt; model2.most_similar(positive=['</a:t>
            </a:r>
            <a:r>
              <a:rPr lang="en-US" sz="1600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brother','granddaughter</a:t>
            </a:r>
            <a:r>
              <a:rPr lang="en-US" sz="16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'], negative=['sister'], </a:t>
            </a:r>
            <a:r>
              <a:rPr lang="en-US" sz="1600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topn</a:t>
            </a:r>
            <a:r>
              <a:rPr lang="en-US" sz="16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 = 3)</a:t>
            </a:r>
          </a:p>
          <a:p>
            <a:pPr marL="457200" lvl="1" indent="0">
              <a:buNone/>
            </a:pPr>
            <a:r>
              <a:rPr lang="en-US" sz="16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[(</a:t>
            </a:r>
            <a:r>
              <a:rPr lang="en-US" sz="1600" dirty="0">
                <a:solidFill>
                  <a:schemeClr val="accent1"/>
                </a:solidFill>
                <a:effectLst/>
                <a:latin typeface="Menlo" panose="020B0609030804020204" pitchFamily="49" charset="0"/>
              </a:rPr>
              <a:t>'grandson</a:t>
            </a:r>
            <a:r>
              <a:rPr lang="en-US" sz="16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', 0.9146103858947754), ('nephew', 0.9060671925544739), ('uncle', 0.8565940856933594)]</a:t>
            </a:r>
            <a:endParaRPr lang="en-US" dirty="0"/>
          </a:p>
          <a:p>
            <a:pPr lvl="1"/>
            <a:r>
              <a:rPr lang="en-US" sz="2600" dirty="0">
                <a:solidFill>
                  <a:srgbClr val="000000"/>
                </a:solidFill>
              </a:rPr>
              <a:t>grandmother – sister + brother should map to </a:t>
            </a:r>
            <a:r>
              <a:rPr lang="en-US" sz="2600" dirty="0">
                <a:solidFill>
                  <a:schemeClr val="accent1"/>
                </a:solidFill>
              </a:rPr>
              <a:t>grandfather</a:t>
            </a:r>
          </a:p>
          <a:p>
            <a:pPr lvl="1"/>
            <a:r>
              <a:rPr lang="en-US" sz="2100" dirty="0">
                <a:solidFill>
                  <a:srgbClr val="000000"/>
                </a:solidFill>
                <a:latin typeface="Aptos" panose="020B0004020202020204" pitchFamily="34" charset="0"/>
              </a:rPr>
              <a:t>word2vec: </a:t>
            </a:r>
          </a:p>
          <a:p>
            <a:pPr marL="457200" lvl="1" indent="0">
              <a:buNone/>
            </a:pPr>
            <a:r>
              <a:rPr lang="en-US" sz="15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&gt;&gt;&gt; </a:t>
            </a:r>
            <a:r>
              <a:rPr lang="en-US" sz="1500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model.most_similar</a:t>
            </a:r>
            <a:r>
              <a:rPr lang="en-US" sz="15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(positive=['</a:t>
            </a:r>
            <a:r>
              <a:rPr lang="en-US" sz="1500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brother','grandmother</a:t>
            </a:r>
            <a:r>
              <a:rPr lang="en-US" sz="15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'], negative=['sister'], </a:t>
            </a:r>
            <a:r>
              <a:rPr lang="en-US" sz="1500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topn</a:t>
            </a:r>
            <a:r>
              <a:rPr lang="en-US" sz="15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 = 3)</a:t>
            </a:r>
          </a:p>
          <a:p>
            <a:pPr marL="457200" lvl="1" indent="0">
              <a:buNone/>
            </a:pPr>
            <a:r>
              <a:rPr lang="en-US" sz="15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[(</a:t>
            </a:r>
            <a:r>
              <a:rPr lang="en-US" sz="1500" dirty="0">
                <a:solidFill>
                  <a:srgbClr val="FF0000"/>
                </a:solidFill>
                <a:effectLst/>
                <a:latin typeface="Menlo" panose="020B0609030804020204" pitchFamily="49" charset="0"/>
              </a:rPr>
              <a:t>'uncle</a:t>
            </a:r>
            <a:r>
              <a:rPr lang="en-US" sz="15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', 0.7744704484939575), ('father', 0.7595500349998474), (</a:t>
            </a:r>
            <a:r>
              <a:rPr lang="en-US" sz="1500" dirty="0">
                <a:solidFill>
                  <a:schemeClr val="accent1"/>
                </a:solidFill>
                <a:effectLst/>
                <a:latin typeface="Menlo" panose="020B0609030804020204" pitchFamily="49" charset="0"/>
              </a:rPr>
              <a:t>'grandfather</a:t>
            </a:r>
            <a:r>
              <a:rPr lang="en-US" sz="15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', 0.7549421787261963)]</a:t>
            </a:r>
          </a:p>
          <a:p>
            <a:pPr lvl="1"/>
            <a:r>
              <a:rPr lang="en-US" sz="2100" dirty="0">
                <a:solidFill>
                  <a:prstClr val="black"/>
                </a:solidFill>
              </a:rPr>
              <a:t>glove-wiki-gigaword-50: </a:t>
            </a:r>
          </a:p>
          <a:p>
            <a:pPr marL="457200" lvl="1" indent="0">
              <a:buNone/>
            </a:pPr>
            <a:r>
              <a:rPr lang="en-US" sz="15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&gt;&gt;&gt; model2.most_similar(positive=['</a:t>
            </a:r>
            <a:r>
              <a:rPr lang="en-US" sz="1500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brother','grandmother</a:t>
            </a:r>
            <a:r>
              <a:rPr lang="en-US" sz="15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'], negative=['sister'], </a:t>
            </a:r>
            <a:r>
              <a:rPr lang="en-US" sz="1500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topn</a:t>
            </a:r>
            <a:r>
              <a:rPr lang="en-US" sz="15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 = 3)</a:t>
            </a:r>
          </a:p>
          <a:p>
            <a:pPr marL="457200" lvl="1" indent="0">
              <a:buNone/>
            </a:pPr>
            <a:r>
              <a:rPr lang="en-US" sz="15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[('uncle', 0.8815972208976746), (</a:t>
            </a:r>
            <a:r>
              <a:rPr lang="en-US" sz="1500" dirty="0">
                <a:solidFill>
                  <a:schemeClr val="accent1"/>
                </a:solidFill>
                <a:effectLst/>
                <a:latin typeface="Menlo" panose="020B0609030804020204" pitchFamily="49" charset="0"/>
              </a:rPr>
              <a:t>'grandfather</a:t>
            </a:r>
            <a:r>
              <a:rPr lang="en-US" sz="15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', 0.8771434426307678), ('father', 0.8612645864486694)]</a:t>
            </a:r>
          </a:p>
        </p:txBody>
      </p:sp>
    </p:spTree>
    <p:extLst>
      <p:ext uri="{BB962C8B-B14F-4D97-AF65-F5344CB8AC3E}">
        <p14:creationId xmlns:p14="http://schemas.microsoft.com/office/powerpoint/2010/main" val="1521949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5FD334-5A1E-0C66-1857-5C00B58C05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.</a:t>
            </a:r>
            <a:r>
              <a:rPr lang="en-US" dirty="0" err="1"/>
              <a:t>most_similar</a:t>
            </a:r>
            <a:r>
              <a:rPr lang="en-US" dirty="0"/>
              <a:t>()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88434E-4FCD-4D17-671C-5BA2B0316A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1049000" cy="4351338"/>
          </a:xfrm>
        </p:spPr>
        <p:txBody>
          <a:bodyPr>
            <a:normAutofit/>
          </a:bodyPr>
          <a:lstStyle/>
          <a:p>
            <a:r>
              <a:rPr lang="en-US" dirty="0"/>
              <a:t>Syntactic Examples:</a:t>
            </a:r>
          </a:p>
          <a:p>
            <a:pPr lvl="1"/>
            <a:r>
              <a:rPr lang="en-US" dirty="0">
                <a:solidFill>
                  <a:srgbClr val="000000"/>
                </a:solidFill>
                <a:effectLst/>
              </a:rPr>
              <a:t>bigger - small + big maps to </a:t>
            </a:r>
            <a:r>
              <a:rPr lang="en-US" dirty="0">
                <a:solidFill>
                  <a:schemeClr val="accent1"/>
                </a:solidFill>
                <a:effectLst/>
              </a:rPr>
              <a:t>biggest</a:t>
            </a:r>
          </a:p>
          <a:p>
            <a:pPr lvl="1"/>
            <a:r>
              <a:rPr lang="en-US" sz="2300" dirty="0">
                <a:solidFill>
                  <a:srgbClr val="000000"/>
                </a:solidFill>
                <a:latin typeface="Aptos" panose="020B0004020202020204" pitchFamily="34" charset="0"/>
              </a:rPr>
              <a:t>word2vec: </a:t>
            </a:r>
          </a:p>
          <a:p>
            <a:pPr marL="914400" lvl="2" indent="0">
              <a:buNone/>
            </a:pPr>
            <a:r>
              <a:rPr lang="en-US" sz="16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&gt;&gt;&gt; </a:t>
            </a:r>
            <a:r>
              <a:rPr lang="en-US" sz="1600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model.most_similar</a:t>
            </a:r>
            <a:r>
              <a:rPr lang="en-US" sz="16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(positive=['</a:t>
            </a:r>
            <a:r>
              <a:rPr lang="en-US" sz="1600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big','bigger</a:t>
            </a:r>
            <a:r>
              <a:rPr lang="en-US" sz="16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'], negative=['small'], </a:t>
            </a:r>
            <a:r>
              <a:rPr lang="en-US" sz="1600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topn</a:t>
            </a:r>
            <a:r>
              <a:rPr lang="en-US" sz="16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 = 3)</a:t>
            </a:r>
          </a:p>
          <a:p>
            <a:pPr marL="914400" lvl="2" indent="0">
              <a:buNone/>
            </a:pPr>
            <a:r>
              <a:rPr lang="en-US" sz="16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[(</a:t>
            </a:r>
            <a:r>
              <a:rPr lang="en-US" sz="1600" dirty="0">
                <a:solidFill>
                  <a:schemeClr val="accent1"/>
                </a:solidFill>
                <a:effectLst/>
                <a:latin typeface="Menlo" panose="020B0609030804020204" pitchFamily="49" charset="0"/>
              </a:rPr>
              <a:t>'biggest</a:t>
            </a:r>
            <a:r>
              <a:rPr lang="en-US" sz="16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', 0.5590152740478516), ('huge', 0.5318294167518616), ('</a:t>
            </a:r>
            <a:r>
              <a:rPr lang="en-US" sz="1600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helluva</a:t>
            </a:r>
            <a:r>
              <a:rPr lang="en-US" sz="16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', 0.4900902211666107)]</a:t>
            </a:r>
          </a:p>
          <a:p>
            <a:pPr lvl="1"/>
            <a:r>
              <a:rPr lang="en-US" sz="2300" dirty="0">
                <a:solidFill>
                  <a:prstClr val="black"/>
                </a:solidFill>
              </a:rPr>
              <a:t>glove-wiki-gigaword-50: </a:t>
            </a:r>
            <a:endParaRPr lang="en-US" sz="2300" dirty="0">
              <a:solidFill>
                <a:srgbClr val="000000"/>
              </a:solidFill>
              <a:effectLst/>
              <a:latin typeface="Menlo" panose="020B0609030804020204" pitchFamily="49" charset="0"/>
            </a:endParaRPr>
          </a:p>
          <a:p>
            <a:pPr marL="914400" lvl="2" indent="0">
              <a:buNone/>
              <a:defRPr/>
            </a:pPr>
            <a:r>
              <a:rPr lang="en-US" sz="1600" dirty="0">
                <a:solidFill>
                  <a:srgbClr val="000000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&gt;&gt;&gt; model2.most_similar(positive=['</a:t>
            </a:r>
            <a:r>
              <a:rPr lang="en-US" sz="1600" dirty="0" err="1">
                <a:solidFill>
                  <a:srgbClr val="000000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big','bigger</a:t>
            </a:r>
            <a:r>
              <a:rPr lang="en-US" sz="1600" dirty="0">
                <a:solidFill>
                  <a:srgbClr val="000000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'], negative=['small'], </a:t>
            </a:r>
            <a:r>
              <a:rPr lang="en-US" sz="1600" dirty="0" err="1">
                <a:solidFill>
                  <a:srgbClr val="000000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topn</a:t>
            </a:r>
            <a:r>
              <a:rPr lang="en-US" sz="1600" dirty="0">
                <a:solidFill>
                  <a:srgbClr val="000000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 = 3) </a:t>
            </a:r>
          </a:p>
          <a:p>
            <a:pPr marL="914400" lvl="2" indent="0">
              <a:buNone/>
              <a:defRPr/>
            </a:pPr>
            <a:r>
              <a:rPr lang="en-US" sz="1600" dirty="0">
                <a:solidFill>
                  <a:srgbClr val="000000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[(</a:t>
            </a:r>
            <a:r>
              <a:rPr lang="en-US" sz="1600" dirty="0">
                <a:solidFill>
                  <a:srgbClr val="FF0000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'definitely</a:t>
            </a:r>
            <a:r>
              <a:rPr lang="en-US" sz="1600" dirty="0">
                <a:solidFill>
                  <a:srgbClr val="000000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', 0.7653301358222961), ('wo', 0.7541545629501343), ('surely', 0.7416275143623352)]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ptos" panose="021100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48231199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5FD334-5A1E-0C66-1857-5C00B58C05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.</a:t>
            </a:r>
            <a:r>
              <a:rPr lang="en-US" dirty="0" err="1"/>
              <a:t>most_similar</a:t>
            </a:r>
            <a:r>
              <a:rPr lang="en-US" dirty="0"/>
              <a:t>()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88434E-4FCD-4D17-671C-5BA2B0316A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1036643" cy="4351338"/>
          </a:xfrm>
        </p:spPr>
        <p:txBody>
          <a:bodyPr>
            <a:normAutofit/>
          </a:bodyPr>
          <a:lstStyle/>
          <a:p>
            <a:r>
              <a:rPr lang="en-US" dirty="0"/>
              <a:t>Syntactic Examples:</a:t>
            </a:r>
          </a:p>
          <a:p>
            <a:pPr lvl="1">
              <a:defRPr/>
            </a:pPr>
            <a:r>
              <a:rPr lang="en-US" dirty="0">
                <a:solidFill>
                  <a:srgbClr val="000000"/>
                </a:solidFill>
              </a:rPr>
              <a:t>quicker - slow + quick maps to </a:t>
            </a:r>
            <a:r>
              <a:rPr lang="en-US" dirty="0">
                <a:solidFill>
                  <a:schemeClr val="accent1"/>
                </a:solidFill>
              </a:rPr>
              <a:t>quickest</a:t>
            </a:r>
          </a:p>
          <a:p>
            <a:pPr lvl="1"/>
            <a:r>
              <a:rPr lang="en-US" dirty="0">
                <a:solidFill>
                  <a:srgbClr val="000000"/>
                </a:solidFill>
                <a:latin typeface="Aptos" panose="020B0004020202020204" pitchFamily="34" charset="0"/>
              </a:rPr>
              <a:t>word2vec: </a:t>
            </a:r>
          </a:p>
          <a:p>
            <a:pPr marL="914400" lvl="2" indent="0">
              <a:buNone/>
            </a:pPr>
            <a:r>
              <a:rPr lang="en-US" sz="16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&gt;&gt;&gt; </a:t>
            </a:r>
            <a:r>
              <a:rPr lang="en-US" sz="1600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model.most_similar</a:t>
            </a:r>
            <a:r>
              <a:rPr lang="en-US" sz="16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(positive=['</a:t>
            </a:r>
            <a:r>
              <a:rPr lang="en-US" sz="1600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quick','quicker</a:t>
            </a:r>
            <a:r>
              <a:rPr lang="en-US" sz="16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'], negative=['slow'], </a:t>
            </a:r>
            <a:r>
              <a:rPr lang="en-US" sz="1600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topn</a:t>
            </a:r>
            <a:r>
              <a:rPr lang="en-US" sz="16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=3)</a:t>
            </a:r>
          </a:p>
          <a:p>
            <a:pPr marL="914400" lvl="2" indent="0">
              <a:buNone/>
            </a:pPr>
            <a:r>
              <a:rPr lang="en-US" sz="16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[(</a:t>
            </a:r>
            <a:r>
              <a:rPr lang="en-US" sz="1600" dirty="0">
                <a:solidFill>
                  <a:schemeClr val="accent1"/>
                </a:solidFill>
                <a:effectLst/>
                <a:latin typeface="Menlo" panose="020B0609030804020204" pitchFamily="49" charset="0"/>
              </a:rPr>
              <a:t>'quickest</a:t>
            </a:r>
            <a:r>
              <a:rPr lang="en-US" sz="16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', 0.48321864008903503), ('faster', 0.4744618833065033), ('easier', 0.4644150733947754)]</a:t>
            </a:r>
          </a:p>
          <a:p>
            <a:pPr lvl="1"/>
            <a:r>
              <a:rPr lang="en-US" sz="2300" dirty="0">
                <a:solidFill>
                  <a:prstClr val="black"/>
                </a:solidFill>
              </a:rPr>
              <a:t>glove-wiki-gigaword-50: </a:t>
            </a:r>
            <a:endParaRPr lang="en-US" sz="2300" dirty="0">
              <a:solidFill>
                <a:srgbClr val="000000"/>
              </a:solidFill>
              <a:effectLst/>
              <a:latin typeface="Menlo" panose="020B0609030804020204" pitchFamily="49" charset="0"/>
            </a:endParaRPr>
          </a:p>
          <a:p>
            <a:pPr marL="914400" lvl="2" indent="0">
              <a:buNone/>
            </a:pPr>
            <a:r>
              <a:rPr lang="en-US" sz="16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&gt;&gt;&gt; model2.most_similar(positive=['</a:t>
            </a:r>
            <a:r>
              <a:rPr lang="en-US" sz="1600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quick','quicker</a:t>
            </a:r>
            <a:r>
              <a:rPr lang="en-US" sz="16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'], negative=['slow'], </a:t>
            </a:r>
            <a:r>
              <a:rPr lang="en-US" sz="1600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topn</a:t>
            </a:r>
            <a:r>
              <a:rPr lang="en-US" sz="16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=3)</a:t>
            </a:r>
          </a:p>
          <a:p>
            <a:pPr marL="914400" lvl="2" indent="0">
              <a:buNone/>
            </a:pPr>
            <a:r>
              <a:rPr lang="en-US" sz="16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[('easy', 0.7822446227073669), ('easier', 0.7225319743156433), ('easiest', 0.7112462520599365)]</a:t>
            </a:r>
          </a:p>
        </p:txBody>
      </p:sp>
    </p:spTree>
    <p:extLst>
      <p:ext uri="{BB962C8B-B14F-4D97-AF65-F5344CB8AC3E}">
        <p14:creationId xmlns:p14="http://schemas.microsoft.com/office/powerpoint/2010/main" val="6962874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28DDEA-A65F-2101-4FFE-C9D1094ECA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nltk</a:t>
            </a:r>
            <a:r>
              <a:rPr lang="en-US" dirty="0"/>
              <a:t>: WordNet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7F7792-933D-BF05-22EA-6D021C56EB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u="sng" dirty="0">
                <a:latin typeface="Calibri" panose="020F0502020204030204" pitchFamily="34" charset="0"/>
                <a:cs typeface="Calibri" panose="020F050202020403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References</a:t>
            </a:r>
          </a:p>
          <a:p>
            <a:pPr lvl="1"/>
            <a:r>
              <a:rPr lang="en-US" dirty="0"/>
              <a:t>Browser:  </a:t>
            </a:r>
            <a:r>
              <a:rPr lang="en-US" dirty="0">
                <a:solidFill>
                  <a:srgbClr val="467886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http://wordnetweb.princeton.edu/perl/webwn</a:t>
            </a:r>
          </a:p>
          <a:p>
            <a:pPr lvl="1"/>
            <a:r>
              <a:rPr lang="en-US" dirty="0" err="1"/>
              <a:t>nltk</a:t>
            </a:r>
            <a:r>
              <a:rPr lang="en-US" dirty="0"/>
              <a:t>: 	 </a:t>
            </a:r>
            <a:r>
              <a:rPr lang="en-US" dirty="0">
                <a:solidFill>
                  <a:srgbClr val="467886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http://www.nltk.org/howto/wordnet.html</a:t>
            </a:r>
            <a:endParaRPr lang="en-US" dirty="0"/>
          </a:p>
          <a:p>
            <a:pPr marL="0" indent="0">
              <a:buNone/>
            </a:pPr>
            <a:r>
              <a:rPr lang="en-US" sz="2400" dirty="0"/>
              <a:t>python</a:t>
            </a:r>
          </a:p>
          <a:p>
            <a:pPr marL="0" indent="0">
              <a:buNone/>
            </a:pPr>
            <a:r>
              <a:rPr lang="en-US" sz="20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&gt;&gt;&gt; from </a:t>
            </a:r>
            <a:r>
              <a:rPr lang="en-US" sz="2000" dirty="0" err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nltk.corpus</a:t>
            </a:r>
            <a:r>
              <a:rPr lang="en-US" sz="20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 import wordnet as </a:t>
            </a:r>
            <a:r>
              <a:rPr lang="en-US" sz="2000" dirty="0" err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wn</a:t>
            </a:r>
            <a:endParaRPr lang="en-US" sz="2000" dirty="0">
              <a:latin typeface="Menlo" panose="020B0609030804020204" pitchFamily="49" charset="0"/>
              <a:ea typeface="Menlo" panose="020B0609030804020204" pitchFamily="49" charset="0"/>
              <a:cs typeface="Menlo" panose="020B0609030804020204" pitchFamily="49" charset="0"/>
            </a:endParaRPr>
          </a:p>
          <a:p>
            <a:pPr marL="0" indent="0">
              <a:buNone/>
            </a:pPr>
            <a:r>
              <a:rPr lang="en-US" sz="20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&gt;&gt;&gt; </a:t>
            </a:r>
            <a:r>
              <a:rPr lang="en-US" sz="2000" dirty="0" err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wn.synsets</a:t>
            </a:r>
            <a:r>
              <a:rPr lang="en-US" sz="20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('table')</a:t>
            </a:r>
          </a:p>
          <a:p>
            <a:pPr marL="0" indent="0">
              <a:buNone/>
            </a:pPr>
            <a:r>
              <a:rPr lang="en-US" sz="20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[</a:t>
            </a:r>
            <a:r>
              <a:rPr lang="en-US" sz="2000" dirty="0" err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Synset</a:t>
            </a:r>
            <a:r>
              <a:rPr lang="en-US" sz="20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('table.n.01'), </a:t>
            </a:r>
            <a:r>
              <a:rPr lang="en-US" sz="2000" dirty="0" err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Synset</a:t>
            </a:r>
            <a:r>
              <a:rPr lang="en-US" sz="20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('table.n.02'), </a:t>
            </a:r>
            <a:r>
              <a:rPr lang="en-US" sz="2000" dirty="0" err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Synset</a:t>
            </a:r>
            <a:r>
              <a:rPr lang="en-US" sz="20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('table.n.03'), </a:t>
            </a:r>
            <a:r>
              <a:rPr lang="en-US" sz="2000" dirty="0" err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Synset</a:t>
            </a:r>
            <a:r>
              <a:rPr lang="en-US" sz="20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('mesa.n.01'), </a:t>
            </a:r>
            <a:r>
              <a:rPr lang="en-US" sz="2000" dirty="0" err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Synset</a:t>
            </a:r>
            <a:r>
              <a:rPr lang="en-US" sz="20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('table.n.05'), </a:t>
            </a:r>
            <a:r>
              <a:rPr lang="en-US" sz="2000" dirty="0" err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Synset</a:t>
            </a:r>
            <a:r>
              <a:rPr lang="en-US" sz="20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('board.n.04'), </a:t>
            </a:r>
            <a:r>
              <a:rPr lang="en-US" sz="2000" dirty="0" err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Synset</a:t>
            </a:r>
            <a:r>
              <a:rPr lang="en-US" sz="20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('postpone.v.01'), </a:t>
            </a:r>
            <a:r>
              <a:rPr lang="en-US" sz="2000" dirty="0" err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Synset</a:t>
            </a:r>
            <a:r>
              <a:rPr lang="en-US" sz="20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('table.v.02')]</a:t>
            </a:r>
          </a:p>
          <a:p>
            <a:pPr marL="0" indent="0">
              <a:buNone/>
            </a:pPr>
            <a:r>
              <a:rPr lang="en-US" sz="20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&gt;&gt;&gt; </a:t>
            </a:r>
            <a:r>
              <a:rPr lang="en-US" sz="2000" dirty="0" err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wn.synset</a:t>
            </a:r>
            <a:r>
              <a:rPr lang="en-US" sz="20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('table.n.02')</a:t>
            </a:r>
          </a:p>
          <a:p>
            <a:pPr marL="0" indent="0">
              <a:buNone/>
            </a:pPr>
            <a:r>
              <a:rPr lang="en-US" sz="2000" dirty="0" err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Synset</a:t>
            </a:r>
            <a:r>
              <a:rPr lang="en-US" sz="20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('table.n.02')</a:t>
            </a:r>
          </a:p>
          <a:p>
            <a:pPr marL="0" indent="0">
              <a:buNone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98133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5FD334-5A1E-0C66-1857-5C00B58C05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.</a:t>
            </a:r>
            <a:r>
              <a:rPr lang="en-US" dirty="0" err="1"/>
              <a:t>most_similar</a:t>
            </a:r>
            <a:r>
              <a:rPr lang="en-US" dirty="0"/>
              <a:t>()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88434E-4FCD-4D17-671C-5BA2B0316A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Syntactic Examples:</a:t>
            </a:r>
          </a:p>
          <a:p>
            <a:pPr lvl="1">
              <a:defRPr/>
            </a:pPr>
            <a:r>
              <a:rPr lang="en-US" dirty="0">
                <a:solidFill>
                  <a:srgbClr val="000000"/>
                </a:solidFill>
              </a:rPr>
              <a:t>colder - warm + cold maps to </a:t>
            </a:r>
            <a:r>
              <a:rPr lang="en-US" dirty="0">
                <a:solidFill>
                  <a:srgbClr val="156082"/>
                </a:solidFill>
              </a:rPr>
              <a:t>warmer</a:t>
            </a:r>
            <a:endParaRPr lang="en-US" sz="2100" dirty="0">
              <a:solidFill>
                <a:srgbClr val="156082"/>
              </a:solidFill>
              <a:latin typeface="Menlo" panose="020B0609030804020204" pitchFamily="49" charset="0"/>
            </a:endParaRPr>
          </a:p>
          <a:p>
            <a:pPr lvl="1"/>
            <a:r>
              <a:rPr lang="en-US" dirty="0">
                <a:solidFill>
                  <a:srgbClr val="000000"/>
                </a:solidFill>
                <a:latin typeface="Aptos" panose="020B0004020202020204" pitchFamily="34" charset="0"/>
              </a:rPr>
              <a:t>word2vec: </a:t>
            </a:r>
          </a:p>
          <a:p>
            <a:pPr marL="914400" lvl="2" indent="0">
              <a:buNone/>
            </a:pPr>
            <a:r>
              <a:rPr lang="en-US" sz="16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&gt;&gt;&gt; </a:t>
            </a:r>
            <a:r>
              <a:rPr lang="en-US" sz="1600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model.most_similar</a:t>
            </a:r>
            <a:r>
              <a:rPr lang="en-US" sz="16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(positive=['</a:t>
            </a:r>
            <a:r>
              <a:rPr lang="en-US" sz="1600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cold','colder</a:t>
            </a:r>
            <a:r>
              <a:rPr lang="en-US" sz="16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'], negative=['warm'], </a:t>
            </a:r>
            <a:r>
              <a:rPr lang="en-US" sz="1600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topn</a:t>
            </a:r>
            <a:r>
              <a:rPr lang="en-US" sz="16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=3)</a:t>
            </a:r>
          </a:p>
          <a:p>
            <a:pPr marL="914400" lvl="2" indent="0">
              <a:buNone/>
            </a:pPr>
            <a:r>
              <a:rPr lang="en-US" sz="16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[(</a:t>
            </a:r>
            <a:r>
              <a:rPr lang="en-US" sz="1600" dirty="0">
                <a:solidFill>
                  <a:schemeClr val="accent1"/>
                </a:solidFill>
                <a:effectLst/>
                <a:latin typeface="Menlo" panose="020B0609030804020204" pitchFamily="49" charset="0"/>
              </a:rPr>
              <a:t>'warmer</a:t>
            </a:r>
            <a:r>
              <a:rPr lang="en-US" sz="16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', 0.5285316109657288), ('Cold', 0.5240233540534973), ('frigid', 0.5069639086723328)]</a:t>
            </a:r>
          </a:p>
          <a:p>
            <a:pPr lvl="1"/>
            <a:r>
              <a:rPr lang="en-US" sz="2300" dirty="0">
                <a:solidFill>
                  <a:prstClr val="black"/>
                </a:solidFill>
              </a:rPr>
              <a:t>glove-wiki-gigaword-50: </a:t>
            </a:r>
            <a:endParaRPr lang="en-US" sz="2300" dirty="0">
              <a:solidFill>
                <a:srgbClr val="000000"/>
              </a:solidFill>
              <a:effectLst/>
              <a:latin typeface="Menlo" panose="020B0609030804020204" pitchFamily="49" charset="0"/>
            </a:endParaRPr>
          </a:p>
          <a:p>
            <a:pPr marL="914400" lvl="2" indent="0">
              <a:buNone/>
            </a:pPr>
            <a:r>
              <a:rPr lang="en-US" sz="16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&gt;&gt;&gt; model2.most_similar(positive=['</a:t>
            </a:r>
            <a:r>
              <a:rPr lang="en-US" sz="1600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cold','colder</a:t>
            </a:r>
            <a:r>
              <a:rPr lang="en-US" sz="16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'], negative=['warm'], </a:t>
            </a:r>
            <a:r>
              <a:rPr lang="en-US" sz="1600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topn</a:t>
            </a:r>
            <a:r>
              <a:rPr lang="en-US" sz="16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=3)</a:t>
            </a:r>
          </a:p>
          <a:p>
            <a:pPr marL="914400" lvl="2" indent="0">
              <a:buNone/>
            </a:pPr>
            <a:r>
              <a:rPr lang="en-US" sz="16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[(</a:t>
            </a:r>
            <a:r>
              <a:rPr lang="en-US" sz="1600" dirty="0">
                <a:solidFill>
                  <a:srgbClr val="FF0000"/>
                </a:solidFill>
                <a:effectLst/>
                <a:latin typeface="Menlo" panose="020B0609030804020204" pitchFamily="49" charset="0"/>
              </a:rPr>
              <a:t>'hotter</a:t>
            </a:r>
            <a:r>
              <a:rPr lang="en-US" sz="16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', 0.7739749550819397), ('temperatures', 0.7684592008590698), ('drier', 0.7156749963760376)]</a:t>
            </a:r>
          </a:p>
        </p:txBody>
      </p:sp>
    </p:spTree>
    <p:extLst>
      <p:ext uri="{BB962C8B-B14F-4D97-AF65-F5344CB8AC3E}">
        <p14:creationId xmlns:p14="http://schemas.microsoft.com/office/powerpoint/2010/main" val="258812081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3DB547-3992-A311-214D-3FEE8413EB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Word Embeddings: similarity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020574-7722-159A-0DD8-EEED876EF9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000000"/>
                </a:solidFill>
                <a:latin typeface="Aptos" panose="020B0004020202020204" pitchFamily="34" charset="0"/>
              </a:rPr>
              <a:t>model: word2vec, model2: </a:t>
            </a:r>
            <a:r>
              <a:rPr lang="en-US" dirty="0">
                <a:solidFill>
                  <a:prstClr val="black"/>
                </a:solidFill>
              </a:rPr>
              <a:t>glove-wiki-gigaword-50</a:t>
            </a:r>
            <a:endParaRPr lang="en-US" dirty="0">
              <a:solidFill>
                <a:srgbClr val="000000"/>
              </a:solidFill>
              <a:latin typeface="Aptos" panose="020B0004020202020204" pitchFamily="34" charset="0"/>
            </a:endParaRPr>
          </a:p>
          <a:p>
            <a:pPr marL="0" indent="0">
              <a:buNone/>
            </a:pPr>
            <a:r>
              <a:rPr lang="en-US" sz="20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&gt;&gt;&gt; </a:t>
            </a:r>
            <a:r>
              <a:rPr lang="en-US" sz="2000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model.similarity</a:t>
            </a:r>
            <a:r>
              <a:rPr lang="en-US" sz="20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('</a:t>
            </a:r>
            <a:r>
              <a:rPr lang="en-US" sz="2000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table','stool</a:t>
            </a:r>
            <a:r>
              <a:rPr lang="en-US" sz="20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')	0.37125778</a:t>
            </a:r>
          </a:p>
          <a:p>
            <a:pPr marL="0" indent="0">
              <a:buNone/>
            </a:pPr>
            <a:r>
              <a:rPr lang="en-US" sz="20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&gt;&gt;&gt; model2.similarity('</a:t>
            </a:r>
            <a:r>
              <a:rPr lang="en-US" sz="2000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table','stool</a:t>
            </a:r>
            <a:r>
              <a:rPr lang="en-US" sz="20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')	0.44985086</a:t>
            </a:r>
          </a:p>
          <a:p>
            <a:pPr marL="0" indent="0">
              <a:buNone/>
            </a:pPr>
            <a:r>
              <a:rPr lang="en-US" sz="20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&gt;&gt;&gt; </a:t>
            </a:r>
            <a:r>
              <a:rPr lang="en-US" sz="2000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model.similarity</a:t>
            </a:r>
            <a:r>
              <a:rPr lang="en-US" sz="20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('</a:t>
            </a:r>
            <a:r>
              <a:rPr lang="en-US" sz="2000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mesa','stool</a:t>
            </a:r>
            <a:r>
              <a:rPr lang="en-US" sz="20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') 	</a:t>
            </a:r>
            <a:r>
              <a:rPr lang="en-US" sz="2000" dirty="0">
                <a:solidFill>
                  <a:srgbClr val="FF0000"/>
                </a:solidFill>
                <a:effectLst/>
                <a:latin typeface="Menlo" panose="020B0609030804020204" pitchFamily="49" charset="0"/>
              </a:rPr>
              <a:t>"Key 'mesa' not present"</a:t>
            </a:r>
          </a:p>
          <a:p>
            <a:pPr marL="0" indent="0">
              <a:buNone/>
            </a:pPr>
            <a:r>
              <a:rPr lang="en-US" sz="20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&gt;&gt;&gt; model2.similarity('</a:t>
            </a:r>
            <a:r>
              <a:rPr lang="en-US" sz="2000" dirty="0" err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mesa','stool</a:t>
            </a:r>
            <a:r>
              <a:rPr lang="en-US" sz="20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')	0.015096439</a:t>
            </a:r>
          </a:p>
          <a:p>
            <a:pPr marL="0" indent="0">
              <a:buNone/>
            </a:pPr>
            <a:r>
              <a:rPr lang="en-US" sz="20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&gt;&gt;&gt; </a:t>
            </a:r>
            <a:r>
              <a:rPr lang="en-US" sz="2000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model.similarity</a:t>
            </a:r>
            <a:r>
              <a:rPr lang="en-US" sz="20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('</a:t>
            </a:r>
            <a:r>
              <a:rPr lang="en-US" sz="2000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table','toilet</a:t>
            </a:r>
            <a:r>
              <a:rPr lang="en-US" sz="20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')	0.20692933</a:t>
            </a:r>
          </a:p>
          <a:p>
            <a:pPr marL="0" indent="0">
              <a:buNone/>
            </a:pPr>
            <a:r>
              <a:rPr lang="en-US" sz="20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&gt;&gt;&gt; model2.similarity('</a:t>
            </a:r>
            <a:r>
              <a:rPr lang="en-US" sz="2000" dirty="0" err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table','toilet</a:t>
            </a:r>
            <a:r>
              <a:rPr lang="en-US" sz="20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')	0.4857385</a:t>
            </a:r>
            <a:endParaRPr lang="en-US" sz="2000" dirty="0">
              <a:solidFill>
                <a:srgbClr val="000000"/>
              </a:solidFill>
              <a:effectLst/>
              <a:latin typeface="Menlo" panose="020B0609030804020204" pitchFamily="49" charset="0"/>
            </a:endParaRPr>
          </a:p>
          <a:p>
            <a:pPr marL="0" indent="0">
              <a:buNone/>
            </a:pPr>
            <a:r>
              <a:rPr lang="en-US" sz="20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&gt;&gt;&gt; </a:t>
            </a:r>
            <a:r>
              <a:rPr lang="en-US" sz="2000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model.similarity</a:t>
            </a:r>
            <a:r>
              <a:rPr lang="en-US" sz="20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('</a:t>
            </a:r>
            <a:r>
              <a:rPr lang="en-US" sz="2000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table','house</a:t>
            </a:r>
            <a:r>
              <a:rPr lang="en-US" sz="20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')	0.19165623</a:t>
            </a:r>
          </a:p>
          <a:p>
            <a:pPr marL="0" indent="0">
              <a:buNone/>
            </a:pPr>
            <a:r>
              <a:rPr lang="en-US" sz="20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&gt;&gt;&gt; model2.similarity('</a:t>
            </a:r>
            <a:r>
              <a:rPr lang="en-US" sz="2000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table','house</a:t>
            </a:r>
            <a:r>
              <a:rPr lang="en-US" sz="20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')	0.5268328</a:t>
            </a:r>
          </a:p>
          <a:p>
            <a:pPr marL="0" indent="0">
              <a:buNone/>
            </a:pPr>
            <a:endParaRPr lang="en-US" sz="2000" dirty="0">
              <a:solidFill>
                <a:srgbClr val="000000"/>
              </a:solidFill>
              <a:effectLst/>
              <a:latin typeface="Menlo" panose="020B0609030804020204" pitchFamily="49" charset="0"/>
            </a:endParaRPr>
          </a:p>
        </p:txBody>
      </p:sp>
      <p:sp>
        <p:nvSpPr>
          <p:cNvPr id="4" name="Left Arrow Callout 3">
            <a:extLst>
              <a:ext uri="{FF2B5EF4-FFF2-40B4-BE49-F238E27FC236}">
                <a16:creationId xmlns:a16="http://schemas.microsoft.com/office/drawing/2014/main" id="{54F7D2E6-F7A4-E705-EB30-CAF0D19DD7A2}"/>
              </a:ext>
            </a:extLst>
          </p:cNvPr>
          <p:cNvSpPr/>
          <p:nvPr/>
        </p:nvSpPr>
        <p:spPr>
          <a:xfrm>
            <a:off x="9687693" y="4335213"/>
            <a:ext cx="2063582" cy="939114"/>
          </a:xfrm>
          <a:prstGeom prst="leftArrowCallout">
            <a:avLst>
              <a:gd name="adj1" fmla="val 25000"/>
              <a:gd name="adj2" fmla="val 25000"/>
              <a:gd name="adj3" fmla="val 25000"/>
              <a:gd name="adj4" fmla="val 65263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artifact</a:t>
            </a:r>
          </a:p>
        </p:txBody>
      </p:sp>
      <p:sp>
        <p:nvSpPr>
          <p:cNvPr id="5" name="Left Arrow Callout 4">
            <a:extLst>
              <a:ext uri="{FF2B5EF4-FFF2-40B4-BE49-F238E27FC236}">
                <a16:creationId xmlns:a16="http://schemas.microsoft.com/office/drawing/2014/main" id="{08BB2F49-FDAF-C99C-F5AD-1C33B9D81606}"/>
              </a:ext>
            </a:extLst>
          </p:cNvPr>
          <p:cNvSpPr/>
          <p:nvPr/>
        </p:nvSpPr>
        <p:spPr>
          <a:xfrm>
            <a:off x="9687693" y="3140667"/>
            <a:ext cx="2063582" cy="939114"/>
          </a:xfrm>
          <a:prstGeom prst="leftArrowCallout">
            <a:avLst>
              <a:gd name="adj1" fmla="val 25000"/>
              <a:gd name="adj2" fmla="val 25000"/>
              <a:gd name="adj3" fmla="val 25000"/>
              <a:gd name="adj4" fmla="val 65263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object</a:t>
            </a:r>
          </a:p>
        </p:txBody>
      </p:sp>
      <p:sp>
        <p:nvSpPr>
          <p:cNvPr id="6" name="Left Arrow Callout 5">
            <a:extLst>
              <a:ext uri="{FF2B5EF4-FFF2-40B4-BE49-F238E27FC236}">
                <a16:creationId xmlns:a16="http://schemas.microsoft.com/office/drawing/2014/main" id="{EEA332B5-8E1A-F8BD-B9D5-EEC3D68F290B}"/>
              </a:ext>
            </a:extLst>
          </p:cNvPr>
          <p:cNvSpPr/>
          <p:nvPr/>
        </p:nvSpPr>
        <p:spPr>
          <a:xfrm>
            <a:off x="9687693" y="1946121"/>
            <a:ext cx="2063582" cy="939114"/>
          </a:xfrm>
          <a:prstGeom prst="leftArrowCallou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furniture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3F8B40F-93D8-8E46-505F-1515AE2B2859}"/>
              </a:ext>
            </a:extLst>
          </p:cNvPr>
          <p:cNvSpPr txBox="1"/>
          <p:nvPr/>
        </p:nvSpPr>
        <p:spPr>
          <a:xfrm>
            <a:off x="2409568" y="5607576"/>
            <a:ext cx="8501449" cy="113877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dirty="0"/>
              <a:t>The noun mesa has 2 senses (no senses from tagged texts)</a:t>
            </a:r>
          </a:p>
          <a:p>
            <a:r>
              <a:rPr lang="en-US" sz="1600" dirty="0"/>
              <a:t>1. mesa#1, table#4 -- (flat tableland with steep edges; "the tribe was relatively safe on the mesa but they had to descend into the valley for water")</a:t>
            </a:r>
          </a:p>
          <a:p>
            <a:r>
              <a:rPr lang="en-US" sz="1600" dirty="0"/>
              <a:t>2. Mesa#2 -- (a city in Arizona just to the east of Phoenix; originally a suburb of Phoenix)</a:t>
            </a:r>
          </a:p>
        </p:txBody>
      </p:sp>
    </p:spTree>
    <p:extLst>
      <p:ext uri="{BB962C8B-B14F-4D97-AF65-F5344CB8AC3E}">
        <p14:creationId xmlns:p14="http://schemas.microsoft.com/office/powerpoint/2010/main" val="2216932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C0EB6E-A8E8-8827-F404-A17E3E08EB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Today's Topic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6D330B-D5B1-40ED-6EF5-342A9390B5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A look at similarity</a:t>
            </a:r>
          </a:p>
          <a:p>
            <a:pPr lvl="1"/>
            <a:r>
              <a:rPr lang="en-US" sz="3200" dirty="0"/>
              <a:t>WordNet</a:t>
            </a:r>
          </a:p>
          <a:p>
            <a:pPr lvl="1"/>
            <a:r>
              <a:rPr lang="en-US" sz="3200" dirty="0"/>
              <a:t>Word Embeddings</a:t>
            </a:r>
          </a:p>
        </p:txBody>
      </p:sp>
    </p:spTree>
    <p:extLst>
      <p:ext uri="{BB962C8B-B14F-4D97-AF65-F5344CB8AC3E}">
        <p14:creationId xmlns:p14="http://schemas.microsoft.com/office/powerpoint/2010/main" val="32222540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5CC23B-8EB7-6C36-63D6-DED12EF7FC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WordNet: </a:t>
            </a:r>
            <a:r>
              <a:rPr lang="en-US" i="1" dirty="0"/>
              <a:t>table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A71237-CDAA-0676-C03B-4ED77F1D17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47500" lnSpcReduction="20000"/>
          </a:bodyPr>
          <a:lstStyle/>
          <a:p>
            <a:pPr marL="0" indent="0">
              <a:buNone/>
            </a:pPr>
            <a:r>
              <a:rPr lang="en-US" sz="5100" dirty="0"/>
              <a:t>The noun table has 6 senses (first 3 from tagged texts)</a:t>
            </a:r>
            <a:r>
              <a:rPr lang="en-US" dirty="0"/>
              <a:t>              </a:t>
            </a:r>
          </a:p>
          <a:p>
            <a:pPr marL="0" indent="0">
              <a:buNone/>
            </a:pPr>
            <a:r>
              <a:rPr lang="en-US" sz="2900" dirty="0"/>
              <a:t>1. (52) table#1, tabular array#1 -- (a set of data arranged in rows and columns; "see table 1")</a:t>
            </a:r>
          </a:p>
          <a:p>
            <a:pPr marL="0" indent="0">
              <a:buNone/>
            </a:pPr>
            <a:r>
              <a:rPr lang="en-US" sz="2900" dirty="0"/>
              <a:t>2. (25) </a:t>
            </a:r>
            <a:r>
              <a:rPr lang="en-US" sz="2900" dirty="0">
                <a:solidFill>
                  <a:schemeClr val="accent1"/>
                </a:solidFill>
              </a:rPr>
              <a:t>table#2 -- (a piece of furniture having a smooth flat top that is usually supported by one or more vertical legs; "it was a sturdy table")</a:t>
            </a:r>
          </a:p>
          <a:p>
            <a:pPr marL="0" indent="0">
              <a:buNone/>
            </a:pPr>
            <a:r>
              <a:rPr lang="en-US" sz="2900" dirty="0"/>
              <a:t>3. (5) table#3 -- (a piece of furniture with tableware for a meal laid out on it; "I reserved a table at my favorite restaurant")</a:t>
            </a:r>
          </a:p>
          <a:p>
            <a:pPr marL="0" indent="0">
              <a:buNone/>
            </a:pPr>
            <a:r>
              <a:rPr lang="en-US" sz="2900" dirty="0"/>
              <a:t>4. mesa#1, table#4 -- (flat tableland with steep edges; "the tribe was relatively safe on the mesa but they had to descend into the valley for water")</a:t>
            </a:r>
          </a:p>
          <a:p>
            <a:pPr marL="0" indent="0">
              <a:buNone/>
            </a:pPr>
            <a:r>
              <a:rPr lang="en-US" sz="2900" dirty="0"/>
              <a:t>5. table#5 -- (a company of people assembled at a table for a meal or game; "he entertained the whole table with his witty remarks")</a:t>
            </a:r>
          </a:p>
          <a:p>
            <a:pPr marL="0" indent="0">
              <a:buNone/>
            </a:pPr>
            <a:r>
              <a:rPr lang="en-US" sz="2900" dirty="0"/>
              <a:t>6. board#4, table#6 -- (food or meals in general; "she sets a fine table"; "room and board")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sz="5100" dirty="0"/>
              <a:t>The verb table has 2 senses (no senses from tagged texts)</a:t>
            </a:r>
          </a:p>
          <a:p>
            <a:pPr marL="0" indent="0">
              <a:buNone/>
            </a:pPr>
            <a:r>
              <a:rPr lang="en-US" sz="2900" dirty="0"/>
              <a:t>1. postpone#1, prorogue#1, hold over#5, put over#2, table#1, shelve#1, set back#1, defer#1, remit#2, put off#1 -- (hold back to a later time; "let's postpone the exam")</a:t>
            </a:r>
          </a:p>
          <a:p>
            <a:pPr marL="0" indent="0">
              <a:buNone/>
            </a:pPr>
            <a:r>
              <a:rPr lang="en-US" sz="2900" dirty="0"/>
              <a:t>2. table#2, tabularize#1, tabularise#1, tabulate#1 -- (arrange or enter in tabular form)</a:t>
            </a:r>
          </a:p>
        </p:txBody>
      </p:sp>
    </p:spTree>
    <p:extLst>
      <p:ext uri="{BB962C8B-B14F-4D97-AF65-F5344CB8AC3E}">
        <p14:creationId xmlns:p14="http://schemas.microsoft.com/office/powerpoint/2010/main" val="4609711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7EC758-A4B6-8E1A-F8E4-50D4DFB7C5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WordNet: </a:t>
            </a:r>
            <a:r>
              <a:rPr lang="en-US" i="1" dirty="0"/>
              <a:t>stool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8BCCCE-0358-E364-19B8-43CF551D93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en-US" sz="5100" dirty="0"/>
              <a:t>The noun stool has 4 senses (first 1 from tagged texts)</a:t>
            </a:r>
            <a:r>
              <a:rPr lang="en-US" dirty="0"/>
              <a:t>  </a:t>
            </a:r>
          </a:p>
          <a:p>
            <a:pPr marL="0" indent="0">
              <a:buNone/>
            </a:pPr>
            <a:r>
              <a:rPr lang="en-US" sz="2900" dirty="0"/>
              <a:t>1. (3) </a:t>
            </a:r>
            <a:r>
              <a:rPr lang="en-US" sz="2900" dirty="0">
                <a:solidFill>
                  <a:schemeClr val="accent1"/>
                </a:solidFill>
              </a:rPr>
              <a:t>stool#1 -- (a simple seat without a back or arms)</a:t>
            </a:r>
          </a:p>
          <a:p>
            <a:pPr marL="0" indent="0">
              <a:buNone/>
            </a:pPr>
            <a:r>
              <a:rPr lang="en-US" sz="2900" dirty="0"/>
              <a:t>2. fecal matter#1, </a:t>
            </a:r>
            <a:r>
              <a:rPr lang="en-US" sz="2900" dirty="0" err="1"/>
              <a:t>faecal</a:t>
            </a:r>
            <a:r>
              <a:rPr lang="en-US" sz="2900" dirty="0"/>
              <a:t> matter#1, feces#1, faeces#1, BM#1, stool#2, ordure#1, dejection#2 -- (solid excretory product evacuated from the bowels)</a:t>
            </a:r>
          </a:p>
          <a:p>
            <a:pPr marL="0" indent="0">
              <a:buNone/>
            </a:pPr>
            <a:r>
              <a:rPr lang="en-US" sz="2900" dirty="0"/>
              <a:t>3. stool#3 -- ((forestry) the stump of a tree that has been felled or headed for the production of saplings)</a:t>
            </a:r>
          </a:p>
          <a:p>
            <a:pPr marL="0" indent="0">
              <a:buNone/>
            </a:pPr>
            <a:r>
              <a:rPr lang="en-US" sz="2900" dirty="0"/>
              <a:t>4. toilet#2, can#5, commode#1, crapper#1, pot#2, potty#1, stool#4, throne#2 -- (a plumbing fixture for defecation and urination)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sz="5100" dirty="0"/>
              <a:t>The verb stool has 4 senses (no senses from tagged texts)</a:t>
            </a:r>
          </a:p>
          <a:p>
            <a:pPr marL="0" indent="0">
              <a:buNone/>
            </a:pPr>
            <a:r>
              <a:rPr lang="en-US" sz="2900" dirty="0"/>
              <a:t>1. stool#1 -- (lure with a stool, as of wild fowl)</a:t>
            </a:r>
          </a:p>
          <a:p>
            <a:pPr marL="0" indent="0">
              <a:buNone/>
            </a:pPr>
            <a:r>
              <a:rPr lang="en-US" sz="2900" dirty="0"/>
              <a:t>2. stool#2 -- (react to a decoy, of wildfowl)</a:t>
            </a:r>
          </a:p>
          <a:p>
            <a:pPr marL="0" indent="0">
              <a:buNone/>
            </a:pPr>
            <a:r>
              <a:rPr lang="en-US" sz="2900" dirty="0"/>
              <a:t>3. stool#3, tiller#1 -- (grow shoots in the form of stools or tillers)</a:t>
            </a:r>
          </a:p>
          <a:p>
            <a:pPr marL="0" indent="0">
              <a:buNone/>
            </a:pPr>
            <a:r>
              <a:rPr lang="en-US" sz="2900" dirty="0"/>
              <a:t>4. stool#4, defecate#1, shit#2, take a shit#1, take a crap#1, ca-ca#1, crap#1, make#29 -- (have a bowel movement; "The dog had made in the flower beds")</a:t>
            </a:r>
          </a:p>
        </p:txBody>
      </p:sp>
    </p:spTree>
    <p:extLst>
      <p:ext uri="{BB962C8B-B14F-4D97-AF65-F5344CB8AC3E}">
        <p14:creationId xmlns:p14="http://schemas.microsoft.com/office/powerpoint/2010/main" val="7436016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5B0F9B-A827-B18D-C66C-3B56D3F341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Lowest common hypernym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633540F-D862-88FE-EB0B-78AD662201F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90945" y="2373755"/>
            <a:ext cx="7522860" cy="2663736"/>
          </a:xfrm>
          <a:ln>
            <a:solidFill>
              <a:schemeClr val="tx1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4AF7569-24F0-AC38-6361-2A3AFAA42801}"/>
              </a:ext>
            </a:extLst>
          </p:cNvPr>
          <p:cNvSpPr txBox="1"/>
          <p:nvPr/>
        </p:nvSpPr>
        <p:spPr>
          <a:xfrm>
            <a:off x="990944" y="5167311"/>
            <a:ext cx="9845931" cy="1323439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python –</a:t>
            </a:r>
            <a:r>
              <a:rPr lang="en-US" sz="1600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i</a:t>
            </a:r>
            <a:r>
              <a:rPr lang="en-US" sz="16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hypernyms.py</a:t>
            </a:r>
            <a:r>
              <a:rPr lang="en-US" sz="16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 </a:t>
            </a:r>
          </a:p>
          <a:p>
            <a:r>
              <a:rPr lang="en-US" sz="16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&gt;&gt;&gt; hypernyms(</a:t>
            </a:r>
            <a:r>
              <a:rPr lang="en-US" sz="1600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wn.synset</a:t>
            </a:r>
            <a:r>
              <a:rPr lang="en-US" sz="16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('table.n.02'))</a:t>
            </a:r>
          </a:p>
          <a:p>
            <a:r>
              <a:rPr lang="en-US" sz="16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[</a:t>
            </a:r>
            <a:r>
              <a:rPr lang="en-US" sz="1600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Synset</a:t>
            </a:r>
            <a:r>
              <a:rPr lang="en-US" sz="16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('entity.n.01'), </a:t>
            </a:r>
            <a:r>
              <a:rPr lang="en-US" sz="1600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Synset</a:t>
            </a:r>
            <a:r>
              <a:rPr lang="en-US" sz="16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('physical_entity.n.01'), </a:t>
            </a:r>
            <a:r>
              <a:rPr lang="en-US" sz="1600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Synset</a:t>
            </a:r>
            <a:r>
              <a:rPr lang="en-US" sz="16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('object.n.01'), </a:t>
            </a:r>
            <a:r>
              <a:rPr lang="en-US" sz="1600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Synset</a:t>
            </a:r>
            <a:r>
              <a:rPr lang="en-US" sz="16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('whole.n.02'), </a:t>
            </a:r>
            <a:r>
              <a:rPr lang="en-US" sz="1600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Synset</a:t>
            </a:r>
            <a:r>
              <a:rPr lang="en-US" sz="16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('artifact.n.01'), </a:t>
            </a:r>
            <a:r>
              <a:rPr lang="en-US" sz="1600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Synset</a:t>
            </a:r>
            <a:r>
              <a:rPr lang="en-US" sz="16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('instrumentality.n.03'), </a:t>
            </a:r>
            <a:r>
              <a:rPr lang="en-US" sz="1600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Synset</a:t>
            </a:r>
            <a:r>
              <a:rPr lang="en-US" sz="16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('furnishing.n.02'), </a:t>
            </a:r>
            <a:r>
              <a:rPr lang="en-US" sz="1600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Synset</a:t>
            </a:r>
            <a:r>
              <a:rPr lang="en-US" sz="16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('furniture.n.01')]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14DDF26-9022-3DE8-659C-8F6245B9A547}"/>
              </a:ext>
            </a:extLst>
          </p:cNvPr>
          <p:cNvSpPr txBox="1"/>
          <p:nvPr/>
        </p:nvSpPr>
        <p:spPr>
          <a:xfrm>
            <a:off x="990944" y="1878227"/>
            <a:ext cx="26053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File:</a:t>
            </a:r>
            <a:r>
              <a:rPr lang="en-US" sz="24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 </a:t>
            </a:r>
            <a:r>
              <a:rPr lang="en-US" dirty="0" err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hypernyms.py</a:t>
            </a:r>
            <a:endParaRPr lang="en-US" dirty="0">
              <a:latin typeface="Menlo" panose="020B0609030804020204" pitchFamily="49" charset="0"/>
              <a:ea typeface="Menlo" panose="020B0609030804020204" pitchFamily="49" charset="0"/>
              <a:cs typeface="Menlo" panose="020B060903080402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5434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DA50F2-D551-75D5-586B-A4481D7AA7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Lowest common hypernym</a:t>
            </a:r>
          </a:p>
        </p:txBody>
      </p:sp>
      <p:pic>
        <p:nvPicPr>
          <p:cNvPr id="5" name="Content Placeholder 4" descr="A screenshot of a computer code&#10;&#10;Description automatically generated">
            <a:extLst>
              <a:ext uri="{FF2B5EF4-FFF2-40B4-BE49-F238E27FC236}">
                <a16:creationId xmlns:a16="http://schemas.microsoft.com/office/drawing/2014/main" id="{D56AB09C-C5B9-C5F9-626D-636912C6420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828322"/>
            <a:ext cx="8238809" cy="2926085"/>
          </a:xfrm>
          <a:ln>
            <a:solidFill>
              <a:schemeClr val="tx1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8651825-7020-314D-C2FB-A7BC8BC04294}"/>
              </a:ext>
            </a:extLst>
          </p:cNvPr>
          <p:cNvSpPr txBox="1"/>
          <p:nvPr/>
        </p:nvSpPr>
        <p:spPr>
          <a:xfrm>
            <a:off x="838200" y="4890807"/>
            <a:ext cx="11086070" cy="1815882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&gt;&gt;&gt; hypernyms(</a:t>
            </a:r>
            <a:r>
              <a:rPr lang="en-US" sz="1400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wn.synset</a:t>
            </a:r>
            <a:r>
              <a:rPr lang="en-US" sz="14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('table.n.02'))</a:t>
            </a:r>
          </a:p>
          <a:p>
            <a:r>
              <a:rPr lang="en-US" sz="14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[</a:t>
            </a:r>
            <a:r>
              <a:rPr lang="en-US" sz="1400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Synset</a:t>
            </a:r>
            <a:r>
              <a:rPr lang="en-US" sz="14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('entity.n.01'), </a:t>
            </a:r>
            <a:r>
              <a:rPr lang="en-US" sz="1400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Synset</a:t>
            </a:r>
            <a:r>
              <a:rPr lang="en-US" sz="14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('physical_entity.n.01'), </a:t>
            </a:r>
            <a:r>
              <a:rPr lang="en-US" sz="1400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Synset</a:t>
            </a:r>
            <a:r>
              <a:rPr lang="en-US" sz="14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('object.n.01'), </a:t>
            </a:r>
            <a:r>
              <a:rPr lang="en-US" sz="1400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Synset</a:t>
            </a:r>
            <a:r>
              <a:rPr lang="en-US" sz="14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('whole.n.02'), </a:t>
            </a:r>
            <a:r>
              <a:rPr lang="en-US" sz="1400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Synset</a:t>
            </a:r>
            <a:r>
              <a:rPr lang="en-US" sz="14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('artifact.n.01'), </a:t>
            </a:r>
            <a:r>
              <a:rPr lang="en-US" sz="1400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Synset</a:t>
            </a:r>
            <a:r>
              <a:rPr lang="en-US" sz="14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('instrumentality.n.03'), </a:t>
            </a:r>
            <a:r>
              <a:rPr lang="en-US" sz="1400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Synset</a:t>
            </a:r>
            <a:r>
              <a:rPr lang="en-US" sz="14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('furnishing.n.02'), </a:t>
            </a:r>
            <a:r>
              <a:rPr lang="en-US" sz="1400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Synset</a:t>
            </a:r>
            <a:r>
              <a:rPr lang="en-US" sz="14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('furniture.n.01')]</a:t>
            </a:r>
          </a:p>
          <a:p>
            <a:r>
              <a:rPr lang="en-US" sz="14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&gt;&gt;&gt; hypernyms(</a:t>
            </a:r>
            <a:r>
              <a:rPr lang="en-US" sz="1400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wn.synset</a:t>
            </a:r>
            <a:r>
              <a:rPr lang="en-US" sz="14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('stool.n.01'))</a:t>
            </a:r>
          </a:p>
          <a:p>
            <a:r>
              <a:rPr lang="en-US" sz="14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[</a:t>
            </a:r>
            <a:r>
              <a:rPr lang="en-US" sz="1400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Synset</a:t>
            </a:r>
            <a:r>
              <a:rPr lang="en-US" sz="14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('entity.n.01'), </a:t>
            </a:r>
            <a:r>
              <a:rPr lang="en-US" sz="1400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Synset</a:t>
            </a:r>
            <a:r>
              <a:rPr lang="en-US" sz="14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('physical_entity.n.01'), </a:t>
            </a:r>
            <a:r>
              <a:rPr lang="en-US" sz="1400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Synset</a:t>
            </a:r>
            <a:r>
              <a:rPr lang="en-US" sz="14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('object.n.01'), </a:t>
            </a:r>
            <a:r>
              <a:rPr lang="en-US" sz="1400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Synset</a:t>
            </a:r>
            <a:r>
              <a:rPr lang="en-US" sz="14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('whole.n.02'), </a:t>
            </a:r>
            <a:r>
              <a:rPr lang="en-US" sz="1400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Synset</a:t>
            </a:r>
            <a:r>
              <a:rPr lang="en-US" sz="14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('artifact.n.01'), </a:t>
            </a:r>
            <a:r>
              <a:rPr lang="en-US" sz="1400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Synset</a:t>
            </a:r>
            <a:r>
              <a:rPr lang="en-US" sz="14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('instrumentality.n.03'), </a:t>
            </a:r>
            <a:r>
              <a:rPr lang="en-US" sz="1400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Synset</a:t>
            </a:r>
            <a:r>
              <a:rPr lang="en-US" sz="14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('furnishing.n.02'), </a:t>
            </a:r>
            <a:r>
              <a:rPr lang="en-US" sz="1400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Synset</a:t>
            </a:r>
            <a:r>
              <a:rPr lang="en-US" sz="14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('furniture.n.01'), </a:t>
            </a:r>
            <a:r>
              <a:rPr lang="en-US" sz="1400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Synset</a:t>
            </a:r>
            <a:r>
              <a:rPr lang="en-US" sz="14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('seat.n.03')]</a:t>
            </a:r>
          </a:p>
        </p:txBody>
      </p:sp>
    </p:spTree>
    <p:extLst>
      <p:ext uri="{BB962C8B-B14F-4D97-AF65-F5344CB8AC3E}">
        <p14:creationId xmlns:p14="http://schemas.microsoft.com/office/powerpoint/2010/main" val="3573088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7905F4-50FE-6782-5DE8-026785BD70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Lowest common hypernym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051B8D8-DDC6-1817-B641-A30BA685324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2520607"/>
            <a:ext cx="8994872" cy="908393"/>
          </a:xfrm>
          <a:ln>
            <a:solidFill>
              <a:schemeClr val="tx1"/>
            </a:solidFill>
          </a:ln>
        </p:spPr>
      </p:pic>
      <p:pic>
        <p:nvPicPr>
          <p:cNvPr id="7" name="Picture 6" descr="A close-up of a computer screen&#10;&#10;Description automatically generated">
            <a:extLst>
              <a:ext uri="{FF2B5EF4-FFF2-40B4-BE49-F238E27FC236}">
                <a16:creationId xmlns:a16="http://schemas.microsoft.com/office/drawing/2014/main" id="{BDB6AAD9-8F3F-A8F3-2CA1-9B1CF16E2E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4234" y="3719386"/>
            <a:ext cx="8882803" cy="190472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722EFAA-E474-BF68-FF75-78925FA6628E}"/>
              </a:ext>
            </a:extLst>
          </p:cNvPr>
          <p:cNvSpPr txBox="1"/>
          <p:nvPr/>
        </p:nvSpPr>
        <p:spPr>
          <a:xfrm>
            <a:off x="838200" y="1949687"/>
            <a:ext cx="18582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hypernyms.py</a:t>
            </a:r>
            <a:endParaRPr lang="en-US" dirty="0">
              <a:latin typeface="Menlo" panose="020B0609030804020204" pitchFamily="49" charset="0"/>
              <a:ea typeface="Menlo" panose="020B0609030804020204" pitchFamily="49" charset="0"/>
              <a:cs typeface="Menlo" panose="020B060903080402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998930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95</TotalTime>
  <Words>4362</Words>
  <Application>Microsoft Macintosh PowerPoint</Application>
  <PresentationFormat>Widescreen</PresentationFormat>
  <Paragraphs>334</Paragraphs>
  <Slides>31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41" baseType="lpstr">
      <vt:lpstr>Ashbury</vt:lpstr>
      <vt:lpstr>Aptos</vt:lpstr>
      <vt:lpstr>Aptos Display</vt:lpstr>
      <vt:lpstr>Arial</vt:lpstr>
      <vt:lpstr>Calibri</vt:lpstr>
      <vt:lpstr>Consolas</vt:lpstr>
      <vt:lpstr>IBM Plex Sans</vt:lpstr>
      <vt:lpstr>Inconsolata</vt:lpstr>
      <vt:lpstr>Menlo</vt:lpstr>
      <vt:lpstr>Office Theme</vt:lpstr>
      <vt:lpstr>LING 388: Computers and Language</vt:lpstr>
      <vt:lpstr>Today's Topics</vt:lpstr>
      <vt:lpstr>nltk: WordNet</vt:lpstr>
      <vt:lpstr>Today's Topic</vt:lpstr>
      <vt:lpstr>WordNet: table</vt:lpstr>
      <vt:lpstr>WordNet: stool</vt:lpstr>
      <vt:lpstr>Lowest common hypernym</vt:lpstr>
      <vt:lpstr>Lowest common hypernym</vt:lpstr>
      <vt:lpstr>Lowest common hypernym</vt:lpstr>
      <vt:lpstr>Lowest common hypernym</vt:lpstr>
      <vt:lpstr>.path_similarity()</vt:lpstr>
      <vt:lpstr>Word Embeddings: similarity</vt:lpstr>
      <vt:lpstr>gensim errors</vt:lpstr>
      <vt:lpstr>gensim errors</vt:lpstr>
      <vt:lpstr>gensim errors</vt:lpstr>
      <vt:lpstr>word2vec: similarity</vt:lpstr>
      <vt:lpstr>word2vec: similarity</vt:lpstr>
      <vt:lpstr>glove-wiki-gigaword-50: similarity</vt:lpstr>
      <vt:lpstr>Compare the models</vt:lpstr>
      <vt:lpstr>WordNet: coordinate terms (sister terms)</vt:lpstr>
      <vt:lpstr>WordNet: hyponyms (full)</vt:lpstr>
      <vt:lpstr>glove.840B.300d.w2vformat.txt</vt:lpstr>
      <vt:lpstr>Case: hammock and stool</vt:lpstr>
      <vt:lpstr>Word Embeddings: similarity</vt:lpstr>
      <vt:lpstr>Word Embeddings: similarity</vt:lpstr>
      <vt:lpstr>.most_similar()</vt:lpstr>
      <vt:lpstr>.most_similar()</vt:lpstr>
      <vt:lpstr>.most_similar()</vt:lpstr>
      <vt:lpstr>.most_similar()</vt:lpstr>
      <vt:lpstr>.most_similar()</vt:lpstr>
      <vt:lpstr>Word Embeddings: similarity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LING 388: Computers and Language</dc:title>
  <dc:creator>sandiway@mac.com</dc:creator>
  <cp:lastModifiedBy>sandiway@mac.com</cp:lastModifiedBy>
  <cp:revision>5</cp:revision>
  <dcterms:created xsi:type="dcterms:W3CDTF">2024-04-24T23:20:14Z</dcterms:created>
  <dcterms:modified xsi:type="dcterms:W3CDTF">2024-04-30T19:26:44Z</dcterms:modified>
</cp:coreProperties>
</file>