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320" r:id="rId3"/>
    <p:sldId id="319" r:id="rId4"/>
    <p:sldId id="318" r:id="rId5"/>
    <p:sldId id="331" r:id="rId6"/>
    <p:sldId id="314" r:id="rId7"/>
    <p:sldId id="340" r:id="rId8"/>
    <p:sldId id="315" r:id="rId9"/>
    <p:sldId id="263" r:id="rId10"/>
    <p:sldId id="316" r:id="rId11"/>
    <p:sldId id="341" r:id="rId12"/>
    <p:sldId id="343" r:id="rId13"/>
    <p:sldId id="345" r:id="rId14"/>
    <p:sldId id="344" r:id="rId15"/>
    <p:sldId id="351" r:id="rId16"/>
    <p:sldId id="352" r:id="rId17"/>
    <p:sldId id="346" r:id="rId18"/>
    <p:sldId id="342" r:id="rId19"/>
    <p:sldId id="349" r:id="rId20"/>
    <p:sldId id="350" r:id="rId21"/>
    <p:sldId id="353" r:id="rId22"/>
    <p:sldId id="354" r:id="rId23"/>
    <p:sldId id="348" r:id="rId24"/>
    <p:sldId id="355" r:id="rId25"/>
    <p:sldId id="356" r:id="rId26"/>
    <p:sldId id="358" r:id="rId27"/>
    <p:sldId id="3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B176-3F0C-0A8F-EDF2-1EB3461A8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C532E-EB1C-0DF8-3A51-F86B37A1F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FE838-A7D2-9113-C6BC-F39D04FF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7C483-3AA3-F0AD-885E-EAC086F1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B233-2D34-DDAC-B58C-F4A3459B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FBF8-12A4-BFB9-4202-668F9664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1B1899-D081-6F9D-BBFA-4688AD00E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AE552-FD86-094A-7B11-BB4576F1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9A78D-6FD4-0CA0-7A68-E9FB03AD8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AFDA-1533-8430-01DE-4E8F172B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48EA5-771A-E421-C200-5BA147456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5B799-6658-DEDB-5839-A066B4C3E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599E3-155F-B45F-4C6C-A9F357D5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5923-9817-A145-CB43-11101643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8D41-AC9D-3A24-B6DB-573F08E1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3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5F2A-9BFC-D31B-0AC5-2B95B4C8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74D6D-547D-71A0-A1DF-77244D458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BDC4E-BF48-F2DF-2EC0-56E6EC48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22B65-856C-BA65-DFDC-AFFE0E13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FA86-3829-AFEC-F33D-016B27EE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10B9-366C-BF7E-4DC1-3954C21E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BD61-68D0-785E-07CA-3DB33CE35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C778A-53E7-EA17-CC46-EB9CB210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E38B-5CF0-C680-B8DF-7F3BC81F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4C282-FE43-3CFC-6533-E3E08307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1B7B-7DD8-CB96-F6D6-BD93292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62780-4C47-A944-AC2D-DAEE40D50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D04DA-B64F-236A-DF80-A9761977F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AF3B0-0D10-CA11-2B76-D0107F2A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990FD-3C58-1542-C844-EDD66FF2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DE2B0-429D-E52C-8F5A-6A58C5D7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5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750C-B1BA-F344-14AD-AD755FE3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8ED70-147B-A6DA-7DB6-4A19AB27B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C937F-CA29-7C0D-F53D-1EC4FD6E4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C58F1-B6FE-4015-4D94-67E15FB71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F73E6-29D9-3F4F-4BAB-D002BDE63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01421-1365-E814-2842-188794A7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EDE90-4431-E988-EB8A-AF77C586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775E84-2781-ED98-C6A8-344003BA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0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F0577-282C-D16E-6FE4-A2F54067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D7455-DDC3-39B5-5516-4018CB2B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98155-D967-8E68-5981-47999F55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FA9E1-0F6B-714D-A707-B88823AB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7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FBC7C-00D3-4A88-8118-C1A96CC2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AE300-3562-D878-5D42-BA36C0DC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15A44-4283-976F-2FC7-B3E50318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7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31D6E-B791-E832-813D-F1A1E55B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7D0FD-75AA-1240-9551-E2371593F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43B03-D952-83E7-8A1D-C05E2057F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3B9E6-BB90-FDF1-6747-101A91E0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6B615-3B71-0092-7469-48DA48C1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D146B-23E0-8C0B-1B9D-769575F5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5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F3BC-2663-1423-03BB-F3BA00EB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73B9A-927A-963F-8A2C-FC1D84302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6126C-6BE0-42D7-3762-7DF42AA92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90D5F-4416-2BE6-EB89-6ADE5704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81639-547E-CC8A-6116-78DA380D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3E765-9C3C-B6CE-5512-08B7B6F77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3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9CF6F0-A7F3-2F1F-F951-12A29B00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AC067-3F1B-1B8E-2A73-3E1D457EA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5B95B-4436-E526-8E32-6EFF03468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4035C-D356-9548-9CF8-4BACB6105BB0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78A15-483C-53AC-A3FE-FCC3FC762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CE8EA-F186-0EEA-97B7-15BFB9B60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3FB7A5-F142-CC48-8187-647C3FE4D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4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brew.sh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ordnetweb.princeton.edu/perl/webw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nltk.org/howto/wordnet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28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D688-8262-0F45-BCE8-2D389DD0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 book: </a:t>
            </a:r>
            <a:r>
              <a:rPr lang="en-US" b="1" dirty="0"/>
              <a:t>2.5.2   The WordNet Hierarchy</a:t>
            </a:r>
            <a:endParaRPr lang="en-US" dirty="0"/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95FDE7-021D-ED44-BE81-0B84575BF2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1" y="1690688"/>
            <a:ext cx="5181600" cy="175091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0FBFD8E1-5B4A-7447-8063-C5F35D51C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6162" y="1825625"/>
            <a:ext cx="4393675" cy="4351338"/>
          </a:xfrm>
          <a:ln>
            <a:solidFill>
              <a:schemeClr val="tx1"/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B9BCD9-81D9-E74A-9E68-D5ADD7C7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4661"/>
            <a:ext cx="5257800" cy="1112499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E617B0C-C308-0C41-95DA-A2664E49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47" y="5065125"/>
            <a:ext cx="5302313" cy="10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B50-0004-3745-AE65-48A60137E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nltk</a:t>
            </a:r>
            <a:r>
              <a:rPr lang="en-US" dirty="0"/>
              <a:t> book: </a:t>
            </a:r>
            <a:r>
              <a:rPr lang="en-US" b="1" dirty="0"/>
              <a:t>2.5.2   The WordNet Hierarchy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720BC-4CD7-A447-A66C-230B45D16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0103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 =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('car.n.1')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lemma.name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for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s.hyponyms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for lemma in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synset.lemmas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()]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['ambulance',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beach_wagon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station_wagon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'wagon',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estate_car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beach_waggon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station_waggon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waggon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'bus', 'jalopy', 'heap', 'cab', 'hack', 'taxi', 'taxicab', 'compact',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compact_car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'convertible', 'coupe', 'cruiser',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police_cruiser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patrol_car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police_car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prowl_car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squad_car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'electric',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electric_automobile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electric_car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gas_guzzler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'hardtop', 'hatchback',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horseless_carriage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hot_rod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'hot-rod', 'jeep',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landrover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'limousine', 'limo', 'loaner', 'minicar', 'minivan',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Model_T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pace_car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'racer',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race_car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racing_car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'roadster', 'runabout', 'two-seater', 'sedan', 'saloon',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sport_utility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sport_utility_vehicle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'S.U.V.', 'SUV',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sports_car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sport_car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Stanley_Steamer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stock_car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'subcompact',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subcompact_car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touring_car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'phaeton', 'tourer', 'used-car', 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secondhand_car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']</a:t>
            </a:r>
          </a:p>
        </p:txBody>
      </p:sp>
      <p:pic>
        <p:nvPicPr>
          <p:cNvPr id="5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FCE2D046-2629-4A45-8D86-65E8A39B7E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6162" y="1825625"/>
            <a:ext cx="4393675" cy="4351338"/>
          </a:xfr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F8C3AF-04EC-C787-3DE4-B5A72CF18236}"/>
              </a:ext>
            </a:extLst>
          </p:cNvPr>
          <p:cNvSpPr txBox="1"/>
          <p:nvPr/>
        </p:nvSpPr>
        <p:spPr>
          <a:xfrm>
            <a:off x="1853512" y="6197683"/>
            <a:ext cx="301504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66 hyponyms of car sense 1</a:t>
            </a:r>
          </a:p>
        </p:txBody>
      </p:sp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8C23E8CB-2CC2-1D93-A602-3608E9ECF25A}"/>
              </a:ext>
            </a:extLst>
          </p:cNvPr>
          <p:cNvSpPr/>
          <p:nvPr/>
        </p:nvSpPr>
        <p:spPr>
          <a:xfrm>
            <a:off x="5787686" y="2075936"/>
            <a:ext cx="1556951" cy="43248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5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not included</a:t>
            </a:r>
          </a:p>
        </p:txBody>
      </p:sp>
    </p:spTree>
    <p:extLst>
      <p:ext uri="{BB962C8B-B14F-4D97-AF65-F5344CB8AC3E}">
        <p14:creationId xmlns:p14="http://schemas.microsoft.com/office/powerpoint/2010/main" val="3534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92D7-4E8A-16A9-477A-13AB9878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hyponymy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D59B-8C2E-D79C-E03E-A25CADBF6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Let's descend: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s =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('car.n.1')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s.hyponyms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()[0]</a:t>
            </a:r>
          </a:p>
          <a:p>
            <a:pPr marL="0" indent="0">
              <a:buNone/>
            </a:pPr>
            <a:r>
              <a:rPr lang="en-US" sz="2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('ambulance.n.01')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s.hyponyms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()[0].hyponyms()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2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('funny_wagon.n.01')]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s.hyponyms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()[0].hyponyms()[0]</a:t>
            </a:r>
          </a:p>
          <a:p>
            <a:pPr marL="0" indent="0">
              <a:buNone/>
            </a:pPr>
            <a:r>
              <a:rPr lang="en-US" sz="22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('funny_wagon.n.01')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s.hyponyms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()[0].hyponyms()[0].hyponyms()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[]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85ED-C839-24D9-66E3-662EA035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hyponymy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958AA5-64C3-EA18-8CAB-BC70D9DD1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620748" cy="2939256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F9A7E-EF82-595C-CA67-F191486A4144}"/>
              </a:ext>
            </a:extLst>
          </p:cNvPr>
          <p:cNvSpPr txBox="1"/>
          <p:nvPr/>
        </p:nvSpPr>
        <p:spPr>
          <a:xfrm>
            <a:off x="838200" y="4844146"/>
            <a:ext cx="609805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python -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fullhyponyms.py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('car.n.1')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names(walk(s))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34DE3-DE35-1DB2-5162-E697115E858E}"/>
              </a:ext>
            </a:extLst>
          </p:cNvPr>
          <p:cNvSpPr txBox="1"/>
          <p:nvPr/>
        </p:nvSpPr>
        <p:spPr>
          <a:xfrm>
            <a:off x="4452967" y="1282573"/>
            <a:ext cx="4005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fullhyponyms.py</a:t>
            </a:r>
            <a:endParaRPr lang="en-US" dirty="0"/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09A926E-7E5C-AFD0-3139-090F82C9BEBD}"/>
              </a:ext>
            </a:extLst>
          </p:cNvPr>
          <p:cNvSpPr/>
          <p:nvPr/>
        </p:nvSpPr>
        <p:spPr>
          <a:xfrm>
            <a:off x="5387546" y="2860589"/>
            <a:ext cx="5288692" cy="113682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names() computes the lemma names, i.e. the words that belong to the list of </a:t>
            </a:r>
            <a:r>
              <a:rPr lang="en-US" dirty="0" err="1"/>
              <a:t>synsets</a:t>
            </a:r>
            <a:endParaRPr lang="en-US" dirty="0"/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05A676BC-BCFE-09E2-4CCA-78F421B8897E}"/>
              </a:ext>
            </a:extLst>
          </p:cNvPr>
          <p:cNvSpPr/>
          <p:nvPr/>
        </p:nvSpPr>
        <p:spPr>
          <a:xfrm>
            <a:off x="5912708" y="1574498"/>
            <a:ext cx="4238368" cy="101477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walk() walks the hyponymy tree collecting the </a:t>
            </a:r>
            <a:r>
              <a:rPr lang="en-US" dirty="0" err="1"/>
              <a:t>synsets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FE21-0950-AAB0-C230-5166847D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hyponymy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4F53-B492-0A9A-9C60-A9E9350E8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57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names(walk(s))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'ambulance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beach_wagon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station_wagon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'wagon',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estate_car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beach_waggon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station_waggon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waggon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'bus', 'jalopy', 'heap', 'cab', 'hack', 'taxi', 'taxicab', 'compact',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compact_car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'convertible', 'coupe', 'cruiser',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police_cruiser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patrol_car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police_car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prowl_car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squad_car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'electric',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electric_automobile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electric_car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gas_guzzler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'hardtop', 'hatchback',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horseless_carriage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hot_rod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'hot-rod', 'jeep',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landrover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'limousine', 'limo', 'loaner', 'minicar', 'minivan',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Model_T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pace_car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'racer',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race_car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racing_car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'roadster', 'runabout', 'two-seater', 'sedan', 'saloon',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sport_utility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sport_utility_vehicle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'S.U.V.', 'SUV',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sports_car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sport_car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Stanley_Steamer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stock_car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'subcompact',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subcompact_car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touring_car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'phaeton', 'tourer', 'used-car',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secondhand_car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funny_wagon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shooting_brake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gypsy_cab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'minicab',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panda_car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'berlin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'minicab', 'finisher',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stock_car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'brougham']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(names(walk(s)))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76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34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D292-358D-4442-CF42-4A70DBE1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hyponymy</a:t>
            </a:r>
          </a:p>
        </p:txBody>
      </p:sp>
      <p:pic>
        <p:nvPicPr>
          <p:cNvPr id="6" name="Content Placeholder 5" descr="A blue rake with long thin lines&#10;&#10;Description automatically generated with medium confidence">
            <a:extLst>
              <a:ext uri="{FF2B5EF4-FFF2-40B4-BE49-F238E27FC236}">
                <a16:creationId xmlns:a16="http://schemas.microsoft.com/office/drawing/2014/main" id="{3ACA07EB-6BA7-E4E8-26CB-235A093D5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41883" y="1613891"/>
            <a:ext cx="3748523" cy="4351338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740DE07-A450-15B2-1B10-91B1D70500B9}"/>
              </a:ext>
            </a:extLst>
          </p:cNvPr>
          <p:cNvSpPr/>
          <p:nvPr/>
        </p:nvSpPr>
        <p:spPr>
          <a:xfrm>
            <a:off x="4806778" y="1915298"/>
            <a:ext cx="1618735" cy="6919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E1C4E-D7B3-C1FA-EDDD-E960EDD0DC13}"/>
              </a:ext>
            </a:extLst>
          </p:cNvPr>
          <p:cNvSpPr txBox="1"/>
          <p:nvPr/>
        </p:nvSpPr>
        <p:spPr>
          <a:xfrm>
            <a:off x="2248685" y="4411361"/>
            <a:ext cx="1316386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ambulance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22B482-BB02-1A1E-AB1A-D3D93573894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2906878" y="4780693"/>
            <a:ext cx="0" cy="5014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998CC9-07F1-F591-3AA9-0EE794762684}"/>
              </a:ext>
            </a:extLst>
          </p:cNvPr>
          <p:cNvSpPr txBox="1"/>
          <p:nvPr/>
        </p:nvSpPr>
        <p:spPr>
          <a:xfrm>
            <a:off x="2187963" y="5282133"/>
            <a:ext cx="143783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funny wagon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01F6C-2B5A-1B60-D3DA-6C0B8773C30E}"/>
              </a:ext>
            </a:extLst>
          </p:cNvPr>
          <p:cNvSpPr txBox="1"/>
          <p:nvPr/>
        </p:nvSpPr>
        <p:spPr>
          <a:xfrm>
            <a:off x="3052119" y="2967335"/>
            <a:ext cx="140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hyponym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E7311-9F49-1471-C18C-265D05B610C8}"/>
              </a:ext>
            </a:extLst>
          </p:cNvPr>
          <p:cNvSpPr txBox="1"/>
          <p:nvPr/>
        </p:nvSpPr>
        <p:spPr>
          <a:xfrm>
            <a:off x="1406333" y="4800580"/>
            <a:ext cx="140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hyponym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07217-3FAA-E0EB-4525-52EBE7BF5694}"/>
              </a:ext>
            </a:extLst>
          </p:cNvPr>
          <p:cNvSpPr txBox="1"/>
          <p:nvPr/>
        </p:nvSpPr>
        <p:spPr>
          <a:xfrm>
            <a:off x="7642074" y="4406533"/>
            <a:ext cx="1076192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used-car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4D176-EC85-DE74-2652-B495F9B87F0A}"/>
              </a:ext>
            </a:extLst>
          </p:cNvPr>
          <p:cNvSpPr txBox="1"/>
          <p:nvPr/>
        </p:nvSpPr>
        <p:spPr>
          <a:xfrm>
            <a:off x="4159389" y="5282133"/>
            <a:ext cx="612668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jeep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8B6C5-EB7B-7540-059E-B0F8F8AC7556}"/>
              </a:ext>
            </a:extLst>
          </p:cNvPr>
          <p:cNvSpPr txBox="1"/>
          <p:nvPr/>
        </p:nvSpPr>
        <p:spPr>
          <a:xfrm>
            <a:off x="5318009" y="5343001"/>
            <a:ext cx="1165704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limousine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02EE13-0C36-EA86-9352-4ED360AF9BCD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900861" y="5712333"/>
            <a:ext cx="0" cy="529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F66F42-82E1-15FC-8BEE-A7EE1E5BEC95}"/>
              </a:ext>
            </a:extLst>
          </p:cNvPr>
          <p:cNvSpPr txBox="1"/>
          <p:nvPr/>
        </p:nvSpPr>
        <p:spPr>
          <a:xfrm>
            <a:off x="5523995" y="6242057"/>
            <a:ext cx="753732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berlin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0D6540-54C3-3F9C-33ED-AE2F92BAD315}"/>
              </a:ext>
            </a:extLst>
          </p:cNvPr>
          <p:cNvSpPr txBox="1"/>
          <p:nvPr/>
        </p:nvSpPr>
        <p:spPr>
          <a:xfrm>
            <a:off x="4521687" y="5745065"/>
            <a:ext cx="140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hyponym</a:t>
            </a:r>
          </a:p>
        </p:txBody>
      </p:sp>
    </p:spTree>
    <p:extLst>
      <p:ext uri="{BB962C8B-B14F-4D97-AF65-F5344CB8AC3E}">
        <p14:creationId xmlns:p14="http://schemas.microsoft.com/office/powerpoint/2010/main" val="101804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A2F2B-852E-DCB7-8458-990F2C144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19" y="665602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Full hyponymy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9560F-29B2-52E9-0BFD-71BC015DE4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" b="8360"/>
          <a:stretch/>
        </p:blipFill>
        <p:spPr>
          <a:xfrm>
            <a:off x="6306662" y="123501"/>
            <a:ext cx="5789221" cy="661099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94993-92B1-153E-0A14-24AB922AC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419" y="3946183"/>
            <a:ext cx="7264457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Let's run names(walk(</a:t>
            </a:r>
            <a:r>
              <a:rPr lang="en-US" i="1" dirty="0" err="1"/>
              <a:t>synset</a:t>
            </a:r>
            <a:r>
              <a:rPr lang="en-US" dirty="0"/>
              <a:t>)) on some hypernyms of car#1</a:t>
            </a:r>
          </a:p>
          <a:p>
            <a:pPr marL="0" indent="0">
              <a:buNone/>
            </a:pPr>
            <a:r>
              <a:rPr lang="en-US" sz="2400" dirty="0"/>
              <a:t>e.g.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names(walk(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('car.n.1').hypernyms()[0]))</a:t>
            </a:r>
          </a:p>
        </p:txBody>
      </p:sp>
    </p:spTree>
    <p:extLst>
      <p:ext uri="{BB962C8B-B14F-4D97-AF65-F5344CB8AC3E}">
        <p14:creationId xmlns:p14="http://schemas.microsoft.com/office/powerpoint/2010/main" val="39968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F261-6690-454D-BC03-D0C142CF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C32C980-976F-F74C-8E6D-59D6C4491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390" y="1977189"/>
            <a:ext cx="8432800" cy="1651000"/>
          </a:xfrm>
          <a:ln>
            <a:solidFill>
              <a:schemeClr val="tx1"/>
            </a:solidFill>
          </a:ln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5B191C5E-D655-FE44-B4C6-93DFC13E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90" y="3914690"/>
            <a:ext cx="8420100" cy="2273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36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74008-1C25-4F4C-813C-0F868B28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adjectives and satellites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56EE07E-724B-504D-8DF9-C785DB482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48" y="1690688"/>
            <a:ext cx="8089900" cy="2235200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3015F3-A6C8-AB48-AFE0-D973BF409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037" y="3692525"/>
            <a:ext cx="3135923" cy="2717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A253A-532A-1C4D-8B0E-626CBF75461C}"/>
              </a:ext>
            </a:extLst>
          </p:cNvPr>
          <p:cNvSpPr txBox="1"/>
          <p:nvPr/>
        </p:nvSpPr>
        <p:spPr>
          <a:xfrm>
            <a:off x="5276335" y="4473146"/>
            <a:ext cx="10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antonym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A343E-E93F-B942-238F-489B167E6BBE}"/>
              </a:ext>
            </a:extLst>
          </p:cNvPr>
          <p:cNvSpPr txBox="1"/>
          <p:nvPr/>
        </p:nvSpPr>
        <p:spPr>
          <a:xfrm>
            <a:off x="4843849" y="5795318"/>
            <a:ext cx="66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DC2B4-7F56-F301-3380-ED5BCEF571F5}"/>
              </a:ext>
            </a:extLst>
          </p:cNvPr>
          <p:cNvSpPr txBox="1"/>
          <p:nvPr/>
        </p:nvSpPr>
        <p:spPr>
          <a:xfrm>
            <a:off x="7042219" y="4118446"/>
            <a:ext cx="60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dry</a:t>
            </a:r>
          </a:p>
        </p:txBody>
      </p:sp>
      <p:pic>
        <p:nvPicPr>
          <p:cNvPr id="9" name="Picture 8" descr="A blue rake with long thin lines&#10;&#10;Description automatically generated with medium confidence">
            <a:extLst>
              <a:ext uri="{FF2B5EF4-FFF2-40B4-BE49-F238E27FC236}">
                <a16:creationId xmlns:a16="http://schemas.microsoft.com/office/drawing/2014/main" id="{02FD235F-4A6D-0622-E3B1-CC8E7AF54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142" y="4473146"/>
            <a:ext cx="2208603" cy="2563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8A686E-67D3-BE52-82C6-8518AA0A9119}"/>
              </a:ext>
            </a:extLst>
          </p:cNvPr>
          <p:cNvSpPr txBox="1"/>
          <p:nvPr/>
        </p:nvSpPr>
        <p:spPr>
          <a:xfrm>
            <a:off x="1801028" y="5102820"/>
            <a:ext cx="1142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satellites </a:t>
            </a:r>
          </a:p>
          <a:p>
            <a:r>
              <a:rPr lang="en-US" dirty="0"/>
              <a:t>of</a:t>
            </a:r>
          </a:p>
          <a:p>
            <a:r>
              <a:rPr lang="en-US" dirty="0"/>
              <a:t>"wet"</a:t>
            </a:r>
          </a:p>
        </p:txBody>
      </p:sp>
    </p:spTree>
    <p:extLst>
      <p:ext uri="{BB962C8B-B14F-4D97-AF65-F5344CB8AC3E}">
        <p14:creationId xmlns:p14="http://schemas.microsoft.com/office/powerpoint/2010/main" val="17861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E47E-692C-6D53-D0A3-3EA15BBE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satellites via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similar to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FB2A8A5B-16A7-C2E1-F4AF-2A12047049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14176"/>
            <a:ext cx="5181600" cy="3974236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3124A834-10AD-AE9E-1D3C-3A6DDAA5C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2014176"/>
            <a:ext cx="5181600" cy="340562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429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72A70-D648-E0DC-8133-6B7F7F9E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Last Time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FC0E-FB0F-7751-1907-EA25771C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891637" cy="341071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Syntax: talked about </a:t>
            </a:r>
            <a:r>
              <a:rPr lang="en-US" sz="2400" dirty="0" err="1"/>
              <a:t>nltk</a:t>
            </a:r>
            <a:r>
              <a:rPr lang="en-US" sz="2400" dirty="0"/>
              <a:t> (context-free) grammar rules </a:t>
            </a:r>
          </a:p>
          <a:p>
            <a:pPr lvl="1"/>
            <a:r>
              <a:rPr lang="en-US" sz="2000" dirty="0"/>
              <a:t>ability to specify empty categories</a:t>
            </a:r>
          </a:p>
          <a:p>
            <a:pPr lvl="1"/>
            <a:r>
              <a:rPr lang="en-US" sz="2000" dirty="0"/>
              <a:t>inability to handle Control of PRO (empty subject pronoun of nonfinite clauses)</a:t>
            </a:r>
          </a:p>
          <a:p>
            <a:pPr lvl="1"/>
            <a:r>
              <a:rPr lang="en-US" sz="2000" i="1" dirty="0">
                <a:solidFill>
                  <a:schemeClr val="accent1"/>
                </a:solidFill>
              </a:rPr>
              <a:t>there's more but we will move on to a new topic today</a:t>
            </a:r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27A077D-C52A-6FED-774A-9F1EA1BF8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23365"/>
            <a:ext cx="6903720" cy="42112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D74893-4E97-02CE-26F5-7D8A6CE738A5}"/>
              </a:ext>
            </a:extLst>
          </p:cNvPr>
          <p:cNvSpPr txBox="1"/>
          <p:nvPr/>
        </p:nvSpPr>
        <p:spPr>
          <a:xfrm>
            <a:off x="4668294" y="3727734"/>
            <a:ext cx="46869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Agreement: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NUMBER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{sg, pl}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</a:rPr>
              <a:t>*</a:t>
            </a:r>
            <a:r>
              <a:rPr lang="en-US" sz="2800" i="1" dirty="0"/>
              <a:t>the chickens is ready …</a:t>
            </a:r>
          </a:p>
        </p:txBody>
      </p:sp>
    </p:spTree>
    <p:extLst>
      <p:ext uri="{BB962C8B-B14F-4D97-AF65-F5344CB8AC3E}">
        <p14:creationId xmlns:p14="http://schemas.microsoft.com/office/powerpoint/2010/main" val="11684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D76A-211D-C736-07D4-8373F377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WordNet: satellites via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similar 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C300-D98D-6569-3C42-FD5F3DE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Antonyms are defined via </a:t>
            </a:r>
            <a:r>
              <a:rPr lang="en-US" b="1" dirty="0"/>
              <a:t>lemmas</a:t>
            </a:r>
            <a:r>
              <a:rPr lang="en-US" dirty="0"/>
              <a:t>, not </a:t>
            </a:r>
            <a:r>
              <a:rPr lang="en-US" b="1" dirty="0" err="1"/>
              <a:t>synsets</a:t>
            </a:r>
            <a:r>
              <a:rPr lang="en-US" dirty="0"/>
              <a:t>!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('wet.a.1')</a:t>
            </a:r>
          </a:p>
          <a:p>
            <a:pPr marL="457200" lvl="1" indent="0"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('wet.a.01')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('wet.a.1').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antonyms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Traceback (most recent call last):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  File "&lt;stdin&gt;", line 1, in &lt;module&gt;</a:t>
            </a:r>
          </a:p>
          <a:p>
            <a:pPr marL="457200" lvl="1" indent="0">
              <a:buNone/>
            </a:pPr>
            <a:r>
              <a:rPr lang="en-US" sz="18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AttributeError</a:t>
            </a:r>
            <a:r>
              <a:rPr lang="en-US" sz="18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: '</a:t>
            </a:r>
            <a:r>
              <a:rPr lang="en-US" sz="18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 object has no attribute 'antonyms'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('wet.a.1').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lemmas()[0]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antonyms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[Lemma('dry.a.01.dry')]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('wet.a.1').lemmas()[0].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similar_tos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[]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('wet.a.1').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similar_tos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('bedewed.s.01'),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('besprent.s.01'),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('boggy.s.01'),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('clammy.s.01'),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('damp.s.01'),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('drippy.s.01'),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('humid.s.01'),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('misty.s.02'),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('muggy.s.01'),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('reeking.s.01'),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('rheumy.s.01'),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('showery.s.01'),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('sloppy.s.02'),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('sodden.s.01'),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('steaming.s.01'),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('sticky.s.02'),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('tacky.s.01'),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('undried.s.01'),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('washed.s.02'),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('watery.s.01')]</a:t>
            </a:r>
          </a:p>
        </p:txBody>
      </p:sp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337F8CBD-B1CA-F4ED-48F6-E889C5C2863A}"/>
              </a:ext>
            </a:extLst>
          </p:cNvPr>
          <p:cNvSpPr/>
          <p:nvPr/>
        </p:nvSpPr>
        <p:spPr>
          <a:xfrm>
            <a:off x="8625016" y="4023326"/>
            <a:ext cx="2321011" cy="815546"/>
          </a:xfrm>
          <a:prstGeom prst="downArrow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s for satellite!</a:t>
            </a:r>
          </a:p>
        </p:txBody>
      </p:sp>
    </p:spTree>
    <p:extLst>
      <p:ext uri="{BB962C8B-B14F-4D97-AF65-F5344CB8AC3E}">
        <p14:creationId xmlns:p14="http://schemas.microsoft.com/office/powerpoint/2010/main" val="9536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4BAB2-3E8C-6AC3-FC1C-731810EB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Lemma relations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3229088-E209-4285-B963-D85F1178B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292" y="557048"/>
            <a:ext cx="8096308" cy="5728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60DC53-7D96-B9E7-FD42-0C6ADAF8F281}"/>
              </a:ext>
            </a:extLst>
          </p:cNvPr>
          <p:cNvSpPr/>
          <p:nvPr/>
        </p:nvSpPr>
        <p:spPr>
          <a:xfrm>
            <a:off x="3392434" y="5585254"/>
            <a:ext cx="1982755" cy="4448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42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B3AA7-C7FC-1764-053A-2E82AFF0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Synset relations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8F4114-59EB-90C6-011A-00A5A3DCC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547" y="1235675"/>
            <a:ext cx="8517339" cy="4769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323616-D25F-4444-7F06-60946BDE5CA7}"/>
              </a:ext>
            </a:extLst>
          </p:cNvPr>
          <p:cNvSpPr/>
          <p:nvPr/>
        </p:nvSpPr>
        <p:spPr>
          <a:xfrm>
            <a:off x="3392434" y="5585254"/>
            <a:ext cx="1982755" cy="4448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66F5-5809-0F4E-9455-5D5FBDAE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and WordNet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52C3F71E-ACA5-6748-BA73-B5E51A0BF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50" y="2548925"/>
            <a:ext cx="9309100" cy="2946400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62A35-C9A8-6248-BC27-1F96D49E2175}"/>
              </a:ext>
            </a:extLst>
          </p:cNvPr>
          <p:cNvSpPr txBox="1"/>
          <p:nvPr/>
        </p:nvSpPr>
        <p:spPr>
          <a:xfrm>
            <a:off x="1495168" y="1878227"/>
            <a:ext cx="5144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Interlingua is English WordNet senses</a:t>
            </a: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6C0827D1-437A-A7C0-ACC2-7C22A9D5CD4B}"/>
              </a:ext>
            </a:extLst>
          </p:cNvPr>
          <p:cNvSpPr/>
          <p:nvPr/>
        </p:nvSpPr>
        <p:spPr>
          <a:xfrm>
            <a:off x="7821827" y="4222579"/>
            <a:ext cx="2310714" cy="1164967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eh?</a:t>
            </a:r>
          </a:p>
          <a:p>
            <a:pPr algn="ctr"/>
            <a:r>
              <a:rPr lang="zh-TW" altLang="en-US" dirty="0"/>
              <a:t>犬</a:t>
            </a:r>
          </a:p>
        </p:txBody>
      </p:sp>
    </p:spTree>
    <p:extLst>
      <p:ext uri="{BB962C8B-B14F-4D97-AF65-F5344CB8AC3E}">
        <p14:creationId xmlns:p14="http://schemas.microsoft.com/office/powerpoint/2010/main" val="19422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72EE-F7F6-A277-9A15-B917DF3D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and WordNet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939D0-A007-BC3F-98FC-BB7C07615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Assuming your Terminal </a:t>
            </a:r>
            <a:r>
              <a:rPr lang="en-US" b="1" dirty="0"/>
              <a:t>and</a:t>
            </a:r>
            <a:r>
              <a:rPr lang="en-US" dirty="0"/>
              <a:t> Python installation accepts all Unicode characters ('utf-8'):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(base) ~$ python3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from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wordnet as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zh-TW" alt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犬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altLang="zh-TW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[]</a:t>
            </a:r>
          </a:p>
          <a:p>
            <a:pPr marL="457200" lvl="1" indent="0">
              <a:buNone/>
            </a:pPr>
            <a:r>
              <a:rPr lang="en-US" altLang="zh-TW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zh-TW" alt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犬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lang='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jpn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('dog.n.01'),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('spy.n.01')]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chien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lang='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fra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('dog.n.01'),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('pooch.n.01'),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('hound.n.01'),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('andiron.n.01'),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('pawl.n.01'),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('frank.n.02'),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('cad.n.01'),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('dog.n.03'),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('frump.n.01')]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wn.synsets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('cane', lang='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ita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('dog.n.01'),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('cramp.n.02'),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('hammer.n.01'),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('bad_person.n.01'),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Synset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('incompetent.n.01')]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6FE33-7619-1385-BF72-3F5CE8A0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and WordNet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6842-E880-93BF-D902-99895B3A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macOS:</a:t>
            </a:r>
          </a:p>
          <a:p>
            <a:r>
              <a:rPr lang="en-US" sz="3600" b="1" dirty="0"/>
              <a:t>Disappointed</a:t>
            </a:r>
            <a:r>
              <a:rPr lang="en-US" sz="3600" dirty="0"/>
              <a:t>: </a:t>
            </a:r>
            <a:r>
              <a:rPr lang="en-US" sz="3600" dirty="0">
                <a:solidFill>
                  <a:schemeClr val="accent1"/>
                </a:solidFill>
              </a:rPr>
              <a:t>my anaconda Python install didn't work for this.</a:t>
            </a:r>
          </a:p>
          <a:p>
            <a:pPr lvl="1"/>
            <a:r>
              <a:rPr lang="en-US" sz="2900" dirty="0" err="1">
                <a:solidFill>
                  <a:srgbClr val="FF0000"/>
                </a:solidFill>
              </a:rPr>
              <a:t>SyntaxError</a:t>
            </a:r>
            <a:r>
              <a:rPr lang="en-US" sz="2900" dirty="0">
                <a:solidFill>
                  <a:srgbClr val="FF0000"/>
                </a:solidFill>
              </a:rPr>
              <a:t>: (</a:t>
            </a:r>
            <a:r>
              <a:rPr lang="en-US" sz="2900" dirty="0" err="1">
                <a:solidFill>
                  <a:srgbClr val="FF0000"/>
                </a:solidFill>
              </a:rPr>
              <a:t>unicode</a:t>
            </a:r>
            <a:r>
              <a:rPr lang="en-US" sz="2900" dirty="0">
                <a:solidFill>
                  <a:srgbClr val="FF0000"/>
                </a:solidFill>
              </a:rPr>
              <a:t> error) 'utf-8' codec can't decode bytes in position 2-3: invalid continuation byte</a:t>
            </a:r>
          </a:p>
          <a:p>
            <a:r>
              <a:rPr lang="en-US" sz="3600" dirty="0"/>
              <a:t>Use Homebrew (</a:t>
            </a:r>
            <a:r>
              <a:rPr lang="en-US" sz="3600" dirty="0">
                <a:hlinkClick r:id="rId2"/>
              </a:rPr>
              <a:t>https://brew.sh</a:t>
            </a:r>
            <a:r>
              <a:rPr lang="en-US" sz="3600" dirty="0"/>
              <a:t>) Python instead with a  virtual environment: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300" dirty="0"/>
              <a:t>install Homebrew first (</a:t>
            </a:r>
            <a:r>
              <a:rPr lang="en-US" sz="3300" i="1" dirty="0"/>
              <a:t>see above link</a:t>
            </a:r>
            <a:r>
              <a:rPr lang="en-US" sz="33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300" dirty="0"/>
              <a:t>brew install python3</a:t>
            </a:r>
          </a:p>
          <a:p>
            <a:pPr lvl="2"/>
            <a:r>
              <a:rPr lang="en-US" sz="2500" dirty="0">
                <a:solidFill>
                  <a:srgbClr val="400BD9"/>
                </a:solidFill>
                <a:effectLst/>
                <a:latin typeface="Menlo" panose="020B0609030804020204" pitchFamily="49" charset="0"/>
              </a:rPr>
              <a:t>==&gt;</a:t>
            </a:r>
            <a:r>
              <a:rPr lang="en-US" sz="25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5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python@3.12</a:t>
            </a:r>
            <a:endParaRPr lang="en-US" sz="25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2"/>
            <a:r>
              <a:rPr lang="en-US" sz="2900" dirty="0">
                <a:solidFill>
                  <a:schemeClr val="accent1"/>
                </a:solidFill>
              </a:rPr>
              <a:t>Python has been installed as /opt/homebrew/bin/python3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install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nltk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Homebrew's Python (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use a virtual environment, let's call it </a:t>
            </a:r>
            <a:r>
              <a:rPr kumimoji="0" lang="en-US" sz="3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venv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/opt/homebrew/bin/python3 -m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source ~/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/bin/activate</a:t>
            </a: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(base) ~$ which python3</a:t>
            </a: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/Users/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/bin/python3</a:t>
            </a: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(base) ~$ python3 -m pip install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(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venv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(base) ~$ python3</a:t>
            </a:r>
          </a:p>
          <a:p>
            <a:pPr lvl="2">
              <a:defRPr/>
            </a:pPr>
            <a:r>
              <a:rPr lang="en-US" sz="25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 3.12.3</a:t>
            </a:r>
            <a:r>
              <a:rPr lang="en-US" sz="25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(main, Apr  9 2024, 08:09:14) [Clang 15.0.0 (clang-1500.3.9.4)] on </a:t>
            </a:r>
            <a:r>
              <a:rPr lang="en-US" sz="25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darwin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2"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wordnet as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F41C-FE9C-7979-8218-1975CE3C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and WordNet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CD3A-D773-8696-5732-C69F89E8D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7171"/>
            <a:ext cx="10515600" cy="39697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 /opt/homebrew/bin/</a:t>
            </a: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pip3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install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2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error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externally-managed-environment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×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This environment is externally managed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╰─&gt;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To install Python packages system-wide, try brew install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xyz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where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xyz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is the package you are trying to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install.</a:t>
            </a:r>
            <a:endParaRPr lang="en-US" sz="2000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If you wish to install a Python library that isn't in Homebrew,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 a virtual environment:</a:t>
            </a:r>
            <a:endParaRPr lang="en-US" sz="2000" dirty="0">
              <a:solidFill>
                <a:srgbClr val="B42419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python3 -m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path/to/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source path/to/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/bin/activate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42419"/>
                </a:solidFill>
                <a:effectLst/>
                <a:latin typeface="Menlo" panose="020B0609030804020204" pitchFamily="49" charset="0"/>
              </a:rPr>
              <a:t>   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python3 -m pip install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xyz</a:t>
            </a:r>
            <a:endParaRPr lang="en-US" sz="2000" dirty="0"/>
          </a:p>
        </p:txBody>
      </p:sp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D6C6FA0A-0F2B-F8F2-26D9-E299665838FE}"/>
              </a:ext>
            </a:extLst>
          </p:cNvPr>
          <p:cNvSpPr/>
          <p:nvPr/>
        </p:nvSpPr>
        <p:spPr>
          <a:xfrm rot="362793">
            <a:off x="4912296" y="1244880"/>
            <a:ext cx="4176584" cy="1078206"/>
          </a:xfrm>
          <a:prstGeom prst="downArrowCallout">
            <a:avLst>
              <a:gd name="adj1" fmla="val 25000"/>
              <a:gd name="adj2" fmla="val 33622"/>
              <a:gd name="adj3" fmla="val 25000"/>
              <a:gd name="adj4" fmla="val 64977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using pip3 outside a virtual environment is not recommended!</a:t>
            </a:r>
          </a:p>
        </p:txBody>
      </p:sp>
    </p:spTree>
    <p:extLst>
      <p:ext uri="{BB962C8B-B14F-4D97-AF65-F5344CB8AC3E}">
        <p14:creationId xmlns:p14="http://schemas.microsoft.com/office/powerpoint/2010/main" val="33742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651B-B527-FBA0-1A9E-8D6D96E1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NLTK and WordNet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5B315-C399-5641-E297-285317DD2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Turns out I should have just updated my anaconda Python: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conda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update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conda</a:t>
            </a:r>
            <a:endParaRPr lang="en-US" sz="2200" dirty="0">
              <a:solidFill>
                <a:srgbClr val="000000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conda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update --all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conda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update python   </a:t>
            </a: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which python</a:t>
            </a: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/Users/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/opt/anaconda3/bin/python</a:t>
            </a: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(base) ~$ python                               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 3.9.16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| packaged by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conda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-forge | (main, Feb  1 2023, 21:38:11)     </a:t>
            </a: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2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wordnet as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</a:t>
            </a:r>
            <a:endParaRPr lang="en-US" sz="2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wn.synsets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</a:t>
            </a:r>
            <a:r>
              <a:rPr lang="zh-TW" altLang="en-US" sz="2200" dirty="0">
                <a:latin typeface="Menlo" panose="020B0609030804020204" pitchFamily="49" charset="0"/>
                <a:cs typeface="Menlo" panose="020B0609030804020204" pitchFamily="49" charset="0"/>
              </a:rPr>
              <a:t>犬</a:t>
            </a:r>
            <a:r>
              <a:rPr lang="en-US" altLang="zh-TW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lang='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jpn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('dog.n.01'),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('spy.n.01')]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1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FFF6-CC0B-0DFD-3069-AC31AD48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100D-3705-FBF1-77DC-E0CE360ED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0719" cy="4351338"/>
          </a:xfrm>
        </p:spPr>
        <p:txBody>
          <a:bodyPr/>
          <a:lstStyle/>
          <a:p>
            <a:r>
              <a:rPr lang="en-US" sz="3200" i="1" dirty="0">
                <a:solidFill>
                  <a:schemeClr val="accent2"/>
                </a:solidFill>
              </a:rPr>
              <a:t>Fill out the course surveys please</a:t>
            </a:r>
          </a:p>
          <a:p>
            <a:r>
              <a:rPr lang="en-US" dirty="0"/>
              <a:t>WordNet: </a:t>
            </a:r>
          </a:p>
          <a:p>
            <a:pPr lvl="1"/>
            <a:r>
              <a:rPr lang="en-US" dirty="0"/>
              <a:t>a freely-available dictionary of English word senses organized by synonym (sets).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 for prepositional senses, e.g. </a:t>
            </a:r>
            <a:r>
              <a:rPr lang="en-US" i="1" dirty="0">
                <a:solidFill>
                  <a:schemeClr val="accent1"/>
                </a:solidFill>
              </a:rPr>
              <a:t>with, from, in</a:t>
            </a:r>
            <a:r>
              <a:rPr lang="en-US" dirty="0">
                <a:solidFill>
                  <a:schemeClr val="accent1"/>
                </a:solidFill>
              </a:rPr>
              <a:t> etc.</a:t>
            </a:r>
          </a:p>
          <a:p>
            <a:pPr lvl="1"/>
            <a:r>
              <a:rPr lang="en-US" dirty="0"/>
              <a:t>for </a:t>
            </a:r>
            <a:r>
              <a:rPr lang="en-US" b="1" dirty="0"/>
              <a:t>open class </a:t>
            </a:r>
            <a:r>
              <a:rPr lang="en-US" dirty="0"/>
              <a:t>words: nouns, verbs, adverbs and adjectives</a:t>
            </a:r>
          </a:p>
          <a:p>
            <a:pPr lvl="1"/>
            <a:r>
              <a:rPr lang="en-US" dirty="0"/>
              <a:t>can use it online (web interface) and inside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800" i="1" dirty="0">
                <a:solidFill>
                  <a:schemeClr val="accent5"/>
                </a:solidFill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next time, last lecture: we'll relate WordNet to word embeddings</a:t>
            </a:r>
            <a:endParaRPr lang="en-US" sz="3200" i="1" dirty="0">
              <a:solidFill>
                <a:schemeClr val="accent5"/>
              </a:solidFill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28E1F7B-DB40-CD4B-8069-777559984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438" r="3185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D005-BF96-DE4D-8F35-66C8A136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WordNet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88C83-41C7-F24A-A5FF-B17DC5AFC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Princeton</a:t>
            </a:r>
            <a:r>
              <a:rPr lang="en-US" dirty="0"/>
              <a:t> </a:t>
            </a:r>
            <a:r>
              <a:rPr lang="en-US" b="1" dirty="0"/>
              <a:t>WordNet</a:t>
            </a:r>
            <a:r>
              <a:rPr lang="en-US" dirty="0"/>
              <a:t>: a dictionary of English words with semantic relations </a:t>
            </a:r>
            <a:r>
              <a:rPr lang="en-US" dirty="0">
                <a:solidFill>
                  <a:schemeClr val="accent1"/>
                </a:solidFill>
              </a:rPr>
              <a:t>connecting</a:t>
            </a:r>
            <a:r>
              <a:rPr lang="en-US" dirty="0"/>
              <a:t> word senses</a:t>
            </a:r>
          </a:p>
          <a:p>
            <a:r>
              <a:rPr lang="en-US" dirty="0" err="1"/>
              <a:t>nltk</a:t>
            </a:r>
            <a:r>
              <a:rPr lang="en-US" dirty="0"/>
              <a:t> book: chapter 2 and 4</a:t>
            </a:r>
          </a:p>
        </p:txBody>
      </p:sp>
    </p:spTree>
    <p:extLst>
      <p:ext uri="{BB962C8B-B14F-4D97-AF65-F5344CB8AC3E}">
        <p14:creationId xmlns:p14="http://schemas.microsoft.com/office/powerpoint/2010/main" val="6511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079E-F88B-9649-963D-EF7D7DA0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EEFDD-A912-3F41-A15D-27EE744F6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6872"/>
          </a:xfrm>
        </p:spPr>
        <p:txBody>
          <a:bodyPr>
            <a:normAutofit fontScale="92500"/>
          </a:bodyPr>
          <a:lstStyle/>
          <a:p>
            <a:r>
              <a:rPr lang="en-US" dirty="0"/>
              <a:t>Relations between word senses grouped into synonym sets (</a:t>
            </a:r>
            <a:r>
              <a:rPr lang="en-US" b="1" dirty="0" err="1"/>
              <a:t>synsets</a:t>
            </a:r>
            <a:r>
              <a:rPr lang="en-US" dirty="0"/>
              <a:t>)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B2C12C2-C8F1-2040-9D3C-A9EA0F38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42" y="2507433"/>
            <a:ext cx="9265703" cy="29193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45E32B-1989-4518-1ADD-4A774FD23CC6}"/>
              </a:ext>
            </a:extLst>
          </p:cNvPr>
          <p:cNvSpPr/>
          <p:nvPr/>
        </p:nvSpPr>
        <p:spPr>
          <a:xfrm>
            <a:off x="3200400" y="5053914"/>
            <a:ext cx="1902941" cy="34598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29FD-59E2-A542-A0F2-87F7CA4D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 book: </a:t>
            </a:r>
            <a:r>
              <a:rPr lang="en-US" b="1" dirty="0"/>
              <a:t>2.5.1   Senses and Synonyms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695E5-C6DC-2B45-97EA-138FC5BB7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5177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Synonyms:</a:t>
            </a:r>
          </a:p>
          <a:p>
            <a:r>
              <a:rPr lang="en-US" dirty="0"/>
              <a:t>Benz is credited with the invention of the </a:t>
            </a:r>
            <a:r>
              <a:rPr lang="en-US" dirty="0">
                <a:solidFill>
                  <a:srgbClr val="FF0000"/>
                </a:solidFill>
              </a:rPr>
              <a:t>motorcar</a:t>
            </a:r>
            <a:r>
              <a:rPr lang="en-US" dirty="0"/>
              <a:t>.</a:t>
            </a:r>
          </a:p>
          <a:p>
            <a:r>
              <a:rPr lang="en-US" dirty="0"/>
              <a:t>Benz is credited with the invention of the </a:t>
            </a:r>
            <a:r>
              <a:rPr lang="en-US" dirty="0">
                <a:solidFill>
                  <a:srgbClr val="FF0000"/>
                </a:solidFill>
              </a:rPr>
              <a:t>automobile</a:t>
            </a:r>
            <a:r>
              <a:rPr lang="en-US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AAC5A-5FE5-6C4A-AA37-E32B1EBF2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6461" y="1825625"/>
            <a:ext cx="5585791" cy="470314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http://wordnetweb.princeton.edu/perl/webwn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401EB0E-91E7-4342-9AA9-26D1C514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765" y="2295939"/>
            <a:ext cx="4850296" cy="4040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0B959AD-9476-E248-9E80-87244CEB9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62" y="4813714"/>
            <a:ext cx="6229074" cy="10827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568B2C-4C1F-1749-AF6C-98AE6A991D0D}"/>
              </a:ext>
            </a:extLst>
          </p:cNvPr>
          <p:cNvCxnSpPr/>
          <p:nvPr/>
        </p:nvCxnSpPr>
        <p:spPr>
          <a:xfrm>
            <a:off x="4184374" y="3084512"/>
            <a:ext cx="1699591" cy="2083836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EB067F-F901-DF4D-B037-F834CE54E3ED}"/>
              </a:ext>
            </a:extLst>
          </p:cNvPr>
          <p:cNvCxnSpPr>
            <a:cxnSpLocks/>
          </p:cNvCxnSpPr>
          <p:nvPr/>
        </p:nvCxnSpPr>
        <p:spPr>
          <a:xfrm flipH="1">
            <a:off x="3597966" y="3995530"/>
            <a:ext cx="765312" cy="1172818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BDB8246E-FBED-A15C-D011-EAE5AB35C1AB}"/>
              </a:ext>
            </a:extLst>
          </p:cNvPr>
          <p:cNvSpPr/>
          <p:nvPr/>
        </p:nvSpPr>
        <p:spPr>
          <a:xfrm>
            <a:off x="9193695" y="5059018"/>
            <a:ext cx="1659835" cy="1133061"/>
          </a:xfrm>
          <a:prstGeom prst="lef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 this on!</a:t>
            </a:r>
          </a:p>
        </p:txBody>
      </p:sp>
    </p:spTree>
    <p:extLst>
      <p:ext uri="{BB962C8B-B14F-4D97-AF65-F5344CB8AC3E}">
        <p14:creationId xmlns:p14="http://schemas.microsoft.com/office/powerpoint/2010/main" val="42808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0E86-D611-CC40-8B9B-F4BF4FC9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nltk and WordNet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2A0A7B-409E-E049-8226-F69E04A65334}"/>
              </a:ext>
            </a:extLst>
          </p:cNvPr>
          <p:cNvSpPr/>
          <p:nvPr/>
        </p:nvSpPr>
        <p:spPr>
          <a:xfrm>
            <a:off x="996287" y="4121253"/>
            <a:ext cx="3019659" cy="1136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http://www.nltk.org/howto/wordnet.html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6B8AA4-9DDC-E84D-A150-17A4BC090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4509" y="1569308"/>
            <a:ext cx="6252183" cy="3688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94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A70C-152A-C943-B676-C36A47EB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 book: </a:t>
            </a:r>
            <a:r>
              <a:rPr lang="en-US" b="1" dirty="0"/>
              <a:t>2.5.1   Senses and Synonyms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BE42A-A1B0-B845-A7B5-B200B744A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810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wordnet as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('motorcar')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('car.n.01')]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s =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wn.synset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('car.n.1')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s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('car.n.01')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s.lemmas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[Lemma('car.n.01.car'), Lemma('car.n.01.auto'), Lemma('car.n.01.automobile'), Lemma('car.n.01.machine'), Lemma('car.n.01.motorcar')]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s.lemma_names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['car', 'auto', 'automobile', 'machine', 'motorcar']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s.definition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'a motor vehicle with four wheels; usually propelled by an internal combustion engine'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s.examples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['he needs a car to get to work']</a:t>
            </a:r>
          </a:p>
          <a:p>
            <a:endParaRPr lang="en-US" dirty="0"/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A46B60-B672-F84C-9B8B-607B6E7BE6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825625"/>
            <a:ext cx="5181600" cy="2820974"/>
          </a:xfr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E5FD9F-F9AD-634A-A17C-064153F978B2}"/>
              </a:ext>
            </a:extLst>
          </p:cNvPr>
          <p:cNvCxnSpPr>
            <a:cxnSpLocks/>
          </p:cNvCxnSpPr>
          <p:nvPr/>
        </p:nvCxnSpPr>
        <p:spPr>
          <a:xfrm>
            <a:off x="2100649" y="2533135"/>
            <a:ext cx="4992129" cy="160637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0DEFE39-5BE7-4098-13D3-B3F61E5157DA}"/>
              </a:ext>
            </a:extLst>
          </p:cNvPr>
          <p:cNvSpPr txBox="1"/>
          <p:nvPr/>
        </p:nvSpPr>
        <p:spPr>
          <a:xfrm>
            <a:off x="6096000" y="4981961"/>
            <a:ext cx="5520870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Key: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synset</a:t>
            </a:r>
            <a:r>
              <a:rPr lang="en-US" dirty="0"/>
              <a:t> = synonym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lemma</a:t>
            </a:r>
            <a:r>
              <a:rPr lang="en-US" dirty="0"/>
              <a:t> = word + sense number (member of </a:t>
            </a:r>
            <a:r>
              <a:rPr lang="en-US" dirty="0" err="1"/>
              <a:t>synset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(semantic) </a:t>
            </a:r>
            <a:r>
              <a:rPr lang="en-US" b="1" dirty="0"/>
              <a:t>relation</a:t>
            </a:r>
            <a:r>
              <a:rPr lang="en-US" dirty="0"/>
              <a:t> = link between </a:t>
            </a:r>
            <a:r>
              <a:rPr lang="en-US" dirty="0" err="1"/>
              <a:t>synset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19756-F642-9443-B424-327E43A1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nltk WordNet Notation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0C836-1FC7-F545-864D-804470B93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2" y="2038864"/>
            <a:ext cx="11096367" cy="43372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 err="1"/>
              <a:t>synset</a:t>
            </a:r>
            <a:r>
              <a:rPr lang="en-US" dirty="0"/>
              <a:t> is uniquely identified with a 3-part name of the form: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word.pos.nn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800" dirty="0"/>
              <a:t>word = "head" of the </a:t>
            </a:r>
            <a:r>
              <a:rPr lang="en-US" sz="2800" dirty="0" err="1"/>
              <a:t>synset</a:t>
            </a:r>
            <a:r>
              <a:rPr lang="en-US" sz="2800" dirty="0"/>
              <a:t> is the first </a:t>
            </a:r>
            <a:r>
              <a:rPr lang="en-US" sz="2800" b="1" dirty="0"/>
              <a:t>lemma</a:t>
            </a:r>
            <a:r>
              <a:rPr lang="en-US" sz="2800" dirty="0"/>
              <a:t> listed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pos = [</a:t>
            </a:r>
            <a:r>
              <a:rPr lang="en-US" sz="2800" dirty="0" err="1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asrnv</a:t>
            </a:r>
            <a:r>
              <a:rPr lang="en-US" sz="2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]	(part of speech: adjective/satellite/adverb/noun/verb)</a:t>
            </a:r>
          </a:p>
          <a:p>
            <a:pPr marL="0" indent="0">
              <a:buNone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('dog')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('dog.n.01'),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('frump.n.01'),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('dog.n.03'),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('cad.n.01'),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('frank.n.02'),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('pawl.n.01'),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('andiron.n.01'),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('chase.v.01')]</a:t>
            </a:r>
          </a:p>
          <a:p>
            <a:pPr marL="0" indent="0">
              <a:buNone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wn.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('animal')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('animal.n.01'),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Synset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('animal.s.01')]</a:t>
            </a:r>
          </a:p>
        </p:txBody>
      </p:sp>
    </p:spTree>
    <p:extLst>
      <p:ext uri="{BB962C8B-B14F-4D97-AF65-F5344CB8AC3E}">
        <p14:creationId xmlns:p14="http://schemas.microsoft.com/office/powerpoint/2010/main" val="17465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2218</Words>
  <Application>Microsoft Macintosh PowerPoint</Application>
  <PresentationFormat>Widescreen</PresentationFormat>
  <Paragraphs>193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Menlo</vt:lpstr>
      <vt:lpstr>Office Theme</vt:lpstr>
      <vt:lpstr>LING 388: Computers and Language</vt:lpstr>
      <vt:lpstr>Last Time</vt:lpstr>
      <vt:lpstr>Today's Topic</vt:lpstr>
      <vt:lpstr>WordNet</vt:lpstr>
      <vt:lpstr>WordNet</vt:lpstr>
      <vt:lpstr>nltk book: 2.5.1   Senses and Synonyms</vt:lpstr>
      <vt:lpstr>nltk and WordNet</vt:lpstr>
      <vt:lpstr>nltk book: 2.5.1   Senses and Synonyms</vt:lpstr>
      <vt:lpstr>nltk WordNet Notation</vt:lpstr>
      <vt:lpstr>nltk book: 2.5.2   The WordNet Hierarchy</vt:lpstr>
      <vt:lpstr>nltk book: 2.5.2   The WordNet Hierarchy</vt:lpstr>
      <vt:lpstr>Full hyponymy</vt:lpstr>
      <vt:lpstr>Full hyponymy</vt:lpstr>
      <vt:lpstr>Full hyponymy</vt:lpstr>
      <vt:lpstr>Full hyponymy</vt:lpstr>
      <vt:lpstr>Full hyponymy</vt:lpstr>
      <vt:lpstr>WordNet</vt:lpstr>
      <vt:lpstr>WordNet: adjectives and satellites</vt:lpstr>
      <vt:lpstr>WordNet: satellites via similar to</vt:lpstr>
      <vt:lpstr>WordNet: satellites via similar to</vt:lpstr>
      <vt:lpstr>Lemma relations</vt:lpstr>
      <vt:lpstr>Synset relations</vt:lpstr>
      <vt:lpstr>NLTK and WordNet</vt:lpstr>
      <vt:lpstr>NLTK and WordNet</vt:lpstr>
      <vt:lpstr>NLTK and WordNet</vt:lpstr>
      <vt:lpstr>NLTK and WordNet</vt:lpstr>
      <vt:lpstr>NLTK and WordNet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4</cp:revision>
  <dcterms:created xsi:type="dcterms:W3CDTF">2024-04-24T19:54:21Z</dcterms:created>
  <dcterms:modified xsi:type="dcterms:W3CDTF">2024-04-25T00:50:20Z</dcterms:modified>
</cp:coreProperties>
</file>