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91" r:id="rId3"/>
    <p:sldId id="292" r:id="rId4"/>
    <p:sldId id="293" r:id="rId5"/>
    <p:sldId id="339" r:id="rId6"/>
    <p:sldId id="340" r:id="rId7"/>
    <p:sldId id="341" r:id="rId8"/>
    <p:sldId id="342" r:id="rId9"/>
    <p:sldId id="295" r:id="rId10"/>
    <p:sldId id="296" r:id="rId11"/>
    <p:sldId id="299" r:id="rId12"/>
    <p:sldId id="300" r:id="rId13"/>
    <p:sldId id="301" r:id="rId14"/>
    <p:sldId id="298" r:id="rId15"/>
    <p:sldId id="302" r:id="rId16"/>
    <p:sldId id="303" r:id="rId17"/>
    <p:sldId id="305" r:id="rId18"/>
    <p:sldId id="338" r:id="rId19"/>
    <p:sldId id="304" r:id="rId20"/>
    <p:sldId id="306" r:id="rId21"/>
    <p:sldId id="307" r:id="rId22"/>
    <p:sldId id="331" r:id="rId23"/>
    <p:sldId id="332" r:id="rId24"/>
    <p:sldId id="336" r:id="rId25"/>
    <p:sldId id="33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E907-1728-BFF4-B2C0-BE8894735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064FD-ADB6-CD10-4732-40615F3B6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8A0F7-2ECA-0312-5217-17E69ABC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6FDA5-4368-27E8-3909-6A4C6185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D0A04-C2F2-1755-F543-60176D14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0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7633-2308-1F51-1584-D56678C0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6CA00-9B6C-7175-CFA7-C0AB54987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9EB9-A75C-893F-6D78-D4BFE1AD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4C8B-EA99-15B2-E71B-BBB731CF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A1CEB-712A-BA5E-2518-9164BFC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BAF8A6-646C-D400-51C8-547E981E9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D04DF-779D-0396-A700-5DBE29AC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475F-E48F-5C4B-4E5A-D7075248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8EA9-8AD0-4EF2-4543-5628E5CB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EEEA1-C984-AA70-540D-A414815F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8E79-B1DC-159C-3F63-30B0B9BC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F4B0-4615-1345-74A3-F6C2C927C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2AB3A-BDFC-6396-CFE8-76E9521B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A3394-E728-43B2-9D31-5C8F9DC4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FAA9C-273D-42AC-2820-E63AF33C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8A75-B4CA-CBB0-F9C2-E423DFC8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D074D-7B43-EADA-5BE2-297F2859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98B2-4924-5F9A-FB46-2D0A8946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29697-4A79-3D5D-6BD9-939A03AA4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A4DBC-B3BB-2E5A-C233-E45D4060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3213-30D4-787C-6E0F-27E941C7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C7B40-FF4E-5FA0-425D-720418F10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D9FF6-E914-E7C2-84DC-DEB8A7D1F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52FE3-F4E4-4C20-4445-48920EBA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CBD23-BEDC-5E55-D001-64DB1545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4F302-0094-C20E-44CA-E78EB8B2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0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F8BB-2B29-F429-E2CF-8FF54A40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04E8D-8D93-D32C-7B7E-FD697899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AB910-6C47-C1D9-A250-38876FF1D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560FC-A7B3-FB32-8A4E-C3236F8E1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E0755-ABC9-A735-5453-AC4692D73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546D3A-D705-AE58-1328-3E67F239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50881-4BA7-7CE4-B606-CCB7A8C90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C3654-CEE6-63F4-A92C-82F890A9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C4AA-4BD0-E256-A625-3B056E47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2FE45-C3B9-B925-AF67-D0E5B682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D93B6-395C-B1DD-431D-A9674C97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13BD6-DA26-43AC-42FB-C62360ED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0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9E32FE-28BD-D6AF-0CB0-845F70E2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BDD72-A4E0-4029-C5DF-63D1D158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22CA5-5156-92C7-B55C-3376DDA4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3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3935-B236-CC04-388E-42114E40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0D607-C99C-6D1A-E177-855095D0C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C38DB-6E37-D68D-EBFB-1623EF45C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48968-1EF5-F825-7EA0-E7013461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EA6BB-973F-A75A-F144-0AFBE068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CC17-5EB4-F916-2BD8-D203BD41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25FA-83EF-D2AE-F239-1C693202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A236C-98E9-DB73-A80B-A22F163BF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5E6E6-3589-46CD-664D-C686E972C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F64C3-3872-55D3-5FC5-AAE0B907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95B34-A721-0DD2-41AC-F417C95D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022E5-3749-A2C6-194D-5E00DA33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5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3C24C6-88B4-6CCF-01C8-328C156A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076B-29D1-89AC-040F-0274CE748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6BF-1E4F-B866-172B-1F87FAB00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75FA9-7C2A-8F46-BB49-FE52D84A6C51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7A5C7-2F00-4B38-2B5D-B339C9D52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A45F4-5415-7032-74E4-5BFF6694C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BCD9B-C306-4146-8F01-3C45E382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rriam-webster.com/dictionary/with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27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1C5A-96B5-EBDA-289A-45C3DD1A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g2.txt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27219-1B90-4854-C729-5E70C94A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Consider: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 man with a telescope saw the boy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 man with a telescope saw the boy with a telescope</a:t>
            </a:r>
          </a:p>
          <a:p>
            <a:r>
              <a:rPr lang="en-US" dirty="0"/>
              <a:t>How many parses and which sense(s) of </a:t>
            </a:r>
            <a:r>
              <a:rPr lang="en-US" i="1" dirty="0"/>
              <a:t>with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0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B23DB-B9E2-01D8-334C-80CEF40F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Preposition senses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C82A5-45A3-BAEC-268E-E8A83515D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depends on the verb (predicate)</a:t>
            </a:r>
          </a:p>
          <a:p>
            <a:r>
              <a:rPr lang="en-US" dirty="0"/>
              <a:t>Examples (from dictionary):</a:t>
            </a:r>
          </a:p>
          <a:p>
            <a:pPr lvl="1"/>
            <a:r>
              <a:rPr lang="en-US" b="0" i="0" u="none" strike="noStrike" dirty="0">
                <a:solidFill>
                  <a:srgbClr val="757575"/>
                </a:solidFill>
                <a:effectLst/>
                <a:latin typeface="Open Sans" panose="020B0606030504020204" pitchFamily="34" charset="0"/>
              </a:rPr>
              <a:t>He wants to marry someone </a:t>
            </a:r>
            <a:r>
              <a:rPr lang="en-US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en-US" b="0" i="0" u="none" strike="noStrike" dirty="0">
                <a:solidFill>
                  <a:srgbClr val="757575"/>
                </a:solidFill>
                <a:effectLst/>
                <a:latin typeface="Open Sans" panose="020B0606030504020204" pitchFamily="34" charset="0"/>
              </a:rPr>
              <a:t> a lot of money.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graduated from college 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honors.</a:t>
            </a:r>
          </a:p>
          <a:p>
            <a:r>
              <a:rPr lang="en-US" dirty="0"/>
              <a:t>How many parses and which senses of </a:t>
            </a:r>
            <a:r>
              <a:rPr lang="en-US" i="1" dirty="0"/>
              <a:t>with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713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FE4C99-F861-3B11-84CB-00A46CF8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Preposition senses</a:t>
            </a:r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C94DC2A-B6CF-5C0F-7E77-1DC8FD8BB9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3731" y="1825625"/>
            <a:ext cx="3990284" cy="4734972"/>
          </a:xfrm>
          <a:ln>
            <a:solidFill>
              <a:schemeClr val="tx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218AF5-1EC6-09ED-2DE2-BFE274E710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Grammar (in principle) should allow us to attach the PP at: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NP (</a:t>
            </a:r>
            <a:r>
              <a:rPr lang="en-US" sz="2800" i="1" dirty="0"/>
              <a:t>someone</a:t>
            </a:r>
            <a:r>
              <a:rPr lang="en-US" sz="28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VP (</a:t>
            </a:r>
            <a:r>
              <a:rPr lang="en-US" sz="2800" i="1" dirty="0"/>
              <a:t>marry</a:t>
            </a:r>
            <a:r>
              <a:rPr lang="en-US" sz="28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VP (</a:t>
            </a:r>
            <a:r>
              <a:rPr lang="en-US" sz="2800" i="1" dirty="0"/>
              <a:t>to</a:t>
            </a:r>
            <a:r>
              <a:rPr lang="en-US" sz="28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VP (</a:t>
            </a:r>
            <a:r>
              <a:rPr lang="en-US" sz="2800" i="1" dirty="0"/>
              <a:t>wants</a:t>
            </a:r>
            <a:r>
              <a:rPr lang="en-US" sz="2800" dirty="0"/>
              <a:t>)</a:t>
            </a:r>
          </a:p>
          <a:p>
            <a:r>
              <a:rPr lang="en-US" sz="3200" dirty="0"/>
              <a:t>Question:</a:t>
            </a:r>
          </a:p>
          <a:p>
            <a:pPr lvl="1"/>
            <a:r>
              <a:rPr lang="en-US" sz="2800" dirty="0"/>
              <a:t>which attachment points are possible here?</a:t>
            </a:r>
          </a:p>
        </p:txBody>
      </p:sp>
    </p:spTree>
    <p:extLst>
      <p:ext uri="{BB962C8B-B14F-4D97-AF65-F5344CB8AC3E}">
        <p14:creationId xmlns:p14="http://schemas.microsoft.com/office/powerpoint/2010/main" val="291086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FE4C99-F861-3B11-84CB-00A46CF8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Preposition senses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218AF5-1EC6-09ED-2DE2-BFE274E710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/>
              <a:t>Grammar (in principle) should allow us to attach the PP at: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NP (</a:t>
            </a:r>
            <a:r>
              <a:rPr lang="en-US" sz="2800" i="1" dirty="0"/>
              <a:t>college</a:t>
            </a:r>
            <a:r>
              <a:rPr lang="en-US" sz="28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VP (</a:t>
            </a:r>
            <a:r>
              <a:rPr lang="en-US" sz="2800" i="1" dirty="0"/>
              <a:t>graduated</a:t>
            </a:r>
            <a:r>
              <a:rPr lang="en-US" sz="2800" dirty="0"/>
              <a:t>)</a:t>
            </a:r>
          </a:p>
          <a:p>
            <a:r>
              <a:rPr lang="en-US" sz="3200" dirty="0"/>
              <a:t>Question:</a:t>
            </a:r>
          </a:p>
          <a:p>
            <a:pPr lvl="1"/>
            <a:r>
              <a:rPr lang="en-US" sz="2800" dirty="0"/>
              <a:t>which attachment points are possible here?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11933-717C-6BBD-D870-73349BBB562B}"/>
              </a:ext>
            </a:extLst>
          </p:cNvPr>
          <p:cNvSpPr txBox="1"/>
          <p:nvPr/>
        </p:nvSpPr>
        <p:spPr>
          <a:xfrm>
            <a:off x="3329609" y="5267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8" descr="Diagram, radar chart&#10;&#10;Description automatically generated">
            <a:extLst>
              <a:ext uri="{FF2B5EF4-FFF2-40B4-BE49-F238E27FC236}">
                <a16:creationId xmlns:a16="http://schemas.microsoft.com/office/drawing/2014/main" id="{95E3BD92-A224-804E-14B8-088F94D534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66606"/>
            <a:ext cx="5181600" cy="386937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14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1CCF-0E41-AA4B-70CE-B69BA8D0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Prepositions are polysemous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00B39-47BF-E425-505F-D7629D5F69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Generally speaking …</a:t>
            </a:r>
          </a:p>
          <a:p>
            <a:pPr lvl="1"/>
            <a:r>
              <a:rPr lang="en-US" dirty="0"/>
              <a:t>But the number of senses vary</a:t>
            </a:r>
          </a:p>
          <a:p>
            <a:pPr lvl="1"/>
            <a:r>
              <a:rPr lang="en-US" dirty="0"/>
              <a:t>Example: the Merriam Webster entry for </a:t>
            </a:r>
            <a:r>
              <a:rPr lang="en-US" i="1" dirty="0"/>
              <a:t>from</a:t>
            </a:r>
          </a:p>
        </p:txBody>
      </p:sp>
      <p:pic>
        <p:nvPicPr>
          <p:cNvPr id="5" name="Content Placeholder 4" descr="Text, application&#10;&#10;Description automatically generated">
            <a:extLst>
              <a:ext uri="{FF2B5EF4-FFF2-40B4-BE49-F238E27FC236}">
                <a16:creationId xmlns:a16="http://schemas.microsoft.com/office/drawing/2014/main" id="{871179FD-06FF-062B-342C-63E3D4FF14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2848" y="1825625"/>
            <a:ext cx="4241969" cy="479148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51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BAF4-D25B-BB08-385F-B947FD78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Empty categories</a:t>
            </a:r>
          </a:p>
        </p:txBody>
      </p:sp>
      <p:pic>
        <p:nvPicPr>
          <p:cNvPr id="6" name="Content Placeholder 5" descr="Chart, radar chart&#10;&#10;Description automatically generated">
            <a:extLst>
              <a:ext uri="{FF2B5EF4-FFF2-40B4-BE49-F238E27FC236}">
                <a16:creationId xmlns:a16="http://schemas.microsoft.com/office/drawing/2014/main" id="{056BC04B-127B-6423-68EE-56317B2E08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0871" y="1825625"/>
            <a:ext cx="3315737" cy="4351338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C4EEE-6F5E-1F42-F1B1-636A1C843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859" y="1825625"/>
            <a:ext cx="6855941" cy="4351338"/>
          </a:xfrm>
        </p:spPr>
        <p:txBody>
          <a:bodyPr>
            <a:normAutofit/>
          </a:bodyPr>
          <a:lstStyle/>
          <a:p>
            <a:r>
              <a:rPr lang="en-US" dirty="0"/>
              <a:t>Consider:</a:t>
            </a:r>
          </a:p>
          <a:p>
            <a:pPr lvl="1"/>
            <a:r>
              <a:rPr lang="en-US" sz="2000" b="0" i="0" u="none" strike="noStrike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 chicken is ready to eat</a:t>
            </a:r>
          </a:p>
          <a:p>
            <a:r>
              <a:rPr lang="en-US" dirty="0"/>
              <a:t>Do you spot the ambiguity?</a:t>
            </a:r>
          </a:p>
          <a:p>
            <a:r>
              <a:rPr lang="en-US" dirty="0"/>
              <a:t>Predicate </a:t>
            </a:r>
            <a:r>
              <a:rPr lang="en-US" i="1" dirty="0"/>
              <a:t>eat</a:t>
            </a:r>
            <a:r>
              <a:rPr lang="en-US" dirty="0"/>
              <a:t>: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 eat y</a:t>
            </a:r>
            <a:r>
              <a:rPr lang="en-US" dirty="0"/>
              <a:t> (</a:t>
            </a:r>
            <a:r>
              <a:rPr lang="en-US" i="1" dirty="0"/>
              <a:t>part of its meaning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both of which are missing in the parse</a:t>
            </a:r>
          </a:p>
          <a:p>
            <a:r>
              <a:rPr lang="en-US" dirty="0"/>
              <a:t>Grammar: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 -&gt; VP </a:t>
            </a:r>
            <a:r>
              <a:rPr lang="en-US" dirty="0"/>
              <a:t>should be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 -&gt; NP VP </a:t>
            </a:r>
            <a:r>
              <a:rPr lang="en-US" dirty="0"/>
              <a:t>(</a:t>
            </a:r>
            <a:r>
              <a:rPr lang="en-US" i="1" dirty="0"/>
              <a:t>encode</a:t>
            </a:r>
            <a:r>
              <a:rPr lang="en-US" dirty="0"/>
              <a:t> x)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 -&gt; VB</a:t>
            </a:r>
            <a:r>
              <a:rPr lang="en-US" dirty="0"/>
              <a:t> should be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 -&gt; VB NP</a:t>
            </a:r>
            <a:r>
              <a:rPr lang="en-US" dirty="0"/>
              <a:t> (</a:t>
            </a:r>
            <a:r>
              <a:rPr lang="en-US" i="1" dirty="0"/>
              <a:t>encode</a:t>
            </a:r>
            <a:r>
              <a:rPr lang="en-US" dirty="0"/>
              <a:t> y)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5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40E2-0405-9A98-7640-E02CAF85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Empty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D7DD-107E-B211-4577-56867A3B7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But NP arguments of </a:t>
            </a:r>
            <a:r>
              <a:rPr lang="en-US" sz="3200" i="1" dirty="0"/>
              <a:t>eat</a:t>
            </a:r>
            <a:r>
              <a:rPr lang="en-US" sz="3200" dirty="0"/>
              <a:t> aren't spelled out here.</a:t>
            </a:r>
          </a:p>
          <a:p>
            <a:r>
              <a:rPr lang="en-US" b="1" dirty="0"/>
              <a:t>Note</a:t>
            </a:r>
            <a:r>
              <a:rPr lang="en-US" dirty="0"/>
              <a:t>: empty category rules are permitted under </a:t>
            </a:r>
            <a:r>
              <a:rPr lang="en-US" dirty="0" err="1"/>
              <a:t>nltk</a:t>
            </a:r>
            <a:r>
              <a:rPr lang="en-US" dirty="0"/>
              <a:t> CFG:</a:t>
            </a:r>
          </a:p>
          <a:p>
            <a:pPr marL="457200" lvl="1" indent="0">
              <a:buNone/>
            </a:pPr>
            <a:r>
              <a:rPr lang="en-US" sz="2800" dirty="0"/>
              <a:t>Example:</a:t>
            </a:r>
          </a:p>
          <a:p>
            <a:pPr lvl="1"/>
            <a:r>
              <a:rPr lang="en-US" dirty="0"/>
              <a:t> 	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appearing</a:t>
            </a:r>
            <a:r>
              <a:rPr lang="en-US" dirty="0"/>
              <a:t> </a:t>
            </a:r>
            <a:r>
              <a:rPr lang="en-US" i="1" dirty="0"/>
              <a:t>on its own line</a:t>
            </a:r>
            <a:r>
              <a:rPr lang="en-US" dirty="0"/>
              <a:t>)</a:t>
            </a:r>
          </a:p>
          <a:p>
            <a:r>
              <a:rPr lang="en-US" dirty="0"/>
              <a:t>Let's create a new grammar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g3.txt</a:t>
            </a:r>
            <a:r>
              <a:rPr lang="en-US" dirty="0"/>
              <a:t> to incorporate this</a:t>
            </a:r>
          </a:p>
        </p:txBody>
      </p:sp>
    </p:spTree>
    <p:extLst>
      <p:ext uri="{BB962C8B-B14F-4D97-AF65-F5344CB8AC3E}">
        <p14:creationId xmlns:p14="http://schemas.microsoft.com/office/powerpoint/2010/main" val="343062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3AFB-B209-EE29-7728-AA264152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g3.txt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4A78-E0D4-61E8-8C17-285EF2437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64795" cy="4351338"/>
          </a:xfrm>
        </p:spPr>
        <p:txBody>
          <a:bodyPr>
            <a:normAutofit/>
          </a:bodyPr>
          <a:lstStyle/>
          <a:p>
            <a:r>
              <a:rPr lang="en-US" dirty="0"/>
              <a:t>Input via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.split()</a:t>
            </a:r>
            <a:r>
              <a:rPr lang="en-US" dirty="0"/>
              <a:t> from the Terminal: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parser =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nltk.ChartParser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nltk.CFG.fromstring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(open('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gchicken.txt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').read()))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tree 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parser.parse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input().split()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tree.draw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the chicken is ready to eat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</p:txBody>
      </p:sp>
    </p:spTree>
    <p:extLst>
      <p:ext uri="{BB962C8B-B14F-4D97-AF65-F5344CB8AC3E}">
        <p14:creationId xmlns:p14="http://schemas.microsoft.com/office/powerpoint/2010/main" val="1421387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7028-F64F-C063-6481-12B2CA04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g3.txt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E8735-2A6B-F01F-C71F-472AFD13E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0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We haven't limited PRO to occur only in nonfinite clauses.</a:t>
            </a:r>
          </a:p>
          <a:p>
            <a:r>
              <a:rPr lang="en-US" dirty="0"/>
              <a:t>We can modify the grammar to only permit:</a:t>
            </a:r>
          </a:p>
          <a:p>
            <a:pPr lvl="1"/>
            <a:r>
              <a:rPr lang="en-US" sz="2800" dirty="0"/>
              <a:t>PRO to eat fish</a:t>
            </a:r>
          </a:p>
          <a:p>
            <a:pPr lvl="1"/>
            <a:r>
              <a:rPr lang="en-US" sz="2800" i="1" dirty="0"/>
              <a:t>the chicken is ready to eat fish</a:t>
            </a:r>
          </a:p>
          <a:p>
            <a:r>
              <a:rPr lang="en-US" dirty="0"/>
              <a:t>and exclude:</a:t>
            </a:r>
          </a:p>
          <a:p>
            <a:pPr lvl="1"/>
            <a:r>
              <a:rPr lang="en-US" sz="2800" dirty="0"/>
              <a:t>PRO eat fish</a:t>
            </a:r>
          </a:p>
          <a:p>
            <a:pPr lvl="1"/>
            <a:r>
              <a:rPr lang="en-US" sz="2800" dirty="0"/>
              <a:t>*</a:t>
            </a:r>
            <a:r>
              <a:rPr lang="en-US" sz="2800" i="1" dirty="0"/>
              <a:t>the chicken is ready eat fish</a:t>
            </a:r>
          </a:p>
        </p:txBody>
      </p:sp>
    </p:spTree>
    <p:extLst>
      <p:ext uri="{BB962C8B-B14F-4D97-AF65-F5344CB8AC3E}">
        <p14:creationId xmlns:p14="http://schemas.microsoft.com/office/powerpoint/2010/main" val="1485449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23AFB-B209-EE29-7728-AA264152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g3.txt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FE758-6060-EADE-B578-425440691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Using empty category rule: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</a:t>
            </a:r>
          </a:p>
          <a:p>
            <a:r>
              <a:rPr lang="en-US" sz="2400" dirty="0"/>
              <a:t>we should be able to generate this parse.</a:t>
            </a:r>
          </a:p>
          <a:p>
            <a:r>
              <a:rPr lang="en-US" sz="2400" dirty="0"/>
              <a:t>Question:</a:t>
            </a:r>
          </a:p>
          <a:p>
            <a:pPr lvl="1"/>
            <a:r>
              <a:rPr lang="en-US" dirty="0"/>
              <a:t>How do we interpret the empty NPs?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BE51DE15-0F65-F90C-8DAF-CC6F9EA15A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0258" y="2081372"/>
            <a:ext cx="4443620" cy="3781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11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A947-AD87-86D6-A943-81209477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BEBDE-86D5-AE1B-B5A1-B8BEDD7DB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You should be working on your Term Project</a:t>
            </a:r>
          </a:p>
          <a:p>
            <a:r>
              <a:rPr lang="en-US" sz="3200" dirty="0"/>
              <a:t>Last Time "programming"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PP attachment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word sense disambiguation (WSD)</a:t>
            </a:r>
          </a:p>
          <a:p>
            <a:r>
              <a:rPr lang="en-US" sz="3200" dirty="0"/>
              <a:t>Today, more grammar stuff …</a:t>
            </a:r>
          </a:p>
          <a:p>
            <a:pPr lvl="1"/>
            <a:r>
              <a:rPr lang="en-US" sz="2800" i="1" dirty="0">
                <a:solidFill>
                  <a:schemeClr val="accent2"/>
                </a:solidFill>
              </a:rPr>
              <a:t>more hands-on programming</a:t>
            </a:r>
          </a:p>
          <a:p>
            <a:pPr lvl="1"/>
            <a:r>
              <a:rPr lang="en-US" sz="2800" dirty="0"/>
              <a:t>empty categories and ambiguity</a:t>
            </a:r>
          </a:p>
          <a:p>
            <a:pPr lvl="1"/>
            <a:r>
              <a:rPr lang="en-US" sz="2800" i="1" dirty="0"/>
              <a:t>the chicken is ready to eat</a:t>
            </a:r>
          </a:p>
        </p:txBody>
      </p:sp>
    </p:spTree>
    <p:extLst>
      <p:ext uri="{BB962C8B-B14F-4D97-AF65-F5344CB8AC3E}">
        <p14:creationId xmlns:p14="http://schemas.microsoft.com/office/powerpoint/2010/main" val="36184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3AFB-B209-EE29-7728-AA264152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g3.txt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4A78-E0D4-61E8-8C17-285EF243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Notation:</a:t>
            </a:r>
          </a:p>
          <a:p>
            <a:pPr lvl="1"/>
            <a:r>
              <a:rPr lang="en-US" sz="2800" dirty="0"/>
              <a:t>Let PRO stand for an empty subject of a nonfinite clause. </a:t>
            </a:r>
          </a:p>
          <a:p>
            <a:pPr lvl="1"/>
            <a:r>
              <a:rPr lang="en-US" sz="2800" dirty="0"/>
              <a:t>Use pro stand for an empty object (pro and PRO are pronouns)</a:t>
            </a:r>
          </a:p>
          <a:p>
            <a:pPr lvl="1"/>
            <a:r>
              <a:rPr lang="en-US" sz="2800" dirty="0"/>
              <a:t>Use indices (subscript</a:t>
            </a:r>
            <a:r>
              <a:rPr lang="en-US" sz="2800" baseline="-25000" dirty="0"/>
              <a:t> </a:t>
            </a:r>
            <a:r>
              <a:rPr lang="en-US" sz="2800" baseline="-25000" dirty="0" err="1"/>
              <a:t>i</a:t>
            </a:r>
            <a:r>
              <a:rPr lang="en-US" sz="2800" dirty="0"/>
              <a:t> below) to indicate coreference.</a:t>
            </a:r>
          </a:p>
          <a:p>
            <a:pPr lvl="1"/>
            <a:r>
              <a:rPr lang="en-US" sz="2800" dirty="0"/>
              <a:t>Use subscript </a:t>
            </a:r>
            <a:r>
              <a:rPr lang="en-US" sz="2800" baseline="-25000" dirty="0"/>
              <a:t>arb</a:t>
            </a:r>
            <a:r>
              <a:rPr lang="en-US" sz="2800" dirty="0"/>
              <a:t> to stand for arbitrary reference.</a:t>
            </a:r>
          </a:p>
          <a:p>
            <a:r>
              <a:rPr lang="en-US" sz="3200" dirty="0"/>
              <a:t>Interpretations: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i="1" dirty="0"/>
              <a:t>the </a:t>
            </a:r>
            <a:r>
              <a:rPr lang="en-US" sz="2800" i="1" dirty="0" err="1"/>
              <a:t>chicken</a:t>
            </a:r>
            <a:r>
              <a:rPr lang="en-US" sz="2800" baseline="-25000" dirty="0" err="1"/>
              <a:t>i</a:t>
            </a:r>
            <a:r>
              <a:rPr lang="en-US" sz="2800" dirty="0"/>
              <a:t> is ready </a:t>
            </a:r>
            <a:r>
              <a:rPr lang="en-US" sz="2800" dirty="0" err="1"/>
              <a:t>PRO</a:t>
            </a:r>
            <a:r>
              <a:rPr lang="en-US" sz="2800" baseline="-25000" dirty="0" err="1"/>
              <a:t>i</a:t>
            </a:r>
            <a:r>
              <a:rPr lang="en-US" sz="2800" dirty="0"/>
              <a:t> to eat (pro)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i="1" dirty="0"/>
              <a:t>the </a:t>
            </a:r>
            <a:r>
              <a:rPr lang="en-US" sz="2800" i="1" dirty="0" err="1"/>
              <a:t>chicken</a:t>
            </a:r>
            <a:r>
              <a:rPr lang="en-US" sz="2800" baseline="-25000" dirty="0" err="1"/>
              <a:t>i</a:t>
            </a:r>
            <a:r>
              <a:rPr lang="en-US" sz="2800" dirty="0"/>
              <a:t> is ready </a:t>
            </a:r>
            <a:r>
              <a:rPr lang="en-US" sz="2800" dirty="0" err="1"/>
              <a:t>PRO</a:t>
            </a:r>
            <a:r>
              <a:rPr lang="en-US" sz="2800" baseline="-25000" dirty="0" err="1"/>
              <a:t>arb</a:t>
            </a:r>
            <a:r>
              <a:rPr lang="en-US" sz="2800" dirty="0"/>
              <a:t> to eat </a:t>
            </a:r>
            <a:r>
              <a:rPr lang="en-US" sz="2800" i="1" dirty="0" err="1"/>
              <a:t>pro</a:t>
            </a:r>
            <a:r>
              <a:rPr lang="en-US" sz="2800" baseline="-25000" dirty="0" err="1"/>
              <a:t>i</a:t>
            </a:r>
            <a:endParaRPr lang="en-US" sz="2800" i="1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1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D066F-6525-A773-0A3B-0E007726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184428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g3.txt</a:t>
            </a:r>
            <a:endParaRPr lang="en-US" sz="32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2C528-83E7-8376-A4D9-D8D7ABD07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571259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Let's modify the grammar to incorporate PRO and pro…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AF9A766-1F0B-ABE6-D927-172BCB56E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42" y="2061692"/>
            <a:ext cx="5221901" cy="4033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5473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A98F-F086-B5B8-63A6-C069F277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and the chicken sentence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F5CC36-A106-27C4-E6B6-30C8091F7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00" y="3429000"/>
            <a:ext cx="10007600" cy="232410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EDFE43-2797-6AEA-97E9-E4BD79E2A16E}"/>
              </a:ext>
            </a:extLst>
          </p:cNvPr>
          <p:cNvSpPr txBox="1"/>
          <p:nvPr/>
        </p:nvSpPr>
        <p:spPr>
          <a:xfrm>
            <a:off x="1092200" y="1928902"/>
            <a:ext cx="522219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the chicken is ready to 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the </a:t>
            </a:r>
            <a:r>
              <a:rPr lang="en-US" sz="2400" i="1" dirty="0" err="1"/>
              <a:t>chicken</a:t>
            </a:r>
            <a:r>
              <a:rPr lang="en-US" sz="2400" baseline="-25000" dirty="0" err="1"/>
              <a:t>i</a:t>
            </a:r>
            <a:r>
              <a:rPr lang="en-US" sz="2400" dirty="0"/>
              <a:t> is ready </a:t>
            </a:r>
            <a:r>
              <a:rPr lang="en-US" sz="2400" dirty="0" err="1"/>
              <a:t>PRO</a:t>
            </a:r>
            <a:r>
              <a:rPr lang="en-US" sz="2400" baseline="-25000" dirty="0" err="1"/>
              <a:t>i</a:t>
            </a:r>
            <a:r>
              <a:rPr lang="en-US" sz="2400" dirty="0"/>
              <a:t> to 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the </a:t>
            </a:r>
            <a:r>
              <a:rPr lang="en-US" sz="2400" i="1" dirty="0" err="1"/>
              <a:t>chicken</a:t>
            </a:r>
            <a:r>
              <a:rPr lang="en-US" sz="2400" baseline="-25000" dirty="0" err="1"/>
              <a:t>i</a:t>
            </a:r>
            <a:r>
              <a:rPr lang="en-US" sz="2400" dirty="0"/>
              <a:t> is ready </a:t>
            </a:r>
            <a:r>
              <a:rPr lang="en-US" sz="2400" dirty="0" err="1"/>
              <a:t>PRO</a:t>
            </a:r>
            <a:r>
              <a:rPr lang="en-US" sz="2400" baseline="-25000" dirty="0" err="1"/>
              <a:t>arb</a:t>
            </a:r>
            <a:r>
              <a:rPr lang="en-US" sz="2400" dirty="0"/>
              <a:t> to eat </a:t>
            </a:r>
            <a:r>
              <a:rPr lang="en-US" sz="2400" i="1" dirty="0" err="1"/>
              <a:t>pro</a:t>
            </a:r>
            <a:r>
              <a:rPr lang="en-US" sz="2400" baseline="-25000" dirty="0" err="1"/>
              <a:t>i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70616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A98F-F086-B5B8-63A6-C069F277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and the chicken sentence</a:t>
            </a:r>
          </a:p>
        </p:txBody>
      </p:sp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BD72F3-A6B2-842C-E08F-97C3EA01C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925" y="1825625"/>
            <a:ext cx="9032150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689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99C0-A05C-D311-9424-88DD8333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and the chicken sentence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1A78A81-52FD-C0B9-4767-778A8C955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850" y="1690688"/>
            <a:ext cx="8750300" cy="1778000"/>
          </a:xfrm>
          <a:ln>
            <a:solidFill>
              <a:schemeClr val="tx1"/>
            </a:solidFill>
          </a:ln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A735C6-53AD-853C-C035-FBCE128FF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49" y="3668767"/>
            <a:ext cx="8772491" cy="2322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7BCF1831-5BCA-5AA3-7B7D-BD5AD055D322}"/>
              </a:ext>
            </a:extLst>
          </p:cNvPr>
          <p:cNvSpPr/>
          <p:nvPr/>
        </p:nvSpPr>
        <p:spPr>
          <a:xfrm>
            <a:off x="6190593" y="3584302"/>
            <a:ext cx="3682637" cy="83004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different way to elicit a response</a:t>
            </a:r>
          </a:p>
        </p:txBody>
      </p:sp>
    </p:spTree>
    <p:extLst>
      <p:ext uri="{BB962C8B-B14F-4D97-AF65-F5344CB8AC3E}">
        <p14:creationId xmlns:p14="http://schemas.microsoft.com/office/powerpoint/2010/main" val="25886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22F-D4CB-7E0D-8A46-517B19BE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and the chicken sentence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43B4D-5F7E-B64E-9A7F-ED92778758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4025" y="3429000"/>
            <a:ext cx="7063949" cy="274227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96B25-7854-B835-C9C2-DDD905D05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i="1" dirty="0"/>
              <a:t>the pizza is ready to eat</a:t>
            </a:r>
          </a:p>
          <a:p>
            <a:pPr lvl="1"/>
            <a:r>
              <a:rPr lang="en-US" sz="2800" dirty="0"/>
              <a:t>the </a:t>
            </a:r>
            <a:r>
              <a:rPr lang="en-US" sz="2800" dirty="0" err="1"/>
              <a:t>pizza</a:t>
            </a:r>
            <a:r>
              <a:rPr lang="en-US" sz="2800" baseline="-25000" dirty="0" err="1"/>
              <a:t>i</a:t>
            </a:r>
            <a:r>
              <a:rPr lang="en-US" sz="2800" dirty="0"/>
              <a:t> is ready </a:t>
            </a:r>
            <a:r>
              <a:rPr lang="en-US" sz="2800" dirty="0" err="1"/>
              <a:t>PRO</a:t>
            </a:r>
            <a:r>
              <a:rPr lang="en-US" sz="2800" baseline="-25000" dirty="0" err="1"/>
              <a:t>i</a:t>
            </a:r>
            <a:r>
              <a:rPr lang="en-US" sz="2800" dirty="0"/>
              <a:t> to eat</a:t>
            </a:r>
          </a:p>
          <a:p>
            <a:pPr lvl="1"/>
            <a:r>
              <a:rPr lang="en-US" sz="2800" i="1" dirty="0"/>
              <a:t>the </a:t>
            </a:r>
            <a:r>
              <a:rPr lang="en-US" sz="2800" i="1" dirty="0" err="1"/>
              <a:t>pizza</a:t>
            </a:r>
            <a:r>
              <a:rPr lang="en-US" sz="2800" baseline="-25000" dirty="0" err="1"/>
              <a:t>i</a:t>
            </a:r>
            <a:r>
              <a:rPr lang="en-US" sz="2800" dirty="0"/>
              <a:t> is ready </a:t>
            </a:r>
            <a:r>
              <a:rPr lang="en-US" sz="2800" dirty="0" err="1"/>
              <a:t>PRO</a:t>
            </a:r>
            <a:r>
              <a:rPr lang="en-US" sz="2800" baseline="-25000" dirty="0" err="1"/>
              <a:t>arb</a:t>
            </a:r>
            <a:r>
              <a:rPr lang="en-US" sz="2800" dirty="0"/>
              <a:t> to eat </a:t>
            </a:r>
            <a:r>
              <a:rPr lang="en-US" sz="2800" i="1" dirty="0" err="1"/>
              <a:t>pro</a:t>
            </a:r>
            <a:r>
              <a:rPr lang="en-US" sz="2800" baseline="-25000" dirty="0" err="1"/>
              <a:t>i</a:t>
            </a:r>
            <a:endParaRPr lang="en-US" sz="2800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2FD6-4A2F-A515-AB21-AF00F672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2660-1BB8-B5A8-DA90-C830FB097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461" cy="30445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Recall the three lines of code to run a parser on grammar g2.txt: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parser2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nltk.ChartParser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nltk.CFG.fromstring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(open('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g2.txt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').read()))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parse in parser2.parse(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("</a:t>
            </a:r>
            <a:r>
              <a:rPr lang="en-US" sz="1800" i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 boy saw the man with a telescope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")):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 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parse.draw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35894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67F7-FCD0-9008-6FD4-DDF19F18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Senses of preposition </a:t>
            </a:r>
            <a:r>
              <a:rPr lang="en-US" i="1" dirty="0"/>
              <a:t>with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C9899-4876-B988-B7A5-39DEE5A9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5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Sense disambiguation is obviously important and humans do it reflexively. </a:t>
            </a:r>
          </a:p>
          <a:p>
            <a:r>
              <a:rPr lang="en-US" sz="2200" dirty="0"/>
              <a:t>Source: </a:t>
            </a:r>
            <a:r>
              <a:rPr lang="en-US" sz="2200" dirty="0">
                <a:hlinkClick r:id="rId2"/>
              </a:rPr>
              <a:t>https://www.merriam-webster.com/dictionary/with</a:t>
            </a:r>
            <a:endParaRPr lang="en-US" sz="22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…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dirty="0"/>
              <a:t>means/cause/agent/instrumentality: hit him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a rock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dirty="0"/>
              <a:t>…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dirty="0"/>
              <a:t>possession: came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good news; person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a sharp nose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645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7320B-9084-3C42-490A-A4F3519B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Senses of preposition </a:t>
            </a:r>
            <a:r>
              <a:rPr lang="en-US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black and white page of a cartoon&#10;&#10;Description automatically generated">
            <a:extLst>
              <a:ext uri="{FF2B5EF4-FFF2-40B4-BE49-F238E27FC236}">
                <a16:creationId xmlns:a16="http://schemas.microsoft.com/office/drawing/2014/main" id="{36FBD1AD-B7A4-3215-BC83-7B158EBE5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06888"/>
            <a:ext cx="4679092" cy="62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A71E5-8F6C-56BD-FB0C-07A27441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ChatGPT: senses of preposition </a:t>
            </a:r>
            <a:r>
              <a:rPr lang="en-US" sz="32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4465926B-AB16-56B8-AB12-264138C6E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675227"/>
            <a:ext cx="1015999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0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A71E5-8F6C-56BD-FB0C-07A27441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ChatGPT: senses of preposition </a:t>
            </a:r>
            <a:r>
              <a:rPr lang="en-US" sz="32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lose up of a text&#10;&#10;Description automatically generated">
            <a:extLst>
              <a:ext uri="{FF2B5EF4-FFF2-40B4-BE49-F238E27FC236}">
                <a16:creationId xmlns:a16="http://schemas.microsoft.com/office/drawing/2014/main" id="{4F84F386-03D8-B832-8A9E-9BE1318D6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675227"/>
            <a:ext cx="1015999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6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0502E-F51A-C71F-A454-ED1AE0E0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ChatGPT: senses of preposition </a:t>
            </a:r>
            <a:r>
              <a:rPr lang="en-US" sz="32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screenshot of a white text&#10;&#10;Description automatically generated">
            <a:extLst>
              <a:ext uri="{FF2B5EF4-FFF2-40B4-BE49-F238E27FC236}">
                <a16:creationId xmlns:a16="http://schemas.microsoft.com/office/drawing/2014/main" id="{BFF51123-B093-03A1-DB7B-3CE40455E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527" y="1675227"/>
            <a:ext cx="925094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DF5D-FF66-E23C-A541-F9EEA918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g2.txt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91E7DD-7CF2-C2AB-B01B-60ADFE6B7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209638" cy="50561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parse in parser2.parse(</a:t>
            </a:r>
            <a:r>
              <a:rPr lang="en-US" sz="3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3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("</a:t>
            </a:r>
            <a:r>
              <a:rPr lang="en-US" sz="3400" i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 boy saw the man with a telescope</a:t>
            </a:r>
            <a:r>
              <a:rPr lang="en-US" sz="3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")):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</a:t>
            </a:r>
            <a:r>
              <a:rPr lang="en-US" sz="3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parse.</a:t>
            </a:r>
            <a:r>
              <a:rPr lang="en-US" sz="3400" dirty="0" err="1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pretty_print</a:t>
            </a:r>
            <a:r>
              <a:rPr lang="en-US" sz="3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          S               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___________|_______         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            VP      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        ___________|________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|                    NP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|        ____________|_____________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|       |            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PP_possession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|       |             _____________|________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NP      |       NP           |                      NP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___|___    |    ___|___         |              ________|______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DT      NN VBD  DT      NN </a:t>
            </a:r>
            <a:r>
              <a:rPr lang="en-US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IN_possession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DT              NN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|       |   |   |       |        |             |               |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a      boy saw the     man      with           a           telescope</a:t>
            </a:r>
          </a:p>
          <a:p>
            <a:pPr marL="0" indent="0">
              <a:spcBef>
                <a:spcPts val="100"/>
              </a:spcBef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          S               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___________|_______         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            VP                    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        ___________|______________________        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|       |            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PP_instrument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|       |       |             _____________|________   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NP      |       NP           |                      NP    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___|___    |    ___|___         |              ________|______ 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DT      NN VBD  DT      NN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IN_instrument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    DT              NN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|       |   |   |       |        |             |               |     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a      boy saw the     man      with           a           telescope</a:t>
            </a:r>
          </a:p>
        </p:txBody>
      </p:sp>
    </p:spTree>
    <p:extLst>
      <p:ext uri="{BB962C8B-B14F-4D97-AF65-F5344CB8AC3E}">
        <p14:creationId xmlns:p14="http://schemas.microsoft.com/office/powerpoint/2010/main" val="98793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944</Words>
  <Application>Microsoft Macintosh PowerPoint</Application>
  <PresentationFormat>Widescreen</PresentationFormat>
  <Paragraphs>151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Menlo</vt:lpstr>
      <vt:lpstr>Open Sans</vt:lpstr>
      <vt:lpstr>Office Theme</vt:lpstr>
      <vt:lpstr>LING 388: Computers and Language</vt:lpstr>
      <vt:lpstr>Today's Topics</vt:lpstr>
      <vt:lpstr>g.txt</vt:lpstr>
      <vt:lpstr>Senses of preposition with</vt:lpstr>
      <vt:lpstr>Senses of preposition with</vt:lpstr>
      <vt:lpstr>ChatGPT: senses of preposition with</vt:lpstr>
      <vt:lpstr>ChatGPT: senses of preposition with</vt:lpstr>
      <vt:lpstr>ChatGPT: senses of preposition with</vt:lpstr>
      <vt:lpstr>g2.txt</vt:lpstr>
      <vt:lpstr>g2.txt</vt:lpstr>
      <vt:lpstr>Preposition senses</vt:lpstr>
      <vt:lpstr>Preposition senses</vt:lpstr>
      <vt:lpstr>Preposition senses</vt:lpstr>
      <vt:lpstr>Prepositions are polysemous</vt:lpstr>
      <vt:lpstr>Empty categories</vt:lpstr>
      <vt:lpstr>Empty categories</vt:lpstr>
      <vt:lpstr>g3.txt</vt:lpstr>
      <vt:lpstr>g3.txt</vt:lpstr>
      <vt:lpstr>g3.txt</vt:lpstr>
      <vt:lpstr>g3.txt</vt:lpstr>
      <vt:lpstr>g3.txt</vt:lpstr>
      <vt:lpstr>ChatGPT and the chicken sentence</vt:lpstr>
      <vt:lpstr>ChatGPT and the chicken sentence</vt:lpstr>
      <vt:lpstr>ChatGPT and the chicken sentence</vt:lpstr>
      <vt:lpstr>ChatGPT and the chicken sentence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18</cp:revision>
  <cp:lastPrinted>2024-04-19T15:45:56Z</cp:lastPrinted>
  <dcterms:created xsi:type="dcterms:W3CDTF">2023-03-20T08:54:36Z</dcterms:created>
  <dcterms:modified xsi:type="dcterms:W3CDTF">2024-04-19T18:58:07Z</dcterms:modified>
</cp:coreProperties>
</file>