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87" r:id="rId3"/>
    <p:sldId id="328" r:id="rId4"/>
    <p:sldId id="304" r:id="rId5"/>
    <p:sldId id="293" r:id="rId6"/>
    <p:sldId id="322" r:id="rId7"/>
    <p:sldId id="323" r:id="rId8"/>
    <p:sldId id="325" r:id="rId9"/>
    <p:sldId id="326" r:id="rId10"/>
    <p:sldId id="327" r:id="rId11"/>
    <p:sldId id="329" r:id="rId12"/>
    <p:sldId id="330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BDB1-57A5-D900-7E16-B451C8542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2182F-707B-3961-0F89-7B361D1E2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15A0C-B868-2249-FCFC-C817BE93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83E3E-2D07-D581-662E-5E631B90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BD71F-655C-A9C3-1949-CC9D365F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89A4-C790-D4E6-45CB-ED5983914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80910-A053-08DD-9BDD-42A23D1AE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BD4B4-06C4-0354-90BE-7C0C013E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0048-6005-814D-F9F5-EB35B641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E606F-C301-308B-B52B-15C4D4DD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5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40EBC5-85F6-B50E-46D4-10099E29A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38CCD0-E893-FBBD-3763-9BB0AF26A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155E-AA3F-4D47-B641-C93F813F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0FFC9-0456-58F2-7B3C-447C96EE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1F72E-A6FF-B4AD-46C0-121276B1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8D16-941A-3B50-FF95-189AF428E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FF4D-2928-4D75-D043-BE7639B6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9F061-22A1-4C0F-0401-F512E5AA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6D671-C4D1-F36F-5009-8ABCB30B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BEBF-1424-3B3A-C867-4F659718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B343-760F-1D18-2932-B1444574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7E55F-52A7-8079-7111-4ECA3FE61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29A42-DE05-6D55-5019-1AF1679F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931D-7004-A283-6D6A-03C95463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C28BF-BACE-ACCE-5F84-4EA43EE1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1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8DEA-0FCD-B57B-D696-48325C03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F3317-7E46-D740-3E9B-EF398C9D8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A9481-C1F3-FD31-5E1B-86EB1D2B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E7BD1-B163-FC8F-6167-6A99F2FC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EEB8B-F3EC-439F-8011-7F14E5DD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EE27B-D549-535F-0645-A7C7B9FC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6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8491-C585-28EC-52CC-7D1AC61D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0D7BA-DEF1-D2EE-703A-8DA70233C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9D37-9437-D459-CB81-E153AC250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6B8F5-49B7-E934-D364-DEB1DA7F5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780B5-3223-C53C-35EE-D4714EE07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E8A2E8-B9D6-486C-AB5E-0BE55685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46D6F-EA05-FDD5-9429-DC33B0B4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F0BEDA-1B61-2DF4-5940-7CF046C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15CF-636A-D2C2-F891-4241952C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6467D-AAAF-AB14-1E0D-26F80DBC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28B8F-3331-6F3A-EBDD-CEF3F4B9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E6413-EE13-DDF0-DB50-DCEC977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FA82B-AA06-7E62-FC5A-FFB87644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5DF13-7495-1947-7829-933A5609D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7E737-9B85-1071-FD50-AE525BF8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A6C8-970C-A899-D664-6FA3E847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DD733-02A9-CFC2-F7F3-2B140E04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62FF1-530D-9AE9-ABE5-ECD260192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0828F-100F-C2FE-F934-D754C0D5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8061B-2F2B-ABD7-5A8F-15219BEF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5C7F5-7FC6-DFE5-8C0A-88084A77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3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6CF1-F160-3AED-8447-78C3255E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85EBD8-1444-9501-C646-94AE65F6C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3408C-34A8-64AB-6386-2B308C01A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8BAB9-461E-1CD0-587B-B71374A7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E9E32-908A-BCC8-9D3A-76CA6BE2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F484C-5D1D-7455-9DD5-5699CFA2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9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F04D4-0D3C-7699-4DC2-8391377E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0DF25-BE64-E728-8E87-A56E58F5A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92A2E-AC1C-8AF9-DC6D-E4CA9600E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F2BA9B-894F-EF4E-B006-55E2616254E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6223A-81CA-8729-089B-421553AC0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ED33F-6C2C-6A73-7242-484AD8500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266117-0E8E-A144-BF0F-0F563639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riam-webster.com/dictionary/with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ser.kitaev.i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arser.kitaev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g.upenn.edu/~beatrice/gtrc/syntax/labels.htm" TargetMode="External"/><Relationship Id="rId2" Type="http://schemas.openxmlformats.org/officeDocument/2006/relationships/hyperlink" Target="https://www.ling.upenn.edu/courses/Fall_2003/ling001/penn_treebank_po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26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3593-F662-C755-18E5-FDA0EC66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92C8-841D-BCE8-D13B-ED95F619F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Let's run </a:t>
            </a:r>
            <a:r>
              <a:rPr lang="en-US" sz="3200" dirty="0" err="1"/>
              <a:t>g.txt</a:t>
            </a:r>
            <a:r>
              <a:rPr lang="en-US" sz="3200" dirty="0"/>
              <a:t> using </a:t>
            </a:r>
            <a:r>
              <a:rPr lang="en-US" sz="3200" dirty="0" err="1"/>
              <a:t>nltk.ChartParser</a:t>
            </a:r>
            <a:r>
              <a:rPr lang="en-US" sz="3200" dirty="0"/>
              <a:t>():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 copy grammar into a text file called </a:t>
            </a:r>
            <a:r>
              <a:rPr lang="en-US" sz="2800" dirty="0" err="1"/>
              <a:t>g.txt</a:t>
            </a:r>
            <a:endParaRPr lang="en-US" sz="2800" dirty="0"/>
          </a:p>
          <a:p>
            <a:pPr marL="914400" lvl="1" indent="-457200">
              <a:buFont typeface="+mj-lt"/>
              <a:buAutoNum type="arabicPeriod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 = open('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').read()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nltk.CFG.fromstring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 =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nltk.ChartParser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tree in 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p.parse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nltk.word_tokenize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Sentence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     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tree.draw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0947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67F7-FCD0-9008-6FD4-DDF19F18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Senses of preposition </a:t>
            </a:r>
            <a:r>
              <a:rPr lang="en-US" i="1" dirty="0"/>
              <a:t>with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C9899-4876-B988-B7A5-39DEE5A9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54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dirty="0"/>
              <a:t>Sense </a:t>
            </a:r>
            <a:r>
              <a:rPr lang="en-US" sz="3300" dirty="0" err="1"/>
              <a:t>diambiguation</a:t>
            </a:r>
            <a:r>
              <a:rPr lang="en-US" sz="3300" dirty="0"/>
              <a:t> is important and humans do it reflexively. </a:t>
            </a:r>
          </a:p>
          <a:p>
            <a:r>
              <a:rPr lang="en-US" dirty="0"/>
              <a:t>How many senses does </a:t>
            </a:r>
            <a:r>
              <a:rPr lang="en-US" i="1" dirty="0"/>
              <a:t>with</a:t>
            </a:r>
            <a:r>
              <a:rPr lang="en-US" dirty="0"/>
              <a:t> have?</a:t>
            </a:r>
          </a:p>
          <a:p>
            <a:r>
              <a:rPr lang="en-US" sz="2200" dirty="0"/>
              <a:t>Source: </a:t>
            </a:r>
            <a:r>
              <a:rPr lang="en-US" sz="2200" dirty="0">
                <a:hlinkClick r:id="rId2"/>
              </a:rPr>
              <a:t>https://www.merriam-webster.com/dictionary/with</a:t>
            </a:r>
            <a:endParaRPr lang="en-US" sz="22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opposition to/separation</a:t>
            </a:r>
            <a:r>
              <a:rPr lang="en-US" dirty="0"/>
              <a:t>: fight/break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 </a:t>
            </a:r>
            <a:r>
              <a:rPr lang="en-US" dirty="0">
                <a:solidFill>
                  <a:schemeClr val="accent1"/>
                </a:solidFill>
              </a:rPr>
              <a:t>indicate a participant </a:t>
            </a:r>
            <a:r>
              <a:rPr lang="en-US" dirty="0"/>
              <a:t>in an action, transaction, or arrangement: work/talk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x is </a:t>
            </a:r>
            <a:r>
              <a:rPr lang="en-US" dirty="0">
                <a:solidFill>
                  <a:schemeClr val="accent1"/>
                </a:solidFill>
              </a:rPr>
              <a:t>identical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y; I'm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him; can pitch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the best of them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accompaniment/addition</a:t>
            </a:r>
            <a:r>
              <a:rPr lang="en-US" dirty="0"/>
              <a:t>: went there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her, costs $5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tax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judgment/estimation</a:t>
            </a:r>
            <a:r>
              <a:rPr lang="en-US" dirty="0"/>
              <a:t>: stood well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her classmates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means/cause/agent/instrumentality</a:t>
            </a:r>
            <a:r>
              <a:rPr lang="en-US" dirty="0"/>
              <a:t>: hit him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a rock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manner: ran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effort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possession</a:t>
            </a:r>
            <a:r>
              <a:rPr lang="en-US" dirty="0"/>
              <a:t>: came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good news; person 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 a sharp nose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close association in time</a:t>
            </a:r>
            <a:r>
              <a:rPr lang="en-US" dirty="0"/>
              <a:t>: </a:t>
            </a:r>
            <a:r>
              <a:rPr lang="en-US" i="1" dirty="0">
                <a:solidFill>
                  <a:schemeClr val="accent1"/>
                </a:solidFill>
              </a:rPr>
              <a:t>with </a:t>
            </a:r>
            <a:r>
              <a:rPr lang="en-US" dirty="0"/>
              <a:t> the outbreak of war they went home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>
                <a:solidFill>
                  <a:schemeClr val="accent1"/>
                </a:solidFill>
              </a:rPr>
              <a:t>n spite of/except fo</a:t>
            </a:r>
            <a:r>
              <a:rPr lang="en-US" dirty="0"/>
              <a:t>r: finds that, </a:t>
            </a:r>
            <a:r>
              <a:rPr lang="en-US" i="1" dirty="0">
                <a:solidFill>
                  <a:schemeClr val="accent1"/>
                </a:solidFill>
              </a:rPr>
              <a:t>with</a:t>
            </a:r>
            <a:r>
              <a:rPr lang="en-US" dirty="0"/>
              <a:t> one group of omissions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 the </a:t>
            </a:r>
            <a:r>
              <a:rPr lang="en-US" dirty="0">
                <a:solidFill>
                  <a:schemeClr val="accent1"/>
                </a:solidFill>
              </a:rPr>
              <a:t>direction of</a:t>
            </a:r>
            <a:r>
              <a:rPr lang="en-US" dirty="0"/>
              <a:t>: </a:t>
            </a:r>
            <a:r>
              <a:rPr lang="en-US" i="1" dirty="0">
                <a:solidFill>
                  <a:schemeClr val="accent1"/>
                </a:solidFill>
              </a:rPr>
              <a:t>with </a:t>
            </a:r>
            <a:r>
              <a:rPr lang="en-US" dirty="0"/>
              <a:t>the wind/grain</a:t>
            </a:r>
          </a:p>
        </p:txBody>
      </p:sp>
    </p:spTree>
    <p:extLst>
      <p:ext uri="{BB962C8B-B14F-4D97-AF65-F5344CB8AC3E}">
        <p14:creationId xmlns:p14="http://schemas.microsoft.com/office/powerpoint/2010/main" val="41645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1B95-9732-4786-C1A0-6DE636E3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g2.txt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EAA0-512F-F60E-1873-70A95652D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3134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Let's update the grammar to indicate the sense of </a:t>
            </a:r>
            <a:r>
              <a:rPr lang="en-US" sz="3500" i="1" dirty="0"/>
              <a:t>with</a:t>
            </a:r>
            <a:r>
              <a:rPr lang="en-US" sz="3500" dirty="0"/>
              <a:t>.</a:t>
            </a:r>
          </a:p>
          <a:p>
            <a:r>
              <a:rPr lang="en-US" sz="3500" dirty="0"/>
              <a:t>Call this grammar g2.txt</a:t>
            </a:r>
          </a:p>
          <a:p>
            <a:r>
              <a:rPr lang="en-US" b="1" dirty="0"/>
              <a:t>Idea:</a:t>
            </a:r>
          </a:p>
          <a:p>
            <a:pPr lvl="1"/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VP PP</a:t>
            </a:r>
          </a:p>
          <a:p>
            <a:pPr lvl="1"/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NP PP</a:t>
            </a:r>
          </a:p>
          <a:p>
            <a:pPr marL="457200" lvl="1" indent="0">
              <a:buNone/>
            </a:pPr>
            <a:r>
              <a:rPr lang="en-US" sz="28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becomes</a:t>
            </a:r>
            <a:endParaRPr lang="en-US" sz="2400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VP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PP_instrument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NP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PP_possession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8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Next, write a rule for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PP_instrument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PP_instrument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IN_instrument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NP</a:t>
            </a:r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IN_instrument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'with'</a:t>
            </a:r>
            <a:endParaRPr lang="en-US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8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Also, write a rule for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PP_possession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PP_possession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IN_possession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NP</a:t>
            </a:r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IN_possession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'with'</a:t>
            </a:r>
            <a:endParaRPr lang="en-US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6DE1-35F6-F3B2-D2C3-76C1F727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g2.txt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8C056-5905-8434-3DEB-B365276B7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Consider # parses for: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 man 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with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 telescope saw the boy 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with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 telescope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5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4626-859D-D569-5D9D-86B7D36E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9211-C663-AE3D-794B-1D83E0F92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Reminder:</a:t>
            </a:r>
          </a:p>
          <a:p>
            <a:pPr lvl="1"/>
            <a:r>
              <a:rPr lang="en-US" sz="2800" dirty="0">
                <a:solidFill>
                  <a:schemeClr val="accent2"/>
                </a:solidFill>
              </a:rPr>
              <a:t>Homework 10: Term Project Proposals</a:t>
            </a:r>
          </a:p>
          <a:p>
            <a:r>
              <a:rPr lang="en-US" sz="3200" dirty="0"/>
              <a:t>Last time:</a:t>
            </a:r>
          </a:p>
          <a:p>
            <a:pPr lvl="1"/>
            <a:r>
              <a:rPr lang="en-US" sz="2800" dirty="0"/>
              <a:t>constituency parsing using the Berkeley neural </a:t>
            </a:r>
            <a:r>
              <a:rPr lang="en-US" sz="2800"/>
              <a:t>parser etc.</a:t>
            </a:r>
            <a:endParaRPr lang="en-US" sz="2800" dirty="0"/>
          </a:p>
          <a:p>
            <a:pPr lvl="2"/>
            <a:r>
              <a:rPr lang="en-US" sz="24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getting comfortable with phrase structure grammars</a:t>
            </a:r>
          </a:p>
          <a:p>
            <a:r>
              <a:rPr lang="en-US" sz="3200" dirty="0"/>
              <a:t>syntax and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hands-on programming</a:t>
            </a:r>
          </a:p>
          <a:p>
            <a:pPr lvl="1"/>
            <a:r>
              <a:rPr lang="en-US" sz="2800" dirty="0"/>
              <a:t>writing grammar rules based on a parse</a:t>
            </a:r>
          </a:p>
          <a:p>
            <a:pPr lvl="1"/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FD8F-37AB-C1C2-7774-10BCB1DE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Yoda Speak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96BAFC8-68CB-4F3C-755A-1E709AD27C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3615069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13908-3D95-3085-8552-03A2C3B62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15303" cy="4351338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Yoda speak </a:t>
            </a:r>
            <a:r>
              <a:rPr lang="en-US" sz="2400" dirty="0"/>
              <a:t>involves displacement:</a:t>
            </a:r>
          </a:p>
          <a:p>
            <a:pPr lvl="1"/>
            <a:r>
              <a:rPr lang="en-US" sz="2000" i="1" dirty="0"/>
              <a:t>still comprehensible to the native English speaker</a:t>
            </a:r>
            <a:endParaRPr lang="en-US" sz="2000" dirty="0"/>
          </a:p>
          <a:p>
            <a:pPr lvl="1"/>
            <a:r>
              <a:rPr lang="en-US" sz="2000" dirty="0"/>
              <a:t>…</a:t>
            </a:r>
          </a:p>
          <a:p>
            <a:pPr lvl="1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“Lost a planet, Master Obi-Wan has.”</a:t>
            </a:r>
          </a:p>
          <a:p>
            <a:pPr lvl="1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  <a:latin typeface="AGaramondPro"/>
              </a:rPr>
              <a:t>That group back there, soon discovered will be.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”</a:t>
            </a:r>
            <a:endParaRPr lang="en-US" sz="2000" dirty="0">
              <a:solidFill>
                <a:srgbClr val="000000"/>
              </a:solidFill>
              <a:latin typeface="AGaramondPro"/>
            </a:endParaRPr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6AE34-6006-5CB8-60BD-1A10304A65A2}"/>
              </a:ext>
            </a:extLst>
          </p:cNvPr>
          <p:cNvSpPr txBox="1"/>
          <p:nvPr/>
        </p:nvSpPr>
        <p:spPr>
          <a:xfrm>
            <a:off x="262758" y="54406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Berkeley Neural Parser</a:t>
            </a:r>
          </a:p>
          <a:p>
            <a:pPr lvl="1"/>
            <a:r>
              <a:rPr lang="en-US" dirty="0">
                <a:hlinkClick r:id="rId3"/>
              </a:rPr>
              <a:t>https://parser.kitaev.io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5F43-2525-33AC-974C-645D225F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Yoda Speak</a:t>
            </a:r>
          </a:p>
        </p:txBody>
      </p:sp>
      <p:pic>
        <p:nvPicPr>
          <p:cNvPr id="3" name="Content Placeholder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F0CB1FC-32C0-A6F3-6500-EE40527E35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1056" y="1825625"/>
            <a:ext cx="4375887" cy="4351338"/>
          </a:xfrm>
          <a:prstGeom prst="rect">
            <a:avLst/>
          </a:prstGeom>
        </p:spPr>
      </p:pic>
      <p:pic>
        <p:nvPicPr>
          <p:cNvPr id="9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E16114ED-738F-9914-52E7-D588E4EB69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15991"/>
            <a:ext cx="5181600" cy="3370605"/>
          </a:xfr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4F742-A2C1-E150-B088-0E9B357EAA07}"/>
              </a:ext>
            </a:extLst>
          </p:cNvPr>
          <p:cNvSpPr txBox="1"/>
          <p:nvPr/>
        </p:nvSpPr>
        <p:spPr>
          <a:xfrm>
            <a:off x="5616943" y="1834807"/>
            <a:ext cx="575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 generated digital art picture from the sentence:</a:t>
            </a:r>
          </a:p>
        </p:txBody>
      </p:sp>
    </p:spTree>
    <p:extLst>
      <p:ext uri="{BB962C8B-B14F-4D97-AF65-F5344CB8AC3E}">
        <p14:creationId xmlns:p14="http://schemas.microsoft.com/office/powerpoint/2010/main" val="61908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BB3D-F2EB-A699-DEC7-8EE80382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nltk.ChartParser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14ED8-40EE-42A4-F438-00DCCA339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/>
              <a:t>Using  </a:t>
            </a:r>
            <a:r>
              <a:rPr lang="en-US" sz="4000" dirty="0" err="1"/>
              <a:t>nltk</a:t>
            </a:r>
            <a:r>
              <a:rPr lang="en-US" sz="4000" dirty="0"/>
              <a:t>: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$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3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 = open('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"s -&gt; y x3\ns -&gt; x1 z\ns -&gt; y z\</a:t>
            </a:r>
            <a:r>
              <a:rPr lang="en-US" sz="23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ny</a:t>
            </a: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x1 x2\</a:t>
            </a:r>
            <a:r>
              <a:rPr lang="en-US" sz="23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nz</a:t>
            </a: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x2 x3\nx1 -&gt; 'w1'\nx2 -&gt; 'w2'\nx3 -&gt; 'w3'\n"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nltk.CFG.fromstring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endParaRPr lang="en-US" sz="23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&lt;Grammar with 8 productions&gt;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p =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nltk.ChartParser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tree in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p.parse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(['w1','w2','w3']):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tree.draw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6AA868A-5AE9-19F6-BE65-C0E6F7C1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85" y="3953572"/>
            <a:ext cx="3077331" cy="2423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20C7C8-BEED-65D1-FE70-0ED90BB0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121" y="3938738"/>
            <a:ext cx="3171722" cy="2539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89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3C7D-0A9B-6EF3-EA1B-2489C4A9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 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D489-0279-6A4F-7935-5580708C6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Context-free phrase structure grammar rules should be:</a:t>
            </a:r>
          </a:p>
          <a:p>
            <a:pPr lvl="1"/>
            <a:r>
              <a:rPr lang="en-US" dirty="0"/>
              <a:t>read in from a plain text file (e.g. </a:t>
            </a:r>
            <a:r>
              <a:rPr lang="en-US" dirty="0" err="1"/>
              <a:t>g.txt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defines the start-symbol (S)</a:t>
            </a:r>
          </a:p>
          <a:p>
            <a:pPr lvl="1"/>
            <a:r>
              <a:rPr lang="en-US" dirty="0"/>
              <a:t>-&gt; is the rewrite symbol ( </a:t>
            </a:r>
            <a:r>
              <a:rPr lang="en-US" dirty="0" err="1"/>
              <a:t>lhs</a:t>
            </a:r>
            <a:r>
              <a:rPr lang="en-US" dirty="0"/>
              <a:t> -&gt; </a:t>
            </a:r>
            <a:r>
              <a:rPr lang="en-US" dirty="0" err="1"/>
              <a:t>rhs</a:t>
            </a:r>
            <a:r>
              <a:rPr lang="en-US" dirty="0"/>
              <a:t>) left/right hand side</a:t>
            </a:r>
          </a:p>
          <a:p>
            <a:pPr lvl="1"/>
            <a:r>
              <a:rPr lang="en-US" dirty="0"/>
              <a:t>space between grammar symbols</a:t>
            </a:r>
          </a:p>
          <a:p>
            <a:pPr lvl="1"/>
            <a:r>
              <a:rPr lang="en-US" dirty="0"/>
              <a:t>lexical items are quoted, e.g. 'I'</a:t>
            </a:r>
          </a:p>
          <a:p>
            <a:pPr lvl="1"/>
            <a:r>
              <a:rPr lang="en-US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you cannot mix grammatical categories with lexical items on the </a:t>
            </a:r>
            <a:r>
              <a:rPr lang="en-US" b="0" i="1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rhs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PP -&gt; </a:t>
            </a:r>
            <a:r>
              <a:rPr lang="en-US" b="0" i="0" u="none" strike="noStrike" dirty="0">
                <a:solidFill>
                  <a:srgbClr val="00AA00"/>
                </a:solidFill>
                <a:effectLst/>
                <a:latin typeface="-webkit-standard"/>
              </a:rPr>
              <a:t>'of'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NP 	(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disallowed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</a:t>
            </a:r>
          </a:p>
          <a:p>
            <a:pPr lvl="1"/>
            <a:r>
              <a:rPr lang="en-US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you are not permitted multi-word lexical items </a:t>
            </a:r>
          </a:p>
          <a:p>
            <a:pPr lvl="2"/>
            <a:r>
              <a:rPr lang="en-US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not ok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 NP -&gt; </a:t>
            </a:r>
            <a:r>
              <a:rPr lang="en-US" b="0" i="0" u="none" strike="noStrike" dirty="0">
                <a:solidFill>
                  <a:srgbClr val="00AA00"/>
                </a:solidFill>
                <a:effectLst/>
                <a:latin typeface="-webkit-standard"/>
              </a:rPr>
              <a:t>'New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>
                <a:solidFill>
                  <a:srgbClr val="00AA00"/>
                </a:solidFill>
                <a:effectLst/>
                <a:latin typeface="-webkit-standard"/>
              </a:rPr>
              <a:t>York' 	</a:t>
            </a:r>
            <a:endParaRPr lang="en-US" dirty="0">
              <a:solidFill>
                <a:srgbClr val="00AA00"/>
              </a:solidFill>
              <a:latin typeface="-webkit-standard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ok:	  NP -&gt; </a:t>
            </a:r>
            <a:r>
              <a:rPr lang="en-US" b="0" i="0" u="none" strike="noStrike" dirty="0">
                <a:solidFill>
                  <a:srgbClr val="00AA00"/>
                </a:solidFill>
                <a:effectLst/>
                <a:latin typeface="-webkit-standard"/>
              </a:rPr>
              <a:t>'</a:t>
            </a:r>
            <a:r>
              <a:rPr lang="en-US" b="0" i="0" u="none" strike="noStrike" dirty="0" err="1">
                <a:solidFill>
                  <a:srgbClr val="00AA00"/>
                </a:solidFill>
                <a:effectLst/>
                <a:latin typeface="-webkit-standard"/>
              </a:rPr>
              <a:t>New_York</a:t>
            </a:r>
            <a:r>
              <a:rPr lang="en-US" b="0" i="0" u="none" strike="noStrike" dirty="0">
                <a:solidFill>
                  <a:srgbClr val="00AA00"/>
                </a:solidFill>
                <a:effectLst/>
                <a:latin typeface="-webkit-standard"/>
              </a:rPr>
              <a:t>'</a:t>
            </a:r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</p:spTree>
    <p:extLst>
      <p:ext uri="{BB962C8B-B14F-4D97-AF65-F5344CB8AC3E}">
        <p14:creationId xmlns:p14="http://schemas.microsoft.com/office/powerpoint/2010/main" val="34777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B2F36-D6C1-84BE-7FB0-55DFB7F5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Writing a grammar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C62B4-D783-5EAF-DE7C-9C3D6A82B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422872" cy="3483864"/>
          </a:xfrm>
        </p:spPr>
        <p:txBody>
          <a:bodyPr>
            <a:normAutofit/>
          </a:bodyPr>
          <a:lstStyle/>
          <a:p>
            <a:r>
              <a:rPr lang="en-US" dirty="0"/>
              <a:t>You have to know the grammar.</a:t>
            </a:r>
          </a:p>
          <a:p>
            <a:r>
              <a:rPr lang="en-US" dirty="0"/>
              <a:t>How?</a:t>
            </a:r>
          </a:p>
          <a:p>
            <a:pPr lvl="1"/>
            <a:r>
              <a:rPr lang="en-US" sz="2800" dirty="0"/>
              <a:t>take a syntax class, or </a:t>
            </a:r>
          </a:p>
          <a:p>
            <a:pPr lvl="1"/>
            <a:r>
              <a:rPr lang="en-US" sz="2800" dirty="0"/>
              <a:t>use something like the Berkeley Neural parser </a:t>
            </a:r>
          </a:p>
          <a:p>
            <a:pPr lvl="1"/>
            <a:r>
              <a:rPr lang="en-US" sz="2800" dirty="0">
                <a:hlinkClick r:id="rId2"/>
              </a:rPr>
              <a:t>https://parser.kitaev.io</a:t>
            </a:r>
            <a:endParaRPr lang="en-US" sz="2800" dirty="0"/>
          </a:p>
          <a:p>
            <a:pPr lvl="1"/>
            <a:r>
              <a:rPr lang="en-US" sz="2800" i="1" dirty="0">
                <a:solidFill>
                  <a:schemeClr val="accent1"/>
                </a:solidFill>
              </a:rPr>
              <a:t>let's assume this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C05C90A5-2DCC-E1E9-8026-A44933846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774" y="329183"/>
            <a:ext cx="2230577" cy="2586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38147DF3-F2FD-7C6C-BCA6-15EB9624F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746" y="3067586"/>
            <a:ext cx="3933174" cy="36381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50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0953-89BB-C962-2954-79DB2D23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966D5-F6E4-A746-06FE-1121DBF33B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part of speech (POS) tags:</a:t>
            </a:r>
          </a:p>
          <a:p>
            <a:pPr lvl="1"/>
            <a:r>
              <a:rPr lang="en-US" sz="1800" dirty="0">
                <a:hlinkClick r:id="rId2"/>
              </a:rPr>
              <a:t>https://www.ling.upenn.edu/courses/Fall_2003/ling001/penn_treebank_pos.html</a:t>
            </a:r>
            <a:endParaRPr lang="en-US" sz="1800" dirty="0"/>
          </a:p>
          <a:p>
            <a:r>
              <a:rPr lang="en-US" dirty="0"/>
              <a:t>All the syntactic tags:</a:t>
            </a:r>
          </a:p>
          <a:p>
            <a:pPr lvl="1"/>
            <a:r>
              <a:rPr lang="en-US" sz="1800" dirty="0">
                <a:hlinkClick r:id="rId3"/>
              </a:rPr>
              <a:t>https://www.ling.upenn.edu/~beatrice/gtrc/syntax/labels.htm</a:t>
            </a:r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ADFAA920-9387-1A12-404F-2B52ED86A9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86551" y="1825625"/>
            <a:ext cx="4552898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757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40B1-17A1-2A74-C0F7-BCC046098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endParaRPr lang="en-US" sz="4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EDA8-5158-76CB-7447-5064BD59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Based on Berkeley Neural Parser output, we can craft a context-free grammar (CFG):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 -&gt; NP VP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NNP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DT NN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 -&gt; NP PP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VBD NP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 -&gt; VP PP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PP -&gt; IN NP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NNP -&gt; 'John'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NNP -&gt; 'Mary'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VBD -&gt; 'saw'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DT -&gt; 'the'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DT -&gt; 'a'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 -&gt; 'man'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 -&gt; 'boy'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 -&gt; 'telescope'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 -&gt; 'with'</a:t>
            </a:r>
          </a:p>
        </p:txBody>
      </p:sp>
    </p:spTree>
    <p:extLst>
      <p:ext uri="{BB962C8B-B14F-4D97-AF65-F5344CB8AC3E}">
        <p14:creationId xmlns:p14="http://schemas.microsoft.com/office/powerpoint/2010/main" val="3814964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853</Words>
  <Application>Microsoft Macintosh PowerPoint</Application>
  <PresentationFormat>Widescreen</PresentationFormat>
  <Paragraphs>120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-webkit-standard</vt:lpstr>
      <vt:lpstr>AGaramondPro</vt:lpstr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Today's Topics</vt:lpstr>
      <vt:lpstr>Yoda Speak</vt:lpstr>
      <vt:lpstr>More Yoda Speak</vt:lpstr>
      <vt:lpstr>nltk.ChartParser()</vt:lpstr>
      <vt:lpstr>Writing a grammar</vt:lpstr>
      <vt:lpstr>Writing a grammar</vt:lpstr>
      <vt:lpstr>Reference</vt:lpstr>
      <vt:lpstr>g.txt</vt:lpstr>
      <vt:lpstr>g.txt</vt:lpstr>
      <vt:lpstr>Senses of preposition with</vt:lpstr>
      <vt:lpstr>g2.txt</vt:lpstr>
      <vt:lpstr>g2.txt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9</cp:revision>
  <cp:lastPrinted>2024-04-17T00:06:23Z</cp:lastPrinted>
  <dcterms:created xsi:type="dcterms:W3CDTF">2024-04-15T23:05:19Z</dcterms:created>
  <dcterms:modified xsi:type="dcterms:W3CDTF">2024-04-17T02:09:32Z</dcterms:modified>
</cp:coreProperties>
</file>