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4" r:id="rId5"/>
    <p:sldId id="323" r:id="rId6"/>
    <p:sldId id="261" r:id="rId7"/>
    <p:sldId id="266" r:id="rId8"/>
    <p:sldId id="265" r:id="rId9"/>
    <p:sldId id="288" r:id="rId10"/>
    <p:sldId id="293" r:id="rId11"/>
    <p:sldId id="321" r:id="rId12"/>
    <p:sldId id="289" r:id="rId13"/>
    <p:sldId id="290" r:id="rId14"/>
    <p:sldId id="322" r:id="rId15"/>
    <p:sldId id="29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2B1A1-F589-0B4B-9C0F-B951A992F2FC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F3DC0-2F9F-B94D-8DF3-170257065E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5321C-3090-4140-B0A3-A573FBEA42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652AC-B5B5-F689-C590-4B38840E4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796B-D395-05B3-008E-2B2BF5EFC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41EDA-F452-9A31-6E0E-178B56AB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F19BA-2D50-ABB8-B9D7-7925345C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85E6-17B0-D954-14DB-D0982649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2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AC02-2663-99EC-50BB-E22508F3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34659-EC48-B754-7F0C-EEA38F0D9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EDAEF-8590-5A05-005A-7FD76DAA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75645-8D45-10F0-CC80-DCD871FF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3D20E-76AC-5C7C-F3BD-6B31DE06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2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1D7A4-854E-6E9F-23E2-928BA1227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47F14-A9F5-4C40-3B59-FDF492F8F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0B3D-8A91-1C11-DB0F-CDE72282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483CF-9979-147E-D4F2-E1248B5C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ED33-1B0B-9EC5-A1FF-FEDCFB3C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5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AEEB-FDE3-0E30-DC72-14D400FD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7D4B9-1DA8-DDD4-13E3-6406BE7DD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DF40-4B4F-136D-A3FC-2C3DB5D4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5587F-5AD6-8B11-B3D2-D5C70552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0C48C-F676-CA1B-9FBA-572785FB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86ED-D0BC-AFBC-3134-5A99877B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961C1-B1F8-4D16-0246-C1E81CF2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56B4-CEDD-45D8-5E48-87CFC32B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952F6-BE2B-D121-DEED-045DE7B7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706BA-AFF0-D4BD-A85C-DB018295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9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B78B-F0E5-901B-6060-BA570152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764A-9FCB-8D7C-F4EC-3153D847D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3686F-7AAA-5439-B09B-5F810DFFC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AE3B7-3E2C-8349-D7D5-2238A18D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403FF-5734-3FFF-3E75-E19DFA7C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B3934-4C67-813B-9EB0-842614DE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0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FD1-0407-034E-BD7B-C1BA047D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901A4-6448-4779-2EFB-A5699B5E1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6C045-7E62-6167-D08A-67DFBBDDB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D62AA-6F57-7AC0-61B6-AC1AEB978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BB903-6DBD-803A-259C-AA9CFFB3A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E16AE-5BB6-4D8D-8219-E7F72B78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05C91-4298-76D1-CC54-A1F49AC0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74998-269E-4FC9-BEE9-99F5DE18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6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B40F-B97A-C67A-63D4-47D3A37F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ADDC6-EC5C-42E7-BC8F-FE00EEFC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33A37-FF27-FA40-3615-2DF8F614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7A810-4DDD-2B42-F576-B61D08B6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35E0F-9FA4-528B-B0A0-EB4FF017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DD382-A9C7-40A4-A907-C2775F1B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AEE7-365F-F2FB-BAF6-67E9B25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8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D924-4F80-FAA9-237D-6C8AF612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61027-066F-8707-74BF-B11BC44B6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F01F2-898C-CAF2-7D3E-0644909BD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64EFB-D52F-9490-5928-AAA71613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38B7F-84A0-12F6-C056-CE89887B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59982-9745-5B20-189F-3DEA46FF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DE81-915D-EDF9-CB29-CD8E8DE6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965E2-7BD5-27D2-46B8-80B3503BF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2D7F0-F2B6-095B-EC53-8A0772A41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584B7-C902-0210-35D4-95CB2B0D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6F6BF-9D75-E7AF-CCD1-15DAA7CD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3EC23-C5DB-1AFA-EE7A-48C60376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0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38E40-806C-BB51-268A-FC0D68F0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F91A3-506F-A87A-91F0-C8E977701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18CF-9F8B-BB4B-29CE-99A1C2343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5F5F19-D932-114A-A1E9-C6ABA4B706DE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A30A-A41A-B469-2181-47662EB03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DFFBD-9A49-C857-CF15-0347A6908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1B25F-9A9C-3740-BFC3-147AE836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or.nightcafe.studi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arser.kitaev.io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5.0391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1812.11760" TargetMode="External"/><Relationship Id="rId4" Type="http://schemas.openxmlformats.org/officeDocument/2006/relationships/hyperlink" Target="https://arxiv.org/abs/1805.0105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stanza.run/" TargetMode="External"/><Relationship Id="rId4" Type="http://schemas.openxmlformats.org/officeDocument/2006/relationships/hyperlink" Target="https://corenlp.run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theatlantic.com/entertainment/archive/2015/12/hmmmmm/42079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25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BB3D-F2EB-A699-DEC7-8EE80382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ahead: writing a 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14ED8-40EE-42A4-F438-00DCCA339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/>
              <a:t>Using  </a:t>
            </a:r>
            <a:r>
              <a:rPr lang="en-US" sz="4000" dirty="0" err="1"/>
              <a:t>nltk</a:t>
            </a:r>
            <a:r>
              <a:rPr lang="en-US" sz="4000" dirty="0"/>
              <a:t>: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$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python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import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endParaRPr lang="en-US" sz="23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 = open('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g.txt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').read()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g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"s -&gt; y x3\ns -&gt; x1 z\ns -&gt; y z\</a:t>
            </a:r>
            <a:r>
              <a:rPr lang="en-US" sz="23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ny</a:t>
            </a: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x1 x2\</a:t>
            </a:r>
            <a:r>
              <a:rPr lang="en-US" sz="23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nz</a:t>
            </a: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-&gt; x2 x3\nx1 -&gt; 'w1'\nx2 -&gt; 'w2'\nx3 -&gt; 'w3'\n"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nltk.CFG.fromstring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(g)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endParaRPr lang="en-US" sz="23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3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&lt;Grammar with 8 productions&gt;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p = 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nltk.ChartParser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3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cfg</a:t>
            </a: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for tree in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p.parse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(['w1','w2','w3']):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     </a:t>
            </a:r>
            <a:r>
              <a:rPr lang="en-US" sz="23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tree.draw</a:t>
            </a: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... 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6AA868A-5AE9-19F6-BE65-C0E6F7C1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085" y="3953572"/>
            <a:ext cx="3077331" cy="2423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20C7C8-BEED-65D1-FE70-0ED90BB09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121" y="3938738"/>
            <a:ext cx="3171722" cy="2539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89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AC94-1608-507D-C871-04352AD6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Parse could be a Picture</a:t>
            </a:r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F7D51DF2-8324-308A-218E-42E00F661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467" y="1825625"/>
            <a:ext cx="8903066" cy="4351338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FB0242-4052-5771-6766-D7A0A94C8D04}"/>
              </a:ext>
            </a:extLst>
          </p:cNvPr>
          <p:cNvSpPr txBox="1"/>
          <p:nvPr/>
        </p:nvSpPr>
        <p:spPr>
          <a:xfrm>
            <a:off x="2035776" y="2305221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https://creator.nightcafe.studio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6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3C39-B5FD-1E65-D06D-2BD5F2F5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EE3B8-2E91-2AF4-29A8-C16F07EE4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261" cy="4351338"/>
          </a:xfrm>
        </p:spPr>
        <p:txBody>
          <a:bodyPr/>
          <a:lstStyle/>
          <a:p>
            <a:r>
              <a:rPr lang="en-US" dirty="0"/>
              <a:t>Parsers are available online (trained on large corpora).</a:t>
            </a:r>
          </a:p>
          <a:p>
            <a:r>
              <a:rPr lang="en-US" dirty="0"/>
              <a:t>Stanford </a:t>
            </a:r>
            <a:r>
              <a:rPr lang="en-US" dirty="0" err="1"/>
              <a:t>CoreNLP</a:t>
            </a:r>
            <a:endParaRPr lang="en-US" dirty="0"/>
          </a:p>
          <a:p>
            <a:r>
              <a:rPr lang="en-US" dirty="0"/>
              <a:t>Stanford Stanza</a:t>
            </a:r>
          </a:p>
          <a:p>
            <a:r>
              <a:rPr lang="en-US" dirty="0"/>
              <a:t>Example: </a:t>
            </a:r>
          </a:p>
          <a:p>
            <a:pPr lvl="1"/>
            <a:r>
              <a:rPr lang="en-US" dirty="0"/>
              <a:t>Berkeley Neural Parser</a:t>
            </a:r>
          </a:p>
          <a:p>
            <a:pPr lvl="1"/>
            <a:r>
              <a:rPr lang="en-US" dirty="0">
                <a:hlinkClick r:id="rId2"/>
              </a:rPr>
              <a:t>https://parser.kitaev.io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3F92CD19-42FC-B6C2-1090-A23099841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2897" y="1870990"/>
            <a:ext cx="5780903" cy="386040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55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2C7C-5E59-B759-985D-ECB2769E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20E3786-4988-8C3C-BD13-D38C347372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967948"/>
            <a:ext cx="6275387" cy="3463083"/>
          </a:xfrm>
          <a:ln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51F30-7B1D-FE31-20C5-34C3E9788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5930" y="1825625"/>
            <a:ext cx="415787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u="none" strike="noStrike" dirty="0">
                <a:effectLst/>
                <a:latin typeface="-apple-system"/>
              </a:rPr>
              <a:t>References: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51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 Minimal Span-Based Neural Constituency Parser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Mitchell Stern, Jacob Andreas, Dan Klein. ACL 2017.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51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Constituency Parsing with a Self-Attentive Encoder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Nikita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Kitaev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Dan Klein. ACL 2018.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51B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Multilingual Constituency Parsing with Self-Attention and Pre-Training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Nikita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Kitaev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Steven Cao, Dan Klein. ACL 2019.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AFEAFD97-1706-F2FD-4557-6C8688D85E87}"/>
              </a:ext>
            </a:extLst>
          </p:cNvPr>
          <p:cNvSpPr/>
          <p:nvPr/>
        </p:nvSpPr>
        <p:spPr>
          <a:xfrm>
            <a:off x="2190340" y="5368410"/>
            <a:ext cx="4272243" cy="112446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Notice: it uses BERT embeddings</a:t>
            </a:r>
          </a:p>
          <a:p>
            <a:pPr algn="ctr"/>
            <a:r>
              <a:rPr lang="en-US" sz="2000" b="1" dirty="0"/>
              <a:t>claim</a:t>
            </a:r>
            <a:r>
              <a:rPr lang="en-US" sz="2000" dirty="0"/>
              <a:t>: </a:t>
            </a:r>
            <a:r>
              <a:rPr lang="en-US" sz="2000" i="1" dirty="0"/>
              <a:t>the best there is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68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7BE6-674B-08EF-3DD7-63EF1AEA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0EB5AC1F-4B04-9DD8-54C9-3B8EBDFAB9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46954"/>
            <a:ext cx="5181600" cy="132602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4BFF77-5FB0-D93D-FD16-B72D3E0BDC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57351"/>
            <a:ext cx="5181600" cy="3287886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603C6B-0588-50ED-89BD-113E50A598CB}"/>
              </a:ext>
            </a:extLst>
          </p:cNvPr>
          <p:cNvSpPr txBox="1"/>
          <p:nvPr/>
        </p:nvSpPr>
        <p:spPr>
          <a:xfrm>
            <a:off x="6172200" y="183415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https://corenlp.run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1A78BA-161C-AD54-4949-341E387374BD}"/>
              </a:ext>
            </a:extLst>
          </p:cNvPr>
          <p:cNvSpPr txBox="1"/>
          <p:nvPr/>
        </p:nvSpPr>
        <p:spPr>
          <a:xfrm>
            <a:off x="838200" y="1834155"/>
            <a:ext cx="613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http://stanza.run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90AE-56B6-F0C6-12BC-4E8733B2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DAABD-E7E2-54DA-D955-56CDE787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Let's try it: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John saw the man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John saw the man with a telescope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*John saw		(no object)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*saw the man		(no subject)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*John saw man the	(determiner-noun order reversed)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*John the man saw	(</a:t>
            </a:r>
            <a:r>
              <a:rPr lang="en-US" i="1" dirty="0"/>
              <a:t>like a head-final language</a:t>
            </a:r>
            <a:r>
              <a:rPr lang="en-US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*saw John the man	(</a:t>
            </a:r>
            <a:r>
              <a:rPr lang="en-US" i="1" dirty="0"/>
              <a:t>like a VSO language</a:t>
            </a:r>
            <a:r>
              <a:rPr lang="en-US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1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394A-C824-B354-AFF9-63E4A518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40DC-6B9F-B6AC-9027-256FFEC8E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Yoda speak </a:t>
            </a:r>
            <a:r>
              <a:rPr lang="en-US" dirty="0"/>
              <a:t>involves displacement: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still comprehensible to the native English speaker</a:t>
            </a:r>
            <a:r>
              <a:rPr lang="en-US" dirty="0"/>
              <a:t>)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“Found someone, you have, I would say, hmmm?”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“Much to learn, you still have.”</a:t>
            </a:r>
            <a:endParaRPr lang="en-US" dirty="0">
              <a:solidFill>
                <a:srgbClr val="000000"/>
              </a:solidFill>
              <a:latin typeface="AGaramondPro"/>
            </a:endParaRP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“Truly wonderful, the mind of a child is.”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“Lost a planet, Master Obi-Wan has.”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AGaramondPro"/>
              </a:rPr>
              <a:t>“That group back there, soon discovered will be.”</a:t>
            </a:r>
            <a:endParaRPr lang="en-US" dirty="0">
              <a:solidFill>
                <a:srgbClr val="000000"/>
              </a:solidFill>
              <a:latin typeface="AGaramondPro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above from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"An Unusual Way of Speaking, Yoda Has" by Adrienne LaFrance in </a:t>
            </a:r>
            <a:r>
              <a:rPr lang="en-US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Atlantic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(Dec 2015).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https://www.theatlantic.com/entertainment/archive/2015/12/hmmmmm/420798/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AE48D-4912-1636-6778-FEC06A1C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783" y="2641171"/>
            <a:ext cx="3642498" cy="20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1A41-1097-DBD5-D145-9C6978AC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7732A-23C1-9252-B3EB-1274A3BE8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9 Review</a:t>
            </a:r>
          </a:p>
          <a:p>
            <a:r>
              <a:rPr lang="en-US" dirty="0"/>
              <a:t>Homework 10: Term project proposals please!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just one paragraph or page, email to 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describe what you want to do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should not be too small a project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should not be too big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must be related to something taught in class this semester</a:t>
            </a:r>
          </a:p>
          <a:p>
            <a:r>
              <a:rPr lang="en-US" dirty="0"/>
              <a:t>Some final words about Masked Language Models</a:t>
            </a:r>
          </a:p>
          <a:p>
            <a:r>
              <a:rPr lang="en-US" dirty="0"/>
              <a:t>Syntax: some parsers </a:t>
            </a:r>
            <a:r>
              <a:rPr lang="en-US"/>
              <a:t>available online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8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37B59-11DE-B409-D177-89A3F20C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Homework 9 Review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27DCE-4346-AD9E-96A9-CFF2AD2DA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5" y="2031101"/>
            <a:ext cx="5051725" cy="3511943"/>
          </a:xfrm>
        </p:spPr>
        <p:txBody>
          <a:bodyPr anchor="ctr">
            <a:normAutofit/>
          </a:bodyPr>
          <a:lstStyle/>
          <a:p>
            <a:r>
              <a:rPr lang="en-US" dirty="0"/>
              <a:t>Q1: Vector arithmetic</a:t>
            </a:r>
          </a:p>
          <a:p>
            <a:pPr lvl="1"/>
            <a:r>
              <a:rPr lang="en-US" b="1" dirty="0"/>
              <a:t>Idea</a:t>
            </a:r>
            <a:r>
              <a:rPr lang="en-US" dirty="0"/>
              <a:t>: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dogs – dog</a:t>
            </a:r>
            <a:r>
              <a:rPr lang="en-US" dirty="0"/>
              <a:t> computes a NUM vector in direction PL to SG</a:t>
            </a:r>
          </a:p>
          <a:p>
            <a:pPr lvl="1"/>
            <a:r>
              <a:rPr lang="en-US" dirty="0"/>
              <a:t>Test it on irregular plural nouns: can it correctly pick the singular?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ist of grammar&#10;&#10;Description automatically generated with medium confidence">
            <a:extLst>
              <a:ext uri="{FF2B5EF4-FFF2-40B4-BE49-F238E27FC236}">
                <a16:creationId xmlns:a16="http://schemas.microsoft.com/office/drawing/2014/main" id="{25374096-F29D-78B7-1BAD-4B711C7CA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2" t="4278" r="3877" b="42514"/>
          <a:stretch/>
        </p:blipFill>
        <p:spPr>
          <a:xfrm>
            <a:off x="5696790" y="2333116"/>
            <a:ext cx="6008142" cy="2299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93265-8C5F-9CC6-84AF-339F935E0737}"/>
              </a:ext>
            </a:extLst>
          </p:cNvPr>
          <p:cNvSpPr txBox="1"/>
          <p:nvPr/>
        </p:nvSpPr>
        <p:spPr>
          <a:xfrm>
            <a:off x="3170927" y="5005998"/>
            <a:ext cx="8479419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800" dirty="0" err="1">
                <a:effectLst/>
                <a:latin typeface="Menlo" panose="020B0609030804020204" pitchFamily="49" charset="0"/>
              </a:rPr>
              <a:t>gensim.downloader</a:t>
            </a:r>
            <a:endParaRPr lang="en-US" sz="1800" dirty="0"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Menlo" panose="020B0609030804020204" pitchFamily="49" charset="0"/>
              </a:rPr>
              <a:t>&gt;&gt;&gt; model = </a:t>
            </a:r>
            <a:r>
              <a:rPr lang="en-US" sz="1800" dirty="0" err="1">
                <a:effectLst/>
                <a:latin typeface="Menlo" panose="020B0609030804020204" pitchFamily="49" charset="0"/>
              </a:rPr>
              <a:t>gensim.downloader.load</a:t>
            </a:r>
            <a:r>
              <a:rPr lang="en-US" sz="1800" dirty="0">
                <a:effectLst/>
                <a:latin typeface="Menlo" panose="020B0609030804020204" pitchFamily="49" charset="0"/>
              </a:rPr>
              <a:t>('glove-wiki-gigaword-50')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34D3B-8F68-9890-9101-7F0075EB4F75}"/>
              </a:ext>
            </a:extLst>
          </p:cNvPr>
          <p:cNvSpPr txBox="1"/>
          <p:nvPr/>
        </p:nvSpPr>
        <p:spPr>
          <a:xfrm>
            <a:off x="7216346" y="1365692"/>
            <a:ext cx="2958439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17/30 right, 13 wrong</a:t>
            </a:r>
          </a:p>
        </p:txBody>
      </p:sp>
    </p:spTree>
    <p:extLst>
      <p:ext uri="{BB962C8B-B14F-4D97-AF65-F5344CB8AC3E}">
        <p14:creationId xmlns:p14="http://schemas.microsoft.com/office/powerpoint/2010/main" val="68984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D8233B0-41B5-4D9A-AEEC-13DB66A8C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1CF2F-648A-B15A-E92E-FD32429E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Homework 9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CE61-1C58-96CB-824D-67B0D95202E8}"/>
              </a:ext>
            </a:extLst>
          </p:cNvPr>
          <p:cNvSpPr>
            <a:spLocks/>
          </p:cNvSpPr>
          <p:nvPr/>
        </p:nvSpPr>
        <p:spPr>
          <a:xfrm>
            <a:off x="772802" y="2240501"/>
            <a:ext cx="9184293" cy="343814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795528"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 2: can you find 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 examples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antonym pairs satisfying equations: </a:t>
            </a:r>
          </a:p>
          <a:p>
            <a:pPr marL="795528" lvl="1" indent="-397764" defTabSz="795528">
              <a:spcAft>
                <a:spcPts val="600"/>
              </a:spcAft>
              <a:buFont typeface="+mj-lt"/>
              <a:buAutoNum type="arabicPeriod"/>
            </a:pP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slow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&lt;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polar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adjective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- 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quick,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95528" lvl="1" indent="-397764" defTabSz="795528">
              <a:spcAft>
                <a:spcPts val="600"/>
              </a:spcAft>
              <a:buFont typeface="+mj-lt"/>
              <a:buAutoNum type="arabicPeriod"/>
            </a:pP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+ 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</a:t>
            </a:r>
            <a:r>
              <a:rPr lang="en-US" sz="28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antonym</a:t>
            </a: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- slow  = &lt;polar adjective&gt;</a:t>
            </a:r>
            <a:endParaRPr lang="en-US" sz="3600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A1E48D-85FB-202F-365F-F34E906BD268}"/>
              </a:ext>
            </a:extLst>
          </p:cNvPr>
          <p:cNvSpPr/>
          <p:nvPr/>
        </p:nvSpPr>
        <p:spPr>
          <a:xfrm>
            <a:off x="9819370" y="2894785"/>
            <a:ext cx="1306783" cy="53389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000" kern="1200">
                <a:solidFill>
                  <a:schemeClr val="bg1"/>
                </a:solidFill>
              </a:rPr>
              <a:t>small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4872F2-A9C2-E201-1E4D-086131A04067}"/>
              </a:ext>
            </a:extLst>
          </p:cNvPr>
          <p:cNvSpPr/>
          <p:nvPr/>
        </p:nvSpPr>
        <p:spPr>
          <a:xfrm>
            <a:off x="9827506" y="5151706"/>
            <a:ext cx="1306783" cy="53389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000" kern="1200">
                <a:solidFill>
                  <a:schemeClr val="bg1"/>
                </a:solidFill>
              </a:rPr>
              <a:t>large</a:t>
            </a:r>
            <a:endParaRPr lang="en-US" sz="280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51E7AE-6C3E-F241-55EE-364F7B4A6FCF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10472762" y="3428682"/>
            <a:ext cx="8136" cy="1723024"/>
          </a:xfrm>
          <a:prstGeom prst="straightConnector1">
            <a:avLst/>
          </a:prstGeom>
          <a:ln w="4762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1B18A7-E16D-028A-CA54-FC4C54CE2128}"/>
              </a:ext>
            </a:extLst>
          </p:cNvPr>
          <p:cNvSpPr txBox="1"/>
          <p:nvPr/>
        </p:nvSpPr>
        <p:spPr>
          <a:xfrm>
            <a:off x="11314500" y="2984778"/>
            <a:ext cx="839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slow 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79339-681F-F0DA-C7A6-DE75BB1D55F4}"/>
              </a:ext>
            </a:extLst>
          </p:cNvPr>
          <p:cNvSpPr txBox="1"/>
          <p:nvPr/>
        </p:nvSpPr>
        <p:spPr>
          <a:xfrm>
            <a:off x="11297804" y="3273058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quick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79397-FE51-89E5-B5D3-62009B66C849}"/>
              </a:ext>
            </a:extLst>
          </p:cNvPr>
          <p:cNvSpPr txBox="1"/>
          <p:nvPr/>
        </p:nvSpPr>
        <p:spPr>
          <a:xfrm>
            <a:off x="11219243" y="5000113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quick 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1BEA19-C83D-F845-DF74-903831B4A122}"/>
              </a:ext>
            </a:extLst>
          </p:cNvPr>
          <p:cNvSpPr txBox="1"/>
          <p:nvPr/>
        </p:nvSpPr>
        <p:spPr>
          <a:xfrm>
            <a:off x="11202547" y="5288393"/>
            <a:ext cx="699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slow</a:t>
            </a:r>
          </a:p>
        </p:txBody>
      </p:sp>
    </p:spTree>
    <p:extLst>
      <p:ext uri="{BB962C8B-B14F-4D97-AF65-F5344CB8AC3E}">
        <p14:creationId xmlns:p14="http://schemas.microsoft.com/office/powerpoint/2010/main" val="9166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CF2F-648A-B15A-E92E-FD32429E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9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CE61-1C58-96CB-824D-67B0D9520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Question 2: many don't work</a:t>
            </a:r>
          </a:p>
          <a:p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	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e.g.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&lt;-&gt;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black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works but not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tiny 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huge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['{} {:.2f}'.format(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for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model.most_similar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(positive=['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slow',</a:t>
            </a:r>
            <a:r>
              <a:rPr lang="en-US" sz="18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'white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'],negative=['quick'],</a:t>
            </a:r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topn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=3)]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US" sz="18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'black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0.79', 'gray 0.78', 'covered 0.74']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&gt;&gt;&gt; ['{} {:.2f}'.format(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for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in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model.most_similar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(positive=['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quick',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</a:rPr>
              <a:t>'black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'],negative=['slow'],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topn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=3)]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['white 0.81', 'red 0.73', 'green 0.73']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&gt;&gt;&gt; ['{} {:.2f}'.format(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for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in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model.most_similar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(positive=['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slow',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</a:rPr>
              <a:t>'tiny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'],negative=['quick'],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topn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=3)]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['small 0.73', 'dense 0.72', 'parts 0.72']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&gt;&gt;&gt; ['{} {:.2f}'.format(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for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w,p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) in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model.most_similar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(positive=['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slow',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</a:rPr>
              <a:t>'huge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'],negative=['quick'],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topn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=3)]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['massive 0.79', 'enormous 0.76', 'partly 0.76']</a:t>
            </a:r>
          </a:p>
        </p:txBody>
      </p:sp>
    </p:spTree>
    <p:extLst>
      <p:ext uri="{BB962C8B-B14F-4D97-AF65-F5344CB8AC3E}">
        <p14:creationId xmlns:p14="http://schemas.microsoft.com/office/powerpoint/2010/main" val="130898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CF2F-648A-B15A-E92E-FD32429E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9 review</a:t>
            </a:r>
          </a:p>
        </p:txBody>
      </p:sp>
      <p:pic>
        <p:nvPicPr>
          <p:cNvPr id="5" name="Content Placeholder 4" descr="A close-up of a questionnaire&#10;&#10;Description automatically generated">
            <a:extLst>
              <a:ext uri="{FF2B5EF4-FFF2-40B4-BE49-F238E27FC236}">
                <a16:creationId xmlns:a16="http://schemas.microsoft.com/office/drawing/2014/main" id="{0F18D885-7E85-BE6F-EA31-2A1D54D71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88552"/>
            <a:ext cx="10515600" cy="351287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DD0FB1-937B-9A76-41EC-72C3F4C8FEE0}"/>
              </a:ext>
            </a:extLst>
          </p:cNvPr>
          <p:cNvSpPr txBox="1"/>
          <p:nvPr/>
        </p:nvSpPr>
        <p:spPr>
          <a:xfrm>
            <a:off x="1013254" y="2211860"/>
            <a:ext cx="503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Plenty of pairs if you do a search …</a:t>
            </a:r>
          </a:p>
        </p:txBody>
      </p:sp>
    </p:spTree>
    <p:extLst>
      <p:ext uri="{BB962C8B-B14F-4D97-AF65-F5344CB8AC3E}">
        <p14:creationId xmlns:p14="http://schemas.microsoft.com/office/powerpoint/2010/main" val="262696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EF9F94-EAD6-1A34-416F-63223B09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7F5D-5CEB-DF39-2669-C7A70F3E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Masked Language Modeling (MLM):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transformers import pipeline</a:t>
            </a:r>
          </a:p>
          <a:p>
            <a:pPr marL="0" indent="0" algn="l">
              <a:buNone/>
            </a:pPr>
            <a:r>
              <a:rPr lang="en-US" sz="2000" b="0" i="0" u="none" strike="noStrike" dirty="0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b="0" i="0" u="none" strike="noStrike" dirty="0" err="1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classifier_large</a:t>
            </a:r>
            <a:r>
              <a:rPr lang="en-US" sz="2000" b="0" i="0" u="none" strike="noStrike" dirty="0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pipeline("fill-mask", model='</a:t>
            </a:r>
            <a:r>
              <a:rPr lang="en-US" sz="2000" b="0" i="0" u="none" strike="noStrike" dirty="0" err="1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roberta</a:t>
            </a:r>
            <a:r>
              <a:rPr lang="en-US" sz="2000" b="0" i="0" u="none" strike="noStrike" dirty="0">
                <a:solidFill>
                  <a:srgbClr val="050505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-large')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6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6DFF-626A-0027-3D11-E03422AA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MLM: significance of the period (.)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7E96C-D2BE-75E8-AF4D-D703CCF6E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683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lassifier_large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'Noam Chomsky is a &lt;mask&gt;'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top_k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=7)]</a:t>
            </a:r>
            <a:endParaRPr lang="en-US" sz="2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['Noam Chomsky is a liar 0.09',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genius 0.06',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fraud 0.05',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traitor 0.02',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hero 0.02',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psychopath 0.02',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Nazi 0.02']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EE7C4-FE2D-C027-C3E8-796A3ECB2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5032" y="1825625"/>
            <a:ext cx="554683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classifier_large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'Noam Chomsky is a &lt;mask&gt;.'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top_k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=7)]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['Noam Chomsky is a genius. 0.09',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radical. 0.04',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whistleblower. 0.04',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visionary. 0.04',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prophet. 0.03',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liar. 0.03',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'Noam Chomsky is a revolutionary. 0.03']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81AC-8135-DAAD-79AA-1DAE6BBE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 Parsing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B491D-19F3-6C06-FFC2-BE21C1585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dirty="0"/>
              <a:t>Requires a grammar (of English) – that's the </a:t>
            </a:r>
            <a:r>
              <a:rPr lang="en-US" b="1" dirty="0"/>
              <a:t>knowledge of language</a:t>
            </a:r>
          </a:p>
          <a:p>
            <a:r>
              <a:rPr lang="en-US" b="1" dirty="0"/>
              <a:t>Parser</a:t>
            </a:r>
            <a:r>
              <a:rPr lang="en-US" dirty="0"/>
              <a:t> = a program that </a:t>
            </a:r>
            <a:r>
              <a:rPr lang="en-US" i="1" dirty="0"/>
              <a:t>finds</a:t>
            </a:r>
            <a:r>
              <a:rPr lang="en-US" dirty="0"/>
              <a:t> a parse using the grammar</a:t>
            </a:r>
          </a:p>
          <a:p>
            <a:r>
              <a:rPr lang="en-US" b="1" dirty="0"/>
              <a:t>Constituents</a:t>
            </a:r>
            <a:r>
              <a:rPr lang="en-US" dirty="0"/>
              <a:t> are phrases: e.g. NP, VP, PP and S.</a:t>
            </a:r>
          </a:p>
          <a:p>
            <a:r>
              <a:rPr lang="en-US" dirty="0"/>
              <a:t>Finding a </a:t>
            </a:r>
            <a:r>
              <a:rPr lang="en-US" b="1" dirty="0"/>
              <a:t>parse</a:t>
            </a:r>
            <a:r>
              <a:rPr lang="en-US" dirty="0"/>
              <a:t> involves (proper) algorithms for dealing with grammars</a:t>
            </a:r>
          </a:p>
          <a:p>
            <a:pPr lvl="1"/>
            <a:r>
              <a:rPr lang="en-US" sz="2600" dirty="0"/>
              <a:t>otherwise, no guarantee of finding a parse (if one exists)</a:t>
            </a:r>
          </a:p>
          <a:p>
            <a:pPr lvl="1"/>
            <a:r>
              <a:rPr lang="en-US" sz="2600" dirty="0"/>
              <a:t>if one exists, return that </a:t>
            </a:r>
            <a:r>
              <a:rPr lang="en-US" sz="2600" b="1" dirty="0"/>
              <a:t>structural description</a:t>
            </a:r>
            <a:r>
              <a:rPr lang="en-US" sz="2600" dirty="0"/>
              <a:t>, i.e. parse.</a:t>
            </a:r>
          </a:p>
          <a:p>
            <a:pPr lvl="1"/>
            <a:r>
              <a:rPr lang="en-US" sz="2600" dirty="0"/>
              <a:t>if </a:t>
            </a:r>
            <a:r>
              <a:rPr lang="en-US" sz="2600" b="1" dirty="0"/>
              <a:t>structurally ambiguous</a:t>
            </a:r>
            <a:r>
              <a:rPr lang="en-US" sz="2600" dirty="0"/>
              <a:t>, proper response is to return all parses</a:t>
            </a:r>
          </a:p>
          <a:p>
            <a:pPr lvl="1"/>
            <a:r>
              <a:rPr lang="en-US" sz="2600" dirty="0"/>
              <a:t>if sentence is </a:t>
            </a:r>
            <a:r>
              <a:rPr lang="en-US" sz="2600" b="1" dirty="0"/>
              <a:t>ungrammatical</a:t>
            </a:r>
            <a:r>
              <a:rPr lang="en-US" sz="2600" dirty="0"/>
              <a:t>, proper response is </a:t>
            </a:r>
            <a:r>
              <a:rPr lang="en-US" sz="2600" b="1" dirty="0">
                <a:solidFill>
                  <a:srgbClr val="FF0000"/>
                </a:solidFill>
              </a:rPr>
              <a:t>no parse</a:t>
            </a:r>
          </a:p>
          <a:p>
            <a:pPr lvl="2"/>
            <a:r>
              <a:rPr lang="en-US" sz="2600" dirty="0"/>
              <a:t>i.e. detect that the sentence is bad,</a:t>
            </a:r>
          </a:p>
          <a:p>
            <a:pPr lvl="2"/>
            <a:r>
              <a:rPr lang="en-US" sz="2600" dirty="0"/>
              <a:t>and </a:t>
            </a:r>
            <a:r>
              <a:rPr lang="en-US" sz="2600" b="1" dirty="0"/>
              <a:t>not</a:t>
            </a:r>
            <a:r>
              <a:rPr lang="en-US" sz="2600" dirty="0"/>
              <a:t> just emit some random, incorrect parse</a:t>
            </a:r>
          </a:p>
        </p:txBody>
      </p:sp>
    </p:spTree>
    <p:extLst>
      <p:ext uri="{BB962C8B-B14F-4D97-AF65-F5344CB8AC3E}">
        <p14:creationId xmlns:p14="http://schemas.microsoft.com/office/powerpoint/2010/main" val="103543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1119</Words>
  <Application>Microsoft Macintosh PowerPoint</Application>
  <PresentationFormat>Widescreen</PresentationFormat>
  <Paragraphs>128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-apple-system</vt:lpstr>
      <vt:lpstr>AGaramondPro</vt:lpstr>
      <vt:lpstr>Aptos</vt:lpstr>
      <vt:lpstr>Aptos Display</vt:lpstr>
      <vt:lpstr>Arial</vt:lpstr>
      <vt:lpstr>Calibri</vt:lpstr>
      <vt:lpstr>Menlo</vt:lpstr>
      <vt:lpstr>Office Theme</vt:lpstr>
      <vt:lpstr>LING 388: Computers and Language</vt:lpstr>
      <vt:lpstr>Today's Topics</vt:lpstr>
      <vt:lpstr>Homework 9 Review</vt:lpstr>
      <vt:lpstr>Homework 9 Review</vt:lpstr>
      <vt:lpstr>Homework 9 Review</vt:lpstr>
      <vt:lpstr>Homework 9 review</vt:lpstr>
      <vt:lpstr>MLM</vt:lpstr>
      <vt:lpstr>MLM: significance of the period (.) </vt:lpstr>
      <vt:lpstr>Constituency Parsing</vt:lpstr>
      <vt:lpstr>Looking ahead: writing a grammar</vt:lpstr>
      <vt:lpstr>Parse could be a Picture</vt:lpstr>
      <vt:lpstr>Constituency Parsing</vt:lpstr>
      <vt:lpstr>Constituency Parsing</vt:lpstr>
      <vt:lpstr>Constituency Parsing</vt:lpstr>
      <vt:lpstr>Constituency Parsing</vt:lpstr>
      <vt:lpstr>Constituency Parsing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4</cp:revision>
  <dcterms:created xsi:type="dcterms:W3CDTF">2024-04-15T22:06:42Z</dcterms:created>
  <dcterms:modified xsi:type="dcterms:W3CDTF">2024-04-18T00:59:35Z</dcterms:modified>
</cp:coreProperties>
</file>