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84" r:id="rId3"/>
    <p:sldId id="343" r:id="rId4"/>
    <p:sldId id="344" r:id="rId5"/>
    <p:sldId id="345" r:id="rId6"/>
    <p:sldId id="267" r:id="rId7"/>
    <p:sldId id="259" r:id="rId8"/>
    <p:sldId id="261" r:id="rId9"/>
    <p:sldId id="324" r:id="rId10"/>
    <p:sldId id="322" r:id="rId11"/>
    <p:sldId id="323" r:id="rId12"/>
    <p:sldId id="325" r:id="rId13"/>
    <p:sldId id="268" r:id="rId14"/>
    <p:sldId id="326" r:id="rId15"/>
    <p:sldId id="258" r:id="rId16"/>
    <p:sldId id="260" r:id="rId17"/>
    <p:sldId id="266" r:id="rId18"/>
    <p:sldId id="262" r:id="rId19"/>
    <p:sldId id="263" r:id="rId20"/>
    <p:sldId id="264" r:id="rId21"/>
    <p:sldId id="265" r:id="rId22"/>
    <p:sldId id="338" r:id="rId23"/>
    <p:sldId id="327" r:id="rId24"/>
    <p:sldId id="328" r:id="rId25"/>
    <p:sldId id="329" r:id="rId26"/>
    <p:sldId id="330" r:id="rId27"/>
    <p:sldId id="331" r:id="rId28"/>
    <p:sldId id="332" r:id="rId29"/>
    <p:sldId id="333" r:id="rId30"/>
    <p:sldId id="334" r:id="rId31"/>
    <p:sldId id="335" r:id="rId32"/>
    <p:sldId id="336" r:id="rId33"/>
    <p:sldId id="337" r:id="rId34"/>
    <p:sldId id="339" r:id="rId35"/>
    <p:sldId id="340" r:id="rId36"/>
    <p:sldId id="341" r:id="rId37"/>
    <p:sldId id="34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94694"/>
  </p:normalViewPr>
  <p:slideViewPr>
    <p:cSldViewPr snapToGrid="0">
      <p:cViewPr varScale="1">
        <p:scale>
          <a:sx n="93" d="100"/>
          <a:sy n="93" d="100"/>
        </p:scale>
        <p:origin x="248" y="8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2D48B-B627-B7A2-E7B2-B091E9A2CB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668C31-1F1D-C524-F575-A5C56C68F9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08D620-D536-80CB-6DEB-0ED60281F27B}"/>
              </a:ext>
            </a:extLst>
          </p:cNvPr>
          <p:cNvSpPr>
            <a:spLocks noGrp="1"/>
          </p:cNvSpPr>
          <p:nvPr>
            <p:ph type="dt" sz="half" idx="10"/>
          </p:nvPr>
        </p:nvSpPr>
        <p:spPr/>
        <p:txBody>
          <a:bodyPr/>
          <a:lstStyle/>
          <a:p>
            <a:fld id="{BE8BE4A1-DE94-4245-B0E7-A589E151FB4A}" type="datetimeFigureOut">
              <a:rPr lang="en-US" smtClean="0"/>
              <a:t>4/10/24</a:t>
            </a:fld>
            <a:endParaRPr lang="en-US"/>
          </a:p>
        </p:txBody>
      </p:sp>
      <p:sp>
        <p:nvSpPr>
          <p:cNvPr id="5" name="Footer Placeholder 4">
            <a:extLst>
              <a:ext uri="{FF2B5EF4-FFF2-40B4-BE49-F238E27FC236}">
                <a16:creationId xmlns:a16="http://schemas.microsoft.com/office/drawing/2014/main" id="{53FA1094-BC5E-1C6C-B6B1-D03602293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58E9D-0DD0-51CB-0D52-0D449B272551}"/>
              </a:ext>
            </a:extLst>
          </p:cNvPr>
          <p:cNvSpPr>
            <a:spLocks noGrp="1"/>
          </p:cNvSpPr>
          <p:nvPr>
            <p:ph type="sldNum" sz="quarter" idx="12"/>
          </p:nvPr>
        </p:nvSpPr>
        <p:spPr/>
        <p:txBody>
          <a:bodyPr/>
          <a:lstStyle/>
          <a:p>
            <a:fld id="{3F2D87F7-7168-D341-929A-9CE70C5FB025}" type="slidenum">
              <a:rPr lang="en-US" smtClean="0"/>
              <a:t>‹#›</a:t>
            </a:fld>
            <a:endParaRPr lang="en-US"/>
          </a:p>
        </p:txBody>
      </p:sp>
    </p:spTree>
    <p:extLst>
      <p:ext uri="{BB962C8B-B14F-4D97-AF65-F5344CB8AC3E}">
        <p14:creationId xmlns:p14="http://schemas.microsoft.com/office/powerpoint/2010/main" val="936392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95C6-9337-52EA-6D95-C8237EA221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4BB68C-BFDF-6659-684E-DC75BF8C2D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6EA928-8ECB-CBC9-F80B-1474638BA3F1}"/>
              </a:ext>
            </a:extLst>
          </p:cNvPr>
          <p:cNvSpPr>
            <a:spLocks noGrp="1"/>
          </p:cNvSpPr>
          <p:nvPr>
            <p:ph type="dt" sz="half" idx="10"/>
          </p:nvPr>
        </p:nvSpPr>
        <p:spPr/>
        <p:txBody>
          <a:bodyPr/>
          <a:lstStyle/>
          <a:p>
            <a:fld id="{BE8BE4A1-DE94-4245-B0E7-A589E151FB4A}" type="datetimeFigureOut">
              <a:rPr lang="en-US" smtClean="0"/>
              <a:t>4/10/24</a:t>
            </a:fld>
            <a:endParaRPr lang="en-US"/>
          </a:p>
        </p:txBody>
      </p:sp>
      <p:sp>
        <p:nvSpPr>
          <p:cNvPr id="5" name="Footer Placeholder 4">
            <a:extLst>
              <a:ext uri="{FF2B5EF4-FFF2-40B4-BE49-F238E27FC236}">
                <a16:creationId xmlns:a16="http://schemas.microsoft.com/office/drawing/2014/main" id="{B5EF2042-147D-5C72-0272-4CCB73657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86503-0933-91A1-CA8B-E0C07AD61E53}"/>
              </a:ext>
            </a:extLst>
          </p:cNvPr>
          <p:cNvSpPr>
            <a:spLocks noGrp="1"/>
          </p:cNvSpPr>
          <p:nvPr>
            <p:ph type="sldNum" sz="quarter" idx="12"/>
          </p:nvPr>
        </p:nvSpPr>
        <p:spPr/>
        <p:txBody>
          <a:bodyPr/>
          <a:lstStyle/>
          <a:p>
            <a:fld id="{3F2D87F7-7168-D341-929A-9CE70C5FB025}" type="slidenum">
              <a:rPr lang="en-US" smtClean="0"/>
              <a:t>‹#›</a:t>
            </a:fld>
            <a:endParaRPr lang="en-US"/>
          </a:p>
        </p:txBody>
      </p:sp>
    </p:spTree>
    <p:extLst>
      <p:ext uri="{BB962C8B-B14F-4D97-AF65-F5344CB8AC3E}">
        <p14:creationId xmlns:p14="http://schemas.microsoft.com/office/powerpoint/2010/main" val="1088797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CD736A-80D3-FFA5-CCB9-FCD74AD839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3C381-C1EF-436F-3BA2-F13AA68734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C0110-36BD-C8F8-61FF-DFAE00A14AA7}"/>
              </a:ext>
            </a:extLst>
          </p:cNvPr>
          <p:cNvSpPr>
            <a:spLocks noGrp="1"/>
          </p:cNvSpPr>
          <p:nvPr>
            <p:ph type="dt" sz="half" idx="10"/>
          </p:nvPr>
        </p:nvSpPr>
        <p:spPr/>
        <p:txBody>
          <a:bodyPr/>
          <a:lstStyle/>
          <a:p>
            <a:fld id="{BE8BE4A1-DE94-4245-B0E7-A589E151FB4A}" type="datetimeFigureOut">
              <a:rPr lang="en-US" smtClean="0"/>
              <a:t>4/10/24</a:t>
            </a:fld>
            <a:endParaRPr lang="en-US"/>
          </a:p>
        </p:txBody>
      </p:sp>
      <p:sp>
        <p:nvSpPr>
          <p:cNvPr id="5" name="Footer Placeholder 4">
            <a:extLst>
              <a:ext uri="{FF2B5EF4-FFF2-40B4-BE49-F238E27FC236}">
                <a16:creationId xmlns:a16="http://schemas.microsoft.com/office/drawing/2014/main" id="{F1A3329D-BE43-4BE5-9557-A30E4BDD8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BB9AC-CCB5-8843-1F5B-232CD735B7B4}"/>
              </a:ext>
            </a:extLst>
          </p:cNvPr>
          <p:cNvSpPr>
            <a:spLocks noGrp="1"/>
          </p:cNvSpPr>
          <p:nvPr>
            <p:ph type="sldNum" sz="quarter" idx="12"/>
          </p:nvPr>
        </p:nvSpPr>
        <p:spPr/>
        <p:txBody>
          <a:bodyPr/>
          <a:lstStyle/>
          <a:p>
            <a:fld id="{3F2D87F7-7168-D341-929A-9CE70C5FB025}" type="slidenum">
              <a:rPr lang="en-US" smtClean="0"/>
              <a:t>‹#›</a:t>
            </a:fld>
            <a:endParaRPr lang="en-US"/>
          </a:p>
        </p:txBody>
      </p:sp>
    </p:spTree>
    <p:extLst>
      <p:ext uri="{BB962C8B-B14F-4D97-AF65-F5344CB8AC3E}">
        <p14:creationId xmlns:p14="http://schemas.microsoft.com/office/powerpoint/2010/main" val="4208200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AF90-78D6-68DE-71B7-4ABFF8B3D2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91D39F-8626-F9B0-EE8C-85B6B9218F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FFEE22-CA52-EBE4-5FD5-55A43DA18A5C}"/>
              </a:ext>
            </a:extLst>
          </p:cNvPr>
          <p:cNvSpPr>
            <a:spLocks noGrp="1"/>
          </p:cNvSpPr>
          <p:nvPr>
            <p:ph type="dt" sz="half" idx="10"/>
          </p:nvPr>
        </p:nvSpPr>
        <p:spPr/>
        <p:txBody>
          <a:bodyPr/>
          <a:lstStyle/>
          <a:p>
            <a:fld id="{BE8BE4A1-DE94-4245-B0E7-A589E151FB4A}" type="datetimeFigureOut">
              <a:rPr lang="en-US" smtClean="0"/>
              <a:t>4/10/24</a:t>
            </a:fld>
            <a:endParaRPr lang="en-US"/>
          </a:p>
        </p:txBody>
      </p:sp>
      <p:sp>
        <p:nvSpPr>
          <p:cNvPr id="5" name="Footer Placeholder 4">
            <a:extLst>
              <a:ext uri="{FF2B5EF4-FFF2-40B4-BE49-F238E27FC236}">
                <a16:creationId xmlns:a16="http://schemas.microsoft.com/office/drawing/2014/main" id="{16EFA12D-FB66-168E-DEE8-DAD904D49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83517-663E-BF64-1CC0-4B3421C500EB}"/>
              </a:ext>
            </a:extLst>
          </p:cNvPr>
          <p:cNvSpPr>
            <a:spLocks noGrp="1"/>
          </p:cNvSpPr>
          <p:nvPr>
            <p:ph type="sldNum" sz="quarter" idx="12"/>
          </p:nvPr>
        </p:nvSpPr>
        <p:spPr/>
        <p:txBody>
          <a:bodyPr/>
          <a:lstStyle/>
          <a:p>
            <a:fld id="{3F2D87F7-7168-D341-929A-9CE70C5FB025}" type="slidenum">
              <a:rPr lang="en-US" smtClean="0"/>
              <a:t>‹#›</a:t>
            </a:fld>
            <a:endParaRPr lang="en-US"/>
          </a:p>
        </p:txBody>
      </p:sp>
    </p:spTree>
    <p:extLst>
      <p:ext uri="{BB962C8B-B14F-4D97-AF65-F5344CB8AC3E}">
        <p14:creationId xmlns:p14="http://schemas.microsoft.com/office/powerpoint/2010/main" val="2208550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3B3A-8449-13E3-5A61-F55EC391C8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C530C0-A537-CCC6-8C4A-02C36BA632A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46D42D-BCB4-00B4-F34A-6D6E4AC5C779}"/>
              </a:ext>
            </a:extLst>
          </p:cNvPr>
          <p:cNvSpPr>
            <a:spLocks noGrp="1"/>
          </p:cNvSpPr>
          <p:nvPr>
            <p:ph type="dt" sz="half" idx="10"/>
          </p:nvPr>
        </p:nvSpPr>
        <p:spPr/>
        <p:txBody>
          <a:bodyPr/>
          <a:lstStyle/>
          <a:p>
            <a:fld id="{BE8BE4A1-DE94-4245-B0E7-A589E151FB4A}" type="datetimeFigureOut">
              <a:rPr lang="en-US" smtClean="0"/>
              <a:t>4/10/24</a:t>
            </a:fld>
            <a:endParaRPr lang="en-US"/>
          </a:p>
        </p:txBody>
      </p:sp>
      <p:sp>
        <p:nvSpPr>
          <p:cNvPr id="5" name="Footer Placeholder 4">
            <a:extLst>
              <a:ext uri="{FF2B5EF4-FFF2-40B4-BE49-F238E27FC236}">
                <a16:creationId xmlns:a16="http://schemas.microsoft.com/office/drawing/2014/main" id="{4DCA875F-D99C-BD4D-2E71-31C0AD582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93072-245C-EDB3-661A-88715462508B}"/>
              </a:ext>
            </a:extLst>
          </p:cNvPr>
          <p:cNvSpPr>
            <a:spLocks noGrp="1"/>
          </p:cNvSpPr>
          <p:nvPr>
            <p:ph type="sldNum" sz="quarter" idx="12"/>
          </p:nvPr>
        </p:nvSpPr>
        <p:spPr/>
        <p:txBody>
          <a:bodyPr/>
          <a:lstStyle/>
          <a:p>
            <a:fld id="{3F2D87F7-7168-D341-929A-9CE70C5FB025}" type="slidenum">
              <a:rPr lang="en-US" smtClean="0"/>
              <a:t>‹#›</a:t>
            </a:fld>
            <a:endParaRPr lang="en-US"/>
          </a:p>
        </p:txBody>
      </p:sp>
    </p:spTree>
    <p:extLst>
      <p:ext uri="{BB962C8B-B14F-4D97-AF65-F5344CB8AC3E}">
        <p14:creationId xmlns:p14="http://schemas.microsoft.com/office/powerpoint/2010/main" val="2202578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E4B03-9C84-FC16-A988-81596E71D9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1F4A62-64B1-6266-4B48-4DC2BFB0D6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9EDF0-F655-995E-6029-AB1EC9EBC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D3B145-56D4-BD8E-0698-412FB4122E9E}"/>
              </a:ext>
            </a:extLst>
          </p:cNvPr>
          <p:cNvSpPr>
            <a:spLocks noGrp="1"/>
          </p:cNvSpPr>
          <p:nvPr>
            <p:ph type="dt" sz="half" idx="10"/>
          </p:nvPr>
        </p:nvSpPr>
        <p:spPr/>
        <p:txBody>
          <a:bodyPr/>
          <a:lstStyle/>
          <a:p>
            <a:fld id="{BE8BE4A1-DE94-4245-B0E7-A589E151FB4A}" type="datetimeFigureOut">
              <a:rPr lang="en-US" smtClean="0"/>
              <a:t>4/10/24</a:t>
            </a:fld>
            <a:endParaRPr lang="en-US"/>
          </a:p>
        </p:txBody>
      </p:sp>
      <p:sp>
        <p:nvSpPr>
          <p:cNvPr id="6" name="Footer Placeholder 5">
            <a:extLst>
              <a:ext uri="{FF2B5EF4-FFF2-40B4-BE49-F238E27FC236}">
                <a16:creationId xmlns:a16="http://schemas.microsoft.com/office/drawing/2014/main" id="{05AD3513-72DE-8C61-5C0C-AB13ACA81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71166-6BFA-AB60-C2E3-3492057F11CC}"/>
              </a:ext>
            </a:extLst>
          </p:cNvPr>
          <p:cNvSpPr>
            <a:spLocks noGrp="1"/>
          </p:cNvSpPr>
          <p:nvPr>
            <p:ph type="sldNum" sz="quarter" idx="12"/>
          </p:nvPr>
        </p:nvSpPr>
        <p:spPr/>
        <p:txBody>
          <a:bodyPr/>
          <a:lstStyle/>
          <a:p>
            <a:fld id="{3F2D87F7-7168-D341-929A-9CE70C5FB025}" type="slidenum">
              <a:rPr lang="en-US" smtClean="0"/>
              <a:t>‹#›</a:t>
            </a:fld>
            <a:endParaRPr lang="en-US"/>
          </a:p>
        </p:txBody>
      </p:sp>
    </p:spTree>
    <p:extLst>
      <p:ext uri="{BB962C8B-B14F-4D97-AF65-F5344CB8AC3E}">
        <p14:creationId xmlns:p14="http://schemas.microsoft.com/office/powerpoint/2010/main" val="3904054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03482-8A45-BF51-CE44-F293108F85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8BA860-FEF8-BC9F-D351-EA0F0A1844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906C5E-23FD-97D6-F003-2C3BEFAE6D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F01578-58B6-053B-2FD4-713770283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3948B4-9A83-74B5-29D3-7E688904D3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B456CE-172C-228C-C27B-D7C948BD337B}"/>
              </a:ext>
            </a:extLst>
          </p:cNvPr>
          <p:cNvSpPr>
            <a:spLocks noGrp="1"/>
          </p:cNvSpPr>
          <p:nvPr>
            <p:ph type="dt" sz="half" idx="10"/>
          </p:nvPr>
        </p:nvSpPr>
        <p:spPr/>
        <p:txBody>
          <a:bodyPr/>
          <a:lstStyle/>
          <a:p>
            <a:fld id="{BE8BE4A1-DE94-4245-B0E7-A589E151FB4A}" type="datetimeFigureOut">
              <a:rPr lang="en-US" smtClean="0"/>
              <a:t>4/10/24</a:t>
            </a:fld>
            <a:endParaRPr lang="en-US"/>
          </a:p>
        </p:txBody>
      </p:sp>
      <p:sp>
        <p:nvSpPr>
          <p:cNvPr id="8" name="Footer Placeholder 7">
            <a:extLst>
              <a:ext uri="{FF2B5EF4-FFF2-40B4-BE49-F238E27FC236}">
                <a16:creationId xmlns:a16="http://schemas.microsoft.com/office/drawing/2014/main" id="{56846C7E-FD77-AAD0-CBEC-0EE637D72E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F14B36-A32A-3D44-7D03-FEE87C618064}"/>
              </a:ext>
            </a:extLst>
          </p:cNvPr>
          <p:cNvSpPr>
            <a:spLocks noGrp="1"/>
          </p:cNvSpPr>
          <p:nvPr>
            <p:ph type="sldNum" sz="quarter" idx="12"/>
          </p:nvPr>
        </p:nvSpPr>
        <p:spPr/>
        <p:txBody>
          <a:bodyPr/>
          <a:lstStyle/>
          <a:p>
            <a:fld id="{3F2D87F7-7168-D341-929A-9CE70C5FB025}" type="slidenum">
              <a:rPr lang="en-US" smtClean="0"/>
              <a:t>‹#›</a:t>
            </a:fld>
            <a:endParaRPr lang="en-US"/>
          </a:p>
        </p:txBody>
      </p:sp>
    </p:spTree>
    <p:extLst>
      <p:ext uri="{BB962C8B-B14F-4D97-AF65-F5344CB8AC3E}">
        <p14:creationId xmlns:p14="http://schemas.microsoft.com/office/powerpoint/2010/main" val="322897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670BB-E555-06AA-6C5D-EFC871F80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FA613F-C42D-8694-57FD-1BFA8F4B9D41}"/>
              </a:ext>
            </a:extLst>
          </p:cNvPr>
          <p:cNvSpPr>
            <a:spLocks noGrp="1"/>
          </p:cNvSpPr>
          <p:nvPr>
            <p:ph type="dt" sz="half" idx="10"/>
          </p:nvPr>
        </p:nvSpPr>
        <p:spPr/>
        <p:txBody>
          <a:bodyPr/>
          <a:lstStyle/>
          <a:p>
            <a:fld id="{BE8BE4A1-DE94-4245-B0E7-A589E151FB4A}" type="datetimeFigureOut">
              <a:rPr lang="en-US" smtClean="0"/>
              <a:t>4/10/24</a:t>
            </a:fld>
            <a:endParaRPr lang="en-US"/>
          </a:p>
        </p:txBody>
      </p:sp>
      <p:sp>
        <p:nvSpPr>
          <p:cNvPr id="4" name="Footer Placeholder 3">
            <a:extLst>
              <a:ext uri="{FF2B5EF4-FFF2-40B4-BE49-F238E27FC236}">
                <a16:creationId xmlns:a16="http://schemas.microsoft.com/office/drawing/2014/main" id="{A36C1369-9128-EDBC-2202-A9AA85F891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6F8510-2864-DA08-8C3B-50713F0D1571}"/>
              </a:ext>
            </a:extLst>
          </p:cNvPr>
          <p:cNvSpPr>
            <a:spLocks noGrp="1"/>
          </p:cNvSpPr>
          <p:nvPr>
            <p:ph type="sldNum" sz="quarter" idx="12"/>
          </p:nvPr>
        </p:nvSpPr>
        <p:spPr/>
        <p:txBody>
          <a:bodyPr/>
          <a:lstStyle/>
          <a:p>
            <a:fld id="{3F2D87F7-7168-D341-929A-9CE70C5FB025}" type="slidenum">
              <a:rPr lang="en-US" smtClean="0"/>
              <a:t>‹#›</a:t>
            </a:fld>
            <a:endParaRPr lang="en-US"/>
          </a:p>
        </p:txBody>
      </p:sp>
    </p:spTree>
    <p:extLst>
      <p:ext uri="{BB962C8B-B14F-4D97-AF65-F5344CB8AC3E}">
        <p14:creationId xmlns:p14="http://schemas.microsoft.com/office/powerpoint/2010/main" val="297702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6C9EB6-AA5C-7DC2-B6DB-4064B055BBDA}"/>
              </a:ext>
            </a:extLst>
          </p:cNvPr>
          <p:cNvSpPr>
            <a:spLocks noGrp="1"/>
          </p:cNvSpPr>
          <p:nvPr>
            <p:ph type="dt" sz="half" idx="10"/>
          </p:nvPr>
        </p:nvSpPr>
        <p:spPr/>
        <p:txBody>
          <a:bodyPr/>
          <a:lstStyle/>
          <a:p>
            <a:fld id="{BE8BE4A1-DE94-4245-B0E7-A589E151FB4A}" type="datetimeFigureOut">
              <a:rPr lang="en-US" smtClean="0"/>
              <a:t>4/10/24</a:t>
            </a:fld>
            <a:endParaRPr lang="en-US"/>
          </a:p>
        </p:txBody>
      </p:sp>
      <p:sp>
        <p:nvSpPr>
          <p:cNvPr id="3" name="Footer Placeholder 2">
            <a:extLst>
              <a:ext uri="{FF2B5EF4-FFF2-40B4-BE49-F238E27FC236}">
                <a16:creationId xmlns:a16="http://schemas.microsoft.com/office/drawing/2014/main" id="{93BE4B7E-8C9E-CEE3-B91A-8D4020FC23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6A3054-D3BD-AC88-EDCC-201D66188986}"/>
              </a:ext>
            </a:extLst>
          </p:cNvPr>
          <p:cNvSpPr>
            <a:spLocks noGrp="1"/>
          </p:cNvSpPr>
          <p:nvPr>
            <p:ph type="sldNum" sz="quarter" idx="12"/>
          </p:nvPr>
        </p:nvSpPr>
        <p:spPr/>
        <p:txBody>
          <a:bodyPr/>
          <a:lstStyle/>
          <a:p>
            <a:fld id="{3F2D87F7-7168-D341-929A-9CE70C5FB025}" type="slidenum">
              <a:rPr lang="en-US" smtClean="0"/>
              <a:t>‹#›</a:t>
            </a:fld>
            <a:endParaRPr lang="en-US"/>
          </a:p>
        </p:txBody>
      </p:sp>
    </p:spTree>
    <p:extLst>
      <p:ext uri="{BB962C8B-B14F-4D97-AF65-F5344CB8AC3E}">
        <p14:creationId xmlns:p14="http://schemas.microsoft.com/office/powerpoint/2010/main" val="3955000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BB99-0F58-0C87-5086-CE6F4B040E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DBA21E-5DBC-C121-06BD-D8A6754767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8ECCB3-EC91-F996-47C9-2AA375081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AF979-8DB1-9E2C-41B7-26BF2348945B}"/>
              </a:ext>
            </a:extLst>
          </p:cNvPr>
          <p:cNvSpPr>
            <a:spLocks noGrp="1"/>
          </p:cNvSpPr>
          <p:nvPr>
            <p:ph type="dt" sz="half" idx="10"/>
          </p:nvPr>
        </p:nvSpPr>
        <p:spPr/>
        <p:txBody>
          <a:bodyPr/>
          <a:lstStyle/>
          <a:p>
            <a:fld id="{BE8BE4A1-DE94-4245-B0E7-A589E151FB4A}" type="datetimeFigureOut">
              <a:rPr lang="en-US" smtClean="0"/>
              <a:t>4/10/24</a:t>
            </a:fld>
            <a:endParaRPr lang="en-US"/>
          </a:p>
        </p:txBody>
      </p:sp>
      <p:sp>
        <p:nvSpPr>
          <p:cNvPr id="6" name="Footer Placeholder 5">
            <a:extLst>
              <a:ext uri="{FF2B5EF4-FFF2-40B4-BE49-F238E27FC236}">
                <a16:creationId xmlns:a16="http://schemas.microsoft.com/office/drawing/2014/main" id="{9BB02607-F20E-DBF1-75E0-95CFE10E91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C1688-3504-8665-6C95-7491350F60A4}"/>
              </a:ext>
            </a:extLst>
          </p:cNvPr>
          <p:cNvSpPr>
            <a:spLocks noGrp="1"/>
          </p:cNvSpPr>
          <p:nvPr>
            <p:ph type="sldNum" sz="quarter" idx="12"/>
          </p:nvPr>
        </p:nvSpPr>
        <p:spPr/>
        <p:txBody>
          <a:bodyPr/>
          <a:lstStyle/>
          <a:p>
            <a:fld id="{3F2D87F7-7168-D341-929A-9CE70C5FB025}" type="slidenum">
              <a:rPr lang="en-US" smtClean="0"/>
              <a:t>‹#›</a:t>
            </a:fld>
            <a:endParaRPr lang="en-US"/>
          </a:p>
        </p:txBody>
      </p:sp>
    </p:spTree>
    <p:extLst>
      <p:ext uri="{BB962C8B-B14F-4D97-AF65-F5344CB8AC3E}">
        <p14:creationId xmlns:p14="http://schemas.microsoft.com/office/powerpoint/2010/main" val="1010794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BEAD-0D77-C9DC-5E49-64CEC0FB83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0E217F-A83E-BA66-EDC1-2EA8838448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36D6CA-93ED-6981-48E8-972F933744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AAC3FE-113E-D596-64BA-1FB094482DD7}"/>
              </a:ext>
            </a:extLst>
          </p:cNvPr>
          <p:cNvSpPr>
            <a:spLocks noGrp="1"/>
          </p:cNvSpPr>
          <p:nvPr>
            <p:ph type="dt" sz="half" idx="10"/>
          </p:nvPr>
        </p:nvSpPr>
        <p:spPr/>
        <p:txBody>
          <a:bodyPr/>
          <a:lstStyle/>
          <a:p>
            <a:fld id="{BE8BE4A1-DE94-4245-B0E7-A589E151FB4A}" type="datetimeFigureOut">
              <a:rPr lang="en-US" smtClean="0"/>
              <a:t>4/10/24</a:t>
            </a:fld>
            <a:endParaRPr lang="en-US"/>
          </a:p>
        </p:txBody>
      </p:sp>
      <p:sp>
        <p:nvSpPr>
          <p:cNvPr id="6" name="Footer Placeholder 5">
            <a:extLst>
              <a:ext uri="{FF2B5EF4-FFF2-40B4-BE49-F238E27FC236}">
                <a16:creationId xmlns:a16="http://schemas.microsoft.com/office/drawing/2014/main" id="{99487A93-470A-1222-A70B-0596DC689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290B8-8BD0-401D-DD0C-8486787867BF}"/>
              </a:ext>
            </a:extLst>
          </p:cNvPr>
          <p:cNvSpPr>
            <a:spLocks noGrp="1"/>
          </p:cNvSpPr>
          <p:nvPr>
            <p:ph type="sldNum" sz="quarter" idx="12"/>
          </p:nvPr>
        </p:nvSpPr>
        <p:spPr/>
        <p:txBody>
          <a:bodyPr/>
          <a:lstStyle/>
          <a:p>
            <a:fld id="{3F2D87F7-7168-D341-929A-9CE70C5FB025}" type="slidenum">
              <a:rPr lang="en-US" smtClean="0"/>
              <a:t>‹#›</a:t>
            </a:fld>
            <a:endParaRPr lang="en-US"/>
          </a:p>
        </p:txBody>
      </p:sp>
    </p:spTree>
    <p:extLst>
      <p:ext uri="{BB962C8B-B14F-4D97-AF65-F5344CB8AC3E}">
        <p14:creationId xmlns:p14="http://schemas.microsoft.com/office/powerpoint/2010/main" val="3968873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748DA9-8C19-0AC8-2C26-F9C7082531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A8343-C8CC-F9DC-895F-2065B8F29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A1352-F96C-52A4-A127-40BECDCACE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8BE4A1-DE94-4245-B0E7-A589E151FB4A}" type="datetimeFigureOut">
              <a:rPr lang="en-US" smtClean="0"/>
              <a:t>4/10/24</a:t>
            </a:fld>
            <a:endParaRPr lang="en-US"/>
          </a:p>
        </p:txBody>
      </p:sp>
      <p:sp>
        <p:nvSpPr>
          <p:cNvPr id="5" name="Footer Placeholder 4">
            <a:extLst>
              <a:ext uri="{FF2B5EF4-FFF2-40B4-BE49-F238E27FC236}">
                <a16:creationId xmlns:a16="http://schemas.microsoft.com/office/drawing/2014/main" id="{A8989EE9-A14B-20D4-A815-1AE3ED1C88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8A7A78-3854-5AC4-A6F9-890C21112B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2D87F7-7168-D341-929A-9CE70C5FB025}" type="slidenum">
              <a:rPr lang="en-US" smtClean="0"/>
              <a:t>‹#›</a:t>
            </a:fld>
            <a:endParaRPr lang="en-US"/>
          </a:p>
        </p:txBody>
      </p:sp>
    </p:spTree>
    <p:extLst>
      <p:ext uri="{BB962C8B-B14F-4D97-AF65-F5344CB8AC3E}">
        <p14:creationId xmlns:p14="http://schemas.microsoft.com/office/powerpoint/2010/main" val="274113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hyperlink" Target="https://huggingface.co/transformers/v3.2.0/task_summary.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arxiv.org/pdf/1910.10683.pdf" TargetMode="External"/><Relationship Id="rId1" Type="http://schemas.openxmlformats.org/officeDocument/2006/relationships/slideLayout" Target="../slideLayouts/slideLayout2.xml"/><Relationship Id="rId4" Type="http://schemas.openxmlformats.org/officeDocument/2006/relationships/hyperlink" Target="https://commoncrawl.o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youtu.be/wjZofJX0v4M?si=XAtk4soyHmLBaOqh"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nlp.stanford.edu/projects/glove/"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Video 13">
            <a:extLst>
              <a:ext uri="{FF2B5EF4-FFF2-40B4-BE49-F238E27FC236}">
                <a16:creationId xmlns:a16="http://schemas.microsoft.com/office/drawing/2014/main" id="{C85656AC-34C0-4150-B0A6-11F280374F5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LING 388: Computers and Language</a:t>
            </a: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Lecture 24</a:t>
            </a:r>
          </a:p>
        </p:txBody>
      </p:sp>
    </p:spTree>
    <p:extLst>
      <p:ext uri="{BB962C8B-B14F-4D97-AF65-F5344CB8AC3E}">
        <p14:creationId xmlns:p14="http://schemas.microsoft.com/office/powerpoint/2010/main" val="81193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mute="1">
                <p:cTn id="12" repeatCount="indefinite" fill="hold" display="0">
                  <p:stCondLst>
                    <p:cond delay="indefinite"/>
                  </p:stCondLst>
                </p:cTn>
                <p:tgtEl>
                  <p:spTgt spid="1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and Computers</a:t>
            </a:r>
          </a:p>
        </p:txBody>
      </p:sp>
      <p:sp>
        <p:nvSpPr>
          <p:cNvPr id="3" name="Content Placeholder 2"/>
          <p:cNvSpPr>
            <a:spLocks noGrp="1"/>
          </p:cNvSpPr>
          <p:nvPr>
            <p:ph idx="1"/>
          </p:nvPr>
        </p:nvSpPr>
        <p:spPr/>
        <p:txBody>
          <a:bodyPr/>
          <a:lstStyle/>
          <a:p>
            <a:r>
              <a:rPr lang="en-US" dirty="0"/>
              <a:t>Obama: "</a:t>
            </a:r>
            <a:r>
              <a:rPr lang="en-US" i="1" dirty="0"/>
              <a:t>At a certain point, I've just concluded that for me personally it is important for me to go ahead and affirm that I think same-sex couples should be able to get married</a:t>
            </a:r>
            <a:r>
              <a:rPr lang="en-US" dirty="0"/>
              <a:t>."</a:t>
            </a:r>
          </a:p>
        </p:txBody>
      </p:sp>
      <p:sp>
        <p:nvSpPr>
          <p:cNvPr id="5" name="TextBox 4"/>
          <p:cNvSpPr txBox="1"/>
          <p:nvPr/>
        </p:nvSpPr>
        <p:spPr>
          <a:xfrm>
            <a:off x="2753711" y="3429000"/>
            <a:ext cx="6684578"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t>Is this sentence complicated? Why?</a:t>
            </a:r>
          </a:p>
        </p:txBody>
      </p:sp>
      <p:sp>
        <p:nvSpPr>
          <p:cNvPr id="4" name="Slide Number Placeholder 3">
            <a:extLst>
              <a:ext uri="{FF2B5EF4-FFF2-40B4-BE49-F238E27FC236}">
                <a16:creationId xmlns:a16="http://schemas.microsoft.com/office/drawing/2014/main" id="{D949B7E2-EE6C-BE4C-899B-CA15564AF37A}"/>
              </a:ext>
            </a:extLst>
          </p:cNvPr>
          <p:cNvSpPr>
            <a:spLocks noGrp="1"/>
          </p:cNvSpPr>
          <p:nvPr>
            <p:ph type="sldNum" sz="quarter" idx="12"/>
          </p:nvPr>
        </p:nvSpPr>
        <p:spPr/>
        <p:txBody>
          <a:bodyPr/>
          <a:lstStyle/>
          <a:p>
            <a:fld id="{A22E60DB-65C2-B944-9E5F-AD306FA3BE89}" type="slidenum">
              <a:rPr lang="en-US" smtClean="0"/>
              <a:t>10</a:t>
            </a:fld>
            <a:endParaRPr lang="en-US"/>
          </a:p>
        </p:txBody>
      </p:sp>
    </p:spTree>
    <p:extLst>
      <p:ext uri="{BB962C8B-B14F-4D97-AF65-F5344CB8AC3E}">
        <p14:creationId xmlns:p14="http://schemas.microsoft.com/office/powerpoint/2010/main" val="286802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and Computers</a:t>
            </a:r>
          </a:p>
        </p:txBody>
      </p:sp>
      <p:sp>
        <p:nvSpPr>
          <p:cNvPr id="3" name="Content Placeholder 2"/>
          <p:cNvSpPr>
            <a:spLocks noGrp="1"/>
          </p:cNvSpPr>
          <p:nvPr>
            <p:ph idx="1"/>
          </p:nvPr>
        </p:nvSpPr>
        <p:spPr>
          <a:xfrm>
            <a:off x="838200" y="1690688"/>
            <a:ext cx="2808890" cy="4285101"/>
          </a:xfrm>
        </p:spPr>
        <p:txBody>
          <a:bodyPr/>
          <a:lstStyle/>
          <a:p>
            <a:r>
              <a:rPr lang="en-US" sz="2800" dirty="0"/>
              <a:t>It's cool that computer programs can (correctly) diagram this long (nested) sentence!</a:t>
            </a:r>
          </a:p>
          <a:p>
            <a:endParaRPr lang="en-US" dirty="0"/>
          </a:p>
        </p:txBody>
      </p:sp>
      <p:pic>
        <p:nvPicPr>
          <p:cNvPr id="4" name="Picture 3" descr="computerized syntax tr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6275" y="1583369"/>
            <a:ext cx="7099737" cy="4772981"/>
          </a:xfrm>
          <a:prstGeom prst="rect">
            <a:avLst/>
          </a:prstGeom>
        </p:spPr>
      </p:pic>
      <p:sp>
        <p:nvSpPr>
          <p:cNvPr id="6" name="Slide Number Placeholder 5">
            <a:extLst>
              <a:ext uri="{FF2B5EF4-FFF2-40B4-BE49-F238E27FC236}">
                <a16:creationId xmlns:a16="http://schemas.microsoft.com/office/drawing/2014/main" id="{AD6EB0F4-D2FA-AE45-874A-A60B930E5728}"/>
              </a:ext>
            </a:extLst>
          </p:cNvPr>
          <p:cNvSpPr>
            <a:spLocks noGrp="1"/>
          </p:cNvSpPr>
          <p:nvPr>
            <p:ph type="sldNum" sz="quarter" idx="12"/>
          </p:nvPr>
        </p:nvSpPr>
        <p:spPr/>
        <p:txBody>
          <a:bodyPr/>
          <a:lstStyle/>
          <a:p>
            <a:fld id="{A22E60DB-65C2-B944-9E5F-AD306FA3BE89}" type="slidenum">
              <a:rPr lang="en-US" smtClean="0"/>
              <a:t>11</a:t>
            </a:fld>
            <a:endParaRPr lang="en-US"/>
          </a:p>
        </p:txBody>
      </p:sp>
    </p:spTree>
    <p:extLst>
      <p:ext uri="{BB962C8B-B14F-4D97-AF65-F5344CB8AC3E}">
        <p14:creationId xmlns:p14="http://schemas.microsoft.com/office/powerpoint/2010/main" val="1199339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and Computers</a:t>
            </a:r>
          </a:p>
        </p:txBody>
      </p:sp>
      <p:sp>
        <p:nvSpPr>
          <p:cNvPr id="3" name="Content Placeholder 2"/>
          <p:cNvSpPr>
            <a:spLocks noGrp="1"/>
          </p:cNvSpPr>
          <p:nvPr>
            <p:ph idx="1"/>
          </p:nvPr>
        </p:nvSpPr>
        <p:spPr/>
        <p:txBody>
          <a:bodyPr/>
          <a:lstStyle/>
          <a:p>
            <a:r>
              <a:rPr lang="en-US" dirty="0"/>
              <a:t>Obama: "</a:t>
            </a:r>
            <a:r>
              <a:rPr lang="en-US" i="1" dirty="0"/>
              <a:t>At a certain point, I've just concluded that for me personally it is important for me to go ahead and affirm that </a:t>
            </a:r>
            <a:r>
              <a:rPr lang="en-US" b="1" i="1" dirty="0"/>
              <a:t>I think same-sex couples should be able to get married</a:t>
            </a:r>
            <a:r>
              <a:rPr lang="en-US" dirty="0"/>
              <a:t>."</a:t>
            </a:r>
          </a:p>
        </p:txBody>
      </p:sp>
      <p:sp>
        <p:nvSpPr>
          <p:cNvPr id="5" name="Slide Number Placeholder 4">
            <a:extLst>
              <a:ext uri="{FF2B5EF4-FFF2-40B4-BE49-F238E27FC236}">
                <a16:creationId xmlns:a16="http://schemas.microsoft.com/office/drawing/2014/main" id="{54276833-8393-6744-9FBD-21A6A73D33DA}"/>
              </a:ext>
            </a:extLst>
          </p:cNvPr>
          <p:cNvSpPr>
            <a:spLocks noGrp="1"/>
          </p:cNvSpPr>
          <p:nvPr>
            <p:ph type="sldNum" sz="quarter" idx="12"/>
          </p:nvPr>
        </p:nvSpPr>
        <p:spPr/>
        <p:txBody>
          <a:bodyPr/>
          <a:lstStyle/>
          <a:p>
            <a:fld id="{A22E60DB-65C2-B944-9E5F-AD306FA3BE89}" type="slidenum">
              <a:rPr lang="en-US" smtClean="0"/>
              <a:t>12</a:t>
            </a:fld>
            <a:endParaRPr lang="en-US"/>
          </a:p>
        </p:txBody>
      </p:sp>
      <p:sp>
        <p:nvSpPr>
          <p:cNvPr id="6" name="Content Placeholder 2"/>
          <p:cNvSpPr txBox="1">
            <a:spLocks/>
          </p:cNvSpPr>
          <p:nvPr/>
        </p:nvSpPr>
        <p:spPr>
          <a:xfrm>
            <a:off x="713714" y="1798466"/>
            <a:ext cx="10658192" cy="2534444"/>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Obama: "</a:t>
            </a:r>
            <a:r>
              <a:rPr lang="en-US" sz="2800" i="1" strike="sngStrike" dirty="0"/>
              <a:t>At a certain point, I've just concluded that for me personally it is important for me to go ahead and affirm that</a:t>
            </a:r>
            <a:r>
              <a:rPr lang="en-US" sz="2800" i="1" dirty="0"/>
              <a:t> </a:t>
            </a:r>
            <a:r>
              <a:rPr lang="en-US" sz="2800" b="1" i="1" dirty="0"/>
              <a:t>I think same-sex couples should be able to get married</a:t>
            </a:r>
            <a:r>
              <a:rPr lang="en-US" sz="2800" dirty="0"/>
              <a:t>."</a:t>
            </a:r>
          </a:p>
        </p:txBody>
      </p:sp>
      <p:sp>
        <p:nvSpPr>
          <p:cNvPr id="4" name="TextBox 3"/>
          <p:cNvSpPr txBox="1"/>
          <p:nvPr/>
        </p:nvSpPr>
        <p:spPr>
          <a:xfrm>
            <a:off x="2444326" y="3708906"/>
            <a:ext cx="7855811"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i="1" dirty="0"/>
              <a:t>Most summarizer programs can't do this …</a:t>
            </a:r>
          </a:p>
        </p:txBody>
      </p:sp>
    </p:spTree>
    <p:extLst>
      <p:ext uri="{BB962C8B-B14F-4D97-AF65-F5344CB8AC3E}">
        <p14:creationId xmlns:p14="http://schemas.microsoft.com/office/powerpoint/2010/main" val="303560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7ADCE-B37A-7A51-588B-BD7081EA320E}"/>
              </a:ext>
            </a:extLst>
          </p:cNvPr>
          <p:cNvSpPr>
            <a:spLocks noGrp="1"/>
          </p:cNvSpPr>
          <p:nvPr>
            <p:ph type="title"/>
          </p:nvPr>
        </p:nvSpPr>
        <p:spPr/>
        <p:txBody>
          <a:bodyPr/>
          <a:lstStyle/>
          <a:p>
            <a:r>
              <a:rPr lang="en-US" dirty="0"/>
              <a:t>macOS Summarizer</a:t>
            </a:r>
          </a:p>
        </p:txBody>
      </p:sp>
      <p:sp>
        <p:nvSpPr>
          <p:cNvPr id="6" name="Content Placeholder 5">
            <a:extLst>
              <a:ext uri="{FF2B5EF4-FFF2-40B4-BE49-F238E27FC236}">
                <a16:creationId xmlns:a16="http://schemas.microsoft.com/office/drawing/2014/main" id="{E4716A9E-6B05-AB81-222C-2C0C1FA0B1F7}"/>
              </a:ext>
            </a:extLst>
          </p:cNvPr>
          <p:cNvSpPr>
            <a:spLocks noGrp="1"/>
          </p:cNvSpPr>
          <p:nvPr>
            <p:ph sz="half" idx="2"/>
          </p:nvPr>
        </p:nvSpPr>
        <p:spPr/>
        <p:txBody>
          <a:bodyPr/>
          <a:lstStyle/>
          <a:p>
            <a:r>
              <a:rPr lang="en-US" dirty="0"/>
              <a:t>Down to one sentence only</a:t>
            </a:r>
          </a:p>
          <a:p>
            <a:pPr lvl="1"/>
            <a:r>
              <a:rPr lang="en-US" dirty="0"/>
              <a:t>it doesn’t parse</a:t>
            </a:r>
          </a:p>
          <a:p>
            <a:pPr lvl="1"/>
            <a:r>
              <a:rPr lang="en-US" dirty="0"/>
              <a:t>it can't extract clauses</a:t>
            </a:r>
          </a:p>
        </p:txBody>
      </p:sp>
      <p:pic>
        <p:nvPicPr>
          <p:cNvPr id="10" name="Content Placeholder 9" descr="A screenshot of a computer&#10;&#10;Description automatically generated">
            <a:extLst>
              <a:ext uri="{FF2B5EF4-FFF2-40B4-BE49-F238E27FC236}">
                <a16:creationId xmlns:a16="http://schemas.microsoft.com/office/drawing/2014/main" id="{8ADF5354-D141-6D33-1ED6-9BC2A5939C66}"/>
              </a:ext>
            </a:extLst>
          </p:cNvPr>
          <p:cNvPicPr>
            <a:picLocks noGrp="1" noChangeAspect="1"/>
          </p:cNvPicPr>
          <p:nvPr>
            <p:ph sz="half" idx="1"/>
          </p:nvPr>
        </p:nvPicPr>
        <p:blipFill>
          <a:blip r:embed="rId2"/>
          <a:stretch>
            <a:fillRect/>
          </a:stretch>
        </p:blipFill>
        <p:spPr>
          <a:xfrm>
            <a:off x="838200" y="2040975"/>
            <a:ext cx="5181600" cy="3920638"/>
          </a:xfrm>
        </p:spPr>
      </p:pic>
      <p:pic>
        <p:nvPicPr>
          <p:cNvPr id="4" name="Picture 3" descr="A screenshot of a computer&#10;&#10;Description automatically generated">
            <a:extLst>
              <a:ext uri="{FF2B5EF4-FFF2-40B4-BE49-F238E27FC236}">
                <a16:creationId xmlns:a16="http://schemas.microsoft.com/office/drawing/2014/main" id="{5238A41E-736E-B965-78B5-FE620810AF1C}"/>
              </a:ext>
            </a:extLst>
          </p:cNvPr>
          <p:cNvPicPr>
            <a:picLocks noChangeAspect="1"/>
          </p:cNvPicPr>
          <p:nvPr/>
        </p:nvPicPr>
        <p:blipFill>
          <a:blip r:embed="rId3"/>
          <a:stretch>
            <a:fillRect/>
          </a:stretch>
        </p:blipFill>
        <p:spPr>
          <a:xfrm>
            <a:off x="6703587" y="3766325"/>
            <a:ext cx="4071506" cy="2589281"/>
          </a:xfrm>
          <a:prstGeom prst="rect">
            <a:avLst/>
          </a:prstGeom>
          <a:ln>
            <a:solidFill>
              <a:schemeClr val="tx1"/>
            </a:solidFill>
          </a:ln>
        </p:spPr>
      </p:pic>
      <p:sp>
        <p:nvSpPr>
          <p:cNvPr id="5" name="TextBox 4">
            <a:extLst>
              <a:ext uri="{FF2B5EF4-FFF2-40B4-BE49-F238E27FC236}">
                <a16:creationId xmlns:a16="http://schemas.microsoft.com/office/drawing/2014/main" id="{1A78F254-8CE0-673D-BFD4-F69E4D3827B0}"/>
              </a:ext>
            </a:extLst>
          </p:cNvPr>
          <p:cNvSpPr txBox="1"/>
          <p:nvPr/>
        </p:nvSpPr>
        <p:spPr>
          <a:xfrm>
            <a:off x="6305355" y="3396993"/>
            <a:ext cx="4684424" cy="369332"/>
          </a:xfrm>
          <a:prstGeom prst="rect">
            <a:avLst/>
          </a:prstGeom>
          <a:noFill/>
        </p:spPr>
        <p:txBody>
          <a:bodyPr wrap="none" rtlCol="0">
            <a:spAutoFit/>
          </a:bodyPr>
          <a:lstStyle/>
          <a:p>
            <a:pPr marL="285750" indent="-285750">
              <a:buFont typeface="Arial" panose="020B0604020202020204" pitchFamily="34" charset="0"/>
              <a:buChar char="•"/>
            </a:pPr>
            <a:r>
              <a:rPr lang="en-US" dirty="0"/>
              <a:t>Settings &gt; Keyboard &gt; Shortcuts &gt; Services</a:t>
            </a:r>
          </a:p>
        </p:txBody>
      </p:sp>
    </p:spTree>
    <p:extLst>
      <p:ext uri="{BB962C8B-B14F-4D97-AF65-F5344CB8AC3E}">
        <p14:creationId xmlns:p14="http://schemas.microsoft.com/office/powerpoint/2010/main" val="24450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56073-177D-82BD-EF02-CC5C516F4A18}"/>
              </a:ext>
            </a:extLst>
          </p:cNvPr>
          <p:cNvSpPr>
            <a:spLocks noGrp="1"/>
          </p:cNvSpPr>
          <p:nvPr>
            <p:ph type="title"/>
          </p:nvPr>
        </p:nvSpPr>
        <p:spPr/>
        <p:txBody>
          <a:bodyPr/>
          <a:lstStyle/>
          <a:p>
            <a:r>
              <a:rPr lang="en-US" dirty="0"/>
              <a:t>Summarization</a:t>
            </a:r>
          </a:p>
        </p:txBody>
      </p:sp>
      <p:sp>
        <p:nvSpPr>
          <p:cNvPr id="3" name="Content Placeholder 2">
            <a:extLst>
              <a:ext uri="{FF2B5EF4-FFF2-40B4-BE49-F238E27FC236}">
                <a16:creationId xmlns:a16="http://schemas.microsoft.com/office/drawing/2014/main" id="{22206A79-D36F-6597-B923-2133880F2493}"/>
              </a:ext>
            </a:extLst>
          </p:cNvPr>
          <p:cNvSpPr>
            <a:spLocks noGrp="1"/>
          </p:cNvSpPr>
          <p:nvPr>
            <p:ph idx="1"/>
          </p:nvPr>
        </p:nvSpPr>
        <p:spPr/>
        <p:txBody>
          <a:bodyPr>
            <a:normAutofit/>
          </a:bodyPr>
          <a:lstStyle/>
          <a:p>
            <a:r>
              <a:rPr lang="en-US" b="0" i="0" u="none" strike="noStrike" dirty="0">
                <a:solidFill>
                  <a:srgbClr val="404040"/>
                </a:solidFill>
                <a:effectLst/>
                <a:latin typeface="Calibre"/>
                <a:hlinkClick r:id="rId2"/>
              </a:rPr>
              <a:t>https://huggingface.co/transformers/v3.2.0/task_summary.html</a:t>
            </a:r>
            <a:endParaRPr lang="en-US" dirty="0">
              <a:solidFill>
                <a:srgbClr val="404040"/>
              </a:solidFill>
              <a:latin typeface="Calibre"/>
            </a:endParaRPr>
          </a:p>
          <a:p>
            <a:r>
              <a:rPr lang="en-US" b="0" i="0" u="none" strike="noStrike" dirty="0">
                <a:solidFill>
                  <a:srgbClr val="404040"/>
                </a:solidFill>
                <a:effectLst/>
                <a:latin typeface="Calibre"/>
              </a:rPr>
              <a:t>Default pipeline</a:t>
            </a:r>
          </a:p>
          <a:p>
            <a:pPr lvl="1"/>
            <a:r>
              <a:rPr lang="en-US" b="0" i="0" u="none" strike="noStrike" dirty="0">
                <a:solidFill>
                  <a:srgbClr val="404040"/>
                </a:solidFill>
                <a:effectLst/>
                <a:highlight>
                  <a:srgbClr val="FCFCFC"/>
                </a:highlight>
                <a:latin typeface="Calibre"/>
              </a:rPr>
              <a:t>It leverages a Bart model that was fine-tuned on the CNN / Daily Mail data set.</a:t>
            </a:r>
          </a:p>
          <a:p>
            <a:pPr lvl="1"/>
            <a:r>
              <a:rPr lang="en-US" dirty="0">
                <a:solidFill>
                  <a:srgbClr val="404040"/>
                </a:solidFill>
                <a:highlight>
                  <a:srgbClr val="FCFCFC"/>
                </a:highlight>
                <a:latin typeface="Calibre"/>
              </a:rPr>
              <a:t>Bart?</a:t>
            </a:r>
          </a:p>
          <a:p>
            <a:pPr lvl="2"/>
            <a:r>
              <a:rPr lang="en-US" b="0" i="0" u="none" strike="noStrike" dirty="0">
                <a:solidFill>
                  <a:srgbClr val="404040"/>
                </a:solidFill>
                <a:effectLst/>
                <a:latin typeface="Calibre"/>
              </a:rPr>
              <a:t>Bart uses a standard seq2seq/machine translation architecture with a bidirectional encoder (like BERT) and a left-to-right decoder (like GPT).</a:t>
            </a:r>
          </a:p>
          <a:p>
            <a:pPr lvl="2"/>
            <a:r>
              <a:rPr lang="en-US" b="0" i="0" u="none" strike="noStrike" dirty="0">
                <a:solidFill>
                  <a:srgbClr val="404040"/>
                </a:solidFill>
                <a:effectLst/>
                <a:latin typeface="Calibre"/>
              </a:rPr>
              <a:t>The pretraining task involves randomly shuffling the order of the original sentences and a novel in-filling scheme, where spans of text are replaced with a single mask token.</a:t>
            </a:r>
          </a:p>
          <a:p>
            <a:pPr lvl="2"/>
            <a:r>
              <a:rPr lang="en-US" b="0" i="0" u="none" strike="noStrike" dirty="0">
                <a:solidFill>
                  <a:srgbClr val="404040"/>
                </a:solidFill>
                <a:effectLst/>
                <a:latin typeface="Calibre"/>
              </a:rPr>
              <a:t>BART is particularly effective when fine tuned for text generation but also works well for comprehension tasks. It […] achieves new state-of-the-art results on a range of abstractive dialogue, question answering, and summarization tasks.</a:t>
            </a:r>
            <a:endParaRPr lang="en-US" b="0" i="0" u="none" strike="noStrike" dirty="0">
              <a:solidFill>
                <a:srgbClr val="404040"/>
              </a:solidFill>
              <a:effectLst/>
              <a:highlight>
                <a:srgbClr val="FCFCFC"/>
              </a:highlight>
              <a:latin typeface="Calibre"/>
            </a:endParaRPr>
          </a:p>
          <a:p>
            <a:endParaRPr lang="en-US" dirty="0"/>
          </a:p>
        </p:txBody>
      </p:sp>
    </p:spTree>
    <p:extLst>
      <p:ext uri="{BB962C8B-B14F-4D97-AF65-F5344CB8AC3E}">
        <p14:creationId xmlns:p14="http://schemas.microsoft.com/office/powerpoint/2010/main" val="156887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2FAF3-B7E2-6328-B2BE-F79D6C9B2DDC}"/>
              </a:ext>
            </a:extLst>
          </p:cNvPr>
          <p:cNvSpPr>
            <a:spLocks noGrp="1"/>
          </p:cNvSpPr>
          <p:nvPr>
            <p:ph type="title"/>
          </p:nvPr>
        </p:nvSpPr>
        <p:spPr/>
        <p:txBody>
          <a:bodyPr/>
          <a:lstStyle/>
          <a:p>
            <a:r>
              <a:rPr kumimoji="0" lang="en-US" sz="4000" b="0" i="0" u="none" strike="noStrike" kern="1200" cap="none" spc="0" normalizeH="0" baseline="0" noProof="0" dirty="0" err="1">
                <a:ln>
                  <a:noFill/>
                </a:ln>
                <a:solidFill>
                  <a:srgbClr val="000000"/>
                </a:solidFill>
                <a:effectLst/>
                <a:uLnTx/>
                <a:uFillTx/>
                <a:latin typeface="Menlo" panose="020B0609030804020204" pitchFamily="49" charset="0"/>
                <a:ea typeface="+mj-ea"/>
                <a:cs typeface="+mj-cs"/>
              </a:rPr>
              <a:t>sshleifer</a:t>
            </a:r>
            <a:r>
              <a:rPr kumimoji="0" lang="en-US" sz="4000" b="0" i="0" u="none" strike="noStrike" kern="1200" cap="none" spc="0" normalizeH="0" baseline="0" noProof="0">
                <a:ln>
                  <a:noFill/>
                </a:ln>
                <a:solidFill>
                  <a:srgbClr val="000000"/>
                </a:solidFill>
                <a:effectLst/>
                <a:uLnTx/>
                <a:uFillTx/>
                <a:latin typeface="Menlo" panose="020B0609030804020204" pitchFamily="49" charset="0"/>
                <a:ea typeface="+mj-ea"/>
                <a:cs typeface="+mj-cs"/>
              </a:rPr>
              <a:t>/distilbart-cnn-12-6</a:t>
            </a:r>
            <a:endParaRPr lang="en-US"/>
          </a:p>
        </p:txBody>
      </p:sp>
      <p:sp>
        <p:nvSpPr>
          <p:cNvPr id="3" name="Content Placeholder 2">
            <a:extLst>
              <a:ext uri="{FF2B5EF4-FFF2-40B4-BE49-F238E27FC236}">
                <a16:creationId xmlns:a16="http://schemas.microsoft.com/office/drawing/2014/main" id="{0978F1D2-4B21-6C88-F509-88540B39C60B}"/>
              </a:ext>
            </a:extLst>
          </p:cNvPr>
          <p:cNvSpPr>
            <a:spLocks noGrp="1"/>
          </p:cNvSpPr>
          <p:nvPr>
            <p:ph idx="1"/>
          </p:nvPr>
        </p:nvSpPr>
        <p:spPr/>
        <p:txBody>
          <a:bodyPr>
            <a:normAutofit fontScale="62500" lnSpcReduction="20000"/>
          </a:bodyPr>
          <a:lstStyle/>
          <a:p>
            <a:r>
              <a:rPr lang="en-US" sz="3800" dirty="0"/>
              <a:t>Code:</a:t>
            </a:r>
          </a:p>
          <a:p>
            <a:pPr marL="457200" lvl="1" indent="0">
              <a:buNone/>
            </a:pPr>
            <a:r>
              <a:rPr lang="en-US" sz="2900" dirty="0">
                <a:solidFill>
                  <a:srgbClr val="000000"/>
                </a:solidFill>
                <a:effectLst/>
                <a:latin typeface="Menlo" panose="020B0609030804020204" pitchFamily="49" charset="0"/>
              </a:rPr>
              <a:t>&gt;&gt;&gt; summarizer = pipeline("summarization")</a:t>
            </a:r>
          </a:p>
          <a:p>
            <a:pPr marL="457200" lvl="1" indent="0">
              <a:buNone/>
            </a:pPr>
            <a:r>
              <a:rPr lang="en-US" dirty="0">
                <a:solidFill>
                  <a:srgbClr val="000000"/>
                </a:solidFill>
                <a:effectLst/>
                <a:latin typeface="Menlo" panose="020B0609030804020204" pitchFamily="49" charset="0"/>
              </a:rPr>
              <a:t>No model was supplied, defaulted to </a:t>
            </a:r>
            <a:r>
              <a:rPr lang="en-US" dirty="0" err="1">
                <a:solidFill>
                  <a:srgbClr val="000000"/>
                </a:solidFill>
                <a:effectLst/>
                <a:latin typeface="Menlo" panose="020B0609030804020204" pitchFamily="49" charset="0"/>
              </a:rPr>
              <a:t>sshleifer</a:t>
            </a:r>
            <a:r>
              <a:rPr lang="en-US" dirty="0">
                <a:solidFill>
                  <a:srgbClr val="000000"/>
                </a:solidFill>
                <a:effectLst/>
                <a:latin typeface="Menlo" panose="020B0609030804020204" pitchFamily="49" charset="0"/>
              </a:rPr>
              <a:t>/distilbart-cnn-12-6 and revision a4f8f3e (https://</a:t>
            </a:r>
            <a:r>
              <a:rPr lang="en-US" dirty="0" err="1">
                <a:solidFill>
                  <a:srgbClr val="000000"/>
                </a:solidFill>
                <a:effectLst/>
                <a:latin typeface="Menlo" panose="020B0609030804020204" pitchFamily="49" charset="0"/>
              </a:rPr>
              <a:t>huggingface.co</a:t>
            </a: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sshleifer</a:t>
            </a:r>
            <a:r>
              <a:rPr lang="en-US" dirty="0">
                <a:solidFill>
                  <a:srgbClr val="000000"/>
                </a:solidFill>
                <a:effectLst/>
                <a:latin typeface="Menlo" panose="020B0609030804020204" pitchFamily="49" charset="0"/>
              </a:rPr>
              <a:t>/distilbart-cnn-12-6).</a:t>
            </a:r>
          </a:p>
          <a:p>
            <a:pPr marL="457200" lvl="1" indent="0">
              <a:buNone/>
            </a:pPr>
            <a:r>
              <a:rPr lang="en-US" dirty="0">
                <a:solidFill>
                  <a:srgbClr val="000000"/>
                </a:solidFill>
                <a:effectLst/>
                <a:latin typeface="Menlo" panose="020B0609030804020204" pitchFamily="49" charset="0"/>
              </a:rPr>
              <a:t>Using a pipeline without specifying a model name and revision in production is not recommended.</a:t>
            </a:r>
          </a:p>
          <a:p>
            <a:pPr marL="457200" lvl="1" indent="0">
              <a:buNone/>
            </a:pPr>
            <a:r>
              <a:rPr lang="en-US" dirty="0" err="1">
                <a:solidFill>
                  <a:srgbClr val="000000"/>
                </a:solidFill>
                <a:effectLst/>
                <a:latin typeface="Menlo" panose="020B0609030804020204" pitchFamily="49" charset="0"/>
              </a:rPr>
              <a:t>huggingface</a:t>
            </a:r>
            <a:r>
              <a:rPr lang="en-US" dirty="0">
                <a:solidFill>
                  <a:srgbClr val="000000"/>
                </a:solidFill>
                <a:effectLst/>
                <a:latin typeface="Menlo" panose="020B0609030804020204" pitchFamily="49" charset="0"/>
              </a:rPr>
              <a:t>/tokenizers: The current process just got forked, after parallelism has already been used. Disabling parallelism to avoid deadlocks...</a:t>
            </a:r>
          </a:p>
          <a:p>
            <a:pPr marL="457200" lvl="1" indent="0">
              <a:buNone/>
            </a:pPr>
            <a:r>
              <a:rPr lang="en-US" dirty="0">
                <a:solidFill>
                  <a:srgbClr val="000000"/>
                </a:solidFill>
                <a:effectLst/>
                <a:latin typeface="Menlo" panose="020B0609030804020204" pitchFamily="49" charset="0"/>
              </a:rPr>
              <a:t>To disable this warning, you can either:</a:t>
            </a:r>
          </a:p>
          <a:p>
            <a:pPr marL="457200" lvl="1" indent="0">
              <a:buNone/>
            </a:pPr>
            <a:r>
              <a:rPr lang="en-US" dirty="0">
                <a:solidFill>
                  <a:srgbClr val="000000"/>
                </a:solidFill>
                <a:effectLst/>
                <a:latin typeface="Menlo" panose="020B0609030804020204" pitchFamily="49" charset="0"/>
              </a:rPr>
              <a:t>- Avoid using `tokenizers` before the fork if possible</a:t>
            </a:r>
          </a:p>
          <a:p>
            <a:pPr marL="457200" lvl="1" indent="0">
              <a:buNone/>
            </a:pPr>
            <a:r>
              <a:rPr lang="en-US" dirty="0">
                <a:solidFill>
                  <a:srgbClr val="000000"/>
                </a:solidFill>
                <a:effectLst/>
                <a:latin typeface="Menlo" panose="020B0609030804020204" pitchFamily="49" charset="0"/>
              </a:rPr>
              <a:t>- Explicitly set the environment variable TOKENIZERS_PARALLELISM=(true | false)</a:t>
            </a:r>
          </a:p>
          <a:p>
            <a:pPr marL="457200" lvl="1" indent="0">
              <a:buNone/>
            </a:pPr>
            <a:r>
              <a:rPr lang="en-US" dirty="0" err="1">
                <a:solidFill>
                  <a:srgbClr val="000000"/>
                </a:solidFill>
                <a:effectLst/>
                <a:latin typeface="Menlo" panose="020B0609030804020204" pitchFamily="49" charset="0"/>
              </a:rPr>
              <a:t>config.json</a:t>
            </a:r>
            <a:r>
              <a:rPr lang="en-US" dirty="0">
                <a:solidFill>
                  <a:srgbClr val="000000"/>
                </a:solidFill>
                <a:effectLst/>
                <a:latin typeface="Menlo" panose="020B0609030804020204" pitchFamily="49" charset="0"/>
              </a:rPr>
              <a:t>: 100%|█████████████████████████| 1.80k/1.80k [00:00&lt;00:00, 1.73MB/s]</a:t>
            </a:r>
          </a:p>
          <a:p>
            <a:pPr marL="457200" lvl="1" indent="0">
              <a:buNone/>
            </a:pPr>
            <a:r>
              <a:rPr lang="en-US" dirty="0" err="1">
                <a:solidFill>
                  <a:srgbClr val="000000"/>
                </a:solidFill>
                <a:effectLst/>
                <a:latin typeface="Menlo" panose="020B0609030804020204" pitchFamily="49" charset="0"/>
              </a:rPr>
              <a:t>pytorch_model.bin</a:t>
            </a:r>
            <a:r>
              <a:rPr lang="en-US" dirty="0">
                <a:solidFill>
                  <a:srgbClr val="000000"/>
                </a:solidFill>
                <a:effectLst/>
                <a:latin typeface="Menlo" panose="020B0609030804020204" pitchFamily="49" charset="0"/>
              </a:rPr>
              <a:t>: 100%|███████████████████| 1.22G/1.22G [02:21&lt;00:00, 8.65MB/s]</a:t>
            </a:r>
          </a:p>
          <a:p>
            <a:pPr marL="457200" lvl="1" indent="0">
              <a:buNone/>
            </a:pPr>
            <a:r>
              <a:rPr lang="en-US" dirty="0" err="1">
                <a:solidFill>
                  <a:srgbClr val="000000"/>
                </a:solidFill>
                <a:effectLst/>
                <a:latin typeface="Menlo" panose="020B0609030804020204" pitchFamily="49" charset="0"/>
              </a:rPr>
              <a:t>tokenizer_config.json</a:t>
            </a:r>
            <a:r>
              <a:rPr lang="en-US" dirty="0">
                <a:solidFill>
                  <a:srgbClr val="000000"/>
                </a:solidFill>
                <a:effectLst/>
                <a:latin typeface="Menlo" panose="020B0609030804020204" pitchFamily="49" charset="0"/>
              </a:rPr>
              <a:t>: 100%|█████████████████| 26.0/26.0 [00:00&lt;00:00, 10.5kB/s]</a:t>
            </a:r>
          </a:p>
          <a:p>
            <a:pPr marL="457200" lvl="1" indent="0">
              <a:buNone/>
            </a:pPr>
            <a:r>
              <a:rPr lang="en-US" dirty="0" err="1">
                <a:solidFill>
                  <a:srgbClr val="000000"/>
                </a:solidFill>
                <a:effectLst/>
                <a:latin typeface="Menlo" panose="020B0609030804020204" pitchFamily="49" charset="0"/>
              </a:rPr>
              <a:t>vocab.json</a:t>
            </a:r>
            <a:r>
              <a:rPr lang="en-US" dirty="0">
                <a:solidFill>
                  <a:srgbClr val="000000"/>
                </a:solidFill>
                <a:effectLst/>
                <a:latin typeface="Menlo" panose="020B0609030804020204" pitchFamily="49" charset="0"/>
              </a:rPr>
              <a:t>: 100%|████████████████████████████| 899k/899k [00:00&lt;00:00, 2.17MB/s]</a:t>
            </a:r>
          </a:p>
          <a:p>
            <a:pPr marL="457200" lvl="1" indent="0">
              <a:buNone/>
            </a:pPr>
            <a:r>
              <a:rPr lang="en-US" dirty="0" err="1">
                <a:solidFill>
                  <a:srgbClr val="000000"/>
                </a:solidFill>
                <a:effectLst/>
                <a:latin typeface="Menlo" panose="020B0609030804020204" pitchFamily="49" charset="0"/>
              </a:rPr>
              <a:t>merges.txt</a:t>
            </a:r>
            <a:r>
              <a:rPr lang="en-US" dirty="0">
                <a:solidFill>
                  <a:srgbClr val="000000"/>
                </a:solidFill>
                <a:effectLst/>
                <a:latin typeface="Menlo" panose="020B0609030804020204" pitchFamily="49" charset="0"/>
              </a:rPr>
              <a:t>: 100%|████████████████████████████| 456k/456k [00:00&lt;00:00, 5.49MB/s]</a:t>
            </a:r>
          </a:p>
        </p:txBody>
      </p:sp>
    </p:spTree>
    <p:extLst>
      <p:ext uri="{BB962C8B-B14F-4D97-AF65-F5344CB8AC3E}">
        <p14:creationId xmlns:p14="http://schemas.microsoft.com/office/powerpoint/2010/main" val="372509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706C2-7657-49FF-B28D-34B03A0B1A7D}"/>
              </a:ext>
            </a:extLst>
          </p:cNvPr>
          <p:cNvSpPr>
            <a:spLocks noGrp="1"/>
          </p:cNvSpPr>
          <p:nvPr>
            <p:ph type="title"/>
          </p:nvPr>
        </p:nvSpPr>
        <p:spPr/>
        <p:txBody>
          <a:bodyPr>
            <a:normAutofit/>
          </a:bodyPr>
          <a:lstStyle/>
          <a:p>
            <a:r>
              <a:rPr lang="en-US" sz="4000" dirty="0" err="1">
                <a:solidFill>
                  <a:srgbClr val="000000"/>
                </a:solidFill>
                <a:effectLst/>
                <a:latin typeface="Menlo" panose="020B0609030804020204" pitchFamily="49" charset="0"/>
              </a:rPr>
              <a:t>sshleifer</a:t>
            </a:r>
            <a:r>
              <a:rPr lang="en-US" sz="4000" dirty="0">
                <a:solidFill>
                  <a:srgbClr val="000000"/>
                </a:solidFill>
                <a:effectLst/>
                <a:latin typeface="Menlo" panose="020B0609030804020204" pitchFamily="49" charset="0"/>
              </a:rPr>
              <a:t>/distilbart-cnn-12-6</a:t>
            </a:r>
            <a:endParaRPr lang="en-US" sz="4000" dirty="0"/>
          </a:p>
        </p:txBody>
      </p:sp>
      <p:sp>
        <p:nvSpPr>
          <p:cNvPr id="3" name="Content Placeholder 2">
            <a:extLst>
              <a:ext uri="{FF2B5EF4-FFF2-40B4-BE49-F238E27FC236}">
                <a16:creationId xmlns:a16="http://schemas.microsoft.com/office/drawing/2014/main" id="{6C254B32-3CCB-5BB8-F9EF-0D90C7E01FD2}"/>
              </a:ext>
            </a:extLst>
          </p:cNvPr>
          <p:cNvSpPr>
            <a:spLocks noGrp="1"/>
          </p:cNvSpPr>
          <p:nvPr>
            <p:ph idx="1"/>
          </p:nvPr>
        </p:nvSpPr>
        <p:spPr>
          <a:xfrm>
            <a:off x="838200" y="1825625"/>
            <a:ext cx="10515600" cy="4667250"/>
          </a:xfrm>
        </p:spPr>
        <p:txBody>
          <a:bodyPr>
            <a:normAutofit fontScale="62500" lnSpcReduction="20000"/>
          </a:bodyPr>
          <a:lstStyle/>
          <a:p>
            <a:r>
              <a:rPr lang="en-US" sz="3800" dirty="0"/>
              <a:t>Max and Min:</a:t>
            </a:r>
          </a:p>
          <a:p>
            <a:pPr marL="457200" lvl="1" indent="0">
              <a:buNone/>
            </a:pPr>
            <a:r>
              <a:rPr lang="en-US" dirty="0">
                <a:solidFill>
                  <a:srgbClr val="000000"/>
                </a:solidFill>
                <a:effectLst/>
                <a:latin typeface="Menlo" panose="020B0609030804020204" pitchFamily="49" charset="0"/>
              </a:rPr>
              <a:t>&gt;&gt;&gt; print(summarizer(</a:t>
            </a:r>
            <a:r>
              <a:rPr lang="en-US" dirty="0" err="1">
                <a:solidFill>
                  <a:srgbClr val="000000"/>
                </a:solidFill>
                <a:effectLst/>
                <a:latin typeface="Menlo" panose="020B0609030804020204" pitchFamily="49" charset="0"/>
              </a:rPr>
              <a:t>obama</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max_length</a:t>
            </a:r>
            <a:r>
              <a:rPr lang="en-US" dirty="0">
                <a:solidFill>
                  <a:srgbClr val="000000"/>
                </a:solidFill>
                <a:effectLst/>
                <a:latin typeface="Menlo" panose="020B0609030804020204" pitchFamily="49" charset="0"/>
              </a:rPr>
              <a:t>=50, </a:t>
            </a:r>
            <a:r>
              <a:rPr lang="en-US" dirty="0" err="1">
                <a:solidFill>
                  <a:srgbClr val="000000"/>
                </a:solidFill>
                <a:effectLst/>
                <a:latin typeface="Menlo" panose="020B0609030804020204" pitchFamily="49" charset="0"/>
              </a:rPr>
              <a:t>min_length</a:t>
            </a:r>
            <a:r>
              <a:rPr lang="en-US" dirty="0">
                <a:solidFill>
                  <a:srgbClr val="000000"/>
                </a:solidFill>
                <a:effectLst/>
                <a:latin typeface="Menlo" panose="020B0609030804020204" pitchFamily="49" charset="0"/>
              </a:rPr>
              <a:t>=12, </a:t>
            </a:r>
            <a:r>
              <a:rPr lang="en-US" dirty="0" err="1">
                <a:solidFill>
                  <a:srgbClr val="000000"/>
                </a:solidFill>
                <a:effectLst/>
                <a:latin typeface="Menlo" panose="020B0609030804020204" pitchFamily="49" charset="0"/>
              </a:rPr>
              <a:t>do_sample</a:t>
            </a:r>
            <a:r>
              <a:rPr lang="en-US" dirty="0">
                <a:solidFill>
                  <a:srgbClr val="000000"/>
                </a:solidFill>
                <a:effectLst/>
                <a:latin typeface="Menlo" panose="020B0609030804020204" pitchFamily="49" charset="0"/>
              </a:rPr>
              <a:t>=False))</a:t>
            </a:r>
          </a:p>
          <a:p>
            <a:pPr marL="457200" lvl="1" indent="0">
              <a:buNone/>
            </a:pP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summary_text</a:t>
            </a:r>
            <a:r>
              <a:rPr lang="en-US" dirty="0">
                <a:solidFill>
                  <a:srgbClr val="000000"/>
                </a:solidFill>
                <a:effectLst/>
                <a:latin typeface="Menlo" panose="020B0609030804020204" pitchFamily="49" charset="0"/>
              </a:rPr>
              <a:t>': ' "For me personally it is important for me to go ahead and affirm that I think same sex couples should be able to get married," says President Obama . "I have to tell you that over the course of several years as I have'}]</a:t>
            </a:r>
          </a:p>
          <a:p>
            <a:pPr marL="457200" lvl="1" indent="0">
              <a:buNone/>
            </a:pPr>
            <a:r>
              <a:rPr lang="en-US" dirty="0">
                <a:solidFill>
                  <a:srgbClr val="000000"/>
                </a:solidFill>
                <a:effectLst/>
                <a:latin typeface="Menlo" panose="020B0609030804020204" pitchFamily="49" charset="0"/>
              </a:rPr>
              <a:t>&gt;&gt;&gt; print(summarizer(</a:t>
            </a:r>
            <a:r>
              <a:rPr lang="en-US" dirty="0" err="1">
                <a:solidFill>
                  <a:srgbClr val="000000"/>
                </a:solidFill>
                <a:effectLst/>
                <a:latin typeface="Menlo" panose="020B0609030804020204" pitchFamily="49" charset="0"/>
              </a:rPr>
              <a:t>obama</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max_length</a:t>
            </a:r>
            <a:r>
              <a:rPr lang="en-US" dirty="0">
                <a:solidFill>
                  <a:srgbClr val="000000"/>
                </a:solidFill>
                <a:effectLst/>
                <a:latin typeface="Menlo" panose="020B0609030804020204" pitchFamily="49" charset="0"/>
              </a:rPr>
              <a:t>=40, </a:t>
            </a:r>
            <a:r>
              <a:rPr lang="en-US" dirty="0" err="1">
                <a:solidFill>
                  <a:srgbClr val="000000"/>
                </a:solidFill>
                <a:effectLst/>
                <a:latin typeface="Menlo" panose="020B0609030804020204" pitchFamily="49" charset="0"/>
              </a:rPr>
              <a:t>min_length</a:t>
            </a:r>
            <a:r>
              <a:rPr lang="en-US" dirty="0">
                <a:solidFill>
                  <a:srgbClr val="000000"/>
                </a:solidFill>
                <a:effectLst/>
                <a:latin typeface="Menlo" panose="020B0609030804020204" pitchFamily="49" charset="0"/>
              </a:rPr>
              <a:t>=12, </a:t>
            </a:r>
            <a:r>
              <a:rPr lang="en-US" dirty="0" err="1">
                <a:solidFill>
                  <a:srgbClr val="000000"/>
                </a:solidFill>
                <a:effectLst/>
                <a:latin typeface="Menlo" panose="020B0609030804020204" pitchFamily="49" charset="0"/>
              </a:rPr>
              <a:t>do_sample</a:t>
            </a:r>
            <a:r>
              <a:rPr lang="en-US" dirty="0">
                <a:solidFill>
                  <a:srgbClr val="000000"/>
                </a:solidFill>
                <a:effectLst/>
                <a:latin typeface="Menlo" panose="020B0609030804020204" pitchFamily="49" charset="0"/>
              </a:rPr>
              <a:t>=False))</a:t>
            </a:r>
          </a:p>
          <a:p>
            <a:pPr marL="457200" lvl="1" indent="0">
              <a:buNone/>
            </a:pP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summary_text</a:t>
            </a:r>
            <a:r>
              <a:rPr lang="en-US" dirty="0">
                <a:solidFill>
                  <a:srgbClr val="000000"/>
                </a:solidFill>
                <a:effectLst/>
                <a:latin typeface="Menlo" panose="020B0609030804020204" pitchFamily="49" charset="0"/>
              </a:rPr>
              <a:t>': ' "For me personally it is important for me to go ahead and affirm that I think same sex couples should be able to get married," says President Obama . "At a certain point I'}]</a:t>
            </a:r>
          </a:p>
          <a:p>
            <a:pPr marL="457200" lvl="1" indent="0">
              <a:buNone/>
            </a:pPr>
            <a:r>
              <a:rPr lang="en-US" dirty="0">
                <a:solidFill>
                  <a:srgbClr val="000000"/>
                </a:solidFill>
                <a:effectLst/>
                <a:latin typeface="Menlo" panose="020B0609030804020204" pitchFamily="49" charset="0"/>
              </a:rPr>
              <a:t>&gt;&gt;&gt; print(summarizer(</a:t>
            </a:r>
            <a:r>
              <a:rPr lang="en-US" dirty="0" err="1">
                <a:solidFill>
                  <a:srgbClr val="000000"/>
                </a:solidFill>
                <a:effectLst/>
                <a:latin typeface="Menlo" panose="020B0609030804020204" pitchFamily="49" charset="0"/>
              </a:rPr>
              <a:t>obama</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max_length</a:t>
            </a:r>
            <a:r>
              <a:rPr lang="en-US" dirty="0">
                <a:solidFill>
                  <a:srgbClr val="000000"/>
                </a:solidFill>
                <a:effectLst/>
                <a:latin typeface="Menlo" panose="020B0609030804020204" pitchFamily="49" charset="0"/>
              </a:rPr>
              <a:t>=30, </a:t>
            </a:r>
            <a:r>
              <a:rPr lang="en-US" dirty="0" err="1">
                <a:solidFill>
                  <a:srgbClr val="000000"/>
                </a:solidFill>
                <a:effectLst/>
                <a:latin typeface="Menlo" panose="020B0609030804020204" pitchFamily="49" charset="0"/>
              </a:rPr>
              <a:t>min_length</a:t>
            </a:r>
            <a:r>
              <a:rPr lang="en-US" dirty="0">
                <a:solidFill>
                  <a:srgbClr val="000000"/>
                </a:solidFill>
                <a:effectLst/>
                <a:latin typeface="Menlo" panose="020B0609030804020204" pitchFamily="49" charset="0"/>
              </a:rPr>
              <a:t>=12, </a:t>
            </a:r>
            <a:r>
              <a:rPr lang="en-US" dirty="0" err="1">
                <a:solidFill>
                  <a:srgbClr val="000000"/>
                </a:solidFill>
                <a:effectLst/>
                <a:latin typeface="Menlo" panose="020B0609030804020204" pitchFamily="49" charset="0"/>
              </a:rPr>
              <a:t>do_sample</a:t>
            </a:r>
            <a:r>
              <a:rPr lang="en-US" dirty="0">
                <a:solidFill>
                  <a:srgbClr val="000000"/>
                </a:solidFill>
                <a:effectLst/>
                <a:latin typeface="Menlo" panose="020B0609030804020204" pitchFamily="49" charset="0"/>
              </a:rPr>
              <a:t>=False))</a:t>
            </a:r>
          </a:p>
          <a:p>
            <a:pPr marL="457200" lvl="1" indent="0">
              <a:buNone/>
            </a:pP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summary_text</a:t>
            </a:r>
            <a:r>
              <a:rPr lang="en-US" dirty="0">
                <a:solidFill>
                  <a:srgbClr val="000000"/>
                </a:solidFill>
                <a:effectLst/>
                <a:latin typeface="Menlo" panose="020B0609030804020204" pitchFamily="49" charset="0"/>
              </a:rPr>
              <a:t>': ' "For me personally it is important for me to go ahead and affirm that I think same sex couples should be able to get married,"'}]</a:t>
            </a:r>
          </a:p>
          <a:p>
            <a:pPr marL="457200" lvl="1" indent="0">
              <a:buNone/>
            </a:pPr>
            <a:r>
              <a:rPr lang="en-US" dirty="0">
                <a:solidFill>
                  <a:srgbClr val="000000"/>
                </a:solidFill>
                <a:effectLst/>
                <a:latin typeface="Menlo" panose="020B0609030804020204" pitchFamily="49" charset="0"/>
              </a:rPr>
              <a:t>&gt;&gt;&gt; print(summarizer(</a:t>
            </a:r>
            <a:r>
              <a:rPr lang="en-US" dirty="0" err="1">
                <a:solidFill>
                  <a:srgbClr val="000000"/>
                </a:solidFill>
                <a:effectLst/>
                <a:latin typeface="Menlo" panose="020B0609030804020204" pitchFamily="49" charset="0"/>
              </a:rPr>
              <a:t>obama</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max_length</a:t>
            </a:r>
            <a:r>
              <a:rPr lang="en-US" dirty="0">
                <a:solidFill>
                  <a:srgbClr val="000000"/>
                </a:solidFill>
                <a:effectLst/>
                <a:latin typeface="Menlo" panose="020B0609030804020204" pitchFamily="49" charset="0"/>
              </a:rPr>
              <a:t>=20, </a:t>
            </a:r>
            <a:r>
              <a:rPr lang="en-US" dirty="0" err="1">
                <a:solidFill>
                  <a:srgbClr val="000000"/>
                </a:solidFill>
                <a:effectLst/>
                <a:latin typeface="Menlo" panose="020B0609030804020204" pitchFamily="49" charset="0"/>
              </a:rPr>
              <a:t>min_length</a:t>
            </a:r>
            <a:r>
              <a:rPr lang="en-US" dirty="0">
                <a:solidFill>
                  <a:srgbClr val="000000"/>
                </a:solidFill>
                <a:effectLst/>
                <a:latin typeface="Menlo" panose="020B0609030804020204" pitchFamily="49" charset="0"/>
              </a:rPr>
              <a:t>=12, </a:t>
            </a:r>
            <a:r>
              <a:rPr lang="en-US" dirty="0" err="1">
                <a:solidFill>
                  <a:srgbClr val="000000"/>
                </a:solidFill>
                <a:effectLst/>
                <a:latin typeface="Menlo" panose="020B0609030804020204" pitchFamily="49" charset="0"/>
              </a:rPr>
              <a:t>do_sample</a:t>
            </a:r>
            <a:r>
              <a:rPr lang="en-US" dirty="0">
                <a:solidFill>
                  <a:srgbClr val="000000"/>
                </a:solidFill>
                <a:effectLst/>
                <a:latin typeface="Menlo" panose="020B0609030804020204" pitchFamily="49" charset="0"/>
              </a:rPr>
              <a:t>=False))</a:t>
            </a:r>
          </a:p>
          <a:p>
            <a:pPr marL="457200" lvl="1" indent="0">
              <a:buNone/>
            </a:pP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summary_text</a:t>
            </a:r>
            <a:r>
              <a:rPr lang="en-US" dirty="0">
                <a:solidFill>
                  <a:srgbClr val="000000"/>
                </a:solidFill>
                <a:effectLst/>
                <a:latin typeface="Menlo" panose="020B0609030804020204" pitchFamily="49" charset="0"/>
              </a:rPr>
              <a:t>': ' "For me personally it is important for me to go ahead and affirm that I think'}]</a:t>
            </a:r>
          </a:p>
          <a:p>
            <a:pPr marL="457200" lvl="1" indent="0">
              <a:buNone/>
            </a:pPr>
            <a:r>
              <a:rPr lang="en-US" dirty="0">
                <a:solidFill>
                  <a:srgbClr val="000000"/>
                </a:solidFill>
                <a:effectLst/>
                <a:latin typeface="Menlo" panose="020B0609030804020204" pitchFamily="49" charset="0"/>
              </a:rPr>
              <a:t>&gt;&gt;&gt; print(summarizer(</a:t>
            </a:r>
            <a:r>
              <a:rPr lang="en-US" dirty="0" err="1">
                <a:solidFill>
                  <a:srgbClr val="000000"/>
                </a:solidFill>
                <a:effectLst/>
                <a:latin typeface="Menlo" panose="020B0609030804020204" pitchFamily="49" charset="0"/>
              </a:rPr>
              <a:t>obama</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max_length</a:t>
            </a:r>
            <a:r>
              <a:rPr lang="en-US" dirty="0">
                <a:solidFill>
                  <a:srgbClr val="000000"/>
                </a:solidFill>
                <a:effectLst/>
                <a:latin typeface="Menlo" panose="020B0609030804020204" pitchFamily="49" charset="0"/>
              </a:rPr>
              <a:t>=15, </a:t>
            </a:r>
            <a:r>
              <a:rPr lang="en-US" dirty="0" err="1">
                <a:solidFill>
                  <a:srgbClr val="000000"/>
                </a:solidFill>
                <a:effectLst/>
                <a:latin typeface="Menlo" panose="020B0609030804020204" pitchFamily="49" charset="0"/>
              </a:rPr>
              <a:t>min_length</a:t>
            </a:r>
            <a:r>
              <a:rPr lang="en-US" dirty="0">
                <a:solidFill>
                  <a:srgbClr val="000000"/>
                </a:solidFill>
                <a:effectLst/>
                <a:latin typeface="Menlo" panose="020B0609030804020204" pitchFamily="49" charset="0"/>
              </a:rPr>
              <a:t>=9, </a:t>
            </a:r>
            <a:r>
              <a:rPr lang="en-US" dirty="0" err="1">
                <a:solidFill>
                  <a:srgbClr val="000000"/>
                </a:solidFill>
                <a:effectLst/>
                <a:latin typeface="Menlo" panose="020B0609030804020204" pitchFamily="49" charset="0"/>
              </a:rPr>
              <a:t>do_sample</a:t>
            </a:r>
            <a:r>
              <a:rPr lang="en-US" dirty="0">
                <a:solidFill>
                  <a:srgbClr val="000000"/>
                </a:solidFill>
                <a:effectLst/>
                <a:latin typeface="Menlo" panose="020B0609030804020204" pitchFamily="49" charset="0"/>
              </a:rPr>
              <a:t>=False))</a:t>
            </a:r>
          </a:p>
          <a:p>
            <a:pPr marL="457200" lvl="1" indent="0">
              <a:buNone/>
            </a:pP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summary_text</a:t>
            </a:r>
            <a:r>
              <a:rPr lang="en-US" dirty="0">
                <a:solidFill>
                  <a:srgbClr val="000000"/>
                </a:solidFill>
                <a:effectLst/>
                <a:latin typeface="Menlo" panose="020B0609030804020204" pitchFamily="49" charset="0"/>
              </a:rPr>
              <a:t>': ' "For me personally it is important for me to go ahead'}]</a:t>
            </a:r>
          </a:p>
          <a:p>
            <a:pPr marL="457200" lvl="1" indent="0">
              <a:buNone/>
            </a:pPr>
            <a:r>
              <a:rPr lang="en-US" dirty="0">
                <a:solidFill>
                  <a:srgbClr val="000000"/>
                </a:solidFill>
                <a:effectLst/>
                <a:latin typeface="Menlo" panose="020B0609030804020204" pitchFamily="49" charset="0"/>
              </a:rPr>
              <a:t>&gt;&gt;&gt; print(summarizer(</a:t>
            </a:r>
            <a:r>
              <a:rPr lang="en-US" dirty="0" err="1">
                <a:solidFill>
                  <a:srgbClr val="000000"/>
                </a:solidFill>
                <a:effectLst/>
                <a:latin typeface="Menlo" panose="020B0609030804020204" pitchFamily="49" charset="0"/>
              </a:rPr>
              <a:t>obama</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max_length</a:t>
            </a:r>
            <a:r>
              <a:rPr lang="en-US" dirty="0">
                <a:solidFill>
                  <a:srgbClr val="000000"/>
                </a:solidFill>
                <a:effectLst/>
                <a:latin typeface="Menlo" panose="020B0609030804020204" pitchFamily="49" charset="0"/>
              </a:rPr>
              <a:t>=13, </a:t>
            </a:r>
            <a:r>
              <a:rPr lang="en-US" dirty="0" err="1">
                <a:solidFill>
                  <a:srgbClr val="000000"/>
                </a:solidFill>
                <a:effectLst/>
                <a:latin typeface="Menlo" panose="020B0609030804020204" pitchFamily="49" charset="0"/>
              </a:rPr>
              <a:t>min_length</a:t>
            </a:r>
            <a:r>
              <a:rPr lang="en-US" dirty="0">
                <a:solidFill>
                  <a:srgbClr val="000000"/>
                </a:solidFill>
                <a:effectLst/>
                <a:latin typeface="Menlo" panose="020B0609030804020204" pitchFamily="49" charset="0"/>
              </a:rPr>
              <a:t>=9))</a:t>
            </a:r>
          </a:p>
          <a:p>
            <a:pPr marL="457200" lvl="1" indent="0">
              <a:buNone/>
            </a:pP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summary_text</a:t>
            </a:r>
            <a:r>
              <a:rPr lang="en-US" dirty="0">
                <a:solidFill>
                  <a:srgbClr val="000000"/>
                </a:solidFill>
                <a:effectLst/>
                <a:latin typeface="Menlo" panose="020B0609030804020204" pitchFamily="49" charset="0"/>
              </a:rPr>
              <a:t>': ' "For me personally it is important for me to'}]</a:t>
            </a:r>
          </a:p>
          <a:p>
            <a:pPr marL="457200" lvl="1" indent="0">
              <a:buNone/>
            </a:pPr>
            <a:r>
              <a:rPr lang="en-US" dirty="0">
                <a:solidFill>
                  <a:srgbClr val="000000"/>
                </a:solidFill>
                <a:effectLst/>
                <a:latin typeface="Menlo" panose="020B0609030804020204" pitchFamily="49" charset="0"/>
              </a:rPr>
              <a:t>&gt;&gt;&gt; print(summarizer(</a:t>
            </a:r>
            <a:r>
              <a:rPr lang="en-US" dirty="0" err="1">
                <a:solidFill>
                  <a:srgbClr val="000000"/>
                </a:solidFill>
                <a:effectLst/>
                <a:latin typeface="Menlo" panose="020B0609030804020204" pitchFamily="49" charset="0"/>
              </a:rPr>
              <a:t>obama</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max_length</a:t>
            </a:r>
            <a:r>
              <a:rPr lang="en-US" dirty="0">
                <a:solidFill>
                  <a:srgbClr val="000000"/>
                </a:solidFill>
                <a:effectLst/>
                <a:latin typeface="Menlo" panose="020B0609030804020204" pitchFamily="49" charset="0"/>
              </a:rPr>
              <a:t>=12, </a:t>
            </a:r>
            <a:r>
              <a:rPr lang="en-US" dirty="0" err="1">
                <a:solidFill>
                  <a:srgbClr val="000000"/>
                </a:solidFill>
                <a:effectLst/>
                <a:latin typeface="Menlo" panose="020B0609030804020204" pitchFamily="49" charset="0"/>
              </a:rPr>
              <a:t>min_length</a:t>
            </a:r>
            <a:r>
              <a:rPr lang="en-US" dirty="0">
                <a:solidFill>
                  <a:srgbClr val="000000"/>
                </a:solidFill>
                <a:effectLst/>
                <a:latin typeface="Menlo" panose="020B0609030804020204" pitchFamily="49" charset="0"/>
              </a:rPr>
              <a:t>=9, </a:t>
            </a:r>
            <a:r>
              <a:rPr lang="en-US" dirty="0" err="1">
                <a:solidFill>
                  <a:srgbClr val="000000"/>
                </a:solidFill>
                <a:effectLst/>
                <a:latin typeface="Menlo" panose="020B0609030804020204" pitchFamily="49" charset="0"/>
              </a:rPr>
              <a:t>do_sample</a:t>
            </a:r>
            <a:r>
              <a:rPr lang="en-US" dirty="0">
                <a:solidFill>
                  <a:srgbClr val="000000"/>
                </a:solidFill>
                <a:effectLst/>
                <a:latin typeface="Menlo" panose="020B0609030804020204" pitchFamily="49" charset="0"/>
              </a:rPr>
              <a:t>=False))</a:t>
            </a:r>
          </a:p>
          <a:p>
            <a:pPr marL="457200" lvl="1" indent="0">
              <a:buNone/>
            </a:pP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summary_text</a:t>
            </a:r>
            <a:r>
              <a:rPr lang="en-US" dirty="0">
                <a:solidFill>
                  <a:srgbClr val="000000"/>
                </a:solidFill>
                <a:effectLst/>
                <a:latin typeface="Menlo" panose="020B0609030804020204" pitchFamily="49" charset="0"/>
              </a:rPr>
              <a:t>': ' "For me personally it is important for me'}]</a:t>
            </a:r>
          </a:p>
        </p:txBody>
      </p:sp>
    </p:spTree>
    <p:extLst>
      <p:ext uri="{BB962C8B-B14F-4D97-AF65-F5344CB8AC3E}">
        <p14:creationId xmlns:p14="http://schemas.microsoft.com/office/powerpoint/2010/main" val="87728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1F35E-6053-D262-6AD2-9D2FFF8B33FA}"/>
              </a:ext>
            </a:extLst>
          </p:cNvPr>
          <p:cNvSpPr>
            <a:spLocks noGrp="1"/>
          </p:cNvSpPr>
          <p:nvPr>
            <p:ph type="title"/>
          </p:nvPr>
        </p:nvSpPr>
        <p:spPr>
          <a:xfrm>
            <a:off x="645064" y="525982"/>
            <a:ext cx="4282983" cy="1200361"/>
          </a:xfrm>
        </p:spPr>
        <p:txBody>
          <a:bodyPr anchor="b">
            <a:normAutofit/>
          </a:bodyPr>
          <a:lstStyle/>
          <a:p>
            <a:r>
              <a:rPr lang="en-US" sz="3600" b="0" i="0" u="none" strike="noStrike">
                <a:effectLst/>
                <a:highlight>
                  <a:srgbClr val="FCFCFC"/>
                </a:highlight>
                <a:latin typeface="Calibre"/>
              </a:rPr>
              <a:t>Google's T5 model</a:t>
            </a:r>
            <a:endParaRPr lang="en-US" sz="3600"/>
          </a:p>
        </p:txBody>
      </p:sp>
      <p:sp>
        <p:nvSpPr>
          <p:cNvPr id="3" name="Content Placeholder 2">
            <a:extLst>
              <a:ext uri="{FF2B5EF4-FFF2-40B4-BE49-F238E27FC236}">
                <a16:creationId xmlns:a16="http://schemas.microsoft.com/office/drawing/2014/main" id="{EDC4ED41-C71B-5F8C-B7B1-876FC5EF7FD6}"/>
              </a:ext>
            </a:extLst>
          </p:cNvPr>
          <p:cNvSpPr>
            <a:spLocks noGrp="1"/>
          </p:cNvSpPr>
          <p:nvPr>
            <p:ph idx="1"/>
          </p:nvPr>
        </p:nvSpPr>
        <p:spPr>
          <a:xfrm>
            <a:off x="645065" y="2031101"/>
            <a:ext cx="4946437" cy="3511943"/>
          </a:xfrm>
        </p:spPr>
        <p:txBody>
          <a:bodyPr anchor="ctr">
            <a:normAutofit/>
          </a:bodyPr>
          <a:lstStyle/>
          <a:p>
            <a:r>
              <a:rPr lang="en-US" sz="2000" dirty="0"/>
              <a:t>T5 = "Text-to-Text Transfer Transformer"</a:t>
            </a:r>
          </a:p>
          <a:p>
            <a:r>
              <a:rPr lang="en-US" sz="1800" dirty="0"/>
              <a:t>Corpus: </a:t>
            </a:r>
          </a:p>
          <a:p>
            <a:pPr lvl="1"/>
            <a:r>
              <a:rPr lang="en-US" sz="1800" dirty="0"/>
              <a:t>C4 = "Colossal Clean Crawled Corpus" (750GB), a cleaned-up version of (a) Common Crawl.</a:t>
            </a:r>
          </a:p>
          <a:p>
            <a:r>
              <a:rPr lang="en-US" sz="1800" dirty="0"/>
              <a:t>Paper:</a:t>
            </a:r>
          </a:p>
          <a:p>
            <a:pPr lvl="1"/>
            <a:r>
              <a:rPr lang="en-US" sz="1800" dirty="0">
                <a:hlinkClick r:id="rId2"/>
              </a:rPr>
              <a:t>https://arxiv.org/pdf/1910.10683.pdf</a:t>
            </a:r>
            <a:endParaRPr lang="en-US" sz="1800" dirty="0"/>
          </a:p>
          <a:p>
            <a:pPr lvl="1"/>
            <a:endParaRPr lang="en-US" sz="1800" dirty="0"/>
          </a:p>
        </p:txBody>
      </p:sp>
      <p:pic>
        <p:nvPicPr>
          <p:cNvPr id="5" name="Picture 4" descr="A blue and white dotted background&#10;&#10;Description automatically generated with medium confidence">
            <a:extLst>
              <a:ext uri="{FF2B5EF4-FFF2-40B4-BE49-F238E27FC236}">
                <a16:creationId xmlns:a16="http://schemas.microsoft.com/office/drawing/2014/main" id="{3D51CC92-24DC-927C-004F-1D42310F13F5}"/>
              </a:ext>
            </a:extLst>
          </p:cNvPr>
          <p:cNvPicPr>
            <a:picLocks noChangeAspect="1"/>
          </p:cNvPicPr>
          <p:nvPr/>
        </p:nvPicPr>
        <p:blipFill>
          <a:blip r:embed="rId3"/>
          <a:stretch>
            <a:fillRect/>
          </a:stretch>
        </p:blipFill>
        <p:spPr>
          <a:xfrm>
            <a:off x="5987738" y="1617124"/>
            <a:ext cx="5628018" cy="3390881"/>
          </a:xfrm>
          <a:prstGeom prst="rect">
            <a:avLst/>
          </a:prstGeom>
          <a:ln>
            <a:solidFill>
              <a:schemeClr val="tx1"/>
            </a:solidFill>
          </a:ln>
        </p:spPr>
      </p:pic>
      <p:sp>
        <p:nvSpPr>
          <p:cNvPr id="7" name="TextBox 6">
            <a:extLst>
              <a:ext uri="{FF2B5EF4-FFF2-40B4-BE49-F238E27FC236}">
                <a16:creationId xmlns:a16="http://schemas.microsoft.com/office/drawing/2014/main" id="{DF799A8F-139C-7940-C85B-FAE2B6156A0D}"/>
              </a:ext>
            </a:extLst>
          </p:cNvPr>
          <p:cNvSpPr txBox="1"/>
          <p:nvPr/>
        </p:nvSpPr>
        <p:spPr>
          <a:xfrm>
            <a:off x="5984947" y="1138507"/>
            <a:ext cx="3557930" cy="369332"/>
          </a:xfrm>
          <a:prstGeom prst="rect">
            <a:avLst/>
          </a:prstGeom>
          <a:noFill/>
        </p:spPr>
        <p:txBody>
          <a:bodyPr wrap="square">
            <a:spAutoFit/>
          </a:bodyPr>
          <a:lstStyle/>
          <a:p>
            <a:r>
              <a:rPr lang="en-US" dirty="0">
                <a:hlinkClick r:id="rId4"/>
              </a:rPr>
              <a:t>https://commoncrawl.org</a:t>
            </a:r>
            <a:endParaRPr lang="en-US" dirty="0"/>
          </a:p>
        </p:txBody>
      </p:sp>
    </p:spTree>
    <p:extLst>
      <p:ext uri="{BB962C8B-B14F-4D97-AF65-F5344CB8AC3E}">
        <p14:creationId xmlns:p14="http://schemas.microsoft.com/office/powerpoint/2010/main" val="2096166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D36C-68A8-4ED6-5D4B-F247E6EC65D5}"/>
              </a:ext>
            </a:extLst>
          </p:cNvPr>
          <p:cNvSpPr>
            <a:spLocks noGrp="1"/>
          </p:cNvSpPr>
          <p:nvPr>
            <p:ph type="title"/>
          </p:nvPr>
        </p:nvSpPr>
        <p:spPr/>
        <p:txBody>
          <a:bodyPr/>
          <a:lstStyle/>
          <a:p>
            <a:r>
              <a:rPr lang="en-US" b="0" i="0" u="none" strike="noStrike" dirty="0">
                <a:solidFill>
                  <a:srgbClr val="404040"/>
                </a:solidFill>
                <a:effectLst/>
                <a:highlight>
                  <a:srgbClr val="FCFCFC"/>
                </a:highlight>
                <a:latin typeface="Calibre"/>
              </a:rPr>
              <a:t>Google's T5 model</a:t>
            </a:r>
            <a:endParaRPr lang="en-US" dirty="0"/>
          </a:p>
        </p:txBody>
      </p:sp>
      <p:sp>
        <p:nvSpPr>
          <p:cNvPr id="3" name="Content Placeholder 2">
            <a:extLst>
              <a:ext uri="{FF2B5EF4-FFF2-40B4-BE49-F238E27FC236}">
                <a16:creationId xmlns:a16="http://schemas.microsoft.com/office/drawing/2014/main" id="{74DA723C-E952-4D3E-3ECB-C6484C7D2CA3}"/>
              </a:ext>
            </a:extLst>
          </p:cNvPr>
          <p:cNvSpPr>
            <a:spLocks noGrp="1"/>
          </p:cNvSpPr>
          <p:nvPr>
            <p:ph idx="1"/>
          </p:nvPr>
        </p:nvSpPr>
        <p:spPr/>
        <p:txBody>
          <a:bodyPr>
            <a:normAutofit fontScale="77500" lnSpcReduction="20000"/>
          </a:bodyPr>
          <a:lstStyle/>
          <a:p>
            <a:r>
              <a:rPr lang="en-US" sz="3100" dirty="0"/>
              <a:t>Code:</a:t>
            </a:r>
          </a:p>
          <a:p>
            <a:pPr marL="457200" lvl="1" indent="0">
              <a:buNone/>
            </a:pPr>
            <a:r>
              <a:rPr lang="en-US" sz="2000" dirty="0">
                <a:solidFill>
                  <a:srgbClr val="000000"/>
                </a:solidFill>
                <a:effectLst/>
                <a:latin typeface="Menlo" panose="020B0609030804020204" pitchFamily="49" charset="0"/>
              </a:rPr>
              <a:t>&gt;&gt;&gt; from transformers import </a:t>
            </a:r>
            <a:r>
              <a:rPr lang="en-US" sz="2000" dirty="0" err="1">
                <a:solidFill>
                  <a:srgbClr val="000000"/>
                </a:solidFill>
                <a:effectLst/>
                <a:latin typeface="Menlo" panose="020B0609030804020204" pitchFamily="49" charset="0"/>
              </a:rPr>
              <a:t>AutoModelWithLMHead</a:t>
            </a:r>
            <a:r>
              <a:rPr lang="en-US" sz="2000" dirty="0">
                <a:solidFill>
                  <a:srgbClr val="000000"/>
                </a:solidFill>
                <a:effectLst/>
                <a:latin typeface="Menlo" panose="020B0609030804020204" pitchFamily="49" charset="0"/>
              </a:rPr>
              <a:t>, </a:t>
            </a:r>
            <a:r>
              <a:rPr lang="en-US" sz="2000" dirty="0" err="1">
                <a:solidFill>
                  <a:srgbClr val="000000"/>
                </a:solidFill>
                <a:effectLst/>
                <a:latin typeface="Menlo" panose="020B0609030804020204" pitchFamily="49" charset="0"/>
              </a:rPr>
              <a:t>AutoTokenizer</a:t>
            </a:r>
            <a:endParaRPr lang="en-US" sz="2000" dirty="0">
              <a:solidFill>
                <a:srgbClr val="000000"/>
              </a:solidFill>
              <a:effectLst/>
              <a:latin typeface="Menlo" panose="020B0609030804020204" pitchFamily="49" charset="0"/>
            </a:endParaRPr>
          </a:p>
          <a:p>
            <a:pPr marL="457200" lvl="1" indent="0">
              <a:buNone/>
            </a:pPr>
            <a:r>
              <a:rPr lang="en-US" sz="2000" dirty="0">
                <a:solidFill>
                  <a:srgbClr val="000000"/>
                </a:solidFill>
                <a:effectLst/>
                <a:latin typeface="Menlo" panose="020B0609030804020204" pitchFamily="49" charset="0"/>
              </a:rPr>
              <a:t>&gt;&gt;&gt; model = </a:t>
            </a:r>
            <a:r>
              <a:rPr lang="en-US" sz="2000" dirty="0" err="1">
                <a:solidFill>
                  <a:srgbClr val="000000"/>
                </a:solidFill>
                <a:effectLst/>
                <a:latin typeface="Menlo" panose="020B0609030804020204" pitchFamily="49" charset="0"/>
              </a:rPr>
              <a:t>AutoModelWithLMHead.from_pretrained</a:t>
            </a:r>
            <a:r>
              <a:rPr lang="en-US" sz="2000" dirty="0">
                <a:solidFill>
                  <a:srgbClr val="000000"/>
                </a:solidFill>
                <a:effectLst/>
                <a:latin typeface="Menlo" panose="020B0609030804020204" pitchFamily="49" charset="0"/>
              </a:rPr>
              <a:t>("t5-base")</a:t>
            </a:r>
          </a:p>
          <a:p>
            <a:pPr marL="457200" lvl="1" indent="0">
              <a:buNone/>
            </a:pPr>
            <a:r>
              <a:rPr lang="en-US" sz="1400" dirty="0">
                <a:solidFill>
                  <a:schemeClr val="accent2"/>
                </a:solidFill>
                <a:effectLst/>
                <a:latin typeface="Menlo" panose="020B0609030804020204" pitchFamily="49" charset="0"/>
              </a:rPr>
              <a:t>/Users/</a:t>
            </a:r>
            <a:r>
              <a:rPr lang="en-US" sz="1400" dirty="0" err="1">
                <a:solidFill>
                  <a:schemeClr val="accent2"/>
                </a:solidFill>
                <a:effectLst/>
                <a:latin typeface="Menlo" panose="020B0609030804020204" pitchFamily="49" charset="0"/>
              </a:rPr>
              <a:t>sandiway</a:t>
            </a:r>
            <a:r>
              <a:rPr lang="en-US" sz="1400" dirty="0">
                <a:solidFill>
                  <a:schemeClr val="accent2"/>
                </a:solidFill>
                <a:effectLst/>
                <a:latin typeface="Menlo" panose="020B0609030804020204" pitchFamily="49" charset="0"/>
              </a:rPr>
              <a:t>/opt/anaconda3/lib/python3.9/site-packages/transformers/models/auto/modeling_auto.py:1132: </a:t>
            </a:r>
            <a:r>
              <a:rPr lang="en-US" sz="1400" dirty="0" err="1">
                <a:solidFill>
                  <a:schemeClr val="accent2"/>
                </a:solidFill>
                <a:effectLst/>
                <a:latin typeface="Menlo" panose="020B0609030804020204" pitchFamily="49" charset="0"/>
              </a:rPr>
              <a:t>FutureWarning</a:t>
            </a:r>
            <a:r>
              <a:rPr lang="en-US" sz="1400" dirty="0">
                <a:solidFill>
                  <a:schemeClr val="accent2"/>
                </a:solidFill>
                <a:effectLst/>
                <a:latin typeface="Menlo" panose="020B0609030804020204" pitchFamily="49" charset="0"/>
              </a:rPr>
              <a:t>: The class `</a:t>
            </a:r>
            <a:r>
              <a:rPr lang="en-US" sz="1400" dirty="0" err="1">
                <a:solidFill>
                  <a:schemeClr val="accent2"/>
                </a:solidFill>
                <a:effectLst/>
                <a:latin typeface="Menlo" panose="020B0609030804020204" pitchFamily="49" charset="0"/>
              </a:rPr>
              <a:t>AutoModelWithLMHead</a:t>
            </a:r>
            <a:r>
              <a:rPr lang="en-US" sz="1400" dirty="0">
                <a:solidFill>
                  <a:schemeClr val="accent2"/>
                </a:solidFill>
                <a:effectLst/>
                <a:latin typeface="Menlo" panose="020B0609030804020204" pitchFamily="49" charset="0"/>
              </a:rPr>
              <a:t>` is deprecated and will be removed in a future version. Please use `</a:t>
            </a:r>
            <a:r>
              <a:rPr lang="en-US" sz="1400" dirty="0" err="1">
                <a:solidFill>
                  <a:schemeClr val="accent2"/>
                </a:solidFill>
                <a:effectLst/>
                <a:latin typeface="Menlo" panose="020B0609030804020204" pitchFamily="49" charset="0"/>
              </a:rPr>
              <a:t>AutoModelForCausalLM</a:t>
            </a:r>
            <a:r>
              <a:rPr lang="en-US" sz="1400" dirty="0">
                <a:solidFill>
                  <a:schemeClr val="accent2"/>
                </a:solidFill>
                <a:effectLst/>
                <a:latin typeface="Menlo" panose="020B0609030804020204" pitchFamily="49" charset="0"/>
              </a:rPr>
              <a:t>` for causal language models, `</a:t>
            </a:r>
            <a:r>
              <a:rPr lang="en-US" sz="1400" dirty="0" err="1">
                <a:solidFill>
                  <a:schemeClr val="accent2"/>
                </a:solidFill>
                <a:effectLst/>
                <a:latin typeface="Menlo" panose="020B0609030804020204" pitchFamily="49" charset="0"/>
              </a:rPr>
              <a:t>AutoModelForMaskedLM</a:t>
            </a:r>
            <a:r>
              <a:rPr lang="en-US" sz="1400" dirty="0">
                <a:solidFill>
                  <a:schemeClr val="accent2"/>
                </a:solidFill>
                <a:effectLst/>
                <a:latin typeface="Menlo" panose="020B0609030804020204" pitchFamily="49" charset="0"/>
              </a:rPr>
              <a:t>` for masked language models and `AutoModelForSeq2SeqLM` for encoder-decoder models.</a:t>
            </a:r>
          </a:p>
          <a:p>
            <a:pPr marL="457200" lvl="1" indent="0">
              <a:buNone/>
            </a:pPr>
            <a:r>
              <a:rPr lang="en-US" sz="1400" dirty="0">
                <a:solidFill>
                  <a:schemeClr val="accent2"/>
                </a:solidFill>
                <a:effectLst/>
                <a:latin typeface="Menlo" panose="020B0609030804020204" pitchFamily="49" charset="0"/>
              </a:rPr>
              <a:t>  </a:t>
            </a:r>
            <a:r>
              <a:rPr lang="en-US" sz="1400" dirty="0" err="1">
                <a:solidFill>
                  <a:schemeClr val="accent2"/>
                </a:solidFill>
                <a:effectLst/>
                <a:latin typeface="Menlo" panose="020B0609030804020204" pitchFamily="49" charset="0"/>
              </a:rPr>
              <a:t>warnings.warn</a:t>
            </a:r>
            <a:r>
              <a:rPr lang="en-US" sz="1400" dirty="0">
                <a:solidFill>
                  <a:schemeClr val="accent2"/>
                </a:solidFill>
                <a:effectLst/>
                <a:latin typeface="Menlo" panose="020B0609030804020204" pitchFamily="49" charset="0"/>
              </a:rPr>
              <a:t>(</a:t>
            </a:r>
          </a:p>
          <a:p>
            <a:pPr marL="457200" lvl="1" indent="0">
              <a:buNone/>
            </a:pPr>
            <a:r>
              <a:rPr lang="en-US" sz="2000" dirty="0" err="1">
                <a:solidFill>
                  <a:srgbClr val="000000"/>
                </a:solidFill>
                <a:effectLst/>
                <a:latin typeface="Menlo" panose="020B0609030804020204" pitchFamily="49" charset="0"/>
              </a:rPr>
              <a:t>config.json</a:t>
            </a:r>
            <a:r>
              <a:rPr lang="en-US" sz="2000" dirty="0">
                <a:solidFill>
                  <a:srgbClr val="000000"/>
                </a:solidFill>
                <a:effectLst/>
                <a:latin typeface="Menlo" panose="020B0609030804020204" pitchFamily="49" charset="0"/>
              </a:rPr>
              <a:t>: 100%|██████████████████████████| 1.21k/1.21k [00:00&lt;00:00, 429kB/s]</a:t>
            </a:r>
          </a:p>
          <a:p>
            <a:pPr marL="457200" lvl="1" indent="0">
              <a:buNone/>
            </a:pPr>
            <a:r>
              <a:rPr lang="en-US" sz="2000" dirty="0" err="1">
                <a:solidFill>
                  <a:srgbClr val="000000"/>
                </a:solidFill>
                <a:effectLst/>
                <a:latin typeface="Menlo" panose="020B0609030804020204" pitchFamily="49" charset="0"/>
              </a:rPr>
              <a:t>pytorch_model.bin</a:t>
            </a:r>
            <a:r>
              <a:rPr lang="en-US" sz="2000" dirty="0">
                <a:solidFill>
                  <a:srgbClr val="000000"/>
                </a:solidFill>
                <a:effectLst/>
                <a:latin typeface="Menlo" panose="020B0609030804020204" pitchFamily="49" charset="0"/>
              </a:rPr>
              <a:t>: 100%|█████████████████████| 892M/892M [01:45&lt;00:00, 8.43MB/s]</a:t>
            </a:r>
          </a:p>
          <a:p>
            <a:pPr marL="457200" lvl="1" indent="0">
              <a:buNone/>
            </a:pPr>
            <a:r>
              <a:rPr lang="en-US" sz="2000" dirty="0">
                <a:solidFill>
                  <a:srgbClr val="000000"/>
                </a:solidFill>
                <a:effectLst/>
                <a:latin typeface="Menlo" panose="020B0609030804020204" pitchFamily="49" charset="0"/>
              </a:rPr>
              <a:t>&gt;&gt;&gt; tokenizer = </a:t>
            </a:r>
            <a:r>
              <a:rPr lang="en-US" sz="2000" dirty="0" err="1">
                <a:solidFill>
                  <a:srgbClr val="000000"/>
                </a:solidFill>
                <a:effectLst/>
                <a:latin typeface="Menlo" panose="020B0609030804020204" pitchFamily="49" charset="0"/>
              </a:rPr>
              <a:t>AutoTokenizer.from_pretrained</a:t>
            </a:r>
            <a:r>
              <a:rPr lang="en-US" sz="2000" dirty="0">
                <a:solidFill>
                  <a:srgbClr val="000000"/>
                </a:solidFill>
                <a:effectLst/>
                <a:latin typeface="Menlo" panose="020B0609030804020204" pitchFamily="49" charset="0"/>
              </a:rPr>
              <a:t>("t5-base")</a:t>
            </a:r>
          </a:p>
          <a:p>
            <a:pPr marL="457200" lvl="1" indent="0">
              <a:buNone/>
            </a:pPr>
            <a:r>
              <a:rPr lang="en-US" sz="2000" dirty="0" err="1">
                <a:solidFill>
                  <a:srgbClr val="000000"/>
                </a:solidFill>
                <a:effectLst/>
                <a:latin typeface="Menlo" panose="020B0609030804020204" pitchFamily="49" charset="0"/>
              </a:rPr>
              <a:t>spiece.model</a:t>
            </a:r>
            <a:r>
              <a:rPr lang="en-US" sz="2000" dirty="0">
                <a:solidFill>
                  <a:srgbClr val="000000"/>
                </a:solidFill>
                <a:effectLst/>
                <a:latin typeface="Menlo" panose="020B0609030804020204" pitchFamily="49" charset="0"/>
              </a:rPr>
              <a:t>: 100%|██████████████████████████| 792k/792k [00:00&lt;00:00, 3.81MB/s]</a:t>
            </a:r>
          </a:p>
          <a:p>
            <a:pPr marL="457200" lvl="1" indent="0">
              <a:buNone/>
            </a:pPr>
            <a:r>
              <a:rPr lang="en-US" sz="2000" dirty="0" err="1">
                <a:solidFill>
                  <a:srgbClr val="000000"/>
                </a:solidFill>
                <a:effectLst/>
                <a:latin typeface="Menlo" panose="020B0609030804020204" pitchFamily="49" charset="0"/>
              </a:rPr>
              <a:t>tokenizer.json</a:t>
            </a:r>
            <a:r>
              <a:rPr lang="en-US" sz="2000" dirty="0">
                <a:solidFill>
                  <a:srgbClr val="000000"/>
                </a:solidFill>
                <a:effectLst/>
                <a:latin typeface="Menlo" panose="020B0609030804020204" pitchFamily="49" charset="0"/>
              </a:rPr>
              <a:t>: 100%|██████████████████████| 1.39M/1.39M [00:00&lt;00:00, 8.01MB/s]</a:t>
            </a:r>
          </a:p>
          <a:p>
            <a:pPr marL="457200" lvl="1" indent="0">
              <a:buNone/>
            </a:pPr>
            <a:r>
              <a:rPr lang="en-US" sz="1300" dirty="0">
                <a:solidFill>
                  <a:schemeClr val="accent2"/>
                </a:solidFill>
                <a:effectLst/>
                <a:latin typeface="Menlo" panose="020B0609030804020204" pitchFamily="49" charset="0"/>
              </a:rPr>
              <a:t>/Users/</a:t>
            </a:r>
            <a:r>
              <a:rPr lang="en-US" sz="1300" dirty="0" err="1">
                <a:solidFill>
                  <a:schemeClr val="accent2"/>
                </a:solidFill>
                <a:effectLst/>
                <a:latin typeface="Menlo" panose="020B0609030804020204" pitchFamily="49" charset="0"/>
              </a:rPr>
              <a:t>sandiway</a:t>
            </a:r>
            <a:r>
              <a:rPr lang="en-US" sz="1300" dirty="0">
                <a:solidFill>
                  <a:schemeClr val="accent2"/>
                </a:solidFill>
                <a:effectLst/>
                <a:latin typeface="Menlo" panose="020B0609030804020204" pitchFamily="49" charset="0"/>
              </a:rPr>
              <a:t>/opt/anaconda3/lib/python3.9/site-packages/transformers/models/t5/tokenization_t5_fast.py:156: </a:t>
            </a:r>
            <a:r>
              <a:rPr lang="en-US" sz="1300" dirty="0" err="1">
                <a:solidFill>
                  <a:schemeClr val="accent2"/>
                </a:solidFill>
                <a:effectLst/>
                <a:latin typeface="Menlo" panose="020B0609030804020204" pitchFamily="49" charset="0"/>
              </a:rPr>
              <a:t>FutureWarning</a:t>
            </a:r>
            <a:r>
              <a:rPr lang="en-US" sz="1300" dirty="0">
                <a:solidFill>
                  <a:schemeClr val="accent2"/>
                </a:solidFill>
                <a:effectLst/>
                <a:latin typeface="Menlo" panose="020B0609030804020204" pitchFamily="49" charset="0"/>
              </a:rPr>
              <a:t>: This tokenizer was incorrectly instantiated with a model max length of 512 which will be corrected in Transformers v5.</a:t>
            </a:r>
          </a:p>
          <a:p>
            <a:pPr marL="457200" lvl="1" indent="0">
              <a:buNone/>
            </a:pPr>
            <a:r>
              <a:rPr lang="en-US" sz="1300" dirty="0">
                <a:solidFill>
                  <a:schemeClr val="accent2"/>
                </a:solidFill>
                <a:effectLst/>
                <a:latin typeface="Menlo" panose="020B0609030804020204" pitchFamily="49" charset="0"/>
              </a:rPr>
              <a:t>For now, this behavior is kept to avoid breaking backwards compatibility when padding/encoding with `truncation is True`.</a:t>
            </a:r>
          </a:p>
          <a:p>
            <a:pPr marL="457200" lvl="1" indent="0">
              <a:buNone/>
            </a:pPr>
            <a:r>
              <a:rPr lang="en-US" sz="1300" dirty="0">
                <a:solidFill>
                  <a:schemeClr val="accent2"/>
                </a:solidFill>
                <a:effectLst/>
                <a:latin typeface="Menlo" panose="020B0609030804020204" pitchFamily="49" charset="0"/>
              </a:rPr>
              <a:t>- Be aware that you SHOULD NOT rely on t5-base automatically truncating your input to 512 when padding/encoding.</a:t>
            </a:r>
          </a:p>
          <a:p>
            <a:pPr marL="457200" lvl="1" indent="0">
              <a:buNone/>
            </a:pPr>
            <a:r>
              <a:rPr lang="en-US" sz="1300" dirty="0">
                <a:solidFill>
                  <a:schemeClr val="accent2"/>
                </a:solidFill>
                <a:effectLst/>
                <a:latin typeface="Menlo" panose="020B0609030804020204" pitchFamily="49" charset="0"/>
              </a:rPr>
              <a:t>- If you want to encode/pad to sequences longer than 512 you can either instantiate this tokenizer with `</a:t>
            </a:r>
            <a:r>
              <a:rPr lang="en-US" sz="1300" dirty="0" err="1">
                <a:solidFill>
                  <a:schemeClr val="accent2"/>
                </a:solidFill>
                <a:effectLst/>
                <a:latin typeface="Menlo" panose="020B0609030804020204" pitchFamily="49" charset="0"/>
              </a:rPr>
              <a:t>model_max_length</a:t>
            </a:r>
            <a:r>
              <a:rPr lang="en-US" sz="1300" dirty="0">
                <a:solidFill>
                  <a:schemeClr val="accent2"/>
                </a:solidFill>
                <a:effectLst/>
                <a:latin typeface="Menlo" panose="020B0609030804020204" pitchFamily="49" charset="0"/>
              </a:rPr>
              <a:t>` or pass `</a:t>
            </a:r>
            <a:r>
              <a:rPr lang="en-US" sz="1300" dirty="0" err="1">
                <a:solidFill>
                  <a:schemeClr val="accent2"/>
                </a:solidFill>
                <a:effectLst/>
                <a:latin typeface="Menlo" panose="020B0609030804020204" pitchFamily="49" charset="0"/>
              </a:rPr>
              <a:t>max_length</a:t>
            </a:r>
            <a:r>
              <a:rPr lang="en-US" sz="1300" dirty="0">
                <a:solidFill>
                  <a:schemeClr val="accent2"/>
                </a:solidFill>
                <a:effectLst/>
                <a:latin typeface="Menlo" panose="020B0609030804020204" pitchFamily="49" charset="0"/>
              </a:rPr>
              <a:t>` when encoding/padding.</a:t>
            </a:r>
          </a:p>
          <a:p>
            <a:pPr marL="457200" lvl="1" indent="0">
              <a:buNone/>
            </a:pPr>
            <a:r>
              <a:rPr lang="en-US" sz="1300" dirty="0">
                <a:solidFill>
                  <a:schemeClr val="accent2"/>
                </a:solidFill>
                <a:effectLst/>
                <a:latin typeface="Menlo" panose="020B0609030804020204" pitchFamily="49" charset="0"/>
              </a:rPr>
              <a:t>- To avoid this warning, please instantiate this tokenizer with `</a:t>
            </a:r>
            <a:r>
              <a:rPr lang="en-US" sz="1300" dirty="0" err="1">
                <a:solidFill>
                  <a:schemeClr val="accent2"/>
                </a:solidFill>
                <a:effectLst/>
                <a:latin typeface="Menlo" panose="020B0609030804020204" pitchFamily="49" charset="0"/>
              </a:rPr>
              <a:t>model_max_length</a:t>
            </a:r>
            <a:r>
              <a:rPr lang="en-US" sz="1300" dirty="0">
                <a:solidFill>
                  <a:schemeClr val="accent2"/>
                </a:solidFill>
                <a:effectLst/>
                <a:latin typeface="Menlo" panose="020B0609030804020204" pitchFamily="49" charset="0"/>
              </a:rPr>
              <a:t>` set to your preferred value.</a:t>
            </a:r>
          </a:p>
          <a:p>
            <a:pPr marL="457200" lvl="1" indent="0">
              <a:buNone/>
            </a:pPr>
            <a:r>
              <a:rPr lang="en-US" sz="1300" dirty="0">
                <a:solidFill>
                  <a:schemeClr val="accent2"/>
                </a:solidFill>
                <a:effectLst/>
                <a:latin typeface="Menlo" panose="020B0609030804020204" pitchFamily="49" charset="0"/>
              </a:rPr>
              <a:t>  </a:t>
            </a:r>
            <a:r>
              <a:rPr lang="en-US" sz="1300" dirty="0" err="1">
                <a:solidFill>
                  <a:schemeClr val="accent2"/>
                </a:solidFill>
                <a:effectLst/>
                <a:latin typeface="Menlo" panose="020B0609030804020204" pitchFamily="49" charset="0"/>
              </a:rPr>
              <a:t>warnings.warn</a:t>
            </a:r>
            <a:r>
              <a:rPr lang="en-US" sz="1300" dirty="0">
                <a:solidFill>
                  <a:schemeClr val="accent2"/>
                </a:solidFill>
                <a:effectLst/>
                <a:latin typeface="Menlo" panose="020B0609030804020204" pitchFamily="49" charset="0"/>
              </a:rPr>
              <a:t>(</a:t>
            </a:r>
          </a:p>
        </p:txBody>
      </p:sp>
    </p:spTree>
    <p:extLst>
      <p:ext uri="{BB962C8B-B14F-4D97-AF65-F5344CB8AC3E}">
        <p14:creationId xmlns:p14="http://schemas.microsoft.com/office/powerpoint/2010/main" val="248050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D36C-68A8-4ED6-5D4B-F247E6EC65D5}"/>
              </a:ext>
            </a:extLst>
          </p:cNvPr>
          <p:cNvSpPr>
            <a:spLocks noGrp="1"/>
          </p:cNvSpPr>
          <p:nvPr>
            <p:ph type="title"/>
          </p:nvPr>
        </p:nvSpPr>
        <p:spPr/>
        <p:txBody>
          <a:bodyPr/>
          <a:lstStyle/>
          <a:p>
            <a:r>
              <a:rPr lang="en-US" b="0" i="0" u="none" strike="noStrike" dirty="0">
                <a:solidFill>
                  <a:srgbClr val="404040"/>
                </a:solidFill>
                <a:effectLst/>
                <a:highlight>
                  <a:srgbClr val="FCFCFC"/>
                </a:highlight>
                <a:latin typeface="Calibre"/>
              </a:rPr>
              <a:t>Google's T5 model</a:t>
            </a:r>
            <a:endParaRPr lang="en-US" dirty="0"/>
          </a:p>
        </p:txBody>
      </p:sp>
      <p:sp>
        <p:nvSpPr>
          <p:cNvPr id="3" name="Content Placeholder 2">
            <a:extLst>
              <a:ext uri="{FF2B5EF4-FFF2-40B4-BE49-F238E27FC236}">
                <a16:creationId xmlns:a16="http://schemas.microsoft.com/office/drawing/2014/main" id="{74DA723C-E952-4D3E-3ECB-C6484C7D2CA3}"/>
              </a:ext>
            </a:extLst>
          </p:cNvPr>
          <p:cNvSpPr>
            <a:spLocks noGrp="1"/>
          </p:cNvSpPr>
          <p:nvPr>
            <p:ph idx="1"/>
          </p:nvPr>
        </p:nvSpPr>
        <p:spPr>
          <a:xfrm>
            <a:off x="838200" y="1825624"/>
            <a:ext cx="10748058" cy="4783519"/>
          </a:xfrm>
        </p:spPr>
        <p:txBody>
          <a:bodyPr>
            <a:normAutofit fontScale="32500" lnSpcReduction="20000"/>
          </a:bodyPr>
          <a:lstStyle/>
          <a:p>
            <a:r>
              <a:rPr lang="en-US" sz="7400" dirty="0"/>
              <a:t>Code:</a:t>
            </a:r>
          </a:p>
          <a:p>
            <a:pPr marL="457200" lvl="1" indent="0">
              <a:buNone/>
            </a:pPr>
            <a:r>
              <a:rPr lang="en-US" sz="5600" dirty="0">
                <a:solidFill>
                  <a:srgbClr val="000000"/>
                </a:solidFill>
                <a:effectLst/>
                <a:latin typeface="Menlo" panose="020B0609030804020204" pitchFamily="49" charset="0"/>
              </a:rPr>
              <a:t>&gt;&gt;&gt; inputs = </a:t>
            </a:r>
            <a:r>
              <a:rPr lang="en-US" sz="5600" dirty="0" err="1">
                <a:solidFill>
                  <a:srgbClr val="000000"/>
                </a:solidFill>
                <a:effectLst/>
                <a:latin typeface="Menlo" panose="020B0609030804020204" pitchFamily="49" charset="0"/>
              </a:rPr>
              <a:t>tokenizer.encode</a:t>
            </a:r>
            <a:r>
              <a:rPr lang="en-US" sz="5600" dirty="0">
                <a:solidFill>
                  <a:srgbClr val="000000"/>
                </a:solidFill>
                <a:effectLst/>
                <a:latin typeface="Menlo" panose="020B0609030804020204" pitchFamily="49" charset="0"/>
              </a:rPr>
              <a:t>("summarize: " + </a:t>
            </a:r>
            <a:r>
              <a:rPr lang="en-US" sz="5600" dirty="0" err="1">
                <a:solidFill>
                  <a:srgbClr val="000000"/>
                </a:solidFill>
                <a:effectLst/>
                <a:latin typeface="Menlo" panose="020B0609030804020204" pitchFamily="49" charset="0"/>
              </a:rPr>
              <a:t>obama</a:t>
            </a:r>
            <a:r>
              <a:rPr lang="en-US" sz="5600" dirty="0">
                <a:solidFill>
                  <a:srgbClr val="000000"/>
                </a:solidFill>
                <a:effectLst/>
                <a:latin typeface="Menlo" panose="020B0609030804020204" pitchFamily="49" charset="0"/>
              </a:rPr>
              <a:t>, </a:t>
            </a:r>
            <a:r>
              <a:rPr lang="en-US" sz="5600" dirty="0" err="1">
                <a:solidFill>
                  <a:srgbClr val="000000"/>
                </a:solidFill>
                <a:effectLst/>
                <a:latin typeface="Menlo" panose="020B0609030804020204" pitchFamily="49" charset="0"/>
              </a:rPr>
              <a:t>return_tensors</a:t>
            </a:r>
            <a:r>
              <a:rPr lang="en-US" sz="5600" dirty="0">
                <a:solidFill>
                  <a:srgbClr val="000000"/>
                </a:solidFill>
                <a:effectLst/>
                <a:latin typeface="Menlo" panose="020B0609030804020204" pitchFamily="49" charset="0"/>
              </a:rPr>
              <a:t>="</a:t>
            </a:r>
            <a:r>
              <a:rPr lang="en-US" sz="5600" dirty="0" err="1">
                <a:solidFill>
                  <a:srgbClr val="000000"/>
                </a:solidFill>
                <a:effectLst/>
                <a:latin typeface="Menlo" panose="020B0609030804020204" pitchFamily="49" charset="0"/>
              </a:rPr>
              <a:t>pt</a:t>
            </a:r>
            <a:r>
              <a:rPr lang="en-US" sz="5600" dirty="0">
                <a:solidFill>
                  <a:srgbClr val="000000"/>
                </a:solidFill>
                <a:effectLst/>
                <a:latin typeface="Menlo" panose="020B0609030804020204" pitchFamily="49" charset="0"/>
              </a:rPr>
              <a:t>", </a:t>
            </a:r>
            <a:r>
              <a:rPr lang="en-US" sz="5600" dirty="0" err="1">
                <a:solidFill>
                  <a:srgbClr val="000000"/>
                </a:solidFill>
                <a:effectLst/>
                <a:latin typeface="Menlo" panose="020B0609030804020204" pitchFamily="49" charset="0"/>
              </a:rPr>
              <a:t>max_length</a:t>
            </a:r>
            <a:r>
              <a:rPr lang="en-US" sz="5600" dirty="0">
                <a:solidFill>
                  <a:srgbClr val="000000"/>
                </a:solidFill>
                <a:effectLst/>
                <a:latin typeface="Menlo" panose="020B0609030804020204" pitchFamily="49" charset="0"/>
              </a:rPr>
              <a:t>=512, </a:t>
            </a:r>
            <a:r>
              <a:rPr lang="en-US" sz="5600" dirty="0">
                <a:solidFill>
                  <a:schemeClr val="accent1"/>
                </a:solidFill>
                <a:effectLst/>
                <a:latin typeface="Menlo" panose="020B0609030804020204" pitchFamily="49" charset="0"/>
              </a:rPr>
              <a:t>truncation=True</a:t>
            </a:r>
            <a:r>
              <a:rPr lang="en-US" sz="5600" dirty="0">
                <a:solidFill>
                  <a:srgbClr val="000000"/>
                </a:solidFill>
                <a:effectLst/>
                <a:latin typeface="Menlo" panose="020B0609030804020204" pitchFamily="49" charset="0"/>
              </a:rPr>
              <a:t>)</a:t>
            </a:r>
          </a:p>
          <a:p>
            <a:pPr marL="457200" lvl="1" indent="0">
              <a:buNone/>
            </a:pPr>
            <a:r>
              <a:rPr lang="en-US" sz="5600" dirty="0">
                <a:solidFill>
                  <a:srgbClr val="000000"/>
                </a:solidFill>
                <a:effectLst/>
                <a:latin typeface="Menlo" panose="020B0609030804020204" pitchFamily="49" charset="0"/>
              </a:rPr>
              <a:t>&gt;&gt; outputs = </a:t>
            </a:r>
            <a:r>
              <a:rPr lang="en-US" sz="5600" dirty="0" err="1">
                <a:solidFill>
                  <a:srgbClr val="000000"/>
                </a:solidFill>
                <a:effectLst/>
                <a:latin typeface="Menlo" panose="020B0609030804020204" pitchFamily="49" charset="0"/>
              </a:rPr>
              <a:t>model.generate</a:t>
            </a:r>
            <a:r>
              <a:rPr lang="en-US" sz="5600" dirty="0">
                <a:solidFill>
                  <a:srgbClr val="000000"/>
                </a:solidFill>
                <a:effectLst/>
                <a:latin typeface="Menlo" panose="020B0609030804020204" pitchFamily="49" charset="0"/>
              </a:rPr>
              <a:t>(inputs, </a:t>
            </a:r>
            <a:r>
              <a:rPr lang="en-US" sz="5600" dirty="0" err="1">
                <a:solidFill>
                  <a:srgbClr val="000000"/>
                </a:solidFill>
                <a:effectLst/>
                <a:latin typeface="Menlo" panose="020B0609030804020204" pitchFamily="49" charset="0"/>
              </a:rPr>
              <a:t>max_length</a:t>
            </a:r>
            <a:r>
              <a:rPr lang="en-US" sz="5600" dirty="0">
                <a:solidFill>
                  <a:srgbClr val="000000"/>
                </a:solidFill>
                <a:effectLst/>
                <a:latin typeface="Menlo" panose="020B0609030804020204" pitchFamily="49" charset="0"/>
              </a:rPr>
              <a:t>=50, </a:t>
            </a:r>
            <a:r>
              <a:rPr lang="en-US" sz="5600" dirty="0" err="1">
                <a:solidFill>
                  <a:srgbClr val="000000"/>
                </a:solidFill>
                <a:effectLst/>
                <a:latin typeface="Menlo" panose="020B0609030804020204" pitchFamily="49" charset="0"/>
              </a:rPr>
              <a:t>min_length</a:t>
            </a:r>
            <a:r>
              <a:rPr lang="en-US" sz="5600" dirty="0">
                <a:solidFill>
                  <a:srgbClr val="000000"/>
                </a:solidFill>
                <a:effectLst/>
                <a:latin typeface="Menlo" panose="020B0609030804020204" pitchFamily="49" charset="0"/>
              </a:rPr>
              <a:t>=9, </a:t>
            </a:r>
            <a:r>
              <a:rPr lang="en-US" sz="5600" dirty="0" err="1">
                <a:solidFill>
                  <a:srgbClr val="000000"/>
                </a:solidFill>
                <a:effectLst/>
                <a:latin typeface="Menlo" panose="020B0609030804020204" pitchFamily="49" charset="0"/>
              </a:rPr>
              <a:t>length_penalty</a:t>
            </a:r>
            <a:r>
              <a:rPr lang="en-US" sz="5600" dirty="0">
                <a:solidFill>
                  <a:srgbClr val="000000"/>
                </a:solidFill>
                <a:effectLst/>
                <a:latin typeface="Menlo" panose="020B0609030804020204" pitchFamily="49" charset="0"/>
              </a:rPr>
              <a:t>=2.0, </a:t>
            </a:r>
            <a:r>
              <a:rPr lang="en-US" sz="5600" dirty="0" err="1">
                <a:solidFill>
                  <a:srgbClr val="000000"/>
                </a:solidFill>
                <a:effectLst/>
                <a:latin typeface="Menlo" panose="020B0609030804020204" pitchFamily="49" charset="0"/>
              </a:rPr>
              <a:t>num_beams</a:t>
            </a:r>
            <a:r>
              <a:rPr lang="en-US" sz="5600" dirty="0">
                <a:solidFill>
                  <a:srgbClr val="000000"/>
                </a:solidFill>
                <a:effectLst/>
                <a:latin typeface="Menlo" panose="020B0609030804020204" pitchFamily="49" charset="0"/>
              </a:rPr>
              <a:t>=4, </a:t>
            </a:r>
            <a:r>
              <a:rPr lang="en-US" sz="5600" dirty="0" err="1">
                <a:solidFill>
                  <a:srgbClr val="000000"/>
                </a:solidFill>
                <a:effectLst/>
                <a:latin typeface="Menlo" panose="020B0609030804020204" pitchFamily="49" charset="0"/>
              </a:rPr>
              <a:t>early_stopping</a:t>
            </a:r>
            <a:r>
              <a:rPr lang="en-US" sz="5600" dirty="0">
                <a:solidFill>
                  <a:srgbClr val="000000"/>
                </a:solidFill>
                <a:effectLst/>
                <a:latin typeface="Menlo" panose="020B0609030804020204" pitchFamily="49" charset="0"/>
              </a:rPr>
              <a:t>=True)</a:t>
            </a:r>
          </a:p>
          <a:p>
            <a:pPr marL="457200" lvl="1" indent="0">
              <a:buNone/>
            </a:pPr>
            <a:r>
              <a:rPr lang="en-US" sz="5600" dirty="0">
                <a:solidFill>
                  <a:srgbClr val="000000"/>
                </a:solidFill>
                <a:effectLst/>
                <a:latin typeface="Menlo" panose="020B0609030804020204" pitchFamily="49" charset="0"/>
              </a:rPr>
              <a:t>&gt;&gt;&gt; </a:t>
            </a:r>
            <a:r>
              <a:rPr lang="en-US" sz="5600" dirty="0" err="1">
                <a:solidFill>
                  <a:srgbClr val="000000"/>
                </a:solidFill>
                <a:effectLst/>
                <a:latin typeface="Menlo" panose="020B0609030804020204" pitchFamily="49" charset="0"/>
              </a:rPr>
              <a:t>tokenizer.decode</a:t>
            </a:r>
            <a:r>
              <a:rPr lang="en-US" sz="5600" dirty="0">
                <a:solidFill>
                  <a:srgbClr val="000000"/>
                </a:solidFill>
                <a:effectLst/>
                <a:latin typeface="Menlo" panose="020B0609030804020204" pitchFamily="49" charset="0"/>
              </a:rPr>
              <a:t>(outputs[0])</a:t>
            </a:r>
          </a:p>
          <a:p>
            <a:pPr marL="457200" lvl="1" indent="0">
              <a:buNone/>
            </a:pPr>
            <a:r>
              <a:rPr lang="en-US" sz="5600" dirty="0">
                <a:solidFill>
                  <a:srgbClr val="000000"/>
                </a:solidFill>
                <a:effectLst/>
                <a:latin typeface="Menlo" panose="020B0609030804020204" pitchFamily="49" charset="0"/>
              </a:rPr>
              <a:t>"&lt;pad&gt; 'don't ask, don't tell' is gone because same sex couples are not able to commit themselves in a marriage. for me personally it is important for me to go ahead and affirm that same "</a:t>
            </a:r>
          </a:p>
          <a:p>
            <a:pPr lvl="0"/>
            <a:r>
              <a:rPr lang="en-US" sz="7400" dirty="0">
                <a:solidFill>
                  <a:prstClr val="black"/>
                </a:solidFill>
              </a:rPr>
              <a:t>Simpler code:</a:t>
            </a:r>
          </a:p>
          <a:p>
            <a:pPr marL="457200" lvl="1" indent="0">
              <a:buNone/>
            </a:pPr>
            <a:r>
              <a:rPr lang="en-US" sz="5600" dirty="0">
                <a:solidFill>
                  <a:srgbClr val="000000"/>
                </a:solidFill>
                <a:effectLst/>
                <a:latin typeface="Menlo" panose="020B0609030804020204" pitchFamily="49" charset="0"/>
              </a:rPr>
              <a:t>&gt;&gt;&gt; summarizer = pipeline("summarization", model="t5-base", tokenizer="t5-base", framework="</a:t>
            </a:r>
            <a:r>
              <a:rPr lang="en-US" sz="5600" dirty="0" err="1">
                <a:solidFill>
                  <a:srgbClr val="000000"/>
                </a:solidFill>
                <a:effectLst/>
                <a:latin typeface="Menlo" panose="020B0609030804020204" pitchFamily="49" charset="0"/>
              </a:rPr>
              <a:t>pt</a:t>
            </a:r>
            <a:r>
              <a:rPr lang="en-US" sz="5600" dirty="0">
                <a:solidFill>
                  <a:srgbClr val="000000"/>
                </a:solidFill>
                <a:effectLst/>
                <a:latin typeface="Menlo" panose="020B0609030804020204" pitchFamily="49" charset="0"/>
              </a:rPr>
              <a:t>")</a:t>
            </a:r>
          </a:p>
          <a:p>
            <a:pPr marL="457200" lvl="1" indent="0">
              <a:buNone/>
            </a:pPr>
            <a:r>
              <a:rPr lang="en-US" sz="5600" dirty="0">
                <a:solidFill>
                  <a:srgbClr val="000000"/>
                </a:solidFill>
                <a:effectLst/>
                <a:latin typeface="Menlo" panose="020B0609030804020204" pitchFamily="49" charset="0"/>
              </a:rPr>
              <a:t>&gt;&gt;&gt; print(summarizer(</a:t>
            </a:r>
            <a:r>
              <a:rPr lang="en-US" sz="5600" dirty="0" err="1">
                <a:solidFill>
                  <a:srgbClr val="000000"/>
                </a:solidFill>
                <a:effectLst/>
                <a:latin typeface="Menlo" panose="020B0609030804020204" pitchFamily="49" charset="0"/>
              </a:rPr>
              <a:t>obama</a:t>
            </a:r>
            <a:r>
              <a:rPr lang="en-US" sz="5600" dirty="0">
                <a:solidFill>
                  <a:srgbClr val="000000"/>
                </a:solidFill>
                <a:effectLst/>
                <a:latin typeface="Menlo" panose="020B0609030804020204" pitchFamily="49" charset="0"/>
              </a:rPr>
              <a:t>, </a:t>
            </a:r>
            <a:r>
              <a:rPr lang="en-US" sz="5600" dirty="0" err="1">
                <a:solidFill>
                  <a:srgbClr val="000000"/>
                </a:solidFill>
                <a:effectLst/>
                <a:latin typeface="Menlo" panose="020B0609030804020204" pitchFamily="49" charset="0"/>
              </a:rPr>
              <a:t>max_length</a:t>
            </a:r>
            <a:r>
              <a:rPr lang="en-US" sz="5600" dirty="0">
                <a:solidFill>
                  <a:srgbClr val="000000"/>
                </a:solidFill>
                <a:effectLst/>
                <a:latin typeface="Menlo" panose="020B0609030804020204" pitchFamily="49" charset="0"/>
              </a:rPr>
              <a:t>=50, </a:t>
            </a:r>
            <a:r>
              <a:rPr lang="en-US" sz="5600" dirty="0" err="1">
                <a:solidFill>
                  <a:srgbClr val="000000"/>
                </a:solidFill>
                <a:effectLst/>
                <a:latin typeface="Menlo" panose="020B0609030804020204" pitchFamily="49" charset="0"/>
              </a:rPr>
              <a:t>min_length</a:t>
            </a:r>
            <a:r>
              <a:rPr lang="en-US" sz="5600" dirty="0">
                <a:solidFill>
                  <a:srgbClr val="000000"/>
                </a:solidFill>
                <a:effectLst/>
                <a:latin typeface="Menlo" panose="020B0609030804020204" pitchFamily="49" charset="0"/>
              </a:rPr>
              <a:t>=9))</a:t>
            </a:r>
          </a:p>
          <a:p>
            <a:pPr marL="457200" lvl="1" indent="0">
              <a:buNone/>
            </a:pPr>
            <a:r>
              <a:rPr lang="en-US" sz="5600" dirty="0">
                <a:solidFill>
                  <a:srgbClr val="000000"/>
                </a:solidFill>
                <a:effectLst/>
                <a:latin typeface="Menlo" panose="020B0609030804020204" pitchFamily="49" charset="0"/>
              </a:rPr>
              <a:t>[{'</a:t>
            </a:r>
            <a:r>
              <a:rPr lang="en-US" sz="5600" dirty="0" err="1">
                <a:solidFill>
                  <a:srgbClr val="000000"/>
                </a:solidFill>
                <a:effectLst/>
                <a:latin typeface="Menlo" panose="020B0609030804020204" pitchFamily="49" charset="0"/>
              </a:rPr>
              <a:t>summary_text</a:t>
            </a:r>
            <a:r>
              <a:rPr lang="en-US" sz="5600" dirty="0">
                <a:solidFill>
                  <a:srgbClr val="000000"/>
                </a:solidFill>
                <a:effectLst/>
                <a:latin typeface="Menlo" panose="020B0609030804020204" pitchFamily="49" charset="0"/>
              </a:rPr>
              <a:t>': "'don't ask, don't tell' is gone because same sex couples are not able to commit themselves in a marriage . for me personally it is important for me to go ahead and affirm that same "}]</a:t>
            </a:r>
          </a:p>
        </p:txBody>
      </p:sp>
    </p:spTree>
    <p:extLst>
      <p:ext uri="{BB962C8B-B14F-4D97-AF65-F5344CB8AC3E}">
        <p14:creationId xmlns:p14="http://schemas.microsoft.com/office/powerpoint/2010/main" val="416022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E7EF-FF7B-1169-E631-E60BE659B58E}"/>
              </a:ext>
            </a:extLst>
          </p:cNvPr>
          <p:cNvSpPr>
            <a:spLocks noGrp="1"/>
          </p:cNvSpPr>
          <p:nvPr>
            <p:ph type="title"/>
          </p:nvPr>
        </p:nvSpPr>
        <p:spPr/>
        <p:txBody>
          <a:bodyPr/>
          <a:lstStyle/>
          <a:p>
            <a:r>
              <a:rPr lang="en-US" dirty="0"/>
              <a:t>Today's Topics</a:t>
            </a:r>
          </a:p>
        </p:txBody>
      </p:sp>
      <p:sp>
        <p:nvSpPr>
          <p:cNvPr id="3" name="Content Placeholder 2">
            <a:extLst>
              <a:ext uri="{FF2B5EF4-FFF2-40B4-BE49-F238E27FC236}">
                <a16:creationId xmlns:a16="http://schemas.microsoft.com/office/drawing/2014/main" id="{7FD04C0E-122A-624A-908B-EA17BB589770}"/>
              </a:ext>
            </a:extLst>
          </p:cNvPr>
          <p:cNvSpPr>
            <a:spLocks noGrp="1"/>
          </p:cNvSpPr>
          <p:nvPr>
            <p:ph idx="1"/>
          </p:nvPr>
        </p:nvSpPr>
        <p:spPr/>
        <p:txBody>
          <a:bodyPr/>
          <a:lstStyle/>
          <a:p>
            <a:r>
              <a:rPr lang="en-US" dirty="0"/>
              <a:t>Continuing from Tuesday … </a:t>
            </a:r>
          </a:p>
          <a:p>
            <a:pPr lvl="1"/>
            <a:r>
              <a:rPr lang="en-US" sz="2800" dirty="0"/>
              <a:t>Summarization Task </a:t>
            </a:r>
          </a:p>
          <a:p>
            <a:r>
              <a:rPr lang="en-US" dirty="0"/>
              <a:t>Then:</a:t>
            </a:r>
          </a:p>
          <a:p>
            <a:pPr lvl="1"/>
            <a:r>
              <a:rPr lang="en-US" dirty="0"/>
              <a:t>Word Embeddings: </a:t>
            </a:r>
            <a:r>
              <a:rPr lang="en-US" i="1" dirty="0"/>
              <a:t>encoding words into vectors </a:t>
            </a:r>
          </a:p>
          <a:p>
            <a:r>
              <a:rPr lang="en-US" dirty="0"/>
              <a:t>Homework 9</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56725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83F4-C67E-FDFC-BBBC-7CEB78EAC879}"/>
              </a:ext>
            </a:extLst>
          </p:cNvPr>
          <p:cNvSpPr>
            <a:spLocks noGrp="1"/>
          </p:cNvSpPr>
          <p:nvPr>
            <p:ph type="title"/>
          </p:nvPr>
        </p:nvSpPr>
        <p:spPr/>
        <p:txBody>
          <a:bodyPr/>
          <a:lstStyle/>
          <a:p>
            <a:r>
              <a:rPr lang="en-US" b="0" i="0" u="none" strike="noStrike" dirty="0">
                <a:solidFill>
                  <a:srgbClr val="404040"/>
                </a:solidFill>
                <a:effectLst/>
                <a:highlight>
                  <a:srgbClr val="FCFCFC"/>
                </a:highlight>
                <a:latin typeface="Calibre"/>
              </a:rPr>
              <a:t>Google's T5 model</a:t>
            </a:r>
            <a:endParaRPr lang="en-US" dirty="0"/>
          </a:p>
        </p:txBody>
      </p:sp>
      <p:sp>
        <p:nvSpPr>
          <p:cNvPr id="3" name="Content Placeholder 2">
            <a:extLst>
              <a:ext uri="{FF2B5EF4-FFF2-40B4-BE49-F238E27FC236}">
                <a16:creationId xmlns:a16="http://schemas.microsoft.com/office/drawing/2014/main" id="{863AA2E2-3322-E6B4-6B57-EB9E31A05845}"/>
              </a:ext>
            </a:extLst>
          </p:cNvPr>
          <p:cNvSpPr>
            <a:spLocks noGrp="1"/>
          </p:cNvSpPr>
          <p:nvPr>
            <p:ph idx="1"/>
          </p:nvPr>
        </p:nvSpPr>
        <p:spPr>
          <a:xfrm>
            <a:off x="838200" y="1825625"/>
            <a:ext cx="10515600" cy="4517302"/>
          </a:xfrm>
        </p:spPr>
        <p:txBody>
          <a:bodyPr>
            <a:normAutofit fontScale="70000" lnSpcReduction="20000"/>
          </a:bodyPr>
          <a:lstStyle/>
          <a:p>
            <a:r>
              <a:rPr lang="en-US" sz="3400" dirty="0"/>
              <a:t>Max and Min:</a:t>
            </a:r>
          </a:p>
          <a:p>
            <a:pPr marL="457200" lvl="1" indent="0">
              <a:buNone/>
            </a:pPr>
            <a:r>
              <a:rPr lang="en-US" sz="2300" dirty="0">
                <a:latin typeface="Menlo" panose="020B0609030804020204" pitchFamily="49" charset="0"/>
                <a:ea typeface="Menlo" panose="020B0609030804020204" pitchFamily="49" charset="0"/>
                <a:cs typeface="Menlo" panose="020B0609030804020204" pitchFamily="49" charset="0"/>
              </a:rPr>
              <a:t>&gt;&gt;&gt; print(summarizer(</a:t>
            </a:r>
            <a:r>
              <a:rPr lang="en-US" sz="2300" dirty="0" err="1">
                <a:latin typeface="Menlo" panose="020B0609030804020204" pitchFamily="49" charset="0"/>
                <a:ea typeface="Menlo" panose="020B0609030804020204" pitchFamily="49" charset="0"/>
                <a:cs typeface="Menlo" panose="020B0609030804020204" pitchFamily="49" charset="0"/>
              </a:rPr>
              <a:t>obama</a:t>
            </a:r>
            <a:r>
              <a:rPr lang="en-US" sz="2300" dirty="0">
                <a:latin typeface="Menlo" panose="020B0609030804020204" pitchFamily="49" charset="0"/>
                <a:ea typeface="Menlo" panose="020B0609030804020204" pitchFamily="49" charset="0"/>
                <a:cs typeface="Menlo" panose="020B0609030804020204" pitchFamily="49" charset="0"/>
              </a:rPr>
              <a:t>, </a:t>
            </a:r>
            <a:r>
              <a:rPr lang="en-US" sz="2300" dirty="0" err="1">
                <a:latin typeface="Menlo" panose="020B0609030804020204" pitchFamily="49" charset="0"/>
                <a:ea typeface="Menlo" panose="020B0609030804020204" pitchFamily="49" charset="0"/>
                <a:cs typeface="Menlo" panose="020B0609030804020204" pitchFamily="49" charset="0"/>
              </a:rPr>
              <a:t>max_length</a:t>
            </a:r>
            <a:r>
              <a:rPr lang="en-US" sz="2300" dirty="0">
                <a:latin typeface="Menlo" panose="020B0609030804020204" pitchFamily="49" charset="0"/>
                <a:ea typeface="Menlo" panose="020B0609030804020204" pitchFamily="49" charset="0"/>
                <a:cs typeface="Menlo" panose="020B0609030804020204" pitchFamily="49" charset="0"/>
              </a:rPr>
              <a:t>=50, </a:t>
            </a:r>
            <a:r>
              <a:rPr lang="en-US" sz="2300" dirty="0" err="1">
                <a:latin typeface="Menlo" panose="020B0609030804020204" pitchFamily="49" charset="0"/>
                <a:ea typeface="Menlo" panose="020B0609030804020204" pitchFamily="49" charset="0"/>
                <a:cs typeface="Menlo" panose="020B0609030804020204" pitchFamily="49" charset="0"/>
              </a:rPr>
              <a:t>min_length</a:t>
            </a:r>
            <a:r>
              <a:rPr lang="en-US" sz="2300" dirty="0">
                <a:latin typeface="Menlo" panose="020B0609030804020204" pitchFamily="49" charset="0"/>
                <a:ea typeface="Menlo" panose="020B0609030804020204" pitchFamily="49" charset="0"/>
                <a:cs typeface="Menlo" panose="020B0609030804020204" pitchFamily="49" charset="0"/>
              </a:rPr>
              <a:t>=9))</a:t>
            </a:r>
          </a:p>
          <a:p>
            <a:pPr marL="457200" lvl="1" indent="0">
              <a:buNone/>
            </a:pPr>
            <a:r>
              <a:rPr lang="en-US" sz="2300" dirty="0">
                <a:latin typeface="Menlo" panose="020B0609030804020204" pitchFamily="49" charset="0"/>
                <a:ea typeface="Menlo" panose="020B0609030804020204" pitchFamily="49" charset="0"/>
                <a:cs typeface="Menlo" panose="020B0609030804020204" pitchFamily="49" charset="0"/>
              </a:rPr>
              <a:t>[{'</a:t>
            </a:r>
            <a:r>
              <a:rPr lang="en-US" sz="2300" dirty="0" err="1">
                <a:latin typeface="Menlo" panose="020B0609030804020204" pitchFamily="49" charset="0"/>
                <a:ea typeface="Menlo" panose="020B0609030804020204" pitchFamily="49" charset="0"/>
                <a:cs typeface="Menlo" panose="020B0609030804020204" pitchFamily="49" charset="0"/>
              </a:rPr>
              <a:t>summary_text</a:t>
            </a:r>
            <a:r>
              <a:rPr lang="en-US" sz="2300" dirty="0">
                <a:latin typeface="Menlo" panose="020B0609030804020204" pitchFamily="49" charset="0"/>
                <a:ea typeface="Menlo" panose="020B0609030804020204" pitchFamily="49" charset="0"/>
                <a:cs typeface="Menlo" panose="020B0609030804020204" pitchFamily="49" charset="0"/>
              </a:rPr>
              <a:t>': </a:t>
            </a:r>
            <a:r>
              <a:rPr lang="en-US" sz="2300" dirty="0">
                <a:solidFill>
                  <a:schemeClr val="accent1"/>
                </a:solidFill>
                <a:latin typeface="Menlo" panose="020B0609030804020204" pitchFamily="49" charset="0"/>
                <a:ea typeface="Menlo" panose="020B0609030804020204" pitchFamily="49" charset="0"/>
                <a:cs typeface="Menlo" panose="020B0609030804020204" pitchFamily="49" charset="0"/>
              </a:rPr>
              <a:t>"'don't ask, don't tell' is gone because same sex couples are not able to commit themselves in a marriage . for me personally it is important for me to go ahead and affirm that same "</a:t>
            </a:r>
            <a:r>
              <a:rPr lang="en-US" sz="2300" dirty="0">
                <a:latin typeface="Menlo" panose="020B0609030804020204" pitchFamily="49" charset="0"/>
                <a:ea typeface="Menlo" panose="020B0609030804020204" pitchFamily="49" charset="0"/>
                <a:cs typeface="Menlo" panose="020B0609030804020204" pitchFamily="49" charset="0"/>
              </a:rPr>
              <a:t>}]</a:t>
            </a:r>
          </a:p>
          <a:p>
            <a:pPr marL="457200" lvl="1" indent="0">
              <a:buNone/>
            </a:pPr>
            <a:r>
              <a:rPr lang="en-US" sz="2300" dirty="0">
                <a:latin typeface="Menlo" panose="020B0609030804020204" pitchFamily="49" charset="0"/>
                <a:ea typeface="Menlo" panose="020B0609030804020204" pitchFamily="49" charset="0"/>
                <a:cs typeface="Menlo" panose="020B0609030804020204" pitchFamily="49" charset="0"/>
              </a:rPr>
              <a:t>&gt;&gt;&gt; print(summarizer(</a:t>
            </a:r>
            <a:r>
              <a:rPr lang="en-US" sz="2300" dirty="0" err="1">
                <a:latin typeface="Menlo" panose="020B0609030804020204" pitchFamily="49" charset="0"/>
                <a:ea typeface="Menlo" panose="020B0609030804020204" pitchFamily="49" charset="0"/>
                <a:cs typeface="Menlo" panose="020B0609030804020204" pitchFamily="49" charset="0"/>
              </a:rPr>
              <a:t>obama</a:t>
            </a:r>
            <a:r>
              <a:rPr lang="en-US" sz="2300" dirty="0">
                <a:latin typeface="Menlo" panose="020B0609030804020204" pitchFamily="49" charset="0"/>
                <a:ea typeface="Menlo" panose="020B0609030804020204" pitchFamily="49" charset="0"/>
                <a:cs typeface="Menlo" panose="020B0609030804020204" pitchFamily="49" charset="0"/>
              </a:rPr>
              <a:t>, </a:t>
            </a:r>
            <a:r>
              <a:rPr lang="en-US" sz="2300" dirty="0" err="1">
                <a:latin typeface="Menlo" panose="020B0609030804020204" pitchFamily="49" charset="0"/>
                <a:ea typeface="Menlo" panose="020B0609030804020204" pitchFamily="49" charset="0"/>
                <a:cs typeface="Menlo" panose="020B0609030804020204" pitchFamily="49" charset="0"/>
              </a:rPr>
              <a:t>max_length</a:t>
            </a:r>
            <a:r>
              <a:rPr lang="en-US" sz="2300" dirty="0">
                <a:latin typeface="Menlo" panose="020B0609030804020204" pitchFamily="49" charset="0"/>
                <a:ea typeface="Menlo" panose="020B0609030804020204" pitchFamily="49" charset="0"/>
                <a:cs typeface="Menlo" panose="020B0609030804020204" pitchFamily="49" charset="0"/>
              </a:rPr>
              <a:t>=40, </a:t>
            </a:r>
            <a:r>
              <a:rPr lang="en-US" sz="2300" dirty="0" err="1">
                <a:latin typeface="Menlo" panose="020B0609030804020204" pitchFamily="49" charset="0"/>
                <a:ea typeface="Menlo" panose="020B0609030804020204" pitchFamily="49" charset="0"/>
                <a:cs typeface="Menlo" panose="020B0609030804020204" pitchFamily="49" charset="0"/>
              </a:rPr>
              <a:t>min_length</a:t>
            </a:r>
            <a:r>
              <a:rPr lang="en-US" sz="2300" dirty="0">
                <a:latin typeface="Menlo" panose="020B0609030804020204" pitchFamily="49" charset="0"/>
                <a:ea typeface="Menlo" panose="020B0609030804020204" pitchFamily="49" charset="0"/>
                <a:cs typeface="Menlo" panose="020B0609030804020204" pitchFamily="49" charset="0"/>
              </a:rPr>
              <a:t>=9))</a:t>
            </a:r>
          </a:p>
          <a:p>
            <a:pPr marL="457200" lvl="1" indent="0">
              <a:buNone/>
            </a:pPr>
            <a:r>
              <a:rPr lang="en-US" sz="2300" dirty="0">
                <a:latin typeface="Menlo" panose="020B0609030804020204" pitchFamily="49" charset="0"/>
                <a:ea typeface="Menlo" panose="020B0609030804020204" pitchFamily="49" charset="0"/>
                <a:cs typeface="Menlo" panose="020B0609030804020204" pitchFamily="49" charset="0"/>
              </a:rPr>
              <a:t>[{'</a:t>
            </a:r>
            <a:r>
              <a:rPr lang="en-US" sz="2300" dirty="0" err="1">
                <a:latin typeface="Menlo" panose="020B0609030804020204" pitchFamily="49" charset="0"/>
                <a:ea typeface="Menlo" panose="020B0609030804020204" pitchFamily="49" charset="0"/>
                <a:cs typeface="Menlo" panose="020B0609030804020204" pitchFamily="49" charset="0"/>
              </a:rPr>
              <a:t>summary_text</a:t>
            </a:r>
            <a:r>
              <a:rPr lang="en-US" sz="2300" dirty="0">
                <a:latin typeface="Menlo" panose="020B0609030804020204" pitchFamily="49" charset="0"/>
                <a:ea typeface="Menlo" panose="020B0609030804020204" pitchFamily="49" charset="0"/>
                <a:cs typeface="Menlo" panose="020B0609030804020204" pitchFamily="49" charset="0"/>
              </a:rPr>
              <a:t>': </a:t>
            </a:r>
            <a:r>
              <a:rPr lang="en-US" sz="2300" dirty="0">
                <a:solidFill>
                  <a:schemeClr val="accent1"/>
                </a:solidFill>
                <a:latin typeface="Menlo" panose="020B0609030804020204" pitchFamily="49" charset="0"/>
                <a:ea typeface="Menlo" panose="020B0609030804020204" pitchFamily="49" charset="0"/>
                <a:cs typeface="Menlo" panose="020B0609030804020204" pitchFamily="49" charset="0"/>
              </a:rPr>
              <a:t>"'don't ask, don't tell' is gone because same sex couples are not able to commit themselves in a marriage . for me personally it is important"</a:t>
            </a:r>
            <a:r>
              <a:rPr lang="en-US" sz="2300" dirty="0">
                <a:latin typeface="Menlo" panose="020B0609030804020204" pitchFamily="49" charset="0"/>
                <a:ea typeface="Menlo" panose="020B0609030804020204" pitchFamily="49" charset="0"/>
                <a:cs typeface="Menlo" panose="020B0609030804020204" pitchFamily="49" charset="0"/>
              </a:rPr>
              <a:t>}]</a:t>
            </a:r>
          </a:p>
          <a:p>
            <a:pPr marL="457200" lvl="1" indent="0">
              <a:buNone/>
            </a:pPr>
            <a:r>
              <a:rPr lang="en-US" sz="2300" dirty="0">
                <a:latin typeface="Menlo" panose="020B0609030804020204" pitchFamily="49" charset="0"/>
                <a:ea typeface="Menlo" panose="020B0609030804020204" pitchFamily="49" charset="0"/>
                <a:cs typeface="Menlo" panose="020B0609030804020204" pitchFamily="49" charset="0"/>
              </a:rPr>
              <a:t>&gt;&gt;&gt; print(summarizer(</a:t>
            </a:r>
            <a:r>
              <a:rPr lang="en-US" sz="2300" dirty="0" err="1">
                <a:latin typeface="Menlo" panose="020B0609030804020204" pitchFamily="49" charset="0"/>
                <a:ea typeface="Menlo" panose="020B0609030804020204" pitchFamily="49" charset="0"/>
                <a:cs typeface="Menlo" panose="020B0609030804020204" pitchFamily="49" charset="0"/>
              </a:rPr>
              <a:t>obama</a:t>
            </a:r>
            <a:r>
              <a:rPr lang="en-US" sz="2300" dirty="0">
                <a:latin typeface="Menlo" panose="020B0609030804020204" pitchFamily="49" charset="0"/>
                <a:ea typeface="Menlo" panose="020B0609030804020204" pitchFamily="49" charset="0"/>
                <a:cs typeface="Menlo" panose="020B0609030804020204" pitchFamily="49" charset="0"/>
              </a:rPr>
              <a:t>, </a:t>
            </a:r>
            <a:r>
              <a:rPr lang="en-US" sz="2300" dirty="0" err="1">
                <a:latin typeface="Menlo" panose="020B0609030804020204" pitchFamily="49" charset="0"/>
                <a:ea typeface="Menlo" panose="020B0609030804020204" pitchFamily="49" charset="0"/>
                <a:cs typeface="Menlo" panose="020B0609030804020204" pitchFamily="49" charset="0"/>
              </a:rPr>
              <a:t>max_length</a:t>
            </a:r>
            <a:r>
              <a:rPr lang="en-US" sz="2300" dirty="0">
                <a:latin typeface="Menlo" panose="020B0609030804020204" pitchFamily="49" charset="0"/>
                <a:ea typeface="Menlo" panose="020B0609030804020204" pitchFamily="49" charset="0"/>
                <a:cs typeface="Menlo" panose="020B0609030804020204" pitchFamily="49" charset="0"/>
              </a:rPr>
              <a:t>=30, </a:t>
            </a:r>
            <a:r>
              <a:rPr lang="en-US" sz="2300" dirty="0" err="1">
                <a:latin typeface="Menlo" panose="020B0609030804020204" pitchFamily="49" charset="0"/>
                <a:ea typeface="Menlo" panose="020B0609030804020204" pitchFamily="49" charset="0"/>
                <a:cs typeface="Menlo" panose="020B0609030804020204" pitchFamily="49" charset="0"/>
              </a:rPr>
              <a:t>min_length</a:t>
            </a:r>
            <a:r>
              <a:rPr lang="en-US" sz="2300" dirty="0">
                <a:latin typeface="Menlo" panose="020B0609030804020204" pitchFamily="49" charset="0"/>
                <a:ea typeface="Menlo" panose="020B0609030804020204" pitchFamily="49" charset="0"/>
                <a:cs typeface="Menlo" panose="020B0609030804020204" pitchFamily="49" charset="0"/>
              </a:rPr>
              <a:t>=9))</a:t>
            </a:r>
          </a:p>
          <a:p>
            <a:pPr marL="457200" lvl="1" indent="0">
              <a:buNone/>
            </a:pPr>
            <a:r>
              <a:rPr lang="en-US" sz="2300" dirty="0">
                <a:latin typeface="Menlo" panose="020B0609030804020204" pitchFamily="49" charset="0"/>
                <a:ea typeface="Menlo" panose="020B0609030804020204" pitchFamily="49" charset="0"/>
                <a:cs typeface="Menlo" panose="020B0609030804020204" pitchFamily="49" charset="0"/>
              </a:rPr>
              <a:t>[{'</a:t>
            </a:r>
            <a:r>
              <a:rPr lang="en-US" sz="2300" dirty="0" err="1">
                <a:latin typeface="Menlo" panose="020B0609030804020204" pitchFamily="49" charset="0"/>
                <a:ea typeface="Menlo" panose="020B0609030804020204" pitchFamily="49" charset="0"/>
                <a:cs typeface="Menlo" panose="020B0609030804020204" pitchFamily="49" charset="0"/>
              </a:rPr>
              <a:t>summary_text</a:t>
            </a:r>
            <a:r>
              <a:rPr lang="en-US" sz="2300" dirty="0">
                <a:latin typeface="Menlo" panose="020B0609030804020204" pitchFamily="49" charset="0"/>
                <a:ea typeface="Menlo" panose="020B0609030804020204" pitchFamily="49" charset="0"/>
                <a:cs typeface="Menlo" panose="020B0609030804020204" pitchFamily="49" charset="0"/>
              </a:rPr>
              <a:t>': </a:t>
            </a:r>
            <a:r>
              <a:rPr lang="en-US" sz="2300" dirty="0">
                <a:solidFill>
                  <a:schemeClr val="accent1"/>
                </a:solidFill>
                <a:latin typeface="Menlo" panose="020B0609030804020204" pitchFamily="49" charset="0"/>
                <a:ea typeface="Menlo" panose="020B0609030804020204" pitchFamily="49" charset="0"/>
                <a:cs typeface="Menlo" panose="020B0609030804020204" pitchFamily="49" charset="0"/>
              </a:rPr>
              <a:t>"'don't ask, don't tell' is gone because same sex couples are not able to commit themselves in "</a:t>
            </a:r>
            <a:r>
              <a:rPr lang="en-US" sz="2300" dirty="0">
                <a:latin typeface="Menlo" panose="020B0609030804020204" pitchFamily="49" charset="0"/>
                <a:ea typeface="Menlo" panose="020B0609030804020204" pitchFamily="49" charset="0"/>
                <a:cs typeface="Menlo" panose="020B0609030804020204" pitchFamily="49" charset="0"/>
              </a:rPr>
              <a:t>}]</a:t>
            </a:r>
          </a:p>
          <a:p>
            <a:pPr marL="457200" lvl="1" indent="0">
              <a:buNone/>
            </a:pPr>
            <a:r>
              <a:rPr lang="en-US" sz="2300" dirty="0">
                <a:latin typeface="Menlo" panose="020B0609030804020204" pitchFamily="49" charset="0"/>
                <a:ea typeface="Menlo" panose="020B0609030804020204" pitchFamily="49" charset="0"/>
                <a:cs typeface="Menlo" panose="020B0609030804020204" pitchFamily="49" charset="0"/>
              </a:rPr>
              <a:t>&gt;&gt;&gt; print(summarizer(</a:t>
            </a:r>
            <a:r>
              <a:rPr lang="en-US" sz="2300" dirty="0" err="1">
                <a:latin typeface="Menlo" panose="020B0609030804020204" pitchFamily="49" charset="0"/>
                <a:ea typeface="Menlo" panose="020B0609030804020204" pitchFamily="49" charset="0"/>
                <a:cs typeface="Menlo" panose="020B0609030804020204" pitchFamily="49" charset="0"/>
              </a:rPr>
              <a:t>obama</a:t>
            </a:r>
            <a:r>
              <a:rPr lang="en-US" sz="2300" dirty="0">
                <a:latin typeface="Menlo" panose="020B0609030804020204" pitchFamily="49" charset="0"/>
                <a:ea typeface="Menlo" panose="020B0609030804020204" pitchFamily="49" charset="0"/>
                <a:cs typeface="Menlo" panose="020B0609030804020204" pitchFamily="49" charset="0"/>
              </a:rPr>
              <a:t>, </a:t>
            </a:r>
            <a:r>
              <a:rPr lang="en-US" sz="2300" dirty="0" err="1">
                <a:latin typeface="Menlo" panose="020B0609030804020204" pitchFamily="49" charset="0"/>
                <a:ea typeface="Menlo" panose="020B0609030804020204" pitchFamily="49" charset="0"/>
                <a:cs typeface="Menlo" panose="020B0609030804020204" pitchFamily="49" charset="0"/>
              </a:rPr>
              <a:t>max_length</a:t>
            </a:r>
            <a:r>
              <a:rPr lang="en-US" sz="2300" dirty="0">
                <a:latin typeface="Menlo" panose="020B0609030804020204" pitchFamily="49" charset="0"/>
                <a:ea typeface="Menlo" panose="020B0609030804020204" pitchFamily="49" charset="0"/>
                <a:cs typeface="Menlo" panose="020B0609030804020204" pitchFamily="49" charset="0"/>
              </a:rPr>
              <a:t>=20, </a:t>
            </a:r>
            <a:r>
              <a:rPr lang="en-US" sz="2300" dirty="0" err="1">
                <a:latin typeface="Menlo" panose="020B0609030804020204" pitchFamily="49" charset="0"/>
                <a:ea typeface="Menlo" panose="020B0609030804020204" pitchFamily="49" charset="0"/>
                <a:cs typeface="Menlo" panose="020B0609030804020204" pitchFamily="49" charset="0"/>
              </a:rPr>
              <a:t>min_length</a:t>
            </a:r>
            <a:r>
              <a:rPr lang="en-US" sz="2300" dirty="0">
                <a:latin typeface="Menlo" panose="020B0609030804020204" pitchFamily="49" charset="0"/>
                <a:ea typeface="Menlo" panose="020B0609030804020204" pitchFamily="49" charset="0"/>
                <a:cs typeface="Menlo" panose="020B0609030804020204" pitchFamily="49" charset="0"/>
              </a:rPr>
              <a:t>=9))</a:t>
            </a:r>
          </a:p>
          <a:p>
            <a:pPr marL="457200" lvl="1" indent="0">
              <a:buNone/>
            </a:pPr>
            <a:r>
              <a:rPr lang="en-US" sz="2300" dirty="0">
                <a:latin typeface="Menlo" panose="020B0609030804020204" pitchFamily="49" charset="0"/>
                <a:ea typeface="Menlo" panose="020B0609030804020204" pitchFamily="49" charset="0"/>
                <a:cs typeface="Menlo" panose="020B0609030804020204" pitchFamily="49" charset="0"/>
              </a:rPr>
              <a:t>[{'</a:t>
            </a:r>
            <a:r>
              <a:rPr lang="en-US" sz="2300" dirty="0" err="1">
                <a:latin typeface="Menlo" panose="020B0609030804020204" pitchFamily="49" charset="0"/>
                <a:ea typeface="Menlo" panose="020B0609030804020204" pitchFamily="49" charset="0"/>
                <a:cs typeface="Menlo" panose="020B0609030804020204" pitchFamily="49" charset="0"/>
              </a:rPr>
              <a:t>summary_text</a:t>
            </a:r>
            <a:r>
              <a:rPr lang="en-US" sz="2300" dirty="0">
                <a:latin typeface="Menlo" panose="020B0609030804020204" pitchFamily="49" charset="0"/>
                <a:ea typeface="Menlo" panose="020B0609030804020204" pitchFamily="49" charset="0"/>
                <a:cs typeface="Menlo" panose="020B0609030804020204" pitchFamily="49" charset="0"/>
              </a:rPr>
              <a:t>': </a:t>
            </a:r>
            <a:r>
              <a:rPr lang="en-US" sz="2300" dirty="0">
                <a:solidFill>
                  <a:schemeClr val="accent1"/>
                </a:solidFill>
                <a:latin typeface="Menlo" panose="020B0609030804020204" pitchFamily="49" charset="0"/>
                <a:ea typeface="Menlo" panose="020B0609030804020204" pitchFamily="49" charset="0"/>
                <a:cs typeface="Menlo" panose="020B0609030804020204" pitchFamily="49" charset="0"/>
              </a:rPr>
              <a:t>"'don't ask, don't tell' is gone because same sex"</a:t>
            </a:r>
            <a:r>
              <a:rPr lang="en-US" sz="2300" dirty="0">
                <a:latin typeface="Menlo" panose="020B0609030804020204" pitchFamily="49" charset="0"/>
                <a:ea typeface="Menlo" panose="020B0609030804020204" pitchFamily="49" charset="0"/>
                <a:cs typeface="Menlo" panose="020B0609030804020204" pitchFamily="49" charset="0"/>
              </a:rPr>
              <a:t>}]</a:t>
            </a:r>
          </a:p>
          <a:p>
            <a:pPr marL="457200" lvl="1" indent="0">
              <a:buNone/>
            </a:pPr>
            <a:r>
              <a:rPr lang="en-US" sz="2300" dirty="0">
                <a:latin typeface="Menlo" panose="020B0609030804020204" pitchFamily="49" charset="0"/>
                <a:ea typeface="Menlo" panose="020B0609030804020204" pitchFamily="49" charset="0"/>
                <a:cs typeface="Menlo" panose="020B0609030804020204" pitchFamily="49" charset="0"/>
              </a:rPr>
              <a:t>&gt;&gt;&gt; print(summarizer(</a:t>
            </a:r>
            <a:r>
              <a:rPr lang="en-US" sz="2300" dirty="0" err="1">
                <a:latin typeface="Menlo" panose="020B0609030804020204" pitchFamily="49" charset="0"/>
                <a:ea typeface="Menlo" panose="020B0609030804020204" pitchFamily="49" charset="0"/>
                <a:cs typeface="Menlo" panose="020B0609030804020204" pitchFamily="49" charset="0"/>
              </a:rPr>
              <a:t>obama</a:t>
            </a:r>
            <a:r>
              <a:rPr lang="en-US" sz="2300" dirty="0">
                <a:latin typeface="Menlo" panose="020B0609030804020204" pitchFamily="49" charset="0"/>
                <a:ea typeface="Menlo" panose="020B0609030804020204" pitchFamily="49" charset="0"/>
                <a:cs typeface="Menlo" panose="020B0609030804020204" pitchFamily="49" charset="0"/>
              </a:rPr>
              <a:t>, </a:t>
            </a:r>
            <a:r>
              <a:rPr lang="en-US" sz="2300" dirty="0" err="1">
                <a:latin typeface="Menlo" panose="020B0609030804020204" pitchFamily="49" charset="0"/>
                <a:ea typeface="Menlo" panose="020B0609030804020204" pitchFamily="49" charset="0"/>
                <a:cs typeface="Menlo" panose="020B0609030804020204" pitchFamily="49" charset="0"/>
              </a:rPr>
              <a:t>max_length</a:t>
            </a:r>
            <a:r>
              <a:rPr lang="en-US" sz="2300" dirty="0">
                <a:latin typeface="Menlo" panose="020B0609030804020204" pitchFamily="49" charset="0"/>
                <a:ea typeface="Menlo" panose="020B0609030804020204" pitchFamily="49" charset="0"/>
                <a:cs typeface="Menlo" panose="020B0609030804020204" pitchFamily="49" charset="0"/>
              </a:rPr>
              <a:t>=15, </a:t>
            </a:r>
            <a:r>
              <a:rPr lang="en-US" sz="2300" dirty="0" err="1">
                <a:latin typeface="Menlo" panose="020B0609030804020204" pitchFamily="49" charset="0"/>
                <a:ea typeface="Menlo" panose="020B0609030804020204" pitchFamily="49" charset="0"/>
                <a:cs typeface="Menlo" panose="020B0609030804020204" pitchFamily="49" charset="0"/>
              </a:rPr>
              <a:t>min_length</a:t>
            </a:r>
            <a:r>
              <a:rPr lang="en-US" sz="2300" dirty="0">
                <a:latin typeface="Menlo" panose="020B0609030804020204" pitchFamily="49" charset="0"/>
                <a:ea typeface="Menlo" panose="020B0609030804020204" pitchFamily="49" charset="0"/>
                <a:cs typeface="Menlo" panose="020B0609030804020204" pitchFamily="49" charset="0"/>
              </a:rPr>
              <a:t>=9))</a:t>
            </a:r>
          </a:p>
          <a:p>
            <a:pPr marL="457200" lvl="1" indent="0">
              <a:buNone/>
            </a:pPr>
            <a:r>
              <a:rPr lang="en-US" sz="2300" dirty="0">
                <a:latin typeface="Menlo" panose="020B0609030804020204" pitchFamily="49" charset="0"/>
                <a:ea typeface="Menlo" panose="020B0609030804020204" pitchFamily="49" charset="0"/>
                <a:cs typeface="Menlo" panose="020B0609030804020204" pitchFamily="49" charset="0"/>
              </a:rPr>
              <a:t>[{'</a:t>
            </a:r>
            <a:r>
              <a:rPr lang="en-US" sz="2300" dirty="0" err="1">
                <a:latin typeface="Menlo" panose="020B0609030804020204" pitchFamily="49" charset="0"/>
                <a:ea typeface="Menlo" panose="020B0609030804020204" pitchFamily="49" charset="0"/>
                <a:cs typeface="Menlo" panose="020B0609030804020204" pitchFamily="49" charset="0"/>
              </a:rPr>
              <a:t>summary_text</a:t>
            </a:r>
            <a:r>
              <a:rPr lang="en-US" sz="2300" dirty="0">
                <a:latin typeface="Menlo" panose="020B0609030804020204" pitchFamily="49" charset="0"/>
                <a:ea typeface="Menlo" panose="020B0609030804020204" pitchFamily="49" charset="0"/>
                <a:cs typeface="Menlo" panose="020B0609030804020204" pitchFamily="49" charset="0"/>
              </a:rPr>
              <a:t>': </a:t>
            </a:r>
            <a:r>
              <a:rPr lang="en-US" sz="2300" dirty="0">
                <a:solidFill>
                  <a:schemeClr val="accent1"/>
                </a:solidFill>
                <a:latin typeface="Menlo" panose="020B0609030804020204" pitchFamily="49" charset="0"/>
                <a:ea typeface="Menlo" panose="020B0609030804020204" pitchFamily="49" charset="0"/>
                <a:cs typeface="Menlo" panose="020B0609030804020204" pitchFamily="49" charset="0"/>
              </a:rPr>
              <a:t>"'don't ask, don't tell' is gone"</a:t>
            </a:r>
            <a:r>
              <a:rPr lang="en-US" sz="2300" dirty="0">
                <a:latin typeface="Menlo" panose="020B0609030804020204" pitchFamily="49" charset="0"/>
                <a:ea typeface="Menlo" panose="020B0609030804020204" pitchFamily="49" charset="0"/>
                <a:cs typeface="Menlo" panose="020B0609030804020204" pitchFamily="49" charset="0"/>
              </a:rPr>
              <a:t>}]</a:t>
            </a:r>
          </a:p>
          <a:p>
            <a:pPr marL="457200" lvl="1" indent="0">
              <a:buNone/>
            </a:pPr>
            <a:r>
              <a:rPr lang="en-US" sz="2300" dirty="0">
                <a:latin typeface="Menlo" panose="020B0609030804020204" pitchFamily="49" charset="0"/>
                <a:ea typeface="Menlo" panose="020B0609030804020204" pitchFamily="49" charset="0"/>
                <a:cs typeface="Menlo" panose="020B0609030804020204" pitchFamily="49" charset="0"/>
              </a:rPr>
              <a:t>&gt;&gt;&gt; print(summarizer(</a:t>
            </a:r>
            <a:r>
              <a:rPr lang="en-US" sz="2300" dirty="0" err="1">
                <a:latin typeface="Menlo" panose="020B0609030804020204" pitchFamily="49" charset="0"/>
                <a:ea typeface="Menlo" panose="020B0609030804020204" pitchFamily="49" charset="0"/>
                <a:cs typeface="Menlo" panose="020B0609030804020204" pitchFamily="49" charset="0"/>
              </a:rPr>
              <a:t>obama</a:t>
            </a:r>
            <a:r>
              <a:rPr lang="en-US" sz="2300" dirty="0">
                <a:latin typeface="Menlo" panose="020B0609030804020204" pitchFamily="49" charset="0"/>
                <a:ea typeface="Menlo" panose="020B0609030804020204" pitchFamily="49" charset="0"/>
                <a:cs typeface="Menlo" panose="020B0609030804020204" pitchFamily="49" charset="0"/>
              </a:rPr>
              <a:t>, </a:t>
            </a:r>
            <a:r>
              <a:rPr lang="en-US" sz="2300" dirty="0" err="1">
                <a:latin typeface="Menlo" panose="020B0609030804020204" pitchFamily="49" charset="0"/>
                <a:ea typeface="Menlo" panose="020B0609030804020204" pitchFamily="49" charset="0"/>
                <a:cs typeface="Menlo" panose="020B0609030804020204" pitchFamily="49" charset="0"/>
              </a:rPr>
              <a:t>max_length</a:t>
            </a:r>
            <a:r>
              <a:rPr lang="en-US" sz="2300" dirty="0">
                <a:latin typeface="Menlo" panose="020B0609030804020204" pitchFamily="49" charset="0"/>
                <a:ea typeface="Menlo" panose="020B0609030804020204" pitchFamily="49" charset="0"/>
                <a:cs typeface="Menlo" panose="020B0609030804020204" pitchFamily="49" charset="0"/>
              </a:rPr>
              <a:t>=13, </a:t>
            </a:r>
            <a:r>
              <a:rPr lang="en-US" sz="2300" dirty="0" err="1">
                <a:latin typeface="Menlo" panose="020B0609030804020204" pitchFamily="49" charset="0"/>
                <a:ea typeface="Menlo" panose="020B0609030804020204" pitchFamily="49" charset="0"/>
                <a:cs typeface="Menlo" panose="020B0609030804020204" pitchFamily="49" charset="0"/>
              </a:rPr>
              <a:t>min_length</a:t>
            </a:r>
            <a:r>
              <a:rPr lang="en-US" sz="2300" dirty="0">
                <a:latin typeface="Menlo" panose="020B0609030804020204" pitchFamily="49" charset="0"/>
                <a:ea typeface="Menlo" panose="020B0609030804020204" pitchFamily="49" charset="0"/>
                <a:cs typeface="Menlo" panose="020B0609030804020204" pitchFamily="49" charset="0"/>
              </a:rPr>
              <a:t>=9))</a:t>
            </a:r>
          </a:p>
          <a:p>
            <a:pPr marL="457200" lvl="1" indent="0">
              <a:buNone/>
            </a:pPr>
            <a:r>
              <a:rPr lang="en-US" sz="2300" dirty="0">
                <a:latin typeface="Menlo" panose="020B0609030804020204" pitchFamily="49" charset="0"/>
                <a:ea typeface="Menlo" panose="020B0609030804020204" pitchFamily="49" charset="0"/>
                <a:cs typeface="Menlo" panose="020B0609030804020204" pitchFamily="49" charset="0"/>
              </a:rPr>
              <a:t>[{'</a:t>
            </a:r>
            <a:r>
              <a:rPr lang="en-US" sz="2300" dirty="0" err="1">
                <a:latin typeface="Menlo" panose="020B0609030804020204" pitchFamily="49" charset="0"/>
                <a:ea typeface="Menlo" panose="020B0609030804020204" pitchFamily="49" charset="0"/>
                <a:cs typeface="Menlo" panose="020B0609030804020204" pitchFamily="49" charset="0"/>
              </a:rPr>
              <a:t>summary_text</a:t>
            </a:r>
            <a:r>
              <a:rPr lang="en-US" sz="2300" dirty="0">
                <a:latin typeface="Menlo" panose="020B0609030804020204" pitchFamily="49" charset="0"/>
                <a:ea typeface="Menlo" panose="020B0609030804020204" pitchFamily="49" charset="0"/>
                <a:cs typeface="Menlo" panose="020B0609030804020204" pitchFamily="49" charset="0"/>
              </a:rPr>
              <a:t>': </a:t>
            </a:r>
            <a:r>
              <a:rPr lang="en-US" sz="2300" dirty="0">
                <a:solidFill>
                  <a:schemeClr val="accent1"/>
                </a:solidFill>
                <a:latin typeface="Menlo" panose="020B0609030804020204" pitchFamily="49" charset="0"/>
                <a:ea typeface="Menlo" panose="020B0609030804020204" pitchFamily="49" charset="0"/>
                <a:cs typeface="Menlo" panose="020B0609030804020204" pitchFamily="49" charset="0"/>
              </a:rPr>
              <a:t>'same sex couples should be able to get married'</a:t>
            </a:r>
            <a:r>
              <a:rPr lang="en-US" sz="2300" dirty="0">
                <a:latin typeface="Menlo" panose="020B0609030804020204" pitchFamily="49" charset="0"/>
                <a:ea typeface="Menlo" panose="020B0609030804020204" pitchFamily="49" charset="0"/>
                <a:cs typeface="Menlo" panose="020B0609030804020204" pitchFamily="49" charset="0"/>
              </a:rPr>
              <a:t>}]</a:t>
            </a:r>
          </a:p>
          <a:p>
            <a:pPr marL="457200" lvl="1" indent="0">
              <a:buNone/>
            </a:pPr>
            <a:r>
              <a:rPr lang="en-US" sz="2300" dirty="0">
                <a:latin typeface="Menlo" panose="020B0609030804020204" pitchFamily="49" charset="0"/>
                <a:ea typeface="Menlo" panose="020B0609030804020204" pitchFamily="49" charset="0"/>
                <a:cs typeface="Menlo" panose="020B0609030804020204" pitchFamily="49" charset="0"/>
              </a:rPr>
              <a:t>&gt;&gt;&gt; print(summarizer(</a:t>
            </a:r>
            <a:r>
              <a:rPr lang="en-US" sz="2300" dirty="0" err="1">
                <a:latin typeface="Menlo" panose="020B0609030804020204" pitchFamily="49" charset="0"/>
                <a:ea typeface="Menlo" panose="020B0609030804020204" pitchFamily="49" charset="0"/>
                <a:cs typeface="Menlo" panose="020B0609030804020204" pitchFamily="49" charset="0"/>
              </a:rPr>
              <a:t>obama</a:t>
            </a:r>
            <a:r>
              <a:rPr lang="en-US" sz="2300" dirty="0">
                <a:latin typeface="Menlo" panose="020B0609030804020204" pitchFamily="49" charset="0"/>
                <a:ea typeface="Menlo" panose="020B0609030804020204" pitchFamily="49" charset="0"/>
                <a:cs typeface="Menlo" panose="020B0609030804020204" pitchFamily="49" charset="0"/>
              </a:rPr>
              <a:t>, </a:t>
            </a:r>
            <a:r>
              <a:rPr lang="en-US" sz="2300" dirty="0" err="1">
                <a:latin typeface="Menlo" panose="020B0609030804020204" pitchFamily="49" charset="0"/>
                <a:ea typeface="Menlo" panose="020B0609030804020204" pitchFamily="49" charset="0"/>
                <a:cs typeface="Menlo" panose="020B0609030804020204" pitchFamily="49" charset="0"/>
              </a:rPr>
              <a:t>max_length</a:t>
            </a:r>
            <a:r>
              <a:rPr lang="en-US" sz="2300" dirty="0">
                <a:latin typeface="Menlo" panose="020B0609030804020204" pitchFamily="49" charset="0"/>
                <a:ea typeface="Menlo" panose="020B0609030804020204" pitchFamily="49" charset="0"/>
                <a:cs typeface="Menlo" panose="020B0609030804020204" pitchFamily="49" charset="0"/>
              </a:rPr>
              <a:t>=11, </a:t>
            </a:r>
            <a:r>
              <a:rPr lang="en-US" sz="2300" dirty="0" err="1">
                <a:latin typeface="Menlo" panose="020B0609030804020204" pitchFamily="49" charset="0"/>
                <a:ea typeface="Menlo" panose="020B0609030804020204" pitchFamily="49" charset="0"/>
                <a:cs typeface="Menlo" panose="020B0609030804020204" pitchFamily="49" charset="0"/>
              </a:rPr>
              <a:t>min_length</a:t>
            </a:r>
            <a:r>
              <a:rPr lang="en-US" sz="2300" dirty="0">
                <a:latin typeface="Menlo" panose="020B0609030804020204" pitchFamily="49" charset="0"/>
                <a:ea typeface="Menlo" panose="020B0609030804020204" pitchFamily="49" charset="0"/>
                <a:cs typeface="Menlo" panose="020B0609030804020204" pitchFamily="49" charset="0"/>
              </a:rPr>
              <a:t>=9))</a:t>
            </a:r>
          </a:p>
          <a:p>
            <a:pPr marL="457200" lvl="1" indent="0">
              <a:buNone/>
            </a:pPr>
            <a:r>
              <a:rPr lang="en-US" sz="2300" dirty="0">
                <a:latin typeface="Menlo" panose="020B0609030804020204" pitchFamily="49" charset="0"/>
                <a:ea typeface="Menlo" panose="020B0609030804020204" pitchFamily="49" charset="0"/>
                <a:cs typeface="Menlo" panose="020B0609030804020204" pitchFamily="49" charset="0"/>
              </a:rPr>
              <a:t>[{'</a:t>
            </a:r>
            <a:r>
              <a:rPr lang="en-US" sz="2300" dirty="0" err="1">
                <a:latin typeface="Menlo" panose="020B0609030804020204" pitchFamily="49" charset="0"/>
                <a:ea typeface="Menlo" panose="020B0609030804020204" pitchFamily="49" charset="0"/>
                <a:cs typeface="Menlo" panose="020B0609030804020204" pitchFamily="49" charset="0"/>
              </a:rPr>
              <a:t>summary_text</a:t>
            </a:r>
            <a:r>
              <a:rPr lang="en-US" sz="2300" dirty="0">
                <a:latin typeface="Menlo" panose="020B0609030804020204" pitchFamily="49" charset="0"/>
                <a:ea typeface="Menlo" panose="020B0609030804020204" pitchFamily="49" charset="0"/>
                <a:cs typeface="Menlo" panose="020B0609030804020204" pitchFamily="49" charset="0"/>
              </a:rPr>
              <a:t>': </a:t>
            </a:r>
            <a:r>
              <a:rPr lang="en-US" sz="2300" dirty="0">
                <a:solidFill>
                  <a:schemeClr val="accent1"/>
                </a:solidFill>
                <a:latin typeface="Menlo" panose="020B0609030804020204" pitchFamily="49" charset="0"/>
                <a:ea typeface="Menlo" panose="020B0609030804020204" pitchFamily="49" charset="0"/>
                <a:cs typeface="Menlo" panose="020B0609030804020204" pitchFamily="49" charset="0"/>
              </a:rPr>
              <a:t>'same sex couples should be able to'</a:t>
            </a:r>
            <a:r>
              <a:rPr lang="en-US" sz="2300" dirty="0">
                <a:latin typeface="Menlo" panose="020B0609030804020204" pitchFamily="49" charset="0"/>
                <a:ea typeface="Menlo" panose="020B0609030804020204" pitchFamily="49" charset="0"/>
                <a:cs typeface="Menlo" panose="020B0609030804020204" pitchFamily="49" charset="0"/>
              </a:rPr>
              <a:t>}]</a:t>
            </a:r>
          </a:p>
        </p:txBody>
      </p:sp>
    </p:spTree>
    <p:extLst>
      <p:ext uri="{BB962C8B-B14F-4D97-AF65-F5344CB8AC3E}">
        <p14:creationId xmlns:p14="http://schemas.microsoft.com/office/powerpoint/2010/main" val="48647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055F0-65FB-A74F-AD78-8B796A172F90}"/>
              </a:ext>
            </a:extLst>
          </p:cNvPr>
          <p:cNvSpPr>
            <a:spLocks noGrp="1"/>
          </p:cNvSpPr>
          <p:nvPr>
            <p:ph type="title"/>
          </p:nvPr>
        </p:nvSpPr>
        <p:spPr/>
        <p:txBody>
          <a:bodyPr/>
          <a:lstStyle/>
          <a:p>
            <a:r>
              <a:rPr lang="en-US" b="0" i="0" u="none" strike="noStrike" dirty="0">
                <a:solidFill>
                  <a:srgbClr val="404040"/>
                </a:solidFill>
                <a:effectLst/>
                <a:highlight>
                  <a:srgbClr val="FCFCFC"/>
                </a:highlight>
                <a:latin typeface="Calibre"/>
              </a:rPr>
              <a:t>Google's T5 model</a:t>
            </a:r>
            <a:endParaRPr lang="en-US" dirty="0"/>
          </a:p>
        </p:txBody>
      </p:sp>
      <p:sp>
        <p:nvSpPr>
          <p:cNvPr id="3" name="Content Placeholder 2">
            <a:extLst>
              <a:ext uri="{FF2B5EF4-FFF2-40B4-BE49-F238E27FC236}">
                <a16:creationId xmlns:a16="http://schemas.microsoft.com/office/drawing/2014/main" id="{E7BD39D8-BF3A-2A58-082E-BE69D1A5307C}"/>
              </a:ext>
            </a:extLst>
          </p:cNvPr>
          <p:cNvSpPr>
            <a:spLocks noGrp="1"/>
          </p:cNvSpPr>
          <p:nvPr>
            <p:ph idx="1"/>
          </p:nvPr>
        </p:nvSpPr>
        <p:spPr/>
        <p:txBody>
          <a:bodyPr>
            <a:normAutofit fontScale="55000" lnSpcReduction="20000"/>
          </a:bodyPr>
          <a:lstStyle/>
          <a:p>
            <a:r>
              <a:rPr lang="en-US" sz="4500" dirty="0"/>
              <a:t>A note on inputs/outputs:</a:t>
            </a:r>
          </a:p>
          <a:p>
            <a:pPr marL="457200" lvl="1" indent="0">
              <a:buNone/>
            </a:pPr>
            <a:r>
              <a:rPr lang="en-US" sz="2800" dirty="0">
                <a:solidFill>
                  <a:srgbClr val="000000"/>
                </a:solidFill>
                <a:effectLst/>
                <a:latin typeface="Menlo" panose="020B0609030804020204" pitchFamily="49" charset="0"/>
              </a:rPr>
              <a:t>&gt;&gt;&gt; outputs</a:t>
            </a:r>
          </a:p>
          <a:p>
            <a:pPr marL="457200" lvl="1" indent="0">
              <a:buNone/>
            </a:pPr>
            <a:r>
              <a:rPr lang="en-US" sz="2800" dirty="0">
                <a:solidFill>
                  <a:srgbClr val="000000"/>
                </a:solidFill>
                <a:effectLst/>
                <a:latin typeface="Menlo" panose="020B0609030804020204" pitchFamily="49" charset="0"/>
              </a:rPr>
              <a:t>tensor([[    0,     3,    31,  2029,    31,    17,   987,     6,   278,    31, 17,   817,    31,    19,  2767,   250,   337,     3,     7,   994,  11992,    33,    59,     3,   179,    12, 10042,  1452,    16,     3, 9,  5281,     3,     5,    21,   140,  4828,    34,    19,   359, 21,   140,    12,   281,  2177,    11, 11153,    24,   337,     3]])</a:t>
            </a:r>
          </a:p>
          <a:p>
            <a:pPr marL="457200" lvl="1" indent="0">
              <a:buNone/>
            </a:pPr>
            <a:r>
              <a:rPr lang="en-US" sz="2800" dirty="0">
                <a:solidFill>
                  <a:srgbClr val="000000"/>
                </a:solidFill>
                <a:effectLst/>
                <a:latin typeface="Menlo" panose="020B0609030804020204" pitchFamily="49" charset="0"/>
              </a:rPr>
              <a:t>&gt;&gt;&gt; inputs</a:t>
            </a:r>
          </a:p>
          <a:p>
            <a:pPr marL="457200" lvl="1" indent="0">
              <a:buNone/>
            </a:pPr>
            <a:r>
              <a:rPr lang="en-US" sz="2800" dirty="0">
                <a:solidFill>
                  <a:srgbClr val="000000"/>
                </a:solidFill>
                <a:effectLst/>
                <a:latin typeface="Menlo" panose="020B0609030804020204" pitchFamily="49" charset="0"/>
              </a:rPr>
              <a:t>tensor([[21603,    10,    27,    43,    12,   817,    25,    24,   147,     8, 503,    13,   633,   203,    38,    27,    43,  6812,    12,   803, 11,   384,    11, 11195,     6,   116,    27,   317,    81,   724, 13,    82,   293,   871,   113,    33,    16,     3,  5828,  3454, 7414,  8758,  1162,  3079,     6,   337,    18,     7,   994,  3079, 6,   113,    33,  7954,  1082,   544,   117,   116,    27,   317, 81,   273, 10838,    42,   799,   904,    42,  8769,     7,    42, 30899,   113,    33,    91,   132,  6237,    30,    82,  6089,    11, 780,   473,   975, 22418,     6,   237,   230,    24,     3,    31, 2029,    31,    17,   987,     6,   278,    31,    17,   817,    31, 19,  2767,     6,   250,    79,    33,    59,     3,   179,    12, 10042,  1452,    16,     3,     9,  5281,     6,    44,     3,     9, 824,   500,    27,    31,   162,   131, 12179,    24,    21,   140, 4828,    34,    19,   359,    21,   140,    12,   281,  2177,    11, 11153,    24,    27,   317,   337,     3,     7,   994, 11992,   225, 36,     3,   179,    12,   129,  4464,     5,     1]])</a:t>
            </a:r>
          </a:p>
        </p:txBody>
      </p:sp>
    </p:spTree>
    <p:extLst>
      <p:ext uri="{BB962C8B-B14F-4D97-AF65-F5344CB8AC3E}">
        <p14:creationId xmlns:p14="http://schemas.microsoft.com/office/powerpoint/2010/main" val="184964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6B3159-1394-B79E-64BE-D4DDE77CADD0}"/>
              </a:ext>
            </a:extLst>
          </p:cNvPr>
          <p:cNvSpPr>
            <a:spLocks noGrp="1"/>
          </p:cNvSpPr>
          <p:nvPr>
            <p:ph type="title"/>
          </p:nvPr>
        </p:nvSpPr>
        <p:spPr>
          <a:xfrm>
            <a:off x="630936" y="502920"/>
            <a:ext cx="3419856" cy="1463040"/>
          </a:xfrm>
        </p:spPr>
        <p:txBody>
          <a:bodyPr anchor="ctr">
            <a:normAutofit/>
          </a:bodyPr>
          <a:lstStyle/>
          <a:p>
            <a:r>
              <a:rPr lang="en-US" dirty="0"/>
              <a:t>Cool YouTube video</a:t>
            </a:r>
          </a:p>
        </p:txBody>
      </p:sp>
      <p:sp>
        <p:nvSpPr>
          <p:cNvPr id="12"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22ED8A-2C28-67F1-A2F4-74517537E746}"/>
              </a:ext>
            </a:extLst>
          </p:cNvPr>
          <p:cNvSpPr>
            <a:spLocks noGrp="1"/>
          </p:cNvSpPr>
          <p:nvPr>
            <p:ph idx="1"/>
          </p:nvPr>
        </p:nvSpPr>
        <p:spPr>
          <a:xfrm>
            <a:off x="4654295" y="502920"/>
            <a:ext cx="6894576" cy="1463040"/>
          </a:xfrm>
        </p:spPr>
        <p:txBody>
          <a:bodyPr anchor="ctr">
            <a:normAutofit/>
          </a:bodyPr>
          <a:lstStyle/>
          <a:p>
            <a:r>
              <a:rPr lang="en-US" sz="2200" dirty="0"/>
              <a:t>Link: </a:t>
            </a:r>
            <a:r>
              <a:rPr lang="en-US" sz="2000" dirty="0">
                <a:hlinkClick r:id="rId2"/>
              </a:rPr>
              <a:t>https://youtu.be/wjZofJX0v4M?si=XAtk4soyHmLBaOqh</a:t>
            </a:r>
            <a:endParaRPr lang="en-US" sz="2200" dirty="0"/>
          </a:p>
          <a:p>
            <a:endParaRPr lang="en-US" sz="2200" dirty="0"/>
          </a:p>
        </p:txBody>
      </p:sp>
      <p:pic>
        <p:nvPicPr>
          <p:cNvPr id="5" name="Picture 4" descr="A screenshot of a phone&#10;&#10;Description automatically generated">
            <a:extLst>
              <a:ext uri="{FF2B5EF4-FFF2-40B4-BE49-F238E27FC236}">
                <a16:creationId xmlns:a16="http://schemas.microsoft.com/office/drawing/2014/main" id="{0EAA2B79-921B-79C5-EDBA-8DCEAC7B3385}"/>
              </a:ext>
            </a:extLst>
          </p:cNvPr>
          <p:cNvPicPr>
            <a:picLocks noChangeAspect="1"/>
          </p:cNvPicPr>
          <p:nvPr/>
        </p:nvPicPr>
        <p:blipFill>
          <a:blip r:embed="rId3"/>
          <a:stretch>
            <a:fillRect/>
          </a:stretch>
        </p:blipFill>
        <p:spPr>
          <a:xfrm>
            <a:off x="630936" y="2796690"/>
            <a:ext cx="10917936" cy="2947843"/>
          </a:xfrm>
          <a:prstGeom prst="rect">
            <a:avLst/>
          </a:prstGeom>
          <a:ln>
            <a:solidFill>
              <a:schemeClr val="tx1"/>
            </a:solidFill>
          </a:ln>
        </p:spPr>
      </p:pic>
    </p:spTree>
    <p:extLst>
      <p:ext uri="{BB962C8B-B14F-4D97-AF65-F5344CB8AC3E}">
        <p14:creationId xmlns:p14="http://schemas.microsoft.com/office/powerpoint/2010/main" val="1810891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DA84D-6DBF-CA7F-B29D-0B9253B5B62E}"/>
              </a:ext>
            </a:extLst>
          </p:cNvPr>
          <p:cNvSpPr>
            <a:spLocks noGrp="1"/>
          </p:cNvSpPr>
          <p:nvPr>
            <p:ph type="title"/>
          </p:nvPr>
        </p:nvSpPr>
        <p:spPr/>
        <p:txBody>
          <a:bodyPr/>
          <a:lstStyle/>
          <a:p>
            <a:r>
              <a:rPr lang="en-US" b="0" i="0" dirty="0">
                <a:effectLst/>
                <a:latin typeface="Source Sans Pro" panose="020B0503030403020204" pitchFamily="34" charset="77"/>
              </a:rPr>
              <a:t>glove-wiki-gigaword-50</a:t>
            </a:r>
            <a:endParaRPr lang="en-US" dirty="0"/>
          </a:p>
        </p:txBody>
      </p:sp>
      <p:pic>
        <p:nvPicPr>
          <p:cNvPr id="6" name="Content Placeholder 5" descr="A screenshot of a web page&#10;&#10;Description automatically generated">
            <a:extLst>
              <a:ext uri="{FF2B5EF4-FFF2-40B4-BE49-F238E27FC236}">
                <a16:creationId xmlns:a16="http://schemas.microsoft.com/office/drawing/2014/main" id="{0A64AAE1-3372-4EBB-EC78-3ACDBF052CE9}"/>
              </a:ext>
            </a:extLst>
          </p:cNvPr>
          <p:cNvPicPr>
            <a:picLocks noGrp="1" noChangeAspect="1"/>
          </p:cNvPicPr>
          <p:nvPr>
            <p:ph idx="1"/>
          </p:nvPr>
        </p:nvPicPr>
        <p:blipFill>
          <a:blip r:embed="rId2"/>
          <a:stretch>
            <a:fillRect/>
          </a:stretch>
        </p:blipFill>
        <p:spPr>
          <a:xfrm>
            <a:off x="2192067" y="2584389"/>
            <a:ext cx="7183162" cy="3908486"/>
          </a:xfrm>
          <a:prstGeom prst="rect">
            <a:avLst/>
          </a:prstGeom>
          <a:ln>
            <a:solidFill>
              <a:schemeClr val="accent1"/>
            </a:solidFill>
          </a:ln>
        </p:spPr>
      </p:pic>
      <p:sp>
        <p:nvSpPr>
          <p:cNvPr id="8" name="TextBox 7">
            <a:extLst>
              <a:ext uri="{FF2B5EF4-FFF2-40B4-BE49-F238E27FC236}">
                <a16:creationId xmlns:a16="http://schemas.microsoft.com/office/drawing/2014/main" id="{39E3A45B-66FD-D60F-A6C1-212386050DCF}"/>
              </a:ext>
            </a:extLst>
          </p:cNvPr>
          <p:cNvSpPr txBox="1"/>
          <p:nvPr/>
        </p:nvSpPr>
        <p:spPr>
          <a:xfrm>
            <a:off x="838200" y="1690688"/>
            <a:ext cx="10134600" cy="369332"/>
          </a:xfrm>
          <a:prstGeom prst="rect">
            <a:avLst/>
          </a:prstGeom>
          <a:noFill/>
        </p:spPr>
        <p:txBody>
          <a:bodyPr wrap="square">
            <a:spAutoFit/>
          </a:bodyPr>
          <a:lstStyle/>
          <a:p>
            <a:pPr marL="285750" indent="-285750" algn="l">
              <a:buFont typeface="Arial" panose="020B0604020202020204" pitchFamily="34" charset="0"/>
              <a:buChar char="•"/>
            </a:pPr>
            <a:r>
              <a:rPr lang="en-US" b="0" i="0" u="none" strike="noStrike" dirty="0">
                <a:solidFill>
                  <a:srgbClr val="4B5563"/>
                </a:solidFill>
                <a:effectLst/>
                <a:latin typeface="Source Sans Pro" panose="020B0503030403020204" pitchFamily="34" charset="77"/>
              </a:rPr>
              <a:t>Pre-trained 50D glove vectors based on 2B tweets, 27B tokens, 1.2M vocab, uncased.</a:t>
            </a:r>
            <a:endParaRPr lang="en-US" dirty="0"/>
          </a:p>
        </p:txBody>
      </p:sp>
      <p:sp>
        <p:nvSpPr>
          <p:cNvPr id="9" name="Rounded Rectangle 8">
            <a:extLst>
              <a:ext uri="{FF2B5EF4-FFF2-40B4-BE49-F238E27FC236}">
                <a16:creationId xmlns:a16="http://schemas.microsoft.com/office/drawing/2014/main" id="{8F15AE66-3807-44D6-1C35-90A5DD694281}"/>
              </a:ext>
            </a:extLst>
          </p:cNvPr>
          <p:cNvSpPr/>
          <p:nvPr/>
        </p:nvSpPr>
        <p:spPr>
          <a:xfrm>
            <a:off x="2816772" y="6011917"/>
            <a:ext cx="5654566" cy="23122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3512A75-90D2-787F-A8E1-1288C630CD5B}"/>
              </a:ext>
            </a:extLst>
          </p:cNvPr>
          <p:cNvSpPr txBox="1"/>
          <p:nvPr/>
        </p:nvSpPr>
        <p:spPr>
          <a:xfrm>
            <a:off x="1072055" y="2060020"/>
            <a:ext cx="6096000" cy="369332"/>
          </a:xfrm>
          <a:prstGeom prst="rect">
            <a:avLst/>
          </a:prstGeom>
          <a:noFill/>
        </p:spPr>
        <p:txBody>
          <a:bodyPr wrap="square">
            <a:spAutoFit/>
          </a:bodyPr>
          <a:lstStyle/>
          <a:p>
            <a:r>
              <a:rPr lang="en-US" dirty="0">
                <a:hlinkClick r:id="rId3"/>
              </a:rPr>
              <a:t>https://nlp.stanford.edu/projects/glove/</a:t>
            </a:r>
            <a:endParaRPr lang="en-US" dirty="0"/>
          </a:p>
        </p:txBody>
      </p:sp>
      <p:sp>
        <p:nvSpPr>
          <p:cNvPr id="12" name="Down Arrow Callout 11">
            <a:extLst>
              <a:ext uri="{FF2B5EF4-FFF2-40B4-BE49-F238E27FC236}">
                <a16:creationId xmlns:a16="http://schemas.microsoft.com/office/drawing/2014/main" id="{176EB3A5-CCE7-398A-BF5F-CD398CFEC33B}"/>
              </a:ext>
            </a:extLst>
          </p:cNvPr>
          <p:cNvSpPr/>
          <p:nvPr/>
        </p:nvSpPr>
        <p:spPr>
          <a:xfrm>
            <a:off x="8003629" y="640364"/>
            <a:ext cx="1371600" cy="1050324"/>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italy</a:t>
            </a:r>
            <a:r>
              <a:rPr lang="en-US" dirty="0"/>
              <a:t>, </a:t>
            </a:r>
            <a:r>
              <a:rPr lang="en-US" dirty="0" err="1"/>
              <a:t>germany</a:t>
            </a:r>
            <a:endParaRPr lang="en-US" dirty="0"/>
          </a:p>
        </p:txBody>
      </p:sp>
    </p:spTree>
    <p:extLst>
      <p:ext uri="{BB962C8B-B14F-4D97-AF65-F5344CB8AC3E}">
        <p14:creationId xmlns:p14="http://schemas.microsoft.com/office/powerpoint/2010/main" val="324585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 shot of a computer&#10;&#10;Description automatically generated">
            <a:extLst>
              <a:ext uri="{FF2B5EF4-FFF2-40B4-BE49-F238E27FC236}">
                <a16:creationId xmlns:a16="http://schemas.microsoft.com/office/drawing/2014/main" id="{1F6AF081-7A46-0FB3-09BA-B8E79E63A2E7}"/>
              </a:ext>
            </a:extLst>
          </p:cNvPr>
          <p:cNvPicPr>
            <a:picLocks noGrp="1" noChangeAspect="1"/>
          </p:cNvPicPr>
          <p:nvPr>
            <p:ph idx="1"/>
          </p:nvPr>
        </p:nvPicPr>
        <p:blipFill>
          <a:blip r:embed="rId2"/>
          <a:stretch>
            <a:fillRect/>
          </a:stretch>
        </p:blipFill>
        <p:spPr>
          <a:xfrm>
            <a:off x="3107734" y="840259"/>
            <a:ext cx="8999027" cy="5376919"/>
          </a:xfrm>
          <a:prstGeom prst="rect">
            <a:avLst/>
          </a:prstGeom>
        </p:spPr>
      </p:pic>
      <p:sp>
        <p:nvSpPr>
          <p:cNvPr id="2" name="Title 1">
            <a:extLst>
              <a:ext uri="{FF2B5EF4-FFF2-40B4-BE49-F238E27FC236}">
                <a16:creationId xmlns:a16="http://schemas.microsoft.com/office/drawing/2014/main" id="{0BAE8699-E116-E1B5-CF16-1ACB4B5A1A39}"/>
              </a:ext>
            </a:extLst>
          </p:cNvPr>
          <p:cNvSpPr>
            <a:spLocks noGrp="1"/>
          </p:cNvSpPr>
          <p:nvPr>
            <p:ph type="title"/>
          </p:nvPr>
        </p:nvSpPr>
        <p:spPr>
          <a:xfrm>
            <a:off x="640080" y="640080"/>
            <a:ext cx="2752354" cy="2709275"/>
          </a:xfrm>
          <a:prstGeom prst="rect">
            <a:avLst/>
          </a:prstGeom>
          <a:solidFill>
            <a:srgbClr val="64633C"/>
          </a:solidFill>
          <a:ln>
            <a:solidFill>
              <a:srgbClr val="64633C"/>
            </a:solidFill>
          </a:ln>
        </p:spPr>
        <p:txBody>
          <a:bodyPr vert="horz" lIns="91440" tIns="45720" rIns="91440" bIns="45720" rtlCol="0" anchor="ctr">
            <a:normAutofit/>
          </a:bodyPr>
          <a:lstStyle/>
          <a:p>
            <a:pPr algn="ctr"/>
            <a:r>
              <a:rPr lang="en-US" sz="2800" kern="1200" dirty="0">
                <a:solidFill>
                  <a:srgbClr val="FFFFFF"/>
                </a:solidFill>
                <a:latin typeface="+mj-lt"/>
                <a:ea typeface="+mj-ea"/>
                <a:cs typeface="+mj-cs"/>
              </a:rPr>
              <a:t>3Blue1Brown YouTube video</a:t>
            </a:r>
          </a:p>
        </p:txBody>
      </p:sp>
    </p:spTree>
    <p:extLst>
      <p:ext uri="{BB962C8B-B14F-4D97-AF65-F5344CB8AC3E}">
        <p14:creationId xmlns:p14="http://schemas.microsoft.com/office/powerpoint/2010/main" val="4048592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3CF2-521B-72B3-39DA-C733143E3A4A}"/>
              </a:ext>
            </a:extLst>
          </p:cNvPr>
          <p:cNvSpPr>
            <a:spLocks noGrp="1"/>
          </p:cNvSpPr>
          <p:nvPr>
            <p:ph type="title"/>
          </p:nvPr>
        </p:nvSpPr>
        <p:spPr/>
        <p:txBody>
          <a:bodyPr/>
          <a:lstStyle/>
          <a:p>
            <a:r>
              <a:rPr lang="en-US" dirty="0"/>
              <a:t>Similar vectors</a:t>
            </a:r>
          </a:p>
        </p:txBody>
      </p:sp>
      <p:sp>
        <p:nvSpPr>
          <p:cNvPr id="3" name="Content Placeholder 2">
            <a:extLst>
              <a:ext uri="{FF2B5EF4-FFF2-40B4-BE49-F238E27FC236}">
                <a16:creationId xmlns:a16="http://schemas.microsoft.com/office/drawing/2014/main" id="{141314D8-2951-995B-B5B0-C8F12169CF75}"/>
              </a:ext>
            </a:extLst>
          </p:cNvPr>
          <p:cNvSpPr>
            <a:spLocks noGrp="1"/>
          </p:cNvSpPr>
          <p:nvPr>
            <p:ph idx="1"/>
          </p:nvPr>
        </p:nvSpPr>
        <p:spPr>
          <a:xfrm>
            <a:off x="838200" y="2659117"/>
            <a:ext cx="10859814" cy="3657600"/>
          </a:xfrm>
        </p:spPr>
        <p:txBody>
          <a:bodyPr>
            <a:normAutofit fontScale="55000" lnSpcReduction="20000"/>
          </a:bodyPr>
          <a:lstStyle/>
          <a:p>
            <a:pPr marL="0" indent="0">
              <a:buNone/>
            </a:pPr>
            <a:r>
              <a:rPr lang="en-US" dirty="0">
                <a:solidFill>
                  <a:srgbClr val="000000"/>
                </a:solidFill>
                <a:effectLst/>
                <a:latin typeface="Menlo" panose="020B0609030804020204" pitchFamily="49" charset="0"/>
              </a:rPr>
              <a:t>&gt;&gt;&gt; import </a:t>
            </a:r>
            <a:r>
              <a:rPr lang="en-US" dirty="0" err="1">
                <a:solidFill>
                  <a:srgbClr val="000000"/>
                </a:solidFill>
                <a:effectLst/>
                <a:latin typeface="Menlo" panose="020B0609030804020204" pitchFamily="49" charset="0"/>
              </a:rPr>
              <a:t>gensim.downloader</a:t>
            </a:r>
            <a:endParaRPr lang="en-US" dirty="0">
              <a:solidFill>
                <a:srgbClr val="000000"/>
              </a:solidFill>
              <a:effectLst/>
              <a:latin typeface="Menlo" panose="020B0609030804020204" pitchFamily="49" charset="0"/>
            </a:endParaRPr>
          </a:p>
          <a:p>
            <a:pPr marL="0" indent="0">
              <a:buNone/>
            </a:pPr>
            <a:r>
              <a:rPr lang="en-US" dirty="0">
                <a:solidFill>
                  <a:srgbClr val="000000"/>
                </a:solidFill>
                <a:effectLst/>
                <a:latin typeface="Menlo" panose="020B0609030804020204" pitchFamily="49" charset="0"/>
              </a:rPr>
              <a:t>&gt;&gt;&gt; model = </a:t>
            </a:r>
            <a:r>
              <a:rPr lang="en-US" dirty="0" err="1">
                <a:solidFill>
                  <a:srgbClr val="000000"/>
                </a:solidFill>
                <a:effectLst/>
                <a:latin typeface="Menlo" panose="020B0609030804020204" pitchFamily="49" charset="0"/>
              </a:rPr>
              <a:t>gensim.downloader.load</a:t>
            </a:r>
            <a:r>
              <a:rPr lang="en-US" dirty="0">
                <a:solidFill>
                  <a:srgbClr val="000000"/>
                </a:solidFill>
                <a:effectLst/>
                <a:latin typeface="Menlo" panose="020B0609030804020204" pitchFamily="49" charset="0"/>
              </a:rPr>
              <a:t>('glove-wiki-gigaword-50')</a:t>
            </a:r>
          </a:p>
          <a:p>
            <a:pPr marL="0" indent="0">
              <a:buNone/>
            </a:pPr>
            <a:r>
              <a:rPr lang="en-US" dirty="0">
                <a:solidFill>
                  <a:srgbClr val="000000"/>
                </a:solidFill>
                <a:effectLst/>
                <a:latin typeface="Menlo" panose="020B0609030804020204" pitchFamily="49" charset="0"/>
              </a:rPr>
              <a:t>[==================================================] 100.0% 66.0/66.0MB downloaded</a:t>
            </a:r>
          </a:p>
          <a:p>
            <a:pPr marL="0" indent="0">
              <a:buNone/>
            </a:pPr>
            <a:r>
              <a:rPr lang="en-US" dirty="0">
                <a:solidFill>
                  <a:srgbClr val="000000"/>
                </a:solidFill>
                <a:effectLst/>
                <a:latin typeface="Menlo" panose="020B0609030804020204" pitchFamily="49" charset="0"/>
              </a:rPr>
              <a:t>&gt;&gt;&gt; </a:t>
            </a:r>
            <a:r>
              <a:rPr lang="en-US" dirty="0" err="1">
                <a:solidFill>
                  <a:srgbClr val="000000"/>
                </a:solidFill>
                <a:effectLst/>
                <a:latin typeface="Menlo" panose="020B0609030804020204" pitchFamily="49" charset="0"/>
              </a:rPr>
              <a:t>model.most_similar</a:t>
            </a:r>
            <a:r>
              <a:rPr lang="en-US" dirty="0">
                <a:solidFill>
                  <a:srgbClr val="000000"/>
                </a:solidFill>
                <a:effectLst/>
                <a:latin typeface="Menlo" panose="020B0609030804020204" pitchFamily="49" charset="0"/>
              </a:rPr>
              <a:t>(model['tower'])</a:t>
            </a:r>
          </a:p>
          <a:p>
            <a:pPr marL="0" indent="0">
              <a:buNone/>
            </a:pPr>
            <a:r>
              <a:rPr lang="en-US" dirty="0">
                <a:solidFill>
                  <a:srgbClr val="000000"/>
                </a:solidFill>
                <a:effectLst/>
                <a:latin typeface="Menlo" panose="020B0609030804020204" pitchFamily="49" charset="0"/>
              </a:rPr>
              <a:t>[('tower', 1.0), ('towers', 0.8770957589149475), ('gate', 0.7934195399284363), ('building', 0.7872829437255859), ('built', 0.7803678512573242), ('roof', 0.7780845165252686), ('skyscraper', 0.7487501502037048), ('constructed', 0.74714595079422), ('dome', 0.7415344715118408), ('facade', 0.7309736013412476)]</a:t>
            </a:r>
          </a:p>
          <a:p>
            <a:pPr marL="0" indent="0">
              <a:buNone/>
            </a:pPr>
            <a:r>
              <a:rPr lang="en-US" dirty="0">
                <a:solidFill>
                  <a:srgbClr val="000000"/>
                </a:solidFill>
                <a:effectLst/>
                <a:latin typeface="Menlo" panose="020B0609030804020204" pitchFamily="49" charset="0"/>
              </a:rPr>
              <a:t>&gt;&gt;&gt; </a:t>
            </a:r>
            <a:r>
              <a:rPr lang="en-US" dirty="0" err="1">
                <a:solidFill>
                  <a:srgbClr val="000000"/>
                </a:solidFill>
                <a:effectLst/>
                <a:latin typeface="Menlo" panose="020B0609030804020204" pitchFamily="49" charset="0"/>
              </a:rPr>
              <a:t>model.most_similar</a:t>
            </a:r>
            <a:r>
              <a:rPr lang="en-US" dirty="0">
                <a:solidFill>
                  <a:srgbClr val="000000"/>
                </a:solidFill>
                <a:effectLst/>
                <a:latin typeface="Menlo" panose="020B0609030804020204" pitchFamily="49" charset="0"/>
              </a:rPr>
              <a:t>(model['tower'], </a:t>
            </a:r>
            <a:r>
              <a:rPr lang="en-US" dirty="0" err="1">
                <a:solidFill>
                  <a:srgbClr val="000000"/>
                </a:solidFill>
                <a:effectLst/>
                <a:latin typeface="Menlo" panose="020B0609030804020204" pitchFamily="49" charset="0"/>
              </a:rPr>
              <a:t>topn</a:t>
            </a:r>
            <a:r>
              <a:rPr lang="en-US" dirty="0">
                <a:solidFill>
                  <a:srgbClr val="000000"/>
                </a:solidFill>
                <a:effectLst/>
                <a:latin typeface="Menlo" panose="020B0609030804020204" pitchFamily="49" charset="0"/>
              </a:rPr>
              <a:t>=20)</a:t>
            </a:r>
          </a:p>
          <a:p>
            <a:pPr marL="0" indent="0">
              <a:buNone/>
            </a:pPr>
            <a:r>
              <a:rPr lang="en-US" dirty="0">
                <a:solidFill>
                  <a:srgbClr val="000000"/>
                </a:solidFill>
                <a:effectLst/>
                <a:latin typeface="Menlo" panose="020B0609030804020204" pitchFamily="49" charset="0"/>
              </a:rPr>
              <a:t>[('tower', 1.0), (</a:t>
            </a:r>
            <a:r>
              <a:rPr lang="en-US" dirty="0">
                <a:solidFill>
                  <a:schemeClr val="accent5"/>
                </a:solidFill>
                <a:effectLst/>
                <a:latin typeface="Menlo" panose="020B0609030804020204" pitchFamily="49" charset="0"/>
              </a:rPr>
              <a:t>'towers</a:t>
            </a:r>
            <a:r>
              <a:rPr lang="en-US" dirty="0">
                <a:solidFill>
                  <a:srgbClr val="000000"/>
                </a:solidFill>
                <a:effectLst/>
                <a:latin typeface="Menlo" panose="020B0609030804020204" pitchFamily="49" charset="0"/>
              </a:rPr>
              <a:t>', 0.8770957589149475), (</a:t>
            </a:r>
            <a:r>
              <a:rPr lang="en-US" dirty="0">
                <a:solidFill>
                  <a:schemeClr val="accent5"/>
                </a:solidFill>
                <a:effectLst/>
                <a:latin typeface="Menlo" panose="020B0609030804020204" pitchFamily="49" charset="0"/>
              </a:rPr>
              <a:t>'gate</a:t>
            </a:r>
            <a:r>
              <a:rPr lang="en-US" dirty="0">
                <a:solidFill>
                  <a:srgbClr val="000000"/>
                </a:solidFill>
                <a:effectLst/>
                <a:latin typeface="Menlo" panose="020B0609030804020204" pitchFamily="49" charset="0"/>
              </a:rPr>
              <a:t>', 0.7934195399284363), (</a:t>
            </a:r>
            <a:r>
              <a:rPr lang="en-US" dirty="0">
                <a:solidFill>
                  <a:srgbClr val="FF0000"/>
                </a:solidFill>
                <a:effectLst/>
                <a:latin typeface="Menlo" panose="020B0609030804020204" pitchFamily="49" charset="0"/>
              </a:rPr>
              <a:t>'building</a:t>
            </a:r>
            <a:r>
              <a:rPr lang="en-US" dirty="0">
                <a:solidFill>
                  <a:srgbClr val="000000"/>
                </a:solidFill>
                <a:effectLst/>
                <a:latin typeface="Menlo" panose="020B0609030804020204" pitchFamily="49" charset="0"/>
              </a:rPr>
              <a:t>', 0.7872829437255859), (</a:t>
            </a:r>
            <a:r>
              <a:rPr lang="en-US" dirty="0">
                <a:solidFill>
                  <a:schemeClr val="accent5"/>
                </a:solidFill>
                <a:effectLst/>
                <a:latin typeface="Menlo" panose="020B0609030804020204" pitchFamily="49" charset="0"/>
              </a:rPr>
              <a:t>'built</a:t>
            </a:r>
            <a:r>
              <a:rPr lang="en-US" dirty="0">
                <a:solidFill>
                  <a:srgbClr val="000000"/>
                </a:solidFill>
                <a:effectLst/>
                <a:latin typeface="Menlo" panose="020B0609030804020204" pitchFamily="49" charset="0"/>
              </a:rPr>
              <a:t>', 0.7803678512573242), (</a:t>
            </a:r>
            <a:r>
              <a:rPr lang="en-US" dirty="0">
                <a:solidFill>
                  <a:srgbClr val="FF0000"/>
                </a:solidFill>
                <a:effectLst/>
                <a:latin typeface="Menlo" panose="020B0609030804020204" pitchFamily="49" charset="0"/>
              </a:rPr>
              <a:t>'roof</a:t>
            </a:r>
            <a:r>
              <a:rPr lang="en-US" dirty="0">
                <a:solidFill>
                  <a:srgbClr val="000000"/>
                </a:solidFill>
                <a:effectLst/>
                <a:latin typeface="Menlo" panose="020B0609030804020204" pitchFamily="49" charset="0"/>
              </a:rPr>
              <a:t>', 0.7780845165252686), (</a:t>
            </a:r>
            <a:r>
              <a:rPr lang="en-US" dirty="0">
                <a:solidFill>
                  <a:srgbClr val="FF0000"/>
                </a:solidFill>
                <a:effectLst/>
                <a:latin typeface="Menlo" panose="020B0609030804020204" pitchFamily="49" charset="0"/>
              </a:rPr>
              <a:t>'skyscraper</a:t>
            </a:r>
            <a:r>
              <a:rPr lang="en-US" dirty="0">
                <a:solidFill>
                  <a:srgbClr val="000000"/>
                </a:solidFill>
                <a:effectLst/>
                <a:latin typeface="Menlo" panose="020B0609030804020204" pitchFamily="49" charset="0"/>
              </a:rPr>
              <a:t>', 0.7487501502037048), (</a:t>
            </a:r>
            <a:r>
              <a:rPr lang="en-US" dirty="0">
                <a:solidFill>
                  <a:srgbClr val="FF0000"/>
                </a:solidFill>
                <a:effectLst/>
                <a:latin typeface="Menlo" panose="020B0609030804020204" pitchFamily="49" charset="0"/>
              </a:rPr>
              <a:t>'constructed</a:t>
            </a:r>
            <a:r>
              <a:rPr lang="en-US" dirty="0">
                <a:solidFill>
                  <a:srgbClr val="000000"/>
                </a:solidFill>
                <a:effectLst/>
                <a:latin typeface="Menlo" panose="020B0609030804020204" pitchFamily="49" charset="0"/>
              </a:rPr>
              <a:t>', 0.74714595079422), (</a:t>
            </a:r>
            <a:r>
              <a:rPr lang="en-US" dirty="0">
                <a:solidFill>
                  <a:srgbClr val="FF0000"/>
                </a:solidFill>
                <a:effectLst/>
                <a:latin typeface="Menlo" panose="020B0609030804020204" pitchFamily="49" charset="0"/>
              </a:rPr>
              <a:t>'dome</a:t>
            </a:r>
            <a:r>
              <a:rPr lang="en-US" dirty="0">
                <a:solidFill>
                  <a:srgbClr val="000000"/>
                </a:solidFill>
                <a:effectLst/>
                <a:latin typeface="Menlo" panose="020B0609030804020204" pitchFamily="49" charset="0"/>
              </a:rPr>
              <a:t>', 0.7415344715118408), (</a:t>
            </a:r>
            <a:r>
              <a:rPr lang="en-US" dirty="0">
                <a:solidFill>
                  <a:srgbClr val="FF0000"/>
                </a:solidFill>
                <a:effectLst/>
                <a:latin typeface="Menlo" panose="020B0609030804020204" pitchFamily="49" charset="0"/>
              </a:rPr>
              <a:t>'facade</a:t>
            </a:r>
            <a:r>
              <a:rPr lang="en-US" dirty="0">
                <a:solidFill>
                  <a:srgbClr val="000000"/>
                </a:solidFill>
                <a:effectLst/>
                <a:latin typeface="Menlo" panose="020B0609030804020204" pitchFamily="49" charset="0"/>
              </a:rPr>
              <a:t>', 0.7309736013412476), (</a:t>
            </a:r>
            <a:r>
              <a:rPr lang="en-US" dirty="0">
                <a:solidFill>
                  <a:srgbClr val="FF0000"/>
                </a:solidFill>
                <a:effectLst/>
                <a:latin typeface="Menlo" panose="020B0609030804020204" pitchFamily="49" charset="0"/>
              </a:rPr>
              <a:t>'entrance</a:t>
            </a:r>
            <a:r>
              <a:rPr lang="en-US" dirty="0">
                <a:solidFill>
                  <a:srgbClr val="000000"/>
                </a:solidFill>
                <a:effectLst/>
                <a:latin typeface="Menlo" panose="020B0609030804020204" pitchFamily="49" charset="0"/>
              </a:rPr>
              <a:t>', 0.728020966053009), (</a:t>
            </a:r>
            <a:r>
              <a:rPr lang="en-US" dirty="0">
                <a:solidFill>
                  <a:schemeClr val="accent5"/>
                </a:solidFill>
                <a:effectLst/>
                <a:latin typeface="Menlo" panose="020B0609030804020204" pitchFamily="49" charset="0"/>
              </a:rPr>
              <a:t>'buildings</a:t>
            </a:r>
            <a:r>
              <a:rPr lang="en-US" dirty="0">
                <a:solidFill>
                  <a:srgbClr val="000000"/>
                </a:solidFill>
                <a:effectLst/>
                <a:latin typeface="Menlo" panose="020B0609030804020204" pitchFamily="49" charset="0"/>
              </a:rPr>
              <a:t>', 0.7160825729370117), (</a:t>
            </a:r>
            <a:r>
              <a:rPr lang="en-US" dirty="0">
                <a:solidFill>
                  <a:schemeClr val="accent5"/>
                </a:solidFill>
                <a:effectLst/>
                <a:latin typeface="Menlo" panose="020B0609030804020204" pitchFamily="49" charset="0"/>
              </a:rPr>
              <a:t>'bridge</a:t>
            </a:r>
            <a:r>
              <a:rPr lang="en-US" dirty="0">
                <a:solidFill>
                  <a:srgbClr val="000000"/>
                </a:solidFill>
                <a:effectLst/>
                <a:latin typeface="Menlo" panose="020B0609030804020204" pitchFamily="49" charset="0"/>
              </a:rPr>
              <a:t>', 0.7152626514434814), (</a:t>
            </a:r>
            <a:r>
              <a:rPr lang="en-US" dirty="0">
                <a:solidFill>
                  <a:schemeClr val="accent5"/>
                </a:solidFill>
                <a:effectLst/>
                <a:latin typeface="Menlo" panose="020B0609030804020204" pitchFamily="49" charset="0"/>
              </a:rPr>
              <a:t>'erected</a:t>
            </a:r>
            <a:r>
              <a:rPr lang="en-US" dirty="0">
                <a:solidFill>
                  <a:srgbClr val="000000"/>
                </a:solidFill>
                <a:effectLst/>
                <a:latin typeface="Menlo" panose="020B0609030804020204" pitchFamily="49" charset="0"/>
              </a:rPr>
              <a:t>', 0.7133687138557434), (</a:t>
            </a:r>
            <a:r>
              <a:rPr lang="en-US" dirty="0">
                <a:solidFill>
                  <a:srgbClr val="FF0000"/>
                </a:solidFill>
                <a:effectLst/>
                <a:latin typeface="Menlo" panose="020B0609030804020204" pitchFamily="49" charset="0"/>
              </a:rPr>
              <a:t>'walls</a:t>
            </a:r>
            <a:r>
              <a:rPr lang="en-US" dirty="0">
                <a:solidFill>
                  <a:srgbClr val="000000"/>
                </a:solidFill>
                <a:effectLst/>
                <a:latin typeface="Menlo" panose="020B0609030804020204" pitchFamily="49" charset="0"/>
              </a:rPr>
              <a:t>', 0.7117860317230225), (</a:t>
            </a:r>
            <a:r>
              <a:rPr lang="en-US" dirty="0">
                <a:solidFill>
                  <a:srgbClr val="FF0000"/>
                </a:solidFill>
                <a:effectLst/>
                <a:latin typeface="Menlo" panose="020B0609030804020204" pitchFamily="49" charset="0"/>
              </a:rPr>
              <a:t>'lighthouse</a:t>
            </a:r>
            <a:r>
              <a:rPr lang="en-US" dirty="0">
                <a:solidFill>
                  <a:srgbClr val="000000"/>
                </a:solidFill>
                <a:effectLst/>
                <a:latin typeface="Menlo" panose="020B0609030804020204" pitchFamily="49" charset="0"/>
              </a:rPr>
              <a:t>', 0.7073187828063965), (</a:t>
            </a:r>
            <a:r>
              <a:rPr lang="en-US" dirty="0">
                <a:solidFill>
                  <a:schemeClr val="accent5"/>
                </a:solidFill>
                <a:effectLst/>
                <a:latin typeface="Menlo" panose="020B0609030804020204" pitchFamily="49" charset="0"/>
              </a:rPr>
              <a:t>'adjacent</a:t>
            </a:r>
            <a:r>
              <a:rPr lang="en-US" dirty="0">
                <a:solidFill>
                  <a:srgbClr val="000000"/>
                </a:solidFill>
                <a:effectLst/>
                <a:latin typeface="Menlo" panose="020B0609030804020204" pitchFamily="49" charset="0"/>
              </a:rPr>
              <a:t>', 0.705715537071228), (</a:t>
            </a:r>
            <a:r>
              <a:rPr lang="en-US" dirty="0">
                <a:solidFill>
                  <a:schemeClr val="accent5"/>
                </a:solidFill>
                <a:effectLst/>
                <a:latin typeface="Menlo" panose="020B0609030804020204" pitchFamily="49" charset="0"/>
              </a:rPr>
              <a:t>'spire</a:t>
            </a:r>
            <a:r>
              <a:rPr lang="en-US" dirty="0">
                <a:solidFill>
                  <a:srgbClr val="000000"/>
                </a:solidFill>
                <a:effectLst/>
                <a:latin typeface="Menlo" panose="020B0609030804020204" pitchFamily="49" charset="0"/>
              </a:rPr>
              <a:t>', 0.7034977674484253), (</a:t>
            </a:r>
            <a:r>
              <a:rPr lang="en-US" dirty="0">
                <a:solidFill>
                  <a:schemeClr val="accent5"/>
                </a:solidFill>
                <a:effectLst/>
                <a:latin typeface="Menlo" panose="020B0609030804020204" pitchFamily="49" charset="0"/>
              </a:rPr>
              <a:t>'octagonal</a:t>
            </a:r>
            <a:r>
              <a:rPr lang="en-US" dirty="0">
                <a:solidFill>
                  <a:srgbClr val="000000"/>
                </a:solidFill>
                <a:effectLst/>
                <a:latin typeface="Menlo" panose="020B0609030804020204" pitchFamily="49" charset="0"/>
              </a:rPr>
              <a:t>', 0.701677143573761), (</a:t>
            </a:r>
            <a:r>
              <a:rPr lang="en-US" dirty="0">
                <a:solidFill>
                  <a:schemeClr val="accent5"/>
                </a:solidFill>
                <a:effectLst/>
                <a:latin typeface="Menlo" panose="020B0609030804020204" pitchFamily="49" charset="0"/>
              </a:rPr>
              <a:t>'wall</a:t>
            </a:r>
            <a:r>
              <a:rPr lang="en-US" dirty="0">
                <a:solidFill>
                  <a:srgbClr val="000000"/>
                </a:solidFill>
                <a:effectLst/>
                <a:latin typeface="Menlo" panose="020B0609030804020204" pitchFamily="49" charset="0"/>
              </a:rPr>
              <a:t>', 0.6997386813163757)]</a:t>
            </a:r>
          </a:p>
        </p:txBody>
      </p:sp>
      <p:sp>
        <p:nvSpPr>
          <p:cNvPr id="5" name="TextBox 4">
            <a:extLst>
              <a:ext uri="{FF2B5EF4-FFF2-40B4-BE49-F238E27FC236}">
                <a16:creationId xmlns:a16="http://schemas.microsoft.com/office/drawing/2014/main" id="{33FDCBAF-BAF6-EFCA-D2D6-A9EE52E152C1}"/>
              </a:ext>
            </a:extLst>
          </p:cNvPr>
          <p:cNvSpPr txBox="1"/>
          <p:nvPr/>
        </p:nvSpPr>
        <p:spPr>
          <a:xfrm>
            <a:off x="922282" y="1927174"/>
            <a:ext cx="11001988"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285750" indent="-285750">
              <a:buFont typeface="Arial" panose="020B0604020202020204" pitchFamily="34" charset="0"/>
              <a:buChar char="•"/>
            </a:pPr>
            <a:r>
              <a:rPr lang="en-US" sz="2000" dirty="0"/>
              <a:t>building #3, skyscraper #6, roof #5, built #4, dome #8, façade #9, constructed #7, lighthouse #15</a:t>
            </a:r>
          </a:p>
        </p:txBody>
      </p:sp>
    </p:spTree>
    <p:extLst>
      <p:ext uri="{BB962C8B-B14F-4D97-AF65-F5344CB8AC3E}">
        <p14:creationId xmlns:p14="http://schemas.microsoft.com/office/powerpoint/2010/main" val="207073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screen shot of a diagram&#10;&#10;Description automatically generated">
            <a:extLst>
              <a:ext uri="{FF2B5EF4-FFF2-40B4-BE49-F238E27FC236}">
                <a16:creationId xmlns:a16="http://schemas.microsoft.com/office/drawing/2014/main" id="{BF4C3451-9996-EC95-84CB-B51504AD0B6B}"/>
              </a:ext>
            </a:extLst>
          </p:cNvPr>
          <p:cNvPicPr>
            <a:picLocks noGrp="1" noChangeAspect="1"/>
          </p:cNvPicPr>
          <p:nvPr>
            <p:ph idx="1"/>
          </p:nvPr>
        </p:nvPicPr>
        <p:blipFill>
          <a:blip r:embed="rId2"/>
          <a:stretch>
            <a:fillRect/>
          </a:stretch>
        </p:blipFill>
        <p:spPr>
          <a:xfrm>
            <a:off x="2309656" y="694917"/>
            <a:ext cx="9540474" cy="5482046"/>
          </a:xfrm>
        </p:spPr>
      </p:pic>
      <p:sp>
        <p:nvSpPr>
          <p:cNvPr id="2" name="Title 1">
            <a:extLst>
              <a:ext uri="{FF2B5EF4-FFF2-40B4-BE49-F238E27FC236}">
                <a16:creationId xmlns:a16="http://schemas.microsoft.com/office/drawing/2014/main" id="{0BAE8699-E116-E1B5-CF16-1ACB4B5A1A39}"/>
              </a:ext>
            </a:extLst>
          </p:cNvPr>
          <p:cNvSpPr>
            <a:spLocks noGrp="1"/>
          </p:cNvSpPr>
          <p:nvPr>
            <p:ph type="title"/>
          </p:nvPr>
        </p:nvSpPr>
        <p:spPr>
          <a:xfrm>
            <a:off x="640080" y="640080"/>
            <a:ext cx="2752354" cy="2709275"/>
          </a:xfrm>
          <a:prstGeom prst="rect">
            <a:avLst/>
          </a:prstGeom>
          <a:solidFill>
            <a:srgbClr val="64633C"/>
          </a:solidFill>
          <a:ln>
            <a:solidFill>
              <a:srgbClr val="64633C"/>
            </a:solidFill>
          </a:ln>
        </p:spPr>
        <p:txBody>
          <a:bodyPr vert="horz" lIns="91440" tIns="45720" rIns="91440" bIns="45720" rtlCol="0" anchor="ctr">
            <a:normAutofit/>
          </a:bodyPr>
          <a:lstStyle/>
          <a:p>
            <a:pPr algn="ctr"/>
            <a:r>
              <a:rPr lang="en-US" sz="2800" kern="1200" dirty="0">
                <a:solidFill>
                  <a:srgbClr val="FFFFFF"/>
                </a:solidFill>
                <a:latin typeface="+mj-lt"/>
                <a:ea typeface="+mj-ea"/>
                <a:cs typeface="+mj-cs"/>
              </a:rPr>
              <a:t>3Blue1Brown YouTube video</a:t>
            </a:r>
          </a:p>
        </p:txBody>
      </p:sp>
    </p:spTree>
    <p:extLst>
      <p:ext uri="{BB962C8B-B14F-4D97-AF65-F5344CB8AC3E}">
        <p14:creationId xmlns:p14="http://schemas.microsoft.com/office/powerpoint/2010/main" val="3850045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3CF2-521B-72B3-39DA-C733143E3A4A}"/>
              </a:ext>
            </a:extLst>
          </p:cNvPr>
          <p:cNvSpPr>
            <a:spLocks noGrp="1"/>
          </p:cNvSpPr>
          <p:nvPr>
            <p:ph type="title"/>
          </p:nvPr>
        </p:nvSpPr>
        <p:spPr/>
        <p:txBody>
          <a:bodyPr/>
          <a:lstStyle/>
          <a:p>
            <a:r>
              <a:rPr lang="en-US" dirty="0"/>
              <a:t>Similar vectors</a:t>
            </a:r>
          </a:p>
        </p:txBody>
      </p:sp>
      <p:sp>
        <p:nvSpPr>
          <p:cNvPr id="3" name="Content Placeholder 2">
            <a:extLst>
              <a:ext uri="{FF2B5EF4-FFF2-40B4-BE49-F238E27FC236}">
                <a16:creationId xmlns:a16="http://schemas.microsoft.com/office/drawing/2014/main" id="{141314D8-2951-995B-B5B0-C8F12169CF75}"/>
              </a:ext>
            </a:extLst>
          </p:cNvPr>
          <p:cNvSpPr>
            <a:spLocks noGrp="1"/>
          </p:cNvSpPr>
          <p:nvPr>
            <p:ph idx="1"/>
          </p:nvPr>
        </p:nvSpPr>
        <p:spPr>
          <a:xfrm>
            <a:off x="838200" y="2659117"/>
            <a:ext cx="10859814" cy="3657600"/>
          </a:xfrm>
        </p:spPr>
        <p:txBody>
          <a:bodyPr numCol="2">
            <a:normAutofit fontScale="55000" lnSpcReduction="20000"/>
          </a:bodyPr>
          <a:lstStyle/>
          <a:p>
            <a:pPr marL="0" indent="0">
              <a:buNone/>
            </a:pPr>
            <a:r>
              <a:rPr lang="en-US" sz="3800" dirty="0">
                <a:solidFill>
                  <a:srgbClr val="000000"/>
                </a:solidFill>
                <a:effectLst/>
                <a:latin typeface="Menlo" panose="020B0609030804020204" pitchFamily="49" charset="0"/>
              </a:rPr>
              <a:t>&gt;&gt;&gt; </a:t>
            </a:r>
            <a:r>
              <a:rPr lang="en-US" sz="3800" dirty="0" err="1">
                <a:solidFill>
                  <a:srgbClr val="000000"/>
                </a:solidFill>
                <a:effectLst/>
                <a:latin typeface="Menlo" panose="020B0609030804020204" pitchFamily="49" charset="0"/>
              </a:rPr>
              <a:t>model.most_similar</a:t>
            </a:r>
            <a:r>
              <a:rPr lang="en-US" sz="3800" dirty="0">
                <a:solidFill>
                  <a:srgbClr val="000000"/>
                </a:solidFill>
                <a:effectLst/>
                <a:latin typeface="Menlo" panose="020B0609030804020204" pitchFamily="49" charset="0"/>
              </a:rPr>
              <a:t>(model['cat'], </a:t>
            </a:r>
            <a:r>
              <a:rPr lang="en-US" sz="3800" dirty="0" err="1">
                <a:solidFill>
                  <a:srgbClr val="000000"/>
                </a:solidFill>
                <a:effectLst/>
                <a:latin typeface="Menlo" panose="020B0609030804020204" pitchFamily="49" charset="0"/>
              </a:rPr>
              <a:t>topn</a:t>
            </a:r>
            <a:r>
              <a:rPr lang="en-US" sz="3800" dirty="0">
                <a:solidFill>
                  <a:srgbClr val="000000"/>
                </a:solidFill>
                <a:effectLst/>
                <a:latin typeface="Menlo" panose="020B0609030804020204" pitchFamily="49" charset="0"/>
              </a:rPr>
              <a:t>=20)</a:t>
            </a:r>
          </a:p>
          <a:p>
            <a:pPr marL="514350" indent="-514350">
              <a:buFont typeface="+mj-lt"/>
              <a:buAutoNum type="arabicPeriod"/>
            </a:pPr>
            <a:r>
              <a:rPr lang="en-US" dirty="0">
                <a:solidFill>
                  <a:srgbClr val="000000"/>
                </a:solidFill>
                <a:effectLst/>
                <a:latin typeface="Menlo" panose="020B0609030804020204" pitchFamily="49" charset="0"/>
              </a:rPr>
              <a:t>[('cat', 1.0), </a:t>
            </a:r>
          </a:p>
          <a:p>
            <a:pPr marL="514350" indent="-514350">
              <a:buFont typeface="+mj-lt"/>
              <a:buAutoNum type="arabicPeriod"/>
            </a:pPr>
            <a:r>
              <a:rPr lang="en-US" dirty="0">
                <a:solidFill>
                  <a:srgbClr val="000000"/>
                </a:solidFill>
                <a:effectLst/>
                <a:latin typeface="Menlo" panose="020B0609030804020204" pitchFamily="49" charset="0"/>
              </a:rPr>
              <a:t>('dog', 0.9218006134033203), </a:t>
            </a:r>
          </a:p>
          <a:p>
            <a:pPr marL="514350" indent="-514350">
              <a:buFont typeface="+mj-lt"/>
              <a:buAutoNum type="arabicPeriod"/>
            </a:pPr>
            <a:r>
              <a:rPr lang="en-US" dirty="0">
                <a:solidFill>
                  <a:srgbClr val="000000"/>
                </a:solidFill>
                <a:effectLst/>
                <a:latin typeface="Menlo" panose="020B0609030804020204" pitchFamily="49" charset="0"/>
              </a:rPr>
              <a:t>('rabbit', 0.8487821221351624), </a:t>
            </a:r>
          </a:p>
          <a:p>
            <a:pPr marL="514350" indent="-514350">
              <a:buFont typeface="+mj-lt"/>
              <a:buAutoNum type="arabicPeriod"/>
            </a:pPr>
            <a:r>
              <a:rPr lang="en-US" dirty="0">
                <a:solidFill>
                  <a:srgbClr val="000000"/>
                </a:solidFill>
                <a:effectLst/>
                <a:latin typeface="Menlo" panose="020B0609030804020204" pitchFamily="49" charset="0"/>
              </a:rPr>
              <a:t>('monkey', 0.8041081428527832), </a:t>
            </a:r>
          </a:p>
          <a:p>
            <a:pPr marL="514350" indent="-514350">
              <a:buFont typeface="+mj-lt"/>
              <a:buAutoNum type="arabicPeriod"/>
            </a:pPr>
            <a:r>
              <a:rPr lang="en-US" dirty="0">
                <a:solidFill>
                  <a:srgbClr val="000000"/>
                </a:solidFill>
                <a:effectLst/>
                <a:latin typeface="Menlo" panose="020B0609030804020204" pitchFamily="49" charset="0"/>
              </a:rPr>
              <a:t>('rat', 0.7891963720321655), </a:t>
            </a:r>
          </a:p>
          <a:p>
            <a:pPr marL="514350" indent="-514350">
              <a:buFont typeface="+mj-lt"/>
              <a:buAutoNum type="arabicPeriod"/>
            </a:pPr>
            <a:r>
              <a:rPr lang="en-US" dirty="0">
                <a:solidFill>
                  <a:srgbClr val="000000"/>
                </a:solidFill>
                <a:effectLst/>
                <a:latin typeface="Menlo" panose="020B0609030804020204" pitchFamily="49" charset="0"/>
              </a:rPr>
              <a:t>('cats', 0.7865270376205444), </a:t>
            </a:r>
          </a:p>
          <a:p>
            <a:pPr marL="514350" indent="-514350">
              <a:buFont typeface="+mj-lt"/>
              <a:buAutoNum type="arabicPeriod"/>
            </a:pPr>
            <a:r>
              <a:rPr lang="en-US" dirty="0">
                <a:solidFill>
                  <a:srgbClr val="000000"/>
                </a:solidFill>
                <a:effectLst/>
                <a:latin typeface="Menlo" panose="020B0609030804020204" pitchFamily="49" charset="0"/>
              </a:rPr>
              <a:t>('snake', 0.7798910737037659), </a:t>
            </a:r>
          </a:p>
          <a:p>
            <a:pPr marL="514350" indent="-514350">
              <a:buFont typeface="+mj-lt"/>
              <a:buAutoNum type="arabicPeriod"/>
            </a:pPr>
            <a:r>
              <a:rPr lang="en-US" dirty="0">
                <a:solidFill>
                  <a:srgbClr val="000000"/>
                </a:solidFill>
                <a:effectLst/>
                <a:latin typeface="Menlo" panose="020B0609030804020204" pitchFamily="49" charset="0"/>
              </a:rPr>
              <a:t>('dogs', 0.7795815467834473), </a:t>
            </a:r>
          </a:p>
          <a:p>
            <a:pPr marL="514350" indent="-514350">
              <a:buFont typeface="+mj-lt"/>
              <a:buAutoNum type="arabicPeriod"/>
            </a:pPr>
            <a:r>
              <a:rPr lang="en-US" dirty="0">
                <a:solidFill>
                  <a:srgbClr val="000000"/>
                </a:solidFill>
                <a:effectLst/>
                <a:latin typeface="Menlo" panose="020B0609030804020204" pitchFamily="49" charset="0"/>
              </a:rPr>
              <a:t>('pet', 0.7792249917984009), </a:t>
            </a:r>
          </a:p>
          <a:p>
            <a:pPr marL="514350" indent="-514350">
              <a:buFont typeface="+mj-lt"/>
              <a:buAutoNum type="arabicPeriod"/>
            </a:pPr>
            <a:r>
              <a:rPr lang="en-US" dirty="0">
                <a:solidFill>
                  <a:srgbClr val="000000"/>
                </a:solidFill>
                <a:effectLst/>
                <a:latin typeface="Menlo" panose="020B0609030804020204" pitchFamily="49" charset="0"/>
              </a:rPr>
              <a:t>(</a:t>
            </a:r>
            <a:r>
              <a:rPr lang="en-US" dirty="0">
                <a:solidFill>
                  <a:schemeClr val="accent5"/>
                </a:solidFill>
                <a:effectLst/>
                <a:latin typeface="Menlo" panose="020B0609030804020204" pitchFamily="49" charset="0"/>
              </a:rPr>
              <a:t>'mouse</a:t>
            </a:r>
            <a:r>
              <a:rPr lang="en-US" dirty="0">
                <a:solidFill>
                  <a:srgbClr val="000000"/>
                </a:solidFill>
                <a:effectLst/>
                <a:latin typeface="Menlo" panose="020B0609030804020204" pitchFamily="49" charset="0"/>
              </a:rPr>
              <a:t>', 0.7731667757034302), </a:t>
            </a:r>
          </a:p>
          <a:p>
            <a:pPr marL="514350" indent="-514350">
              <a:buFont typeface="+mj-lt"/>
              <a:buAutoNum type="arabicPeriod"/>
            </a:pPr>
            <a:r>
              <a:rPr lang="en-US" dirty="0">
                <a:solidFill>
                  <a:srgbClr val="000000"/>
                </a:solidFill>
                <a:effectLst/>
                <a:latin typeface="Menlo" panose="020B0609030804020204" pitchFamily="49" charset="0"/>
              </a:rPr>
              <a:t>(</a:t>
            </a:r>
            <a:r>
              <a:rPr lang="en-US" dirty="0">
                <a:solidFill>
                  <a:schemeClr val="accent5"/>
                </a:solidFill>
                <a:effectLst/>
                <a:latin typeface="Menlo" panose="020B0609030804020204" pitchFamily="49" charset="0"/>
              </a:rPr>
              <a:t>'bite</a:t>
            </a:r>
            <a:r>
              <a:rPr lang="en-US" dirty="0">
                <a:solidFill>
                  <a:srgbClr val="000000"/>
                </a:solidFill>
                <a:effectLst/>
                <a:latin typeface="Menlo" panose="020B0609030804020204" pitchFamily="49" charset="0"/>
              </a:rPr>
              <a:t>', 0.7728800177574158), </a:t>
            </a:r>
          </a:p>
          <a:p>
            <a:pPr marL="514350" indent="-514350">
              <a:buFont typeface="+mj-lt"/>
              <a:buAutoNum type="arabicPeriod"/>
            </a:pPr>
            <a:r>
              <a:rPr lang="en-US" dirty="0">
                <a:solidFill>
                  <a:srgbClr val="000000"/>
                </a:solidFill>
                <a:effectLst/>
                <a:latin typeface="Menlo" panose="020B0609030804020204" pitchFamily="49" charset="0"/>
              </a:rPr>
              <a:t>(</a:t>
            </a:r>
            <a:r>
              <a:rPr lang="en-US" dirty="0">
                <a:solidFill>
                  <a:schemeClr val="accent5"/>
                </a:solidFill>
                <a:effectLst/>
                <a:latin typeface="Menlo" panose="020B0609030804020204" pitchFamily="49" charset="0"/>
              </a:rPr>
              <a:t>'shark</a:t>
            </a:r>
            <a:r>
              <a:rPr lang="en-US" dirty="0">
                <a:solidFill>
                  <a:srgbClr val="000000"/>
                </a:solidFill>
                <a:effectLst/>
                <a:latin typeface="Menlo" panose="020B0609030804020204" pitchFamily="49" charset="0"/>
              </a:rPr>
              <a:t>', 0.7655174732208252), </a:t>
            </a:r>
          </a:p>
          <a:p>
            <a:pPr marL="514350" indent="-514350">
              <a:buFont typeface="+mj-lt"/>
              <a:buAutoNum type="arabicPeriod"/>
            </a:pPr>
            <a:r>
              <a:rPr lang="en-US" dirty="0">
                <a:solidFill>
                  <a:srgbClr val="000000"/>
                </a:solidFill>
                <a:effectLst/>
                <a:latin typeface="Menlo" panose="020B0609030804020204" pitchFamily="49" charset="0"/>
              </a:rPr>
              <a:t>('puppy', 0.7625599503517151), </a:t>
            </a:r>
          </a:p>
          <a:p>
            <a:pPr marL="514350" indent="-514350">
              <a:buFont typeface="+mj-lt"/>
              <a:buAutoNum type="arabicPeriod"/>
            </a:pPr>
            <a:r>
              <a:rPr lang="en-US" dirty="0">
                <a:solidFill>
                  <a:srgbClr val="000000"/>
                </a:solidFill>
                <a:effectLst/>
                <a:latin typeface="Menlo" panose="020B0609030804020204" pitchFamily="49" charset="0"/>
              </a:rPr>
              <a:t>('monster', 0.7619763016700745),</a:t>
            </a:r>
          </a:p>
          <a:p>
            <a:pPr marL="514350" indent="-514350">
              <a:buFont typeface="+mj-lt"/>
              <a:buAutoNum type="arabicPeriod"/>
            </a:pPr>
            <a:r>
              <a:rPr lang="en-US" dirty="0">
                <a:solidFill>
                  <a:srgbClr val="000000"/>
                </a:solidFill>
                <a:effectLst/>
                <a:latin typeface="Menlo" panose="020B0609030804020204" pitchFamily="49" charset="0"/>
              </a:rPr>
              <a:t>(</a:t>
            </a:r>
            <a:r>
              <a:rPr lang="en-US" dirty="0">
                <a:solidFill>
                  <a:schemeClr val="accent5"/>
                </a:solidFill>
                <a:effectLst/>
                <a:latin typeface="Menlo" panose="020B0609030804020204" pitchFamily="49" charset="0"/>
              </a:rPr>
              <a:t>'spider</a:t>
            </a:r>
            <a:r>
              <a:rPr lang="en-US" dirty="0">
                <a:solidFill>
                  <a:srgbClr val="000000"/>
                </a:solidFill>
                <a:effectLst/>
                <a:latin typeface="Menlo" panose="020B0609030804020204" pitchFamily="49" charset="0"/>
              </a:rPr>
              <a:t>', 0.7521700859069824), </a:t>
            </a:r>
          </a:p>
          <a:p>
            <a:pPr marL="514350" indent="-514350">
              <a:buFont typeface="+mj-lt"/>
              <a:buAutoNum type="arabicPeriod"/>
            </a:pPr>
            <a:r>
              <a:rPr lang="en-US" dirty="0">
                <a:solidFill>
                  <a:srgbClr val="000000"/>
                </a:solidFill>
                <a:effectLst/>
                <a:latin typeface="Menlo" panose="020B0609030804020204" pitchFamily="49" charset="0"/>
              </a:rPr>
              <a:t>('beast', 0.7520055770874023), </a:t>
            </a:r>
          </a:p>
          <a:p>
            <a:pPr marL="514350" indent="-514350">
              <a:buFont typeface="+mj-lt"/>
              <a:buAutoNum type="arabicPeriod"/>
            </a:pPr>
            <a:r>
              <a:rPr lang="en-US" dirty="0">
                <a:solidFill>
                  <a:srgbClr val="000000"/>
                </a:solidFill>
                <a:effectLst/>
                <a:latin typeface="Menlo" panose="020B0609030804020204" pitchFamily="49" charset="0"/>
              </a:rPr>
              <a:t>(</a:t>
            </a:r>
            <a:r>
              <a:rPr lang="en-US" dirty="0">
                <a:solidFill>
                  <a:schemeClr val="accent5"/>
                </a:solidFill>
                <a:effectLst/>
                <a:latin typeface="Menlo" panose="020B0609030804020204" pitchFamily="49" charset="0"/>
              </a:rPr>
              <a:t>'crocodile</a:t>
            </a:r>
            <a:r>
              <a:rPr lang="en-US" dirty="0">
                <a:solidFill>
                  <a:srgbClr val="000000"/>
                </a:solidFill>
                <a:effectLst/>
                <a:latin typeface="Menlo" panose="020B0609030804020204" pitchFamily="49" charset="0"/>
              </a:rPr>
              <a:t>', 0.7498654127120972), </a:t>
            </a:r>
          </a:p>
          <a:p>
            <a:pPr marL="514350" indent="-514350">
              <a:buFont typeface="+mj-lt"/>
              <a:buAutoNum type="arabicPeriod"/>
            </a:pPr>
            <a:r>
              <a:rPr lang="en-US" dirty="0">
                <a:solidFill>
                  <a:srgbClr val="000000"/>
                </a:solidFill>
                <a:effectLst/>
                <a:latin typeface="Menlo" panose="020B0609030804020204" pitchFamily="49" charset="0"/>
              </a:rPr>
              <a:t>(</a:t>
            </a:r>
            <a:r>
              <a:rPr lang="en-US" dirty="0">
                <a:solidFill>
                  <a:schemeClr val="accent5"/>
                </a:solidFill>
                <a:effectLst/>
                <a:latin typeface="Menlo" panose="020B0609030804020204" pitchFamily="49" charset="0"/>
              </a:rPr>
              <a:t>'baby</a:t>
            </a:r>
            <a:r>
              <a:rPr lang="en-US" dirty="0">
                <a:solidFill>
                  <a:srgbClr val="000000"/>
                </a:solidFill>
                <a:effectLst/>
                <a:latin typeface="Menlo" panose="020B0609030804020204" pitchFamily="49" charset="0"/>
              </a:rPr>
              <a:t>', 0.7463862299919128), </a:t>
            </a:r>
          </a:p>
          <a:p>
            <a:pPr marL="514350" indent="-514350">
              <a:buFont typeface="+mj-lt"/>
              <a:buAutoNum type="arabicPeriod"/>
            </a:pPr>
            <a:r>
              <a:rPr lang="en-US" dirty="0">
                <a:solidFill>
                  <a:srgbClr val="000000"/>
                </a:solidFill>
                <a:effectLst/>
                <a:latin typeface="Menlo" panose="020B0609030804020204" pitchFamily="49" charset="0"/>
              </a:rPr>
              <a:t>(</a:t>
            </a:r>
            <a:r>
              <a:rPr lang="en-US" dirty="0">
                <a:solidFill>
                  <a:schemeClr val="accent5"/>
                </a:solidFill>
                <a:effectLst/>
                <a:latin typeface="Menlo" panose="020B0609030804020204" pitchFamily="49" charset="0"/>
              </a:rPr>
              <a:t>'pig</a:t>
            </a:r>
            <a:r>
              <a:rPr lang="en-US" dirty="0">
                <a:solidFill>
                  <a:srgbClr val="000000"/>
                </a:solidFill>
                <a:effectLst/>
                <a:latin typeface="Menlo" panose="020B0609030804020204" pitchFamily="49" charset="0"/>
              </a:rPr>
              <a:t>', 0.744558572769165), </a:t>
            </a:r>
          </a:p>
          <a:p>
            <a:pPr marL="514350" indent="-514350">
              <a:buFont typeface="+mj-lt"/>
              <a:buAutoNum type="arabicPeriod"/>
            </a:pPr>
            <a:r>
              <a:rPr lang="en-US" dirty="0">
                <a:solidFill>
                  <a:srgbClr val="000000"/>
                </a:solidFill>
                <a:effectLst/>
                <a:latin typeface="Menlo" panose="020B0609030804020204" pitchFamily="49" charset="0"/>
              </a:rPr>
              <a:t>(</a:t>
            </a:r>
            <a:r>
              <a:rPr lang="en-US" dirty="0">
                <a:solidFill>
                  <a:schemeClr val="accent5"/>
                </a:solidFill>
                <a:effectLst/>
                <a:latin typeface="Menlo" panose="020B0609030804020204" pitchFamily="49" charset="0"/>
              </a:rPr>
              <a:t>'frog</a:t>
            </a:r>
            <a:r>
              <a:rPr lang="en-US" dirty="0">
                <a:solidFill>
                  <a:srgbClr val="000000"/>
                </a:solidFill>
                <a:effectLst/>
                <a:latin typeface="Menlo" panose="020B0609030804020204" pitchFamily="49" charset="0"/>
              </a:rPr>
              <a:t>', 0.7426510453224182)]</a:t>
            </a:r>
          </a:p>
        </p:txBody>
      </p:sp>
      <p:sp>
        <p:nvSpPr>
          <p:cNvPr id="5" name="TextBox 4">
            <a:extLst>
              <a:ext uri="{FF2B5EF4-FFF2-40B4-BE49-F238E27FC236}">
                <a16:creationId xmlns:a16="http://schemas.microsoft.com/office/drawing/2014/main" id="{33FDCBAF-BAF6-EFCA-D2D6-A9EE52E152C1}"/>
              </a:ext>
            </a:extLst>
          </p:cNvPr>
          <p:cNvSpPr txBox="1"/>
          <p:nvPr/>
        </p:nvSpPr>
        <p:spPr>
          <a:xfrm>
            <a:off x="560100" y="1974847"/>
            <a:ext cx="11137914"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285750" indent="-285750">
              <a:buFont typeface="Arial" panose="020B0604020202020204" pitchFamily="34" charset="0"/>
              <a:buChar char="•"/>
            </a:pPr>
            <a:r>
              <a:rPr lang="en-US" sz="2000" dirty="0"/>
              <a:t>dog #2, rabbit #3, monkey #4, cats #6, rat #5, beast 316, monster #14, pet #9, snake #7, puppy #13</a:t>
            </a:r>
          </a:p>
        </p:txBody>
      </p:sp>
    </p:spTree>
    <p:extLst>
      <p:ext uri="{BB962C8B-B14F-4D97-AF65-F5344CB8AC3E}">
        <p14:creationId xmlns:p14="http://schemas.microsoft.com/office/powerpoint/2010/main" val="265822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aph of a line graph&#10;&#10;Description automatically generated with medium confidence">
            <a:extLst>
              <a:ext uri="{FF2B5EF4-FFF2-40B4-BE49-F238E27FC236}">
                <a16:creationId xmlns:a16="http://schemas.microsoft.com/office/drawing/2014/main" id="{0B19FD21-1067-29A6-56F7-479C92E77F94}"/>
              </a:ext>
            </a:extLst>
          </p:cNvPr>
          <p:cNvPicPr>
            <a:picLocks noGrp="1" noChangeAspect="1"/>
          </p:cNvPicPr>
          <p:nvPr>
            <p:ph idx="1"/>
          </p:nvPr>
        </p:nvPicPr>
        <p:blipFill>
          <a:blip r:embed="rId2"/>
          <a:stretch>
            <a:fillRect/>
          </a:stretch>
        </p:blipFill>
        <p:spPr>
          <a:xfrm>
            <a:off x="2479874" y="726668"/>
            <a:ext cx="9543249" cy="5461813"/>
          </a:xfrm>
        </p:spPr>
      </p:pic>
      <p:sp>
        <p:nvSpPr>
          <p:cNvPr id="2" name="Title 1">
            <a:extLst>
              <a:ext uri="{FF2B5EF4-FFF2-40B4-BE49-F238E27FC236}">
                <a16:creationId xmlns:a16="http://schemas.microsoft.com/office/drawing/2014/main" id="{F2E11398-5CE5-B4CE-1894-34AFE5E20614}"/>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3Blue1Brown YouTube video</a:t>
            </a:r>
          </a:p>
        </p:txBody>
      </p:sp>
    </p:spTree>
    <p:extLst>
      <p:ext uri="{BB962C8B-B14F-4D97-AF65-F5344CB8AC3E}">
        <p14:creationId xmlns:p14="http://schemas.microsoft.com/office/powerpoint/2010/main" val="3085492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3CF2-521B-72B3-39DA-C733143E3A4A}"/>
              </a:ext>
            </a:extLst>
          </p:cNvPr>
          <p:cNvSpPr>
            <a:spLocks noGrp="1"/>
          </p:cNvSpPr>
          <p:nvPr>
            <p:ph type="title"/>
          </p:nvPr>
        </p:nvSpPr>
        <p:spPr/>
        <p:txBody>
          <a:bodyPr/>
          <a:lstStyle/>
          <a:p>
            <a:r>
              <a:rPr lang="en-US" dirty="0"/>
              <a:t>Similar vectors</a:t>
            </a:r>
          </a:p>
        </p:txBody>
      </p:sp>
      <p:sp>
        <p:nvSpPr>
          <p:cNvPr id="3" name="Content Placeholder 2">
            <a:extLst>
              <a:ext uri="{FF2B5EF4-FFF2-40B4-BE49-F238E27FC236}">
                <a16:creationId xmlns:a16="http://schemas.microsoft.com/office/drawing/2014/main" id="{141314D8-2951-995B-B5B0-C8F12169CF75}"/>
              </a:ext>
            </a:extLst>
          </p:cNvPr>
          <p:cNvSpPr>
            <a:spLocks noGrp="1"/>
          </p:cNvSpPr>
          <p:nvPr>
            <p:ph idx="1"/>
          </p:nvPr>
        </p:nvSpPr>
        <p:spPr>
          <a:xfrm>
            <a:off x="838200" y="1977081"/>
            <a:ext cx="10859814" cy="4515794"/>
          </a:xfrm>
        </p:spPr>
        <p:txBody>
          <a:bodyPr>
            <a:normAutofit fontScale="47500" lnSpcReduction="20000"/>
          </a:bodyPr>
          <a:lstStyle/>
          <a:p>
            <a:pPr marL="0" indent="0">
              <a:buNone/>
            </a:pPr>
            <a:r>
              <a:rPr lang="en-US" sz="3800" dirty="0">
                <a:solidFill>
                  <a:srgbClr val="000000"/>
                </a:solidFill>
                <a:effectLst/>
                <a:latin typeface="Menlo" panose="020B0609030804020204" pitchFamily="49" charset="0"/>
              </a:rPr>
              <a:t>&gt;&gt;&gt; </a:t>
            </a:r>
            <a:r>
              <a:rPr lang="en-US" sz="3800" dirty="0" err="1">
                <a:solidFill>
                  <a:srgbClr val="000000"/>
                </a:solidFill>
                <a:effectLst/>
                <a:latin typeface="Menlo" panose="020B0609030804020204" pitchFamily="49" charset="0"/>
              </a:rPr>
              <a:t>model.most_similar</a:t>
            </a:r>
            <a:r>
              <a:rPr lang="en-US" sz="3800" dirty="0">
                <a:solidFill>
                  <a:srgbClr val="000000"/>
                </a:solidFill>
                <a:effectLst/>
                <a:latin typeface="Menlo" panose="020B0609030804020204" pitchFamily="49" charset="0"/>
              </a:rPr>
              <a:t>(positive=['</a:t>
            </a:r>
            <a:r>
              <a:rPr lang="en-US" sz="3800" dirty="0" err="1">
                <a:solidFill>
                  <a:srgbClr val="000000"/>
                </a:solidFill>
                <a:effectLst/>
                <a:latin typeface="Menlo" panose="020B0609030804020204" pitchFamily="49" charset="0"/>
              </a:rPr>
              <a:t>woman','king</a:t>
            </a:r>
            <a:r>
              <a:rPr lang="en-US" sz="3800" dirty="0">
                <a:solidFill>
                  <a:srgbClr val="000000"/>
                </a:solidFill>
                <a:effectLst/>
                <a:latin typeface="Menlo" panose="020B0609030804020204" pitchFamily="49" charset="0"/>
              </a:rPr>
              <a:t>'],negative=['man'], </a:t>
            </a:r>
            <a:r>
              <a:rPr lang="en-US" sz="3800" dirty="0" err="1">
                <a:solidFill>
                  <a:srgbClr val="000000"/>
                </a:solidFill>
                <a:effectLst/>
                <a:latin typeface="Menlo" panose="020B0609030804020204" pitchFamily="49" charset="0"/>
              </a:rPr>
              <a:t>topn</a:t>
            </a:r>
            <a:r>
              <a:rPr lang="en-US" sz="3800" dirty="0">
                <a:solidFill>
                  <a:srgbClr val="000000"/>
                </a:solidFill>
                <a:effectLst/>
                <a:latin typeface="Menlo" panose="020B0609030804020204" pitchFamily="49" charset="0"/>
              </a:rPr>
              <a:t>=20)</a:t>
            </a:r>
          </a:p>
          <a:p>
            <a:pPr marL="0" indent="0">
              <a:buNone/>
            </a:pPr>
            <a:r>
              <a:rPr lang="en-US" dirty="0">
                <a:solidFill>
                  <a:srgbClr val="000000"/>
                </a:solidFill>
                <a:effectLst/>
                <a:latin typeface="Menlo" panose="020B0609030804020204" pitchFamily="49" charset="0"/>
              </a:rPr>
              <a:t>[('queen', 0.8523604273796082), </a:t>
            </a:r>
          </a:p>
          <a:p>
            <a:pPr marL="0" indent="0">
              <a:buNone/>
            </a:pPr>
            <a:r>
              <a:rPr lang="en-US" dirty="0">
                <a:solidFill>
                  <a:srgbClr val="000000"/>
                </a:solidFill>
                <a:effectLst/>
                <a:latin typeface="Menlo" panose="020B0609030804020204" pitchFamily="49" charset="0"/>
              </a:rPr>
              <a:t>('throne', 0.7664334177970886), </a:t>
            </a:r>
          </a:p>
          <a:p>
            <a:pPr marL="0" indent="0">
              <a:buNone/>
            </a:pPr>
            <a:r>
              <a:rPr lang="en-US" dirty="0">
                <a:solidFill>
                  <a:srgbClr val="000000"/>
                </a:solidFill>
                <a:effectLst/>
                <a:latin typeface="Menlo" panose="020B0609030804020204" pitchFamily="49" charset="0"/>
              </a:rPr>
              <a:t>('prince', 0.759214460849762), </a:t>
            </a:r>
          </a:p>
          <a:p>
            <a:pPr marL="0" indent="0">
              <a:buNone/>
            </a:pPr>
            <a:r>
              <a:rPr lang="en-US" dirty="0">
                <a:solidFill>
                  <a:srgbClr val="000000"/>
                </a:solidFill>
                <a:effectLst/>
                <a:latin typeface="Menlo" panose="020B0609030804020204" pitchFamily="49" charset="0"/>
              </a:rPr>
              <a:t>('daughter', 0.7473882436752319), </a:t>
            </a:r>
          </a:p>
          <a:p>
            <a:pPr marL="0" indent="0">
              <a:buNone/>
            </a:pP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elizabeth</a:t>
            </a:r>
            <a:r>
              <a:rPr lang="en-US" dirty="0">
                <a:solidFill>
                  <a:srgbClr val="000000"/>
                </a:solidFill>
                <a:effectLst/>
                <a:latin typeface="Menlo" panose="020B0609030804020204" pitchFamily="49" charset="0"/>
              </a:rPr>
              <a:t>', 0.7460219860076904), </a:t>
            </a:r>
          </a:p>
          <a:p>
            <a:pPr marL="0" indent="0">
              <a:buNone/>
            </a:pPr>
            <a:r>
              <a:rPr lang="en-US" dirty="0">
                <a:solidFill>
                  <a:srgbClr val="000000"/>
                </a:solidFill>
                <a:effectLst/>
                <a:latin typeface="Menlo" panose="020B0609030804020204" pitchFamily="49" charset="0"/>
              </a:rPr>
              <a:t>('princess', 0.7424570322036743), </a:t>
            </a:r>
          </a:p>
          <a:p>
            <a:pPr marL="0" indent="0">
              <a:buNone/>
            </a:pPr>
            <a:r>
              <a:rPr lang="en-US" dirty="0">
                <a:solidFill>
                  <a:srgbClr val="000000"/>
                </a:solidFill>
                <a:effectLst/>
                <a:latin typeface="Menlo" panose="020B0609030804020204" pitchFamily="49" charset="0"/>
              </a:rPr>
              <a:t>('kingdom', 0.7337412238121033), </a:t>
            </a:r>
          </a:p>
          <a:p>
            <a:pPr marL="0" indent="0">
              <a:buNone/>
            </a:pPr>
            <a:r>
              <a:rPr lang="en-US" dirty="0">
                <a:solidFill>
                  <a:srgbClr val="000000"/>
                </a:solidFill>
                <a:effectLst/>
                <a:latin typeface="Menlo" panose="020B0609030804020204" pitchFamily="49" charset="0"/>
              </a:rPr>
              <a:t>('monarch', 0.7214491367340088), </a:t>
            </a:r>
          </a:p>
          <a:p>
            <a:pPr marL="0" indent="0">
              <a:buNone/>
            </a:pPr>
            <a:r>
              <a:rPr lang="en-US" dirty="0">
                <a:solidFill>
                  <a:srgbClr val="000000"/>
                </a:solidFill>
                <a:effectLst/>
                <a:latin typeface="Menlo" panose="020B0609030804020204" pitchFamily="49" charset="0"/>
              </a:rPr>
              <a:t>('eldest', 0.7184861898422241), </a:t>
            </a:r>
          </a:p>
          <a:p>
            <a:pPr marL="0" indent="0">
              <a:buNone/>
            </a:pPr>
            <a:r>
              <a:rPr lang="en-US" dirty="0">
                <a:solidFill>
                  <a:srgbClr val="000000"/>
                </a:solidFill>
                <a:effectLst/>
                <a:latin typeface="Menlo" panose="020B0609030804020204" pitchFamily="49" charset="0"/>
              </a:rPr>
              <a:t>('widow', 0.7099431157112122), </a:t>
            </a:r>
          </a:p>
          <a:p>
            <a:pPr marL="0" indent="0">
              <a:buNone/>
            </a:pPr>
            <a:r>
              <a:rPr lang="en-US" dirty="0">
                <a:solidFill>
                  <a:srgbClr val="000000"/>
                </a:solidFill>
                <a:effectLst/>
                <a:latin typeface="Menlo" panose="020B0609030804020204" pitchFamily="49" charset="0"/>
              </a:rPr>
              <a:t>('son', 0.7081551551818848), </a:t>
            </a:r>
          </a:p>
          <a:p>
            <a:pPr marL="0" indent="0">
              <a:buNone/>
            </a:pPr>
            <a:r>
              <a:rPr lang="en-US" dirty="0">
                <a:solidFill>
                  <a:srgbClr val="000000"/>
                </a:solidFill>
                <a:effectLst/>
                <a:latin typeface="Menlo" panose="020B0609030804020204" pitchFamily="49" charset="0"/>
              </a:rPr>
              <a:t>('father', 0.7072948217391968), </a:t>
            </a:r>
          </a:p>
          <a:p>
            <a:pPr marL="0" indent="0">
              <a:buNone/>
            </a:pPr>
            <a:r>
              <a:rPr lang="en-US" dirty="0">
                <a:solidFill>
                  <a:srgbClr val="000000"/>
                </a:solidFill>
                <a:effectLst/>
                <a:latin typeface="Menlo" panose="020B0609030804020204" pitchFamily="49" charset="0"/>
              </a:rPr>
              <a:t>('mother', 0.6993737816810608), </a:t>
            </a:r>
          </a:p>
          <a:p>
            <a:pPr marL="0" indent="0">
              <a:buNone/>
            </a:pPr>
            <a:r>
              <a:rPr lang="en-US" dirty="0">
                <a:solidFill>
                  <a:srgbClr val="000000"/>
                </a:solidFill>
                <a:effectLst/>
                <a:latin typeface="Menlo" panose="020B0609030804020204" pitchFamily="49" charset="0"/>
              </a:rPr>
              <a:t>('emperor', 0.6989730596542358), </a:t>
            </a:r>
          </a:p>
          <a:p>
            <a:pPr marL="0" indent="0">
              <a:buNone/>
            </a:pPr>
            <a:r>
              <a:rPr lang="en-US" dirty="0">
                <a:solidFill>
                  <a:srgbClr val="000000"/>
                </a:solidFill>
                <a:effectLst/>
                <a:latin typeface="Menlo" panose="020B0609030804020204" pitchFamily="49" charset="0"/>
              </a:rPr>
              <a:t>('grandson', 0.6946032047271729), ('wife', 0.6925390362739563), ('consort', 0.6895833611488342), ('family', 0.6888480186462402), ('cousin', 0.6867153644561768), ('marriage', 0.6804890632629395)]</a:t>
            </a:r>
          </a:p>
        </p:txBody>
      </p:sp>
    </p:spTree>
    <p:extLst>
      <p:ext uri="{BB962C8B-B14F-4D97-AF65-F5344CB8AC3E}">
        <p14:creationId xmlns:p14="http://schemas.microsoft.com/office/powerpoint/2010/main" val="129317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6EF1-C903-F08A-F06A-86B11234C7C3}"/>
              </a:ext>
            </a:extLst>
          </p:cNvPr>
          <p:cNvSpPr>
            <a:spLocks noGrp="1"/>
          </p:cNvSpPr>
          <p:nvPr>
            <p:ph type="title"/>
          </p:nvPr>
        </p:nvSpPr>
        <p:spPr/>
        <p:txBody>
          <a:bodyPr/>
          <a:lstStyle/>
          <a:p>
            <a:r>
              <a:rPr lang="en-US" dirty="0"/>
              <a:t>Last Time: Masked Language Modeling</a:t>
            </a:r>
          </a:p>
        </p:txBody>
      </p:sp>
      <p:sp>
        <p:nvSpPr>
          <p:cNvPr id="3" name="Content Placeholder 2">
            <a:extLst>
              <a:ext uri="{FF2B5EF4-FFF2-40B4-BE49-F238E27FC236}">
                <a16:creationId xmlns:a16="http://schemas.microsoft.com/office/drawing/2014/main" id="{4DB42ADD-1039-E929-36B9-72FA35A248EF}"/>
              </a:ext>
            </a:extLst>
          </p:cNvPr>
          <p:cNvSpPr>
            <a:spLocks noGrp="1"/>
          </p:cNvSpPr>
          <p:nvPr>
            <p:ph idx="1"/>
          </p:nvPr>
        </p:nvSpPr>
        <p:spPr>
          <a:xfrm>
            <a:off x="838200" y="1825625"/>
            <a:ext cx="10515600" cy="4667250"/>
          </a:xfrm>
        </p:spPr>
        <p:txBody>
          <a:bodyPr>
            <a:normAutofit fontScale="85000" lnSpcReduction="20000"/>
          </a:bodyPr>
          <a:lstStyle/>
          <a:p>
            <a:pPr marL="0" indent="0" algn="l">
              <a:buNone/>
            </a:pPr>
            <a:r>
              <a:rPr lang="en-US" sz="26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&gt;&gt;&gt; from transformers import pipeline</a:t>
            </a:r>
          </a:p>
          <a:p>
            <a:pPr marL="0" indent="0" algn="l">
              <a:buNone/>
            </a:pPr>
            <a:r>
              <a:rPr lang="en-US" sz="26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&gt;&gt;&gt; </a:t>
            </a:r>
            <a:r>
              <a:rPr lang="en-US" sz="2600" b="0" i="0" u="none" strike="noStrike" dirty="0" err="1">
                <a:solidFill>
                  <a:srgbClr val="050505"/>
                </a:solidFill>
                <a:effectLst/>
                <a:latin typeface="Menlo" panose="020B0609030804020204" pitchFamily="49" charset="0"/>
                <a:ea typeface="Menlo" panose="020B0609030804020204" pitchFamily="49" charset="0"/>
                <a:cs typeface="Menlo" panose="020B0609030804020204" pitchFamily="49" charset="0"/>
              </a:rPr>
              <a:t>classifier_large</a:t>
            </a:r>
            <a:r>
              <a:rPr lang="en-US" sz="26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 = pipeline("fill-mask", model='</a:t>
            </a:r>
            <a:r>
              <a:rPr lang="en-US" sz="2600" b="0" i="0" u="none" strike="noStrike" dirty="0" err="1">
                <a:solidFill>
                  <a:srgbClr val="050505"/>
                </a:solidFill>
                <a:effectLst/>
                <a:latin typeface="Menlo" panose="020B0609030804020204" pitchFamily="49" charset="0"/>
                <a:ea typeface="Menlo" panose="020B0609030804020204" pitchFamily="49" charset="0"/>
                <a:cs typeface="Menlo" panose="020B0609030804020204" pitchFamily="49" charset="0"/>
              </a:rPr>
              <a:t>roberta</a:t>
            </a:r>
            <a:r>
              <a:rPr lang="en-US" sz="26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-large')</a:t>
            </a:r>
          </a:p>
          <a:p>
            <a:pPr marL="0" indent="0" algn="l">
              <a:buNone/>
            </a:pPr>
            <a:r>
              <a:rPr lang="en-US" sz="26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&gt;&gt;&gt; ['{} {:.2f}'.format(answer['sequence'],answer['score']) for answer in </a:t>
            </a:r>
            <a:r>
              <a:rPr lang="en-US" sz="2600" b="0" i="0" u="none" strike="noStrike" dirty="0" err="1">
                <a:solidFill>
                  <a:srgbClr val="050505"/>
                </a:solidFill>
                <a:effectLst/>
                <a:latin typeface="Menlo" panose="020B0609030804020204" pitchFamily="49" charset="0"/>
                <a:ea typeface="Menlo" panose="020B0609030804020204" pitchFamily="49" charset="0"/>
                <a:cs typeface="Menlo" panose="020B0609030804020204" pitchFamily="49" charset="0"/>
              </a:rPr>
              <a:t>classifier_large</a:t>
            </a:r>
            <a:r>
              <a:rPr lang="en-US" sz="26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a:t>
            </a:r>
            <a:r>
              <a:rPr lang="en-US" sz="2600" b="0" i="0" u="none" strike="noStrike" dirty="0">
                <a:solidFill>
                  <a:schemeClr val="accent1"/>
                </a:solidFill>
                <a:effectLst/>
                <a:latin typeface="Menlo" panose="020B0609030804020204" pitchFamily="49" charset="0"/>
                <a:ea typeface="Menlo" panose="020B0609030804020204" pitchFamily="49" charset="0"/>
                <a:cs typeface="Menlo" panose="020B0609030804020204" pitchFamily="49" charset="0"/>
              </a:rPr>
              <a:t>Noam Chomsky is a &lt;mask&gt;.</a:t>
            </a:r>
            <a:r>
              <a:rPr lang="en-US" sz="26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 </a:t>
            </a:r>
            <a:r>
              <a:rPr lang="en-US" sz="2600" b="0" i="0" u="none" strike="noStrike" dirty="0" err="1">
                <a:solidFill>
                  <a:srgbClr val="050505"/>
                </a:solidFill>
                <a:effectLst/>
                <a:latin typeface="Menlo" panose="020B0609030804020204" pitchFamily="49" charset="0"/>
                <a:ea typeface="Menlo" panose="020B0609030804020204" pitchFamily="49" charset="0"/>
                <a:cs typeface="Menlo" panose="020B0609030804020204" pitchFamily="49" charset="0"/>
              </a:rPr>
              <a:t>top_k</a:t>
            </a:r>
            <a:r>
              <a:rPr lang="en-US" sz="26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=7)]</a:t>
            </a:r>
          </a:p>
          <a:p>
            <a:pPr marL="514350" indent="-514350" algn="l">
              <a:buFont typeface="+mj-lt"/>
              <a:buAutoNum type="arabicPeriod"/>
            </a:pPr>
            <a:r>
              <a:rPr lang="en-US"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['Noam Chomsky is a genius. 0.09', </a:t>
            </a:r>
          </a:p>
          <a:p>
            <a:pPr marL="514350" indent="-514350" algn="l">
              <a:buFont typeface="+mj-lt"/>
              <a:buAutoNum type="arabicPeriod"/>
            </a:pPr>
            <a:r>
              <a:rPr lang="en-US"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'Noam Chomsky is a radical. 0.04', </a:t>
            </a:r>
          </a:p>
          <a:p>
            <a:pPr marL="514350" indent="-514350" algn="l">
              <a:buFont typeface="+mj-lt"/>
              <a:buAutoNum type="arabicPeriod"/>
            </a:pPr>
            <a:r>
              <a:rPr lang="en-US"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'Noam Chomsky is a whistleblower. 0.04', </a:t>
            </a:r>
          </a:p>
          <a:p>
            <a:pPr marL="514350" indent="-514350" algn="l">
              <a:buFont typeface="+mj-lt"/>
              <a:buAutoNum type="arabicPeriod"/>
            </a:pPr>
            <a:r>
              <a:rPr lang="en-US"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'Noam Chomsky is a visionary. 0.04', </a:t>
            </a:r>
          </a:p>
          <a:p>
            <a:pPr marL="514350" indent="-514350" algn="l">
              <a:buFont typeface="+mj-lt"/>
              <a:buAutoNum type="arabicPeriod"/>
            </a:pPr>
            <a:r>
              <a:rPr lang="en-US"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'Noam Chomsky is a prophet. 0.03', </a:t>
            </a:r>
          </a:p>
          <a:p>
            <a:pPr marL="514350" indent="-514350" algn="l">
              <a:buFont typeface="+mj-lt"/>
              <a:buAutoNum type="arabicPeriod"/>
            </a:pPr>
            <a:r>
              <a:rPr lang="en-US"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'Noam Chomsky is a liar. 0.03', </a:t>
            </a:r>
          </a:p>
          <a:p>
            <a:pPr marL="514350" indent="-514350" algn="l">
              <a:buFont typeface="+mj-lt"/>
              <a:buAutoNum type="arabicPeriod"/>
            </a:pPr>
            <a:r>
              <a:rPr lang="en-US"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'Noam Chomsky is a revolutionary. 0.03']</a:t>
            </a:r>
          </a:p>
        </p:txBody>
      </p:sp>
    </p:spTree>
    <p:extLst>
      <p:ext uri="{BB962C8B-B14F-4D97-AF65-F5344CB8AC3E}">
        <p14:creationId xmlns:p14="http://schemas.microsoft.com/office/powerpoint/2010/main" val="277875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702BB64-1170-4AF5-F937-111180887862}"/>
              </a:ext>
            </a:extLst>
          </p:cNvPr>
          <p:cNvPicPr>
            <a:picLocks noGrp="1" noChangeAspect="1"/>
          </p:cNvPicPr>
          <p:nvPr>
            <p:ph idx="1"/>
          </p:nvPr>
        </p:nvPicPr>
        <p:blipFill>
          <a:blip r:embed="rId2"/>
          <a:stretch>
            <a:fillRect/>
          </a:stretch>
        </p:blipFill>
        <p:spPr>
          <a:xfrm>
            <a:off x="2396921" y="921923"/>
            <a:ext cx="9552061" cy="5489819"/>
          </a:xfrm>
        </p:spPr>
      </p:pic>
      <p:sp>
        <p:nvSpPr>
          <p:cNvPr id="2" name="Title 1">
            <a:extLst>
              <a:ext uri="{FF2B5EF4-FFF2-40B4-BE49-F238E27FC236}">
                <a16:creationId xmlns:a16="http://schemas.microsoft.com/office/drawing/2014/main" id="{0BAE8699-E116-E1B5-CF16-1ACB4B5A1A39}"/>
              </a:ext>
            </a:extLst>
          </p:cNvPr>
          <p:cNvSpPr>
            <a:spLocks noGrp="1"/>
          </p:cNvSpPr>
          <p:nvPr>
            <p:ph type="title"/>
          </p:nvPr>
        </p:nvSpPr>
        <p:spPr>
          <a:xfrm>
            <a:off x="640080" y="640080"/>
            <a:ext cx="2752354" cy="2709275"/>
          </a:xfrm>
          <a:prstGeom prst="rect">
            <a:avLst/>
          </a:prstGeom>
          <a:solidFill>
            <a:srgbClr val="64633C"/>
          </a:solidFill>
          <a:ln>
            <a:solidFill>
              <a:srgbClr val="64633C"/>
            </a:solidFill>
          </a:ln>
        </p:spPr>
        <p:txBody>
          <a:bodyPr vert="horz" lIns="91440" tIns="45720" rIns="91440" bIns="45720" rtlCol="0" anchor="ctr">
            <a:normAutofit/>
          </a:bodyPr>
          <a:lstStyle/>
          <a:p>
            <a:pPr algn="ctr"/>
            <a:r>
              <a:rPr lang="en-US" sz="2800" kern="1200" dirty="0">
                <a:solidFill>
                  <a:srgbClr val="FFFFFF"/>
                </a:solidFill>
                <a:latin typeface="+mj-lt"/>
                <a:ea typeface="+mj-ea"/>
                <a:cs typeface="+mj-cs"/>
              </a:rPr>
              <a:t>3Blue1Brown YouTube video</a:t>
            </a:r>
          </a:p>
        </p:txBody>
      </p:sp>
    </p:spTree>
    <p:extLst>
      <p:ext uri="{BB962C8B-B14F-4D97-AF65-F5344CB8AC3E}">
        <p14:creationId xmlns:p14="http://schemas.microsoft.com/office/powerpoint/2010/main" val="2368789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3CF2-521B-72B3-39DA-C733143E3A4A}"/>
              </a:ext>
            </a:extLst>
          </p:cNvPr>
          <p:cNvSpPr>
            <a:spLocks noGrp="1"/>
          </p:cNvSpPr>
          <p:nvPr>
            <p:ph type="title"/>
          </p:nvPr>
        </p:nvSpPr>
        <p:spPr/>
        <p:txBody>
          <a:bodyPr/>
          <a:lstStyle/>
          <a:p>
            <a:r>
              <a:rPr lang="en-US" dirty="0"/>
              <a:t>Similar vectors</a:t>
            </a:r>
          </a:p>
        </p:txBody>
      </p:sp>
      <p:sp>
        <p:nvSpPr>
          <p:cNvPr id="3" name="Content Placeholder 2">
            <a:extLst>
              <a:ext uri="{FF2B5EF4-FFF2-40B4-BE49-F238E27FC236}">
                <a16:creationId xmlns:a16="http://schemas.microsoft.com/office/drawing/2014/main" id="{141314D8-2951-995B-B5B0-C8F12169CF75}"/>
              </a:ext>
            </a:extLst>
          </p:cNvPr>
          <p:cNvSpPr>
            <a:spLocks noGrp="1"/>
          </p:cNvSpPr>
          <p:nvPr>
            <p:ph idx="1"/>
          </p:nvPr>
        </p:nvSpPr>
        <p:spPr>
          <a:xfrm>
            <a:off x="838200" y="1977081"/>
            <a:ext cx="10859814" cy="4515794"/>
          </a:xfrm>
        </p:spPr>
        <p:txBody>
          <a:bodyPr>
            <a:normAutofit fontScale="40000" lnSpcReduction="20000"/>
          </a:bodyPr>
          <a:lstStyle/>
          <a:p>
            <a:pPr marL="0" indent="0">
              <a:buNone/>
            </a:pPr>
            <a:r>
              <a:rPr lang="en-US" sz="4000" dirty="0">
                <a:solidFill>
                  <a:srgbClr val="000000"/>
                </a:solidFill>
                <a:effectLst/>
                <a:latin typeface="Menlo" panose="020B0609030804020204" pitchFamily="49" charset="0"/>
              </a:rPr>
              <a:t>&gt;&gt;&gt; </a:t>
            </a:r>
            <a:r>
              <a:rPr lang="en-US" sz="4000" dirty="0" err="1">
                <a:solidFill>
                  <a:srgbClr val="000000"/>
                </a:solidFill>
                <a:effectLst/>
                <a:latin typeface="Menlo" panose="020B0609030804020204" pitchFamily="49" charset="0"/>
              </a:rPr>
              <a:t>model.most_similar</a:t>
            </a:r>
            <a:r>
              <a:rPr lang="en-US" sz="4000" dirty="0">
                <a:solidFill>
                  <a:srgbClr val="000000"/>
                </a:solidFill>
                <a:effectLst/>
                <a:latin typeface="Menlo" panose="020B0609030804020204" pitchFamily="49" charset="0"/>
              </a:rPr>
              <a:t>(positive=['</a:t>
            </a:r>
            <a:r>
              <a:rPr lang="en-US" sz="4000" dirty="0" err="1">
                <a:solidFill>
                  <a:srgbClr val="000000"/>
                </a:solidFill>
                <a:effectLst/>
                <a:latin typeface="Menlo" panose="020B0609030804020204" pitchFamily="49" charset="0"/>
              </a:rPr>
              <a:t>hitler</a:t>
            </a:r>
            <a:r>
              <a:rPr lang="en-US" sz="4000" dirty="0">
                <a:solidFill>
                  <a:srgbClr val="000000"/>
                </a:solidFill>
                <a:effectLst/>
                <a:latin typeface="Menlo" panose="020B0609030804020204" pitchFamily="49" charset="0"/>
              </a:rPr>
              <a:t>','</a:t>
            </a:r>
            <a:r>
              <a:rPr lang="en-US" sz="4000" dirty="0" err="1">
                <a:solidFill>
                  <a:srgbClr val="000000"/>
                </a:solidFill>
                <a:effectLst/>
                <a:latin typeface="Menlo" panose="020B0609030804020204" pitchFamily="49" charset="0"/>
              </a:rPr>
              <a:t>italy</a:t>
            </a:r>
            <a:r>
              <a:rPr lang="en-US" sz="4000" dirty="0">
                <a:solidFill>
                  <a:srgbClr val="000000"/>
                </a:solidFill>
                <a:effectLst/>
                <a:latin typeface="Menlo" panose="020B0609030804020204" pitchFamily="49" charset="0"/>
              </a:rPr>
              <a:t>'],negative=['</a:t>
            </a:r>
            <a:r>
              <a:rPr lang="en-US" sz="4000" dirty="0" err="1">
                <a:solidFill>
                  <a:srgbClr val="000000"/>
                </a:solidFill>
                <a:effectLst/>
                <a:latin typeface="Menlo" panose="020B0609030804020204" pitchFamily="49" charset="0"/>
              </a:rPr>
              <a:t>germany</a:t>
            </a:r>
            <a:r>
              <a:rPr lang="en-US" sz="4000" dirty="0">
                <a:solidFill>
                  <a:srgbClr val="000000"/>
                </a:solidFill>
                <a:effectLst/>
                <a:latin typeface="Menlo" panose="020B0609030804020204" pitchFamily="49" charset="0"/>
              </a:rPr>
              <a:t>'], </a:t>
            </a:r>
            <a:r>
              <a:rPr lang="en-US" sz="4000" dirty="0" err="1">
                <a:solidFill>
                  <a:srgbClr val="000000"/>
                </a:solidFill>
                <a:effectLst/>
                <a:latin typeface="Menlo" panose="020B0609030804020204" pitchFamily="49" charset="0"/>
              </a:rPr>
              <a:t>topn</a:t>
            </a:r>
            <a:r>
              <a:rPr lang="en-US" sz="4000" dirty="0">
                <a:solidFill>
                  <a:srgbClr val="000000"/>
                </a:solidFill>
                <a:effectLst/>
                <a:latin typeface="Menlo" panose="020B0609030804020204" pitchFamily="49" charset="0"/>
              </a:rPr>
              <a:t>=20)</a:t>
            </a:r>
          </a:p>
          <a:p>
            <a:pPr marL="0" indent="0">
              <a:buNone/>
            </a:pPr>
            <a:r>
              <a:rPr lang="en-US" sz="3800" dirty="0">
                <a:solidFill>
                  <a:srgbClr val="000000"/>
                </a:solidFill>
                <a:effectLst/>
                <a:latin typeface="Menlo" panose="020B0609030804020204" pitchFamily="49" charset="0"/>
              </a:rPr>
              <a:t>[('</a:t>
            </a:r>
            <a:r>
              <a:rPr lang="en-US" sz="3800" dirty="0" err="1">
                <a:solidFill>
                  <a:srgbClr val="000000"/>
                </a:solidFill>
                <a:effectLst/>
                <a:latin typeface="Menlo" panose="020B0609030804020204" pitchFamily="49" charset="0"/>
              </a:rPr>
              <a:t>mussolini</a:t>
            </a:r>
            <a:r>
              <a:rPr lang="en-US" sz="3800" dirty="0">
                <a:solidFill>
                  <a:srgbClr val="000000"/>
                </a:solidFill>
                <a:effectLst/>
                <a:latin typeface="Menlo" panose="020B0609030804020204" pitchFamily="49" charset="0"/>
              </a:rPr>
              <a:t>', 0.8580144047737122), </a:t>
            </a:r>
          </a:p>
          <a:p>
            <a:pPr marL="0" indent="0">
              <a:buNone/>
            </a:pPr>
            <a:r>
              <a:rPr lang="en-US" sz="3800" dirty="0">
                <a:solidFill>
                  <a:srgbClr val="000000"/>
                </a:solidFill>
                <a:effectLst/>
                <a:latin typeface="Menlo" panose="020B0609030804020204" pitchFamily="49" charset="0"/>
              </a:rPr>
              <a:t>('fascist', 0.711699366569519), </a:t>
            </a:r>
          </a:p>
          <a:p>
            <a:pPr marL="0" indent="0">
              <a:buNone/>
            </a:pPr>
            <a:r>
              <a:rPr lang="en-US" sz="3800" dirty="0">
                <a:solidFill>
                  <a:srgbClr val="000000"/>
                </a:solidFill>
                <a:effectLst/>
                <a:latin typeface="Menlo" panose="020B0609030804020204" pitchFamily="49" charset="0"/>
              </a:rPr>
              <a:t>('napoleon', 0.67445307970047), </a:t>
            </a:r>
          </a:p>
          <a:p>
            <a:pPr marL="0" indent="0">
              <a:buNone/>
            </a:pPr>
            <a:r>
              <a:rPr lang="en-US" sz="3800" dirty="0">
                <a:solidFill>
                  <a:srgbClr val="000000"/>
                </a:solidFill>
                <a:effectLst/>
                <a:latin typeface="Menlo" panose="020B0609030804020204" pitchFamily="49" charset="0"/>
              </a:rPr>
              <a:t>('</a:t>
            </a:r>
            <a:r>
              <a:rPr lang="en-US" sz="3800" dirty="0" err="1">
                <a:solidFill>
                  <a:srgbClr val="000000"/>
                </a:solidFill>
                <a:effectLst/>
                <a:latin typeface="Menlo" panose="020B0609030804020204" pitchFamily="49" charset="0"/>
              </a:rPr>
              <a:t>rome</a:t>
            </a:r>
            <a:r>
              <a:rPr lang="en-US" sz="3800" dirty="0">
                <a:solidFill>
                  <a:srgbClr val="000000"/>
                </a:solidFill>
                <a:effectLst/>
                <a:latin typeface="Menlo" panose="020B0609030804020204" pitchFamily="49" charset="0"/>
              </a:rPr>
              <a:t>', 0.656495988368988), </a:t>
            </a:r>
          </a:p>
          <a:p>
            <a:pPr marL="0" indent="0">
              <a:buNone/>
            </a:pPr>
            <a:r>
              <a:rPr lang="en-US" sz="3800" dirty="0">
                <a:solidFill>
                  <a:srgbClr val="000000"/>
                </a:solidFill>
                <a:effectLst/>
                <a:latin typeface="Menlo" panose="020B0609030804020204" pitchFamily="49" charset="0"/>
              </a:rPr>
              <a:t>('</a:t>
            </a:r>
            <a:r>
              <a:rPr lang="en-US" sz="3800" dirty="0" err="1">
                <a:solidFill>
                  <a:srgbClr val="000000"/>
                </a:solidFill>
                <a:effectLst/>
                <a:latin typeface="Menlo" panose="020B0609030804020204" pitchFamily="49" charset="0"/>
              </a:rPr>
              <a:t>adolf</a:t>
            </a:r>
            <a:r>
              <a:rPr lang="en-US" sz="3800" dirty="0">
                <a:solidFill>
                  <a:srgbClr val="000000"/>
                </a:solidFill>
                <a:effectLst/>
                <a:latin typeface="Menlo" panose="020B0609030804020204" pitchFamily="49" charset="0"/>
              </a:rPr>
              <a:t>', 0.6526973247528076), </a:t>
            </a:r>
          </a:p>
          <a:p>
            <a:pPr marL="0" indent="0">
              <a:buNone/>
            </a:pPr>
            <a:r>
              <a:rPr lang="en-US" sz="3800" dirty="0">
                <a:solidFill>
                  <a:srgbClr val="000000"/>
                </a:solidFill>
                <a:effectLst/>
                <a:latin typeface="Menlo" panose="020B0609030804020204" pitchFamily="49" charset="0"/>
              </a:rPr>
              <a:t>('</a:t>
            </a:r>
            <a:r>
              <a:rPr lang="en-US" sz="3800" dirty="0" err="1">
                <a:solidFill>
                  <a:srgbClr val="000000"/>
                </a:solidFill>
                <a:effectLst/>
                <a:latin typeface="Menlo" panose="020B0609030804020204" pitchFamily="49" charset="0"/>
              </a:rPr>
              <a:t>stalin</a:t>
            </a:r>
            <a:r>
              <a:rPr lang="en-US" sz="3800" dirty="0">
                <a:solidFill>
                  <a:srgbClr val="000000"/>
                </a:solidFill>
                <a:effectLst/>
                <a:latin typeface="Menlo" panose="020B0609030804020204" pitchFamily="49" charset="0"/>
              </a:rPr>
              <a:t>', 0.651793897151947), </a:t>
            </a:r>
          </a:p>
          <a:p>
            <a:pPr marL="0" indent="0">
              <a:buNone/>
            </a:pPr>
            <a:r>
              <a:rPr lang="en-US" sz="3800" dirty="0">
                <a:solidFill>
                  <a:srgbClr val="000000"/>
                </a:solidFill>
                <a:effectLst/>
                <a:latin typeface="Menlo" panose="020B0609030804020204" pitchFamily="49" charset="0"/>
              </a:rPr>
              <a:t>('doge', 0.6322624683380127), </a:t>
            </a:r>
          </a:p>
          <a:p>
            <a:pPr marL="0" indent="0">
              <a:buNone/>
            </a:pPr>
            <a:r>
              <a:rPr lang="en-US" sz="3800" dirty="0">
                <a:solidFill>
                  <a:srgbClr val="000000"/>
                </a:solidFill>
                <a:effectLst/>
                <a:latin typeface="Menlo" panose="020B0609030804020204" pitchFamily="49" charset="0"/>
              </a:rPr>
              <a:t>('emperor', 0.6307336091995239), </a:t>
            </a:r>
          </a:p>
          <a:p>
            <a:pPr marL="0" indent="0">
              <a:buNone/>
            </a:pPr>
            <a:r>
              <a:rPr lang="en-US" sz="3800" dirty="0">
                <a:solidFill>
                  <a:srgbClr val="000000"/>
                </a:solidFill>
                <a:effectLst/>
                <a:latin typeface="Menlo" panose="020B0609030804020204" pitchFamily="49" charset="0"/>
              </a:rPr>
              <a:t>('</a:t>
            </a:r>
            <a:r>
              <a:rPr lang="en-US" sz="3800" dirty="0" err="1">
                <a:solidFill>
                  <a:srgbClr val="000000"/>
                </a:solidFill>
                <a:effectLst/>
                <a:latin typeface="Menlo" panose="020B0609030804020204" pitchFamily="49" charset="0"/>
              </a:rPr>
              <a:t>ceausescu</a:t>
            </a:r>
            <a:r>
              <a:rPr lang="en-US" sz="3800" dirty="0">
                <a:solidFill>
                  <a:srgbClr val="000000"/>
                </a:solidFill>
                <a:effectLst/>
                <a:latin typeface="Menlo" panose="020B0609030804020204" pitchFamily="49" charset="0"/>
              </a:rPr>
              <a:t>', 0.6272734999656677), </a:t>
            </a:r>
          </a:p>
          <a:p>
            <a:pPr marL="0" indent="0">
              <a:buNone/>
            </a:pPr>
            <a:r>
              <a:rPr lang="en-US" sz="3800" dirty="0">
                <a:solidFill>
                  <a:srgbClr val="000000"/>
                </a:solidFill>
                <a:effectLst/>
                <a:latin typeface="Menlo" panose="020B0609030804020204" pitchFamily="49" charset="0"/>
              </a:rPr>
              <a:t>('proclaimed', 0.6267078518867493), </a:t>
            </a:r>
          </a:p>
          <a:p>
            <a:pPr marL="0" indent="0">
              <a:buNone/>
            </a:pPr>
            <a:r>
              <a:rPr lang="en-US" sz="3800" dirty="0">
                <a:solidFill>
                  <a:srgbClr val="000000"/>
                </a:solidFill>
                <a:effectLst/>
                <a:latin typeface="Menlo" panose="020B0609030804020204" pitchFamily="49" charset="0"/>
              </a:rPr>
              <a:t>('fascism', 0.6257486343383789), </a:t>
            </a:r>
          </a:p>
          <a:p>
            <a:pPr marL="0" indent="0">
              <a:buNone/>
            </a:pPr>
            <a:r>
              <a:rPr lang="en-US" sz="3800" dirty="0">
                <a:solidFill>
                  <a:srgbClr val="000000"/>
                </a:solidFill>
                <a:effectLst/>
                <a:latin typeface="Menlo" panose="020B0609030804020204" pitchFamily="49" charset="0"/>
              </a:rPr>
              <a:t>('dictator', 0.6254255175590515), </a:t>
            </a:r>
          </a:p>
          <a:p>
            <a:pPr marL="0" indent="0">
              <a:buNone/>
            </a:pPr>
            <a:r>
              <a:rPr lang="en-US" sz="3800" dirty="0">
                <a:solidFill>
                  <a:srgbClr val="000000"/>
                </a:solidFill>
                <a:effectLst/>
                <a:latin typeface="Menlo" panose="020B0609030804020204" pitchFamily="49" charset="0"/>
              </a:rPr>
              <a:t>('homage', 0.6243410706520081), ('</a:t>
            </a:r>
            <a:r>
              <a:rPr lang="en-US" sz="3800" dirty="0" err="1">
                <a:solidFill>
                  <a:srgbClr val="000000"/>
                </a:solidFill>
                <a:effectLst/>
                <a:latin typeface="Menlo" panose="020B0609030804020204" pitchFamily="49" charset="0"/>
              </a:rPr>
              <a:t>giuseppe</a:t>
            </a:r>
            <a:r>
              <a:rPr lang="en-US" sz="3800" dirty="0">
                <a:solidFill>
                  <a:srgbClr val="000000"/>
                </a:solidFill>
                <a:effectLst/>
                <a:latin typeface="Menlo" panose="020B0609030804020204" pitchFamily="49" charset="0"/>
              </a:rPr>
              <a:t>', 0.6230704188346863), ('</a:t>
            </a:r>
            <a:r>
              <a:rPr lang="en-US" sz="3800" dirty="0" err="1">
                <a:solidFill>
                  <a:srgbClr val="000000"/>
                </a:solidFill>
                <a:effectLst/>
                <a:latin typeface="Menlo" panose="020B0609030804020204" pitchFamily="49" charset="0"/>
              </a:rPr>
              <a:t>fellini</a:t>
            </a:r>
            <a:r>
              <a:rPr lang="en-US" sz="3800" dirty="0">
                <a:solidFill>
                  <a:srgbClr val="000000"/>
                </a:solidFill>
                <a:effectLst/>
                <a:latin typeface="Menlo" panose="020B0609030804020204" pitchFamily="49" charset="0"/>
              </a:rPr>
              <a:t>', 0.6197739839553833), ('</a:t>
            </a:r>
            <a:r>
              <a:rPr lang="en-US" sz="3800" dirty="0" err="1">
                <a:solidFill>
                  <a:srgbClr val="000000"/>
                </a:solidFill>
                <a:effectLst/>
                <a:latin typeface="Menlo" panose="020B0609030804020204" pitchFamily="49" charset="0"/>
              </a:rPr>
              <a:t>pietro</a:t>
            </a:r>
            <a:r>
              <a:rPr lang="en-US" sz="3800" dirty="0">
                <a:solidFill>
                  <a:srgbClr val="000000"/>
                </a:solidFill>
                <a:effectLst/>
                <a:latin typeface="Menlo" panose="020B0609030804020204" pitchFamily="49" charset="0"/>
              </a:rPr>
              <a:t>', 0.6187384724617004), ('</a:t>
            </a:r>
            <a:r>
              <a:rPr lang="en-US" sz="3800" dirty="0" err="1">
                <a:solidFill>
                  <a:srgbClr val="000000"/>
                </a:solidFill>
                <a:effectLst/>
                <a:latin typeface="Menlo" panose="020B0609030804020204" pitchFamily="49" charset="0"/>
              </a:rPr>
              <a:t>venice</a:t>
            </a:r>
            <a:r>
              <a:rPr lang="en-US" sz="3800" dirty="0">
                <a:solidFill>
                  <a:srgbClr val="000000"/>
                </a:solidFill>
                <a:effectLst/>
                <a:latin typeface="Menlo" panose="020B0609030804020204" pitchFamily="49" charset="0"/>
              </a:rPr>
              <a:t>', 0.6160908937454224), ('</a:t>
            </a:r>
            <a:r>
              <a:rPr lang="en-US" sz="3800" dirty="0" err="1">
                <a:solidFill>
                  <a:srgbClr val="000000"/>
                </a:solidFill>
                <a:effectLst/>
                <a:latin typeface="Menlo" panose="020B0609030804020204" pitchFamily="49" charset="0"/>
              </a:rPr>
              <a:t>bonaparte</a:t>
            </a:r>
            <a:r>
              <a:rPr lang="en-US" sz="3800" dirty="0">
                <a:solidFill>
                  <a:srgbClr val="000000"/>
                </a:solidFill>
                <a:effectLst/>
                <a:latin typeface="Menlo" panose="020B0609030804020204" pitchFamily="49" charset="0"/>
              </a:rPr>
              <a:t>', 0.6150253415107727), ('</a:t>
            </a:r>
            <a:r>
              <a:rPr lang="en-US" sz="3800" dirty="0" err="1">
                <a:solidFill>
                  <a:srgbClr val="000000"/>
                </a:solidFill>
                <a:effectLst/>
                <a:latin typeface="Menlo" panose="020B0609030804020204" pitchFamily="49" charset="0"/>
              </a:rPr>
              <a:t>nero</a:t>
            </a:r>
            <a:r>
              <a:rPr lang="en-US" sz="3800" dirty="0">
                <a:solidFill>
                  <a:srgbClr val="000000"/>
                </a:solidFill>
                <a:effectLst/>
                <a:latin typeface="Menlo" panose="020B0609030804020204" pitchFamily="49" charset="0"/>
              </a:rPr>
              <a:t>', 0.6028982400894165), ('</a:t>
            </a:r>
            <a:r>
              <a:rPr lang="en-US" sz="3800" dirty="0" err="1">
                <a:solidFill>
                  <a:srgbClr val="000000"/>
                </a:solidFill>
                <a:effectLst/>
                <a:latin typeface="Menlo" panose="020B0609030804020204" pitchFamily="49" charset="0"/>
              </a:rPr>
              <a:t>guevara</a:t>
            </a:r>
            <a:r>
              <a:rPr lang="en-US" sz="3800" dirty="0">
                <a:solidFill>
                  <a:srgbClr val="000000"/>
                </a:solidFill>
                <a:effectLst/>
                <a:latin typeface="Menlo" panose="020B0609030804020204" pitchFamily="49" charset="0"/>
              </a:rPr>
              <a:t>', 0.601508378982544)]</a:t>
            </a:r>
          </a:p>
        </p:txBody>
      </p:sp>
    </p:spTree>
    <p:extLst>
      <p:ext uri="{BB962C8B-B14F-4D97-AF65-F5344CB8AC3E}">
        <p14:creationId xmlns:p14="http://schemas.microsoft.com/office/powerpoint/2010/main" val="4118644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the same function&#10;&#10;Description automatically generated with medium confidence">
            <a:extLst>
              <a:ext uri="{FF2B5EF4-FFF2-40B4-BE49-F238E27FC236}">
                <a16:creationId xmlns:a16="http://schemas.microsoft.com/office/drawing/2014/main" id="{DE94BC90-26F3-F858-D811-1BE8AC6B39E9}"/>
              </a:ext>
            </a:extLst>
          </p:cNvPr>
          <p:cNvPicPr>
            <a:picLocks noGrp="1" noChangeAspect="1"/>
          </p:cNvPicPr>
          <p:nvPr>
            <p:ph idx="1"/>
          </p:nvPr>
        </p:nvPicPr>
        <p:blipFill>
          <a:blip r:embed="rId2"/>
          <a:stretch>
            <a:fillRect/>
          </a:stretch>
        </p:blipFill>
        <p:spPr>
          <a:xfrm>
            <a:off x="3165956" y="1132618"/>
            <a:ext cx="8647103" cy="4877940"/>
          </a:xfrm>
        </p:spPr>
      </p:pic>
      <p:sp>
        <p:nvSpPr>
          <p:cNvPr id="2" name="Title 1">
            <a:extLst>
              <a:ext uri="{FF2B5EF4-FFF2-40B4-BE49-F238E27FC236}">
                <a16:creationId xmlns:a16="http://schemas.microsoft.com/office/drawing/2014/main" id="{F2E11398-5CE5-B4CE-1894-34AFE5E20614}"/>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3Blue1Brown YouTube video</a:t>
            </a:r>
          </a:p>
        </p:txBody>
      </p:sp>
    </p:spTree>
    <p:extLst>
      <p:ext uri="{BB962C8B-B14F-4D97-AF65-F5344CB8AC3E}">
        <p14:creationId xmlns:p14="http://schemas.microsoft.com/office/powerpoint/2010/main" val="2317776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53CF2-521B-72B3-39DA-C733143E3A4A}"/>
              </a:ext>
            </a:extLst>
          </p:cNvPr>
          <p:cNvSpPr>
            <a:spLocks noGrp="1"/>
          </p:cNvSpPr>
          <p:nvPr>
            <p:ph type="title"/>
          </p:nvPr>
        </p:nvSpPr>
        <p:spPr/>
        <p:txBody>
          <a:bodyPr/>
          <a:lstStyle/>
          <a:p>
            <a:r>
              <a:rPr lang="en-US" dirty="0"/>
              <a:t>Similar vectors</a:t>
            </a:r>
          </a:p>
        </p:txBody>
      </p:sp>
      <p:sp>
        <p:nvSpPr>
          <p:cNvPr id="3" name="Content Placeholder 2">
            <a:extLst>
              <a:ext uri="{FF2B5EF4-FFF2-40B4-BE49-F238E27FC236}">
                <a16:creationId xmlns:a16="http://schemas.microsoft.com/office/drawing/2014/main" id="{141314D8-2951-995B-B5B0-C8F12169CF75}"/>
              </a:ext>
            </a:extLst>
          </p:cNvPr>
          <p:cNvSpPr>
            <a:spLocks noGrp="1"/>
          </p:cNvSpPr>
          <p:nvPr>
            <p:ph idx="1"/>
          </p:nvPr>
        </p:nvSpPr>
        <p:spPr>
          <a:xfrm>
            <a:off x="838200" y="1977081"/>
            <a:ext cx="10859814" cy="4515794"/>
          </a:xfrm>
        </p:spPr>
        <p:txBody>
          <a:bodyPr>
            <a:normAutofit lnSpcReduction="10000"/>
          </a:bodyPr>
          <a:lstStyle/>
          <a:p>
            <a:pPr marL="0" indent="0">
              <a:buNone/>
            </a:pPr>
            <a:r>
              <a:rPr lang="en-US" sz="1600" dirty="0">
                <a:solidFill>
                  <a:srgbClr val="000000"/>
                </a:solidFill>
                <a:effectLst/>
                <a:latin typeface="Menlo" panose="020B0609030804020204" pitchFamily="49" charset="0"/>
              </a:rPr>
              <a:t>&gt;&gt;&gt; </a:t>
            </a:r>
            <a:r>
              <a:rPr lang="en-US" sz="1600" dirty="0" err="1">
                <a:solidFill>
                  <a:srgbClr val="000000"/>
                </a:solidFill>
                <a:effectLst/>
                <a:latin typeface="Menlo" panose="020B0609030804020204" pitchFamily="49" charset="0"/>
              </a:rPr>
              <a:t>model.most_similar</a:t>
            </a:r>
            <a:r>
              <a:rPr lang="en-US" sz="1600" dirty="0">
                <a:solidFill>
                  <a:srgbClr val="000000"/>
                </a:solidFill>
                <a:effectLst/>
                <a:latin typeface="Menlo" panose="020B0609030804020204" pitchFamily="49" charset="0"/>
              </a:rPr>
              <a:t>(positive=['sushi','</a:t>
            </a:r>
            <a:r>
              <a:rPr lang="en-US" sz="1600" dirty="0" err="1">
                <a:solidFill>
                  <a:srgbClr val="000000"/>
                </a:solidFill>
                <a:effectLst/>
                <a:latin typeface="Menlo" panose="020B0609030804020204" pitchFamily="49" charset="0"/>
              </a:rPr>
              <a:t>germany</a:t>
            </a:r>
            <a:r>
              <a:rPr lang="en-US" sz="1600" dirty="0">
                <a:solidFill>
                  <a:srgbClr val="000000"/>
                </a:solidFill>
                <a:effectLst/>
                <a:latin typeface="Menlo" panose="020B0609030804020204" pitchFamily="49" charset="0"/>
              </a:rPr>
              <a:t>'],negative=['</a:t>
            </a:r>
            <a:r>
              <a:rPr lang="en-US" sz="1600" dirty="0" err="1">
                <a:solidFill>
                  <a:srgbClr val="000000"/>
                </a:solidFill>
                <a:effectLst/>
                <a:latin typeface="Menlo" panose="020B0609030804020204" pitchFamily="49" charset="0"/>
              </a:rPr>
              <a:t>japan</a:t>
            </a:r>
            <a:r>
              <a:rPr lang="en-US" sz="1600" dirty="0">
                <a:solidFill>
                  <a:srgbClr val="000000"/>
                </a:solidFill>
                <a:effectLst/>
                <a:latin typeface="Menlo" panose="020B0609030804020204" pitchFamily="49" charset="0"/>
              </a:rPr>
              <a:t>'], </a:t>
            </a:r>
            <a:r>
              <a:rPr lang="en-US" sz="1600" dirty="0" err="1">
                <a:solidFill>
                  <a:srgbClr val="000000"/>
                </a:solidFill>
                <a:effectLst/>
                <a:latin typeface="Menlo" panose="020B0609030804020204" pitchFamily="49" charset="0"/>
              </a:rPr>
              <a:t>topn</a:t>
            </a:r>
            <a:r>
              <a:rPr lang="en-US" sz="1600" dirty="0">
                <a:solidFill>
                  <a:srgbClr val="000000"/>
                </a:solidFill>
                <a:effectLst/>
                <a:latin typeface="Menlo" panose="020B0609030804020204" pitchFamily="49" charset="0"/>
              </a:rPr>
              <a:t>=20)</a:t>
            </a:r>
          </a:p>
          <a:p>
            <a:pPr marL="0" indent="0">
              <a:buNone/>
            </a:pPr>
            <a:r>
              <a:rPr lang="en-US" sz="1600" dirty="0">
                <a:solidFill>
                  <a:srgbClr val="000000"/>
                </a:solidFill>
                <a:effectLst/>
                <a:latin typeface="Menlo" panose="020B0609030804020204" pitchFamily="49" charset="0"/>
              </a:rPr>
              <a:t>[('gourmet', 0.7257506847381592), ('fries', 0.700195848941803), ('sausages', 0.6830171346664429), ('deli', 0.6782432198524475), ('hamburgers', 0.6579815149307251), ('burgers', 0.6539722084999084), ('hamburger', 0.6536605358123779), ('bistro', 0.6461392641067505), ('chef', 0.6452159881591797), ('pizza', 0.6415182948112488), ('chefs', 0.6304028034210205), ('sandwiches', 0.6194659471511841), ('sandwich', 0.6183891296386719), ('cheeseburgers', 0.6178594827651978), ('frying', 0.6163924336433411), ('braise', 0.6158510446548462), ('steak', 0.6153091192245483), ('pastry', 0.6141409873962402), ('pasta', 0.609721839427948), ('cooks', 0.6074866652488708)]</a:t>
            </a:r>
          </a:p>
          <a:p>
            <a:pPr marL="0" indent="0">
              <a:buNone/>
            </a:pPr>
            <a:r>
              <a:rPr lang="en-US" sz="1600" dirty="0">
                <a:solidFill>
                  <a:srgbClr val="000000"/>
                </a:solidFill>
                <a:effectLst/>
                <a:latin typeface="Menlo" panose="020B0609030804020204" pitchFamily="49" charset="0"/>
              </a:rPr>
              <a:t>&gt;&gt;&gt; </a:t>
            </a:r>
            <a:r>
              <a:rPr lang="en-US" sz="1600" dirty="0" err="1">
                <a:solidFill>
                  <a:srgbClr val="000000"/>
                </a:solidFill>
                <a:effectLst/>
                <a:latin typeface="Menlo" panose="020B0609030804020204" pitchFamily="49" charset="0"/>
              </a:rPr>
              <a:t>model.most_similar</a:t>
            </a:r>
            <a:r>
              <a:rPr lang="en-US" sz="1600" dirty="0">
                <a:solidFill>
                  <a:srgbClr val="000000"/>
                </a:solidFill>
                <a:effectLst/>
                <a:latin typeface="Menlo" panose="020B0609030804020204" pitchFamily="49" charset="0"/>
              </a:rPr>
              <a:t>(positive=['sushi','</a:t>
            </a:r>
            <a:r>
              <a:rPr lang="en-US" sz="1600" dirty="0" err="1">
                <a:solidFill>
                  <a:srgbClr val="000000"/>
                </a:solidFill>
                <a:effectLst/>
                <a:latin typeface="Menlo" panose="020B0609030804020204" pitchFamily="49" charset="0"/>
              </a:rPr>
              <a:t>japan</a:t>
            </a:r>
            <a:r>
              <a:rPr lang="en-US" sz="1600" dirty="0">
                <a:solidFill>
                  <a:srgbClr val="000000"/>
                </a:solidFill>
                <a:effectLst/>
                <a:latin typeface="Menlo" panose="020B0609030804020204" pitchFamily="49" charset="0"/>
              </a:rPr>
              <a:t>'],negative=['</a:t>
            </a:r>
            <a:r>
              <a:rPr lang="en-US" sz="1600" dirty="0" err="1">
                <a:solidFill>
                  <a:srgbClr val="000000"/>
                </a:solidFill>
                <a:effectLst/>
                <a:latin typeface="Menlo" panose="020B0609030804020204" pitchFamily="49" charset="0"/>
              </a:rPr>
              <a:t>germany</a:t>
            </a:r>
            <a:r>
              <a:rPr lang="en-US" sz="1600" dirty="0">
                <a:solidFill>
                  <a:srgbClr val="000000"/>
                </a:solidFill>
                <a:effectLst/>
                <a:latin typeface="Menlo" panose="020B0609030804020204" pitchFamily="49" charset="0"/>
              </a:rPr>
              <a:t>'], </a:t>
            </a:r>
            <a:r>
              <a:rPr lang="en-US" sz="1600" dirty="0" err="1">
                <a:solidFill>
                  <a:srgbClr val="000000"/>
                </a:solidFill>
                <a:effectLst/>
                <a:latin typeface="Menlo" panose="020B0609030804020204" pitchFamily="49" charset="0"/>
              </a:rPr>
              <a:t>topn</a:t>
            </a:r>
            <a:r>
              <a:rPr lang="en-US" sz="1600" dirty="0">
                <a:solidFill>
                  <a:srgbClr val="000000"/>
                </a:solidFill>
                <a:effectLst/>
                <a:latin typeface="Menlo" panose="020B0609030804020204" pitchFamily="49" charset="0"/>
              </a:rPr>
              <a:t>=20)</a:t>
            </a:r>
          </a:p>
          <a:p>
            <a:pPr marL="0" indent="0">
              <a:buNone/>
            </a:pPr>
            <a:r>
              <a:rPr lang="en-US" sz="1600" dirty="0">
                <a:solidFill>
                  <a:srgbClr val="000000"/>
                </a:solidFill>
                <a:effectLst/>
                <a:latin typeface="Menlo" panose="020B0609030804020204" pitchFamily="49" charset="0"/>
              </a:rPr>
              <a:t>[('sashimi', 0.7451808452606201), ('tempura', 0.7374703884124756), ('noodle', 0.6931675672531128), ('seafood', 0.6587049961090088), ('ceviche', 0.6502314209938049), ('crab', 0.6442180871963501), ('dumplings', 0.6436811685562134), ('oyster', 0.6357710361480713), ('delicacies', 0.6321413516998291), ('zither', 0.6270462274551392), ('</a:t>
            </a:r>
            <a:r>
              <a:rPr lang="en-US" sz="1600" dirty="0" err="1">
                <a:solidFill>
                  <a:srgbClr val="000000"/>
                </a:solidFill>
                <a:effectLst/>
                <a:latin typeface="Menlo" panose="020B0609030804020204" pitchFamily="49" charset="0"/>
              </a:rPr>
              <a:t>muppet</a:t>
            </a:r>
            <a:r>
              <a:rPr lang="en-US" sz="1600" dirty="0">
                <a:solidFill>
                  <a:srgbClr val="000000"/>
                </a:solidFill>
                <a:effectLst/>
                <a:latin typeface="Menlo" panose="020B0609030804020204" pitchFamily="49" charset="0"/>
              </a:rPr>
              <a:t>', 0.6231157183647156), ('</a:t>
            </a:r>
            <a:r>
              <a:rPr lang="en-US" sz="1600" dirty="0" err="1">
                <a:solidFill>
                  <a:srgbClr val="000000"/>
                </a:solidFill>
                <a:effectLst/>
                <a:latin typeface="Menlo" panose="020B0609030804020204" pitchFamily="49" charset="0"/>
              </a:rPr>
              <a:t>bonefishing</a:t>
            </a:r>
            <a:r>
              <a:rPr lang="en-US" sz="1600" dirty="0">
                <a:solidFill>
                  <a:srgbClr val="000000"/>
                </a:solidFill>
                <a:effectLst/>
                <a:latin typeface="Menlo" panose="020B0609030804020204" pitchFamily="49" charset="0"/>
              </a:rPr>
              <a:t>', 0.6216718554496765), ('lobster', 0.6139954924583435), ('noodles', 0.6093723177909851), ('soba', 0.6082360744476318), ('</a:t>
            </a:r>
            <a:r>
              <a:rPr lang="en-US" sz="1600" dirty="0" err="1">
                <a:solidFill>
                  <a:srgbClr val="000000"/>
                </a:solidFill>
                <a:effectLst/>
                <a:latin typeface="Menlo" panose="020B0609030804020204" pitchFamily="49" charset="0"/>
              </a:rPr>
              <a:t>cdis</a:t>
            </a:r>
            <a:r>
              <a:rPr lang="en-US" sz="1600" dirty="0">
                <a:solidFill>
                  <a:srgbClr val="000000"/>
                </a:solidFill>
                <a:effectLst/>
                <a:latin typeface="Menlo" panose="020B0609030804020204" pitchFamily="49" charset="0"/>
              </a:rPr>
              <a:t>', 0.6077033281326294), ('takeout', 0.6045300960540771), ('dumpling', 0.6028793454170227), ('snack', 0.6005922555923462), ('shrimp', 0.596132755279541)]</a:t>
            </a:r>
          </a:p>
        </p:txBody>
      </p:sp>
    </p:spTree>
    <p:extLst>
      <p:ext uri="{BB962C8B-B14F-4D97-AF65-F5344CB8AC3E}">
        <p14:creationId xmlns:p14="http://schemas.microsoft.com/office/powerpoint/2010/main" val="41171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4F527-364D-A757-5EFB-9FA2AA077BF2}"/>
              </a:ext>
            </a:extLst>
          </p:cNvPr>
          <p:cNvSpPr>
            <a:spLocks noGrp="1"/>
          </p:cNvSpPr>
          <p:nvPr>
            <p:ph type="title"/>
          </p:nvPr>
        </p:nvSpPr>
        <p:spPr/>
        <p:txBody>
          <a:bodyPr/>
          <a:lstStyle/>
          <a:p>
            <a:r>
              <a:rPr lang="en-US" dirty="0"/>
              <a:t>Homework 9</a:t>
            </a:r>
          </a:p>
        </p:txBody>
      </p:sp>
      <p:sp>
        <p:nvSpPr>
          <p:cNvPr id="3" name="Content Placeholder 2">
            <a:extLst>
              <a:ext uri="{FF2B5EF4-FFF2-40B4-BE49-F238E27FC236}">
                <a16:creationId xmlns:a16="http://schemas.microsoft.com/office/drawing/2014/main" id="{4E530581-7316-F241-B6C2-EAFE59BCDF4D}"/>
              </a:ext>
            </a:extLst>
          </p:cNvPr>
          <p:cNvSpPr>
            <a:spLocks noGrp="1"/>
          </p:cNvSpPr>
          <p:nvPr>
            <p:ph idx="1"/>
          </p:nvPr>
        </p:nvSpPr>
        <p:spPr/>
        <p:txBody>
          <a:bodyPr>
            <a:normAutofit fontScale="62500" lnSpcReduction="20000"/>
          </a:bodyPr>
          <a:lstStyle/>
          <a:p>
            <a:r>
              <a:rPr lang="en-US" sz="4500" dirty="0"/>
              <a:t>Plurals:</a:t>
            </a:r>
          </a:p>
          <a:p>
            <a:r>
              <a:rPr lang="en-US" dirty="0">
                <a:solidFill>
                  <a:srgbClr val="000000"/>
                </a:solidFill>
                <a:effectLst/>
                <a:latin typeface="Menlo" panose="020B0609030804020204" pitchFamily="49" charset="0"/>
              </a:rPr>
              <a:t>&gt;&gt;&gt; </a:t>
            </a:r>
            <a:r>
              <a:rPr lang="en-US" dirty="0" err="1">
                <a:solidFill>
                  <a:srgbClr val="000000"/>
                </a:solidFill>
                <a:effectLst/>
                <a:latin typeface="Menlo" panose="020B0609030804020204" pitchFamily="49" charset="0"/>
              </a:rPr>
              <a:t>model.most_similar</a:t>
            </a:r>
            <a:r>
              <a:rPr lang="en-US" dirty="0">
                <a:solidFill>
                  <a:srgbClr val="000000"/>
                </a:solidFill>
                <a:effectLst/>
                <a:latin typeface="Menlo" panose="020B0609030804020204" pitchFamily="49" charset="0"/>
              </a:rPr>
              <a:t>(positive=['</a:t>
            </a:r>
            <a:r>
              <a:rPr lang="en-US" dirty="0" err="1">
                <a:solidFill>
                  <a:srgbClr val="000000"/>
                </a:solidFill>
                <a:effectLst/>
                <a:latin typeface="Menlo" panose="020B0609030804020204" pitchFamily="49" charset="0"/>
              </a:rPr>
              <a:t>dogs',</a:t>
            </a:r>
            <a:r>
              <a:rPr lang="en-US" dirty="0" err="1">
                <a:solidFill>
                  <a:srgbClr val="FF0000"/>
                </a:solidFill>
                <a:effectLst/>
                <a:latin typeface="Menlo" panose="020B0609030804020204" pitchFamily="49" charset="0"/>
              </a:rPr>
              <a:t>'cat</a:t>
            </a:r>
            <a:r>
              <a:rPr lang="en-US" dirty="0">
                <a:solidFill>
                  <a:srgbClr val="000000"/>
                </a:solidFill>
                <a:effectLst/>
                <a:latin typeface="Menlo" panose="020B0609030804020204" pitchFamily="49" charset="0"/>
              </a:rPr>
              <a:t>'],negative=['dog'],</a:t>
            </a:r>
            <a:r>
              <a:rPr lang="en-US" dirty="0" err="1">
                <a:solidFill>
                  <a:srgbClr val="000000"/>
                </a:solidFill>
                <a:effectLst/>
                <a:latin typeface="Menlo" panose="020B0609030804020204" pitchFamily="49" charset="0"/>
              </a:rPr>
              <a:t>topn</a:t>
            </a:r>
            <a:r>
              <a:rPr lang="en-US" dirty="0">
                <a:solidFill>
                  <a:srgbClr val="000000"/>
                </a:solidFill>
                <a:effectLst/>
                <a:latin typeface="Menlo" panose="020B0609030804020204" pitchFamily="49" charset="0"/>
              </a:rPr>
              <a:t>=10)</a:t>
            </a:r>
          </a:p>
          <a:p>
            <a:pPr marL="514350" indent="-514350">
              <a:buFont typeface="+mj-lt"/>
              <a:buAutoNum type="arabicPeriod"/>
            </a:pPr>
            <a:r>
              <a:rPr lang="en-US" dirty="0">
                <a:solidFill>
                  <a:srgbClr val="000000"/>
                </a:solidFill>
                <a:effectLst/>
                <a:latin typeface="Menlo" panose="020B0609030804020204" pitchFamily="49" charset="0"/>
              </a:rPr>
              <a:t>[(</a:t>
            </a:r>
            <a:r>
              <a:rPr lang="en-US" dirty="0">
                <a:solidFill>
                  <a:srgbClr val="FF0000"/>
                </a:solidFill>
                <a:effectLst/>
                <a:latin typeface="Menlo" panose="020B0609030804020204" pitchFamily="49" charset="0"/>
              </a:rPr>
              <a:t>'cats</a:t>
            </a:r>
            <a:r>
              <a:rPr lang="en-US" dirty="0">
                <a:solidFill>
                  <a:srgbClr val="000000"/>
                </a:solidFill>
                <a:effectLst/>
                <a:latin typeface="Menlo" panose="020B0609030804020204" pitchFamily="49" charset="0"/>
              </a:rPr>
              <a:t>', 0.9023849368095398), </a:t>
            </a:r>
          </a:p>
          <a:p>
            <a:pPr marL="514350" indent="-514350">
              <a:buFont typeface="+mj-lt"/>
              <a:buAutoNum type="arabicPeriod"/>
            </a:pPr>
            <a:r>
              <a:rPr lang="en-US" dirty="0">
                <a:solidFill>
                  <a:srgbClr val="000000"/>
                </a:solidFill>
                <a:effectLst/>
                <a:latin typeface="Menlo" panose="020B0609030804020204" pitchFamily="49" charset="0"/>
              </a:rPr>
              <a:t>('rats', 0.8294458389282227), </a:t>
            </a:r>
          </a:p>
          <a:p>
            <a:pPr marL="514350" indent="-514350">
              <a:buFont typeface="+mj-lt"/>
              <a:buAutoNum type="arabicPeriod"/>
            </a:pPr>
            <a:r>
              <a:rPr lang="en-US" dirty="0">
                <a:solidFill>
                  <a:srgbClr val="000000"/>
                </a:solidFill>
                <a:effectLst/>
                <a:latin typeface="Menlo" panose="020B0609030804020204" pitchFamily="49" charset="0"/>
              </a:rPr>
              <a:t>('animals', 0.8152007460594177), </a:t>
            </a:r>
          </a:p>
          <a:p>
            <a:pPr marL="514350" indent="-514350">
              <a:buFont typeface="+mj-lt"/>
              <a:buAutoNum type="arabicPeriod"/>
            </a:pPr>
            <a:r>
              <a:rPr lang="en-US" dirty="0">
                <a:solidFill>
                  <a:srgbClr val="000000"/>
                </a:solidFill>
                <a:effectLst/>
                <a:latin typeface="Menlo" panose="020B0609030804020204" pitchFamily="49" charset="0"/>
              </a:rPr>
              <a:t>('snakes', 0.7855987548828125), </a:t>
            </a:r>
          </a:p>
          <a:p>
            <a:pPr marL="514350" indent="-514350">
              <a:buFont typeface="+mj-lt"/>
              <a:buAutoNum type="arabicPeriod"/>
            </a:pPr>
            <a:r>
              <a:rPr lang="en-US" dirty="0">
                <a:solidFill>
                  <a:srgbClr val="000000"/>
                </a:solidFill>
                <a:effectLst/>
                <a:latin typeface="Menlo" panose="020B0609030804020204" pitchFamily="49" charset="0"/>
              </a:rPr>
              <a:t>('rabbits', 0.7810243368148804), </a:t>
            </a:r>
          </a:p>
          <a:p>
            <a:pPr marL="514350" indent="-514350">
              <a:buFont typeface="+mj-lt"/>
              <a:buAutoNum type="arabicPeriod"/>
            </a:pPr>
            <a:r>
              <a:rPr lang="en-US" dirty="0">
                <a:solidFill>
                  <a:srgbClr val="000000"/>
                </a:solidFill>
                <a:effectLst/>
                <a:latin typeface="Menlo" panose="020B0609030804020204" pitchFamily="49" charset="0"/>
              </a:rPr>
              <a:t>('pigs', 0.7778130173683167), </a:t>
            </a:r>
          </a:p>
          <a:p>
            <a:pPr marL="514350" indent="-514350">
              <a:buFont typeface="+mj-lt"/>
              <a:buAutoNum type="arabicPeriod"/>
            </a:pPr>
            <a:r>
              <a:rPr lang="en-US" dirty="0">
                <a:solidFill>
                  <a:srgbClr val="000000"/>
                </a:solidFill>
                <a:effectLst/>
                <a:latin typeface="Menlo" panose="020B0609030804020204" pitchFamily="49" charset="0"/>
              </a:rPr>
              <a:t>('pets', 0.7658696174621582), </a:t>
            </a:r>
          </a:p>
          <a:p>
            <a:pPr marL="514350" indent="-514350">
              <a:buFont typeface="+mj-lt"/>
              <a:buAutoNum type="arabicPeriod"/>
            </a:pPr>
            <a:r>
              <a:rPr lang="en-US" dirty="0">
                <a:solidFill>
                  <a:srgbClr val="000000"/>
                </a:solidFill>
                <a:effectLst/>
                <a:latin typeface="Menlo" panose="020B0609030804020204" pitchFamily="49" charset="0"/>
              </a:rPr>
              <a:t>('birds', 0.7560610771179199), </a:t>
            </a:r>
          </a:p>
          <a:p>
            <a:pPr marL="514350" indent="-514350">
              <a:buFont typeface="+mj-lt"/>
              <a:buAutoNum type="arabicPeriod"/>
            </a:pPr>
            <a:r>
              <a:rPr lang="en-US" dirty="0">
                <a:solidFill>
                  <a:srgbClr val="000000"/>
                </a:solidFill>
                <a:effectLst/>
                <a:latin typeface="Menlo" panose="020B0609030804020204" pitchFamily="49" charset="0"/>
              </a:rPr>
              <a:t>('monkeys', 0.7489491105079651), </a:t>
            </a:r>
          </a:p>
          <a:p>
            <a:pPr marL="514350" indent="-514350">
              <a:buFont typeface="+mj-lt"/>
              <a:buAutoNum type="arabicPeriod"/>
            </a:pPr>
            <a:r>
              <a:rPr lang="en-US" dirty="0">
                <a:solidFill>
                  <a:srgbClr val="000000"/>
                </a:solidFill>
                <a:effectLst/>
                <a:latin typeface="Menlo" panose="020B0609030804020204" pitchFamily="49" charset="0"/>
              </a:rPr>
              <a:t>('elephants', 0.7420347332954407)]</a:t>
            </a:r>
          </a:p>
        </p:txBody>
      </p:sp>
    </p:spTree>
    <p:extLst>
      <p:ext uri="{BB962C8B-B14F-4D97-AF65-F5344CB8AC3E}">
        <p14:creationId xmlns:p14="http://schemas.microsoft.com/office/powerpoint/2010/main" val="136674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1CF2F-648A-B15A-E92E-FD32429EF4E1}"/>
              </a:ext>
            </a:extLst>
          </p:cNvPr>
          <p:cNvSpPr>
            <a:spLocks noGrp="1"/>
          </p:cNvSpPr>
          <p:nvPr>
            <p:ph type="title"/>
          </p:nvPr>
        </p:nvSpPr>
        <p:spPr>
          <a:xfrm>
            <a:off x="793662" y="386930"/>
            <a:ext cx="10066122" cy="1298448"/>
          </a:xfrm>
        </p:spPr>
        <p:txBody>
          <a:bodyPr anchor="b">
            <a:normAutofit/>
          </a:bodyPr>
          <a:lstStyle/>
          <a:p>
            <a:r>
              <a:rPr lang="en-US" sz="4800"/>
              <a:t>Homework 9</a:t>
            </a:r>
          </a:p>
        </p:txBody>
      </p:sp>
      <p:sp>
        <p:nvSpPr>
          <p:cNvPr id="3" name="Content Placeholder 2">
            <a:extLst>
              <a:ext uri="{FF2B5EF4-FFF2-40B4-BE49-F238E27FC236}">
                <a16:creationId xmlns:a16="http://schemas.microsoft.com/office/drawing/2014/main" id="{4A79CE61-1C58-96CB-824D-67B0D95202E8}"/>
              </a:ext>
            </a:extLst>
          </p:cNvPr>
          <p:cNvSpPr>
            <a:spLocks noGrp="1"/>
          </p:cNvSpPr>
          <p:nvPr>
            <p:ph idx="1"/>
          </p:nvPr>
        </p:nvSpPr>
        <p:spPr>
          <a:xfrm>
            <a:off x="578070" y="4351283"/>
            <a:ext cx="10489324" cy="1887676"/>
          </a:xfrm>
        </p:spPr>
        <p:txBody>
          <a:bodyPr anchor="ctr">
            <a:normAutofit fontScale="92500"/>
          </a:bodyPr>
          <a:lstStyle/>
          <a:p>
            <a:r>
              <a:rPr lang="en-US" sz="2400" dirty="0"/>
              <a:t>Question 1: find </a:t>
            </a:r>
            <a:r>
              <a:rPr lang="en-US" sz="2400" b="1" dirty="0"/>
              <a:t>three examples</a:t>
            </a:r>
            <a:r>
              <a:rPr lang="en-US" sz="2400" dirty="0"/>
              <a:t> that don't work using : </a:t>
            </a:r>
            <a:r>
              <a:rPr lang="en-US" sz="2400" i="1" dirty="0"/>
              <a:t>dogs</a:t>
            </a:r>
            <a:r>
              <a:rPr lang="en-US" sz="2400" dirty="0"/>
              <a:t> + &lt;</a:t>
            </a:r>
            <a:r>
              <a:rPr lang="en-US" sz="2400" i="1" dirty="0"/>
              <a:t>singular form</a:t>
            </a:r>
            <a:r>
              <a:rPr lang="en-US" sz="2400" dirty="0"/>
              <a:t>&gt; - </a:t>
            </a:r>
            <a:r>
              <a:rPr lang="en-US" sz="2400" i="1" dirty="0"/>
              <a:t>dog</a:t>
            </a:r>
          </a:p>
          <a:p>
            <a:pPr marL="0" indent="0">
              <a:buNone/>
            </a:pPr>
            <a:r>
              <a:rPr lang="en-US" sz="2400" dirty="0"/>
              <a:t>Example (top 3): </a:t>
            </a:r>
          </a:p>
          <a:p>
            <a:pPr marL="0" indent="0">
              <a:buNone/>
            </a:pPr>
            <a:r>
              <a:rPr lang="en-US" sz="1600" dirty="0">
                <a:effectLst/>
                <a:latin typeface="Menlo" panose="020B0609030804020204" pitchFamily="49" charset="0"/>
              </a:rPr>
              <a:t>['{} {:.2f}'.format(</a:t>
            </a:r>
            <a:r>
              <a:rPr lang="en-US" sz="1600" dirty="0" err="1">
                <a:effectLst/>
                <a:latin typeface="Menlo" panose="020B0609030804020204" pitchFamily="49" charset="0"/>
              </a:rPr>
              <a:t>w,s</a:t>
            </a:r>
            <a:r>
              <a:rPr lang="en-US" sz="1600" dirty="0">
                <a:effectLst/>
                <a:latin typeface="Menlo" panose="020B0609030804020204" pitchFamily="49" charset="0"/>
              </a:rPr>
              <a:t>) for </a:t>
            </a:r>
            <a:r>
              <a:rPr lang="en-US" sz="1600" dirty="0" err="1">
                <a:effectLst/>
                <a:latin typeface="Menlo" panose="020B0609030804020204" pitchFamily="49" charset="0"/>
              </a:rPr>
              <a:t>w,</a:t>
            </a:r>
            <a:r>
              <a:rPr lang="en-US" sz="1600" dirty="0" err="1">
                <a:latin typeface="Menlo" panose="020B0609030804020204" pitchFamily="49" charset="0"/>
              </a:rPr>
              <a:t>s</a:t>
            </a:r>
            <a:r>
              <a:rPr lang="en-US" sz="1600" dirty="0">
                <a:effectLst/>
                <a:latin typeface="Menlo" panose="020B0609030804020204" pitchFamily="49" charset="0"/>
              </a:rPr>
              <a:t> in </a:t>
            </a:r>
            <a:r>
              <a:rPr lang="en-US" sz="1600" dirty="0" err="1">
                <a:effectLst/>
                <a:latin typeface="Menlo" panose="020B0609030804020204" pitchFamily="49" charset="0"/>
              </a:rPr>
              <a:t>model.most_similar</a:t>
            </a:r>
            <a:r>
              <a:rPr lang="en-US" sz="1600" dirty="0">
                <a:effectLst/>
                <a:latin typeface="Menlo" panose="020B0609030804020204" pitchFamily="49" charset="0"/>
              </a:rPr>
              <a:t>(positive=['</a:t>
            </a:r>
            <a:r>
              <a:rPr lang="en-US" sz="1600" dirty="0" err="1">
                <a:effectLst/>
                <a:latin typeface="Menlo" panose="020B0609030804020204" pitchFamily="49" charset="0"/>
              </a:rPr>
              <a:t>dogs',</a:t>
            </a:r>
            <a:r>
              <a:rPr lang="en-US" sz="1600" dirty="0" err="1">
                <a:solidFill>
                  <a:srgbClr val="FF0000"/>
                </a:solidFill>
                <a:effectLst/>
                <a:latin typeface="Menlo" panose="020B0609030804020204" pitchFamily="49" charset="0"/>
              </a:rPr>
              <a:t>'child</a:t>
            </a:r>
            <a:r>
              <a:rPr lang="en-US" sz="1600" dirty="0">
                <a:effectLst/>
                <a:latin typeface="Menlo" panose="020B0609030804020204" pitchFamily="49" charset="0"/>
              </a:rPr>
              <a:t>'],negative=['dog'],</a:t>
            </a:r>
            <a:r>
              <a:rPr lang="en-US" sz="1600" dirty="0" err="1">
                <a:effectLst/>
                <a:latin typeface="Menlo" panose="020B0609030804020204" pitchFamily="49" charset="0"/>
              </a:rPr>
              <a:t>topn</a:t>
            </a:r>
            <a:r>
              <a:rPr lang="en-US" sz="1600" dirty="0">
                <a:effectLst/>
                <a:latin typeface="Menlo" panose="020B0609030804020204" pitchFamily="49" charset="0"/>
              </a:rPr>
              <a:t>=3)]</a:t>
            </a:r>
          </a:p>
          <a:p>
            <a:pPr marL="0" indent="0">
              <a:buNone/>
            </a:pPr>
            <a:r>
              <a:rPr lang="en-US" sz="1600" dirty="0">
                <a:solidFill>
                  <a:schemeClr val="accent1"/>
                </a:solidFill>
                <a:effectLst/>
                <a:latin typeface="Menlo" panose="020B0609030804020204" pitchFamily="49" charset="0"/>
              </a:rPr>
              <a:t>['children 0.90', 'parents 0.82', 'mothers 0.81']</a:t>
            </a:r>
          </a:p>
        </p:txBody>
      </p:sp>
      <p:pic>
        <p:nvPicPr>
          <p:cNvPr id="4" name="Picture 3">
            <a:extLst>
              <a:ext uri="{FF2B5EF4-FFF2-40B4-BE49-F238E27FC236}">
                <a16:creationId xmlns:a16="http://schemas.microsoft.com/office/drawing/2014/main" id="{90C28ABF-7A52-F01F-E209-BB6686506CB0}"/>
              </a:ext>
            </a:extLst>
          </p:cNvPr>
          <p:cNvPicPr>
            <a:picLocks noChangeAspect="1"/>
          </p:cNvPicPr>
          <p:nvPr/>
        </p:nvPicPr>
        <p:blipFill rotWithShape="1">
          <a:blip r:embed="rId2"/>
          <a:srcRect l="3432" t="4278" r="3877" b="42514"/>
          <a:stretch/>
        </p:blipFill>
        <p:spPr>
          <a:xfrm>
            <a:off x="4541641" y="1615451"/>
            <a:ext cx="7111805" cy="2721623"/>
          </a:xfrm>
          <a:prstGeom prst="rect">
            <a:avLst/>
          </a:prstGeom>
        </p:spPr>
      </p:pic>
    </p:spTree>
    <p:extLst>
      <p:ext uri="{BB962C8B-B14F-4D97-AF65-F5344CB8AC3E}">
        <p14:creationId xmlns:p14="http://schemas.microsoft.com/office/powerpoint/2010/main" val="387020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1CF2F-648A-B15A-E92E-FD32429EF4E1}"/>
              </a:ext>
            </a:extLst>
          </p:cNvPr>
          <p:cNvSpPr>
            <a:spLocks noGrp="1"/>
          </p:cNvSpPr>
          <p:nvPr>
            <p:ph type="title"/>
          </p:nvPr>
        </p:nvSpPr>
        <p:spPr>
          <a:xfrm>
            <a:off x="793662" y="386930"/>
            <a:ext cx="10066122" cy="1298448"/>
          </a:xfrm>
        </p:spPr>
        <p:txBody>
          <a:bodyPr anchor="b">
            <a:normAutofit/>
          </a:bodyPr>
          <a:lstStyle/>
          <a:p>
            <a:r>
              <a:rPr lang="en-US" sz="4800"/>
              <a:t>Homework 9</a:t>
            </a:r>
          </a:p>
        </p:txBody>
      </p:sp>
      <p:sp>
        <p:nvSpPr>
          <p:cNvPr id="3" name="Content Placeholder 2">
            <a:extLst>
              <a:ext uri="{FF2B5EF4-FFF2-40B4-BE49-F238E27FC236}">
                <a16:creationId xmlns:a16="http://schemas.microsoft.com/office/drawing/2014/main" id="{4A79CE61-1C58-96CB-824D-67B0D95202E8}"/>
              </a:ext>
            </a:extLst>
          </p:cNvPr>
          <p:cNvSpPr>
            <a:spLocks noGrp="1"/>
          </p:cNvSpPr>
          <p:nvPr>
            <p:ph idx="1"/>
          </p:nvPr>
        </p:nvSpPr>
        <p:spPr>
          <a:xfrm>
            <a:off x="578070" y="2312276"/>
            <a:ext cx="10489324" cy="3926683"/>
          </a:xfrm>
        </p:spPr>
        <p:txBody>
          <a:bodyPr anchor="ctr">
            <a:normAutofit fontScale="92500" lnSpcReduction="20000"/>
          </a:bodyPr>
          <a:lstStyle/>
          <a:p>
            <a:r>
              <a:rPr lang="en-US" sz="2400" dirty="0"/>
              <a:t>Question 2: can you find </a:t>
            </a:r>
            <a:r>
              <a:rPr lang="en-US" sz="2400" b="1" dirty="0"/>
              <a:t>two</a:t>
            </a:r>
            <a:r>
              <a:rPr lang="en-US" sz="2400" dirty="0"/>
              <a:t> </a:t>
            </a:r>
            <a:r>
              <a:rPr lang="en-US" sz="2400" b="1" dirty="0"/>
              <a:t>good examples</a:t>
            </a:r>
            <a:r>
              <a:rPr lang="en-US" sz="2400" dirty="0"/>
              <a:t> of antonym pairs using : </a:t>
            </a:r>
          </a:p>
          <a:p>
            <a:pPr lvl="1"/>
            <a:r>
              <a:rPr lang="en-US" sz="2000" i="1" dirty="0"/>
              <a:t>slow</a:t>
            </a:r>
            <a:r>
              <a:rPr lang="en-US" sz="2000" dirty="0"/>
              <a:t> + &lt;</a:t>
            </a:r>
            <a:r>
              <a:rPr lang="en-US" sz="2000" i="1" dirty="0"/>
              <a:t>polar</a:t>
            </a:r>
            <a:r>
              <a:rPr lang="en-US" sz="2000" dirty="0"/>
              <a:t> </a:t>
            </a:r>
            <a:r>
              <a:rPr lang="en-US" sz="2000" i="1" dirty="0"/>
              <a:t>adjective</a:t>
            </a:r>
            <a:r>
              <a:rPr lang="en-US" sz="2000" dirty="0"/>
              <a:t>&gt; - </a:t>
            </a:r>
            <a:r>
              <a:rPr lang="en-US" sz="2000" i="1" dirty="0"/>
              <a:t>quick, </a:t>
            </a:r>
            <a:r>
              <a:rPr lang="en-US" sz="2000" dirty="0"/>
              <a:t>and</a:t>
            </a:r>
            <a:r>
              <a:rPr lang="en-US" sz="2000" i="1" dirty="0"/>
              <a:t> </a:t>
            </a:r>
          </a:p>
          <a:p>
            <a:pPr lvl="1"/>
            <a:r>
              <a:rPr lang="en-US" sz="2000" i="1" dirty="0"/>
              <a:t>quick + </a:t>
            </a:r>
            <a:r>
              <a:rPr lang="en-US" sz="2000" dirty="0"/>
              <a:t>&lt;</a:t>
            </a:r>
            <a:r>
              <a:rPr lang="en-US" sz="2000" i="1" dirty="0"/>
              <a:t>antonym</a:t>
            </a:r>
            <a:r>
              <a:rPr lang="en-US" sz="2000" dirty="0"/>
              <a:t>&gt; - slow  = &lt;polar adjective&gt;</a:t>
            </a:r>
            <a:endParaRPr lang="en-US" sz="2000" i="1" dirty="0"/>
          </a:p>
          <a:p>
            <a:pPr marL="0" indent="0">
              <a:buNone/>
            </a:pPr>
            <a:r>
              <a:rPr lang="en-US" sz="2400" dirty="0"/>
              <a:t>Example (top 3): </a:t>
            </a:r>
          </a:p>
          <a:p>
            <a:pPr marL="0" indent="0">
              <a:buNone/>
            </a:pPr>
            <a:r>
              <a:rPr lang="en-US" sz="1600" dirty="0">
                <a:effectLst/>
                <a:latin typeface="Menlo" panose="020B0609030804020204" pitchFamily="49" charset="0"/>
              </a:rPr>
              <a:t>['{} {:.2f}'.format(</a:t>
            </a:r>
            <a:r>
              <a:rPr lang="en-US" sz="1600" dirty="0" err="1">
                <a:effectLst/>
                <a:latin typeface="Menlo" panose="020B0609030804020204" pitchFamily="49" charset="0"/>
              </a:rPr>
              <a:t>w,p</a:t>
            </a:r>
            <a:r>
              <a:rPr lang="en-US" sz="1600" dirty="0">
                <a:effectLst/>
                <a:latin typeface="Menlo" panose="020B0609030804020204" pitchFamily="49" charset="0"/>
              </a:rPr>
              <a:t>) for (</a:t>
            </a:r>
            <a:r>
              <a:rPr lang="en-US" sz="1600" dirty="0" err="1">
                <a:effectLst/>
                <a:latin typeface="Menlo" panose="020B0609030804020204" pitchFamily="49" charset="0"/>
              </a:rPr>
              <a:t>w,p</a:t>
            </a:r>
            <a:r>
              <a:rPr lang="en-US" sz="1600" dirty="0">
                <a:effectLst/>
                <a:latin typeface="Menlo" panose="020B0609030804020204" pitchFamily="49" charset="0"/>
              </a:rPr>
              <a:t>) in </a:t>
            </a:r>
            <a:r>
              <a:rPr lang="en-US" sz="1600" dirty="0" err="1">
                <a:effectLst/>
                <a:latin typeface="Menlo" panose="020B0609030804020204" pitchFamily="49" charset="0"/>
              </a:rPr>
              <a:t>model.most_similar</a:t>
            </a:r>
            <a:r>
              <a:rPr lang="en-US" sz="1600" dirty="0">
                <a:effectLst/>
                <a:latin typeface="Menlo" panose="020B0609030804020204" pitchFamily="49" charset="0"/>
              </a:rPr>
              <a:t>(positive=['</a:t>
            </a:r>
            <a:r>
              <a:rPr lang="en-US" sz="1600" dirty="0" err="1">
                <a:effectLst/>
                <a:latin typeface="Menlo" panose="020B0609030804020204" pitchFamily="49" charset="0"/>
              </a:rPr>
              <a:t>slow',</a:t>
            </a:r>
            <a:r>
              <a:rPr lang="en-US" sz="1600" dirty="0" err="1">
                <a:solidFill>
                  <a:srgbClr val="FF0000"/>
                </a:solidFill>
                <a:effectLst/>
                <a:latin typeface="Menlo" panose="020B0609030804020204" pitchFamily="49" charset="0"/>
              </a:rPr>
              <a:t>'small</a:t>
            </a:r>
            <a:r>
              <a:rPr lang="en-US" sz="1600" dirty="0">
                <a:effectLst/>
                <a:latin typeface="Menlo" panose="020B0609030804020204" pitchFamily="49" charset="0"/>
              </a:rPr>
              <a:t>'],negative=['quick'],</a:t>
            </a:r>
            <a:r>
              <a:rPr lang="en-US" sz="1600" dirty="0" err="1">
                <a:effectLst/>
                <a:latin typeface="Menlo" panose="020B0609030804020204" pitchFamily="49" charset="0"/>
              </a:rPr>
              <a:t>topn</a:t>
            </a:r>
            <a:r>
              <a:rPr lang="en-US" sz="1600" dirty="0">
                <a:effectLst/>
                <a:latin typeface="Menlo" panose="020B0609030804020204" pitchFamily="49" charset="0"/>
              </a:rPr>
              <a:t>=3)]</a:t>
            </a:r>
          </a:p>
          <a:p>
            <a:pPr marL="0" indent="0">
              <a:buNone/>
            </a:pPr>
            <a:r>
              <a:rPr lang="en-US" sz="1600" dirty="0">
                <a:effectLst/>
                <a:latin typeface="Menlo" panose="020B0609030804020204" pitchFamily="49" charset="0"/>
              </a:rPr>
              <a:t>[</a:t>
            </a:r>
            <a:r>
              <a:rPr lang="en-US" sz="1600" dirty="0">
                <a:solidFill>
                  <a:srgbClr val="FF0000"/>
                </a:solidFill>
                <a:effectLst/>
                <a:latin typeface="Menlo" panose="020B0609030804020204" pitchFamily="49" charset="0"/>
              </a:rPr>
              <a:t>'large</a:t>
            </a:r>
            <a:r>
              <a:rPr lang="en-US" sz="1600" dirty="0">
                <a:effectLst/>
                <a:latin typeface="Menlo" panose="020B0609030804020204" pitchFamily="49" charset="0"/>
              </a:rPr>
              <a:t> 0.84', 'smaller 0.83', 'larger 0.82']</a:t>
            </a:r>
          </a:p>
          <a:p>
            <a:pPr marL="0" indent="0">
              <a:buNone/>
            </a:pPr>
            <a:r>
              <a:rPr lang="en-US" sz="1600" dirty="0">
                <a:effectLst/>
                <a:latin typeface="Menlo" panose="020B0609030804020204" pitchFamily="49" charset="0"/>
              </a:rPr>
              <a:t>&gt;&gt;&gt; ['{} {:.2f}'.format(</a:t>
            </a:r>
            <a:r>
              <a:rPr lang="en-US" sz="1600" dirty="0" err="1">
                <a:effectLst/>
                <a:latin typeface="Menlo" panose="020B0609030804020204" pitchFamily="49" charset="0"/>
              </a:rPr>
              <a:t>w,p</a:t>
            </a:r>
            <a:r>
              <a:rPr lang="en-US" sz="1600" dirty="0">
                <a:effectLst/>
                <a:latin typeface="Menlo" panose="020B0609030804020204" pitchFamily="49" charset="0"/>
              </a:rPr>
              <a:t>) for (</a:t>
            </a:r>
            <a:r>
              <a:rPr lang="en-US" sz="1600" dirty="0" err="1">
                <a:effectLst/>
                <a:latin typeface="Menlo" panose="020B0609030804020204" pitchFamily="49" charset="0"/>
              </a:rPr>
              <a:t>w,p</a:t>
            </a:r>
            <a:r>
              <a:rPr lang="en-US" sz="1600" dirty="0">
                <a:effectLst/>
                <a:latin typeface="Menlo" panose="020B0609030804020204" pitchFamily="49" charset="0"/>
              </a:rPr>
              <a:t>) in </a:t>
            </a:r>
            <a:r>
              <a:rPr lang="en-US" sz="1600" dirty="0" err="1">
                <a:effectLst/>
                <a:latin typeface="Menlo" panose="020B0609030804020204" pitchFamily="49" charset="0"/>
              </a:rPr>
              <a:t>model.most_similar</a:t>
            </a:r>
            <a:r>
              <a:rPr lang="en-US" sz="1600" dirty="0">
                <a:effectLst/>
                <a:latin typeface="Menlo" panose="020B0609030804020204" pitchFamily="49" charset="0"/>
              </a:rPr>
              <a:t>(positive=['</a:t>
            </a:r>
            <a:r>
              <a:rPr lang="en-US" sz="1600" dirty="0" err="1">
                <a:effectLst/>
                <a:latin typeface="Menlo" panose="020B0609030804020204" pitchFamily="49" charset="0"/>
              </a:rPr>
              <a:t>quick',</a:t>
            </a:r>
            <a:r>
              <a:rPr lang="en-US" sz="1600" dirty="0" err="1">
                <a:solidFill>
                  <a:srgbClr val="FF0000"/>
                </a:solidFill>
                <a:effectLst/>
                <a:latin typeface="Menlo" panose="020B0609030804020204" pitchFamily="49" charset="0"/>
              </a:rPr>
              <a:t>'large</a:t>
            </a:r>
            <a:r>
              <a:rPr lang="en-US" sz="1600" dirty="0">
                <a:effectLst/>
                <a:latin typeface="Menlo" panose="020B0609030804020204" pitchFamily="49" charset="0"/>
              </a:rPr>
              <a:t>'],negative=['slow'],</a:t>
            </a:r>
            <a:r>
              <a:rPr lang="en-US" sz="1600" dirty="0" err="1">
                <a:effectLst/>
                <a:latin typeface="Menlo" panose="020B0609030804020204" pitchFamily="49" charset="0"/>
              </a:rPr>
              <a:t>topn</a:t>
            </a:r>
            <a:r>
              <a:rPr lang="en-US" sz="1600" dirty="0">
                <a:effectLst/>
                <a:latin typeface="Menlo" panose="020B0609030804020204" pitchFamily="49" charset="0"/>
              </a:rPr>
              <a:t>=3)]</a:t>
            </a:r>
          </a:p>
          <a:p>
            <a:pPr marL="0" indent="0">
              <a:buNone/>
            </a:pPr>
            <a:r>
              <a:rPr lang="en-US" sz="1600" dirty="0">
                <a:effectLst/>
                <a:latin typeface="Menlo" panose="020B0609030804020204" pitchFamily="49" charset="0"/>
              </a:rPr>
              <a:t>[</a:t>
            </a:r>
            <a:r>
              <a:rPr lang="en-US" sz="1600" dirty="0">
                <a:solidFill>
                  <a:srgbClr val="FF0000"/>
                </a:solidFill>
                <a:effectLst/>
                <a:latin typeface="Menlo" panose="020B0609030804020204" pitchFamily="49" charset="0"/>
              </a:rPr>
              <a:t>'small</a:t>
            </a:r>
            <a:r>
              <a:rPr lang="en-US" sz="1600" dirty="0">
                <a:effectLst/>
                <a:latin typeface="Menlo" panose="020B0609030804020204" pitchFamily="49" charset="0"/>
              </a:rPr>
              <a:t> 0.81', 'provided 0.72', 'huge 0.72']</a:t>
            </a:r>
          </a:p>
          <a:p>
            <a:pPr marL="0" indent="0">
              <a:buNone/>
            </a:pPr>
            <a:r>
              <a:rPr lang="en-US" sz="1900" b="1" dirty="0">
                <a:latin typeface="Aptos" panose="020B0004020202020204" pitchFamily="34" charset="0"/>
              </a:rPr>
              <a:t>NOTE:</a:t>
            </a:r>
            <a:endParaRPr lang="en-US" sz="1900" b="1" dirty="0">
              <a:effectLst/>
              <a:latin typeface="Aptos" panose="020B0004020202020204" pitchFamily="34" charset="0"/>
            </a:endParaRPr>
          </a:p>
          <a:p>
            <a:pPr marL="0" indent="0">
              <a:buNone/>
            </a:pPr>
            <a:r>
              <a:rPr lang="en-US" sz="1600" dirty="0">
                <a:effectLst/>
                <a:latin typeface="Menlo" panose="020B0609030804020204" pitchFamily="49" charset="0"/>
              </a:rPr>
              <a:t>&gt;&gt;&gt; ['{} {:.2f}'.format(</a:t>
            </a:r>
            <a:r>
              <a:rPr lang="en-US" sz="1600" dirty="0" err="1">
                <a:effectLst/>
                <a:latin typeface="Menlo" panose="020B0609030804020204" pitchFamily="49" charset="0"/>
              </a:rPr>
              <a:t>w,p</a:t>
            </a:r>
            <a:r>
              <a:rPr lang="en-US" sz="1600" dirty="0">
                <a:effectLst/>
                <a:latin typeface="Menlo" panose="020B0609030804020204" pitchFamily="49" charset="0"/>
              </a:rPr>
              <a:t>) for (</a:t>
            </a:r>
            <a:r>
              <a:rPr lang="en-US" sz="1600" dirty="0" err="1">
                <a:effectLst/>
                <a:latin typeface="Menlo" panose="020B0609030804020204" pitchFamily="49" charset="0"/>
              </a:rPr>
              <a:t>w,p</a:t>
            </a:r>
            <a:r>
              <a:rPr lang="en-US" sz="1600" dirty="0">
                <a:effectLst/>
                <a:latin typeface="Menlo" panose="020B0609030804020204" pitchFamily="49" charset="0"/>
              </a:rPr>
              <a:t>) in </a:t>
            </a:r>
            <a:r>
              <a:rPr lang="en-US" sz="1600" dirty="0" err="1">
                <a:effectLst/>
                <a:latin typeface="Menlo" panose="020B0609030804020204" pitchFamily="49" charset="0"/>
              </a:rPr>
              <a:t>model.most_similar</a:t>
            </a:r>
            <a:r>
              <a:rPr lang="en-US" sz="1600" dirty="0">
                <a:effectLst/>
                <a:latin typeface="Menlo" panose="020B0609030804020204" pitchFamily="49" charset="0"/>
              </a:rPr>
              <a:t>(positive=['</a:t>
            </a:r>
            <a:r>
              <a:rPr lang="en-US" sz="1600" dirty="0" err="1">
                <a:effectLst/>
                <a:latin typeface="Menlo" panose="020B0609030804020204" pitchFamily="49" charset="0"/>
              </a:rPr>
              <a:t>slow',</a:t>
            </a:r>
            <a:r>
              <a:rPr lang="en-US" sz="1600" dirty="0" err="1">
                <a:solidFill>
                  <a:srgbClr val="FF0000"/>
                </a:solidFill>
                <a:effectLst/>
                <a:latin typeface="Menlo" panose="020B0609030804020204" pitchFamily="49" charset="0"/>
              </a:rPr>
              <a:t>'large</a:t>
            </a:r>
            <a:r>
              <a:rPr lang="en-US" sz="1600" dirty="0">
                <a:effectLst/>
                <a:latin typeface="Menlo" panose="020B0609030804020204" pitchFamily="49" charset="0"/>
              </a:rPr>
              <a:t>'],negative=['quick'],</a:t>
            </a:r>
            <a:r>
              <a:rPr lang="en-US" sz="1600" dirty="0" err="1">
                <a:effectLst/>
                <a:latin typeface="Menlo" panose="020B0609030804020204" pitchFamily="49" charset="0"/>
              </a:rPr>
              <a:t>topn</a:t>
            </a:r>
            <a:r>
              <a:rPr lang="en-US" sz="1600" dirty="0">
                <a:effectLst/>
                <a:latin typeface="Menlo" panose="020B0609030804020204" pitchFamily="49" charset="0"/>
              </a:rPr>
              <a:t>=3)]</a:t>
            </a:r>
          </a:p>
          <a:p>
            <a:pPr marL="0" indent="0">
              <a:buNone/>
            </a:pPr>
            <a:r>
              <a:rPr lang="en-US" sz="1600" dirty="0">
                <a:effectLst/>
                <a:latin typeface="Menlo" panose="020B0609030804020204" pitchFamily="49" charset="0"/>
              </a:rPr>
              <a:t>[</a:t>
            </a:r>
            <a:r>
              <a:rPr lang="en-US" sz="1600" dirty="0">
                <a:solidFill>
                  <a:schemeClr val="accent6"/>
                </a:solidFill>
                <a:effectLst/>
                <a:latin typeface="Menlo" panose="020B0609030804020204" pitchFamily="49" charset="0"/>
              </a:rPr>
              <a:t>'larger</a:t>
            </a:r>
            <a:r>
              <a:rPr lang="en-US" sz="1600" dirty="0">
                <a:effectLst/>
                <a:latin typeface="Menlo" panose="020B0609030804020204" pitchFamily="49" charset="0"/>
              </a:rPr>
              <a:t> 0.83', 'smaller 0.82', 'small 0.82']</a:t>
            </a:r>
          </a:p>
        </p:txBody>
      </p:sp>
      <p:sp>
        <p:nvSpPr>
          <p:cNvPr id="5" name="Rounded Rectangle 4">
            <a:extLst>
              <a:ext uri="{FF2B5EF4-FFF2-40B4-BE49-F238E27FC236}">
                <a16:creationId xmlns:a16="http://schemas.microsoft.com/office/drawing/2014/main" id="{B7A1E48D-85FB-202F-365F-F34E906BD268}"/>
              </a:ext>
            </a:extLst>
          </p:cNvPr>
          <p:cNvSpPr/>
          <p:nvPr/>
        </p:nvSpPr>
        <p:spPr>
          <a:xfrm>
            <a:off x="9564414" y="2984778"/>
            <a:ext cx="1492469" cy="6097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small</a:t>
            </a:r>
          </a:p>
        </p:txBody>
      </p:sp>
      <p:sp>
        <p:nvSpPr>
          <p:cNvPr id="6" name="Rounded Rectangle 5">
            <a:extLst>
              <a:ext uri="{FF2B5EF4-FFF2-40B4-BE49-F238E27FC236}">
                <a16:creationId xmlns:a16="http://schemas.microsoft.com/office/drawing/2014/main" id="{854872F2-A9C2-E201-1E4D-086131A04067}"/>
              </a:ext>
            </a:extLst>
          </p:cNvPr>
          <p:cNvSpPr/>
          <p:nvPr/>
        </p:nvSpPr>
        <p:spPr>
          <a:xfrm>
            <a:off x="9574925" y="4275617"/>
            <a:ext cx="1492469" cy="6097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large</a:t>
            </a:r>
          </a:p>
        </p:txBody>
      </p:sp>
      <p:cxnSp>
        <p:nvCxnSpPr>
          <p:cNvPr id="8" name="Straight Arrow Connector 7">
            <a:extLst>
              <a:ext uri="{FF2B5EF4-FFF2-40B4-BE49-F238E27FC236}">
                <a16:creationId xmlns:a16="http://schemas.microsoft.com/office/drawing/2014/main" id="{C051E7AE-6C3E-F241-55EE-364F7B4A6FCF}"/>
              </a:ext>
            </a:extLst>
          </p:cNvPr>
          <p:cNvCxnSpPr>
            <a:stCxn id="5" idx="2"/>
            <a:endCxn id="6" idx="0"/>
          </p:cNvCxnSpPr>
          <p:nvPr/>
        </p:nvCxnSpPr>
        <p:spPr>
          <a:xfrm>
            <a:off x="10310649" y="3594538"/>
            <a:ext cx="10511" cy="681079"/>
          </a:xfrm>
          <a:prstGeom prst="straightConnector1">
            <a:avLst/>
          </a:prstGeom>
          <a:ln w="47625">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668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1CF2F-648A-B15A-E92E-FD32429EF4E1}"/>
              </a:ext>
            </a:extLst>
          </p:cNvPr>
          <p:cNvSpPr>
            <a:spLocks noGrp="1"/>
          </p:cNvSpPr>
          <p:nvPr>
            <p:ph type="title"/>
          </p:nvPr>
        </p:nvSpPr>
        <p:spPr>
          <a:xfrm>
            <a:off x="793662" y="386930"/>
            <a:ext cx="10066122" cy="1298448"/>
          </a:xfrm>
        </p:spPr>
        <p:txBody>
          <a:bodyPr anchor="b">
            <a:normAutofit/>
          </a:bodyPr>
          <a:lstStyle/>
          <a:p>
            <a:r>
              <a:rPr lang="en-US" sz="4800"/>
              <a:t>Homework 9</a:t>
            </a:r>
          </a:p>
        </p:txBody>
      </p:sp>
      <p:sp>
        <p:nvSpPr>
          <p:cNvPr id="3" name="Content Placeholder 2">
            <a:extLst>
              <a:ext uri="{FF2B5EF4-FFF2-40B4-BE49-F238E27FC236}">
                <a16:creationId xmlns:a16="http://schemas.microsoft.com/office/drawing/2014/main" id="{4A79CE61-1C58-96CB-824D-67B0D95202E8}"/>
              </a:ext>
            </a:extLst>
          </p:cNvPr>
          <p:cNvSpPr>
            <a:spLocks noGrp="1"/>
          </p:cNvSpPr>
          <p:nvPr>
            <p:ph idx="1"/>
          </p:nvPr>
        </p:nvSpPr>
        <p:spPr>
          <a:xfrm>
            <a:off x="578070" y="2312276"/>
            <a:ext cx="10489324" cy="3926683"/>
          </a:xfrm>
        </p:spPr>
        <p:txBody>
          <a:bodyPr anchor="ctr">
            <a:normAutofit/>
          </a:bodyPr>
          <a:lstStyle/>
          <a:p>
            <a:r>
              <a:rPr lang="en-US" sz="3200" dirty="0">
                <a:effectLst/>
                <a:latin typeface="Aptos" panose="020B0004020202020204" pitchFamily="34" charset="0"/>
              </a:rPr>
              <a:t>Usual rules:</a:t>
            </a:r>
          </a:p>
          <a:p>
            <a:r>
              <a:rPr lang="en-US" sz="3200" dirty="0">
                <a:latin typeface="Aptos" panose="020B0004020202020204" pitchFamily="34" charset="0"/>
              </a:rPr>
              <a:t>One PDF file please!</a:t>
            </a:r>
          </a:p>
          <a:p>
            <a:r>
              <a:rPr lang="en-US" sz="3200" dirty="0">
                <a:effectLst/>
                <a:latin typeface="Aptos" panose="020B0004020202020204" pitchFamily="34" charset="0"/>
              </a:rPr>
              <a:t>Show your work, Python code and screenshots where appropriate</a:t>
            </a:r>
          </a:p>
          <a:p>
            <a:r>
              <a:rPr lang="en-US" sz="3200" dirty="0">
                <a:latin typeface="Aptos" panose="020B0004020202020204" pitchFamily="34" charset="0"/>
              </a:rPr>
              <a:t>SUBJECT: 388 Homework 9 </a:t>
            </a:r>
            <a:r>
              <a:rPr lang="en-US" sz="3200" i="1" dirty="0">
                <a:latin typeface="Aptos" panose="020B0004020202020204" pitchFamily="34" charset="0"/>
              </a:rPr>
              <a:t>YOUR NAME</a:t>
            </a:r>
          </a:p>
          <a:p>
            <a:r>
              <a:rPr lang="en-US" sz="3200" dirty="0">
                <a:effectLst/>
                <a:latin typeface="Aptos" panose="020B0004020202020204" pitchFamily="34" charset="0"/>
              </a:rPr>
              <a:t>DUE: Monday midnight</a:t>
            </a:r>
          </a:p>
        </p:txBody>
      </p:sp>
    </p:spTree>
    <p:extLst>
      <p:ext uri="{BB962C8B-B14F-4D97-AF65-F5344CB8AC3E}">
        <p14:creationId xmlns:p14="http://schemas.microsoft.com/office/powerpoint/2010/main" val="366826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A1B3-F29B-2F04-C05F-EE10B2222B0D}"/>
              </a:ext>
            </a:extLst>
          </p:cNvPr>
          <p:cNvSpPr>
            <a:spLocks noGrp="1"/>
          </p:cNvSpPr>
          <p:nvPr>
            <p:ph type="title"/>
          </p:nvPr>
        </p:nvSpPr>
        <p:spPr/>
        <p:txBody>
          <a:bodyPr/>
          <a:lstStyle/>
          <a:p>
            <a:r>
              <a:rPr lang="en-US" dirty="0"/>
              <a:t>Last Time: Masked Language Modeling</a:t>
            </a:r>
          </a:p>
        </p:txBody>
      </p:sp>
      <p:sp>
        <p:nvSpPr>
          <p:cNvPr id="3" name="Content Placeholder 2">
            <a:extLst>
              <a:ext uri="{FF2B5EF4-FFF2-40B4-BE49-F238E27FC236}">
                <a16:creationId xmlns:a16="http://schemas.microsoft.com/office/drawing/2014/main" id="{FC3583FB-6ABE-8508-271F-97D39053A9A6}"/>
              </a:ext>
            </a:extLst>
          </p:cNvPr>
          <p:cNvSpPr>
            <a:spLocks noGrp="1"/>
          </p:cNvSpPr>
          <p:nvPr>
            <p:ph idx="1"/>
          </p:nvPr>
        </p:nvSpPr>
        <p:spPr/>
        <p:txBody>
          <a:bodyPr>
            <a:normAutofit/>
          </a:bodyPr>
          <a:lstStyle/>
          <a:p>
            <a:pPr marL="0" indent="0" algn="l">
              <a:buNone/>
            </a:pPr>
            <a:r>
              <a:rPr lang="en-US" sz="22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&gt;&gt;&gt; ['{} {:.2f}'.format(answer['sequence'],answer['score']) for answer in </a:t>
            </a:r>
            <a:r>
              <a:rPr lang="en-US" sz="2200" b="0" i="0" u="none" strike="noStrike" dirty="0" err="1">
                <a:solidFill>
                  <a:srgbClr val="050505"/>
                </a:solidFill>
                <a:effectLst/>
                <a:latin typeface="Menlo" panose="020B0609030804020204" pitchFamily="49" charset="0"/>
                <a:ea typeface="Menlo" panose="020B0609030804020204" pitchFamily="49" charset="0"/>
                <a:cs typeface="Menlo" panose="020B0609030804020204" pitchFamily="49" charset="0"/>
              </a:rPr>
              <a:t>classifier_large</a:t>
            </a:r>
            <a:r>
              <a:rPr lang="en-US" sz="22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('Noam Chomsky lives in &lt;mask&gt;.', </a:t>
            </a:r>
            <a:r>
              <a:rPr lang="en-US" sz="2200" b="0" i="0" u="none" strike="noStrike" dirty="0" err="1">
                <a:solidFill>
                  <a:srgbClr val="050505"/>
                </a:solidFill>
                <a:effectLst/>
                <a:latin typeface="Menlo" panose="020B0609030804020204" pitchFamily="49" charset="0"/>
                <a:ea typeface="Menlo" panose="020B0609030804020204" pitchFamily="49" charset="0"/>
                <a:cs typeface="Menlo" panose="020B0609030804020204" pitchFamily="49" charset="0"/>
              </a:rPr>
              <a:t>top_k</a:t>
            </a:r>
            <a:r>
              <a:rPr lang="en-US" sz="22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=7)]</a:t>
            </a:r>
          </a:p>
          <a:p>
            <a:pPr marL="0" indent="0" algn="l">
              <a:buNone/>
            </a:pPr>
            <a:r>
              <a:rPr lang="en-US" sz="20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['Noam Chomsky lives in London. 0.10', </a:t>
            </a:r>
          </a:p>
          <a:p>
            <a:pPr marL="0" indent="0" algn="l">
              <a:buNone/>
            </a:pPr>
            <a:r>
              <a:rPr lang="en-US" sz="20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'Noam Chomsky lives in Brooklyn. 0.09', </a:t>
            </a:r>
          </a:p>
          <a:p>
            <a:pPr marL="0" indent="0" algn="l">
              <a:buNone/>
            </a:pPr>
            <a:r>
              <a:rPr lang="en-US" sz="20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'Noam Chomsky lives in California. 0.07', </a:t>
            </a:r>
          </a:p>
          <a:p>
            <a:pPr marL="0" indent="0" algn="l">
              <a:buNone/>
            </a:pPr>
            <a:r>
              <a:rPr lang="en-US" sz="20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'Noam Chomsky lives in Chicago. 0.05', </a:t>
            </a:r>
          </a:p>
          <a:p>
            <a:pPr marL="0" indent="0" algn="l">
              <a:buNone/>
            </a:pPr>
            <a:r>
              <a:rPr lang="en-US" sz="20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'Noam Chomsky lives in Berlin. 0.05', </a:t>
            </a:r>
          </a:p>
          <a:p>
            <a:pPr marL="0" indent="0" algn="l">
              <a:buNone/>
            </a:pPr>
            <a:r>
              <a:rPr lang="en-US" sz="20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'Noam Chomsky lives in Manhattan. 0.03', </a:t>
            </a:r>
          </a:p>
          <a:p>
            <a:pPr marL="0" indent="0" algn="l">
              <a:buNone/>
            </a:pPr>
            <a:r>
              <a:rPr lang="en-US" sz="2000" b="0" i="0" u="none" strike="noStrike" dirty="0">
                <a:solidFill>
                  <a:srgbClr val="050505"/>
                </a:solidFill>
                <a:effectLst/>
                <a:latin typeface="Menlo" panose="020B0609030804020204" pitchFamily="49" charset="0"/>
                <a:ea typeface="Menlo" panose="020B0609030804020204" pitchFamily="49" charset="0"/>
                <a:cs typeface="Menlo" panose="020B0609030804020204" pitchFamily="49" charset="0"/>
              </a:rPr>
              <a:t>'Noam Chomsky lives in Seattle. 0.03']</a:t>
            </a:r>
          </a:p>
        </p:txBody>
      </p:sp>
    </p:spTree>
    <p:extLst>
      <p:ext uri="{BB962C8B-B14F-4D97-AF65-F5344CB8AC3E}">
        <p14:creationId xmlns:p14="http://schemas.microsoft.com/office/powerpoint/2010/main" val="1244771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1FA1B3-F29B-2F04-C05F-EE10B2222B0D}"/>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a:solidFill>
                  <a:schemeClr val="tx1"/>
                </a:solidFill>
                <a:latin typeface="+mj-lt"/>
                <a:ea typeface="+mj-ea"/>
                <a:cs typeface="+mj-cs"/>
              </a:rPr>
              <a:t>Last Time: Masked Language Modeling</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3583FB-6ABE-8508-271F-97D39053A9A6}"/>
              </a:ext>
            </a:extLst>
          </p:cNvPr>
          <p:cNvSpPr>
            <a:spLocks noGrp="1"/>
          </p:cNvSpPr>
          <p:nvPr>
            <p:ph sz="half" idx="1"/>
          </p:nvPr>
        </p:nvSpPr>
        <p:spPr>
          <a:xfrm>
            <a:off x="793660" y="2599509"/>
            <a:ext cx="8696704" cy="3639450"/>
          </a:xfrm>
        </p:spPr>
        <p:txBody>
          <a:bodyPr vert="horz" lIns="91440" tIns="45720" rIns="91440" bIns="45720" rtlCol="0" anchor="ctr">
            <a:normAutofit/>
          </a:bodyPr>
          <a:lstStyle/>
          <a:p>
            <a:pPr marL="0" indent="0">
              <a:buNone/>
            </a:pPr>
            <a:r>
              <a:rPr lang="en-US" sz="1600" dirty="0">
                <a:effectLst/>
                <a:latin typeface="Menlo" panose="020B0609030804020204" pitchFamily="49" charset="0"/>
                <a:ea typeface="Menlo" panose="020B0609030804020204" pitchFamily="49" charset="0"/>
                <a:cs typeface="Menlo" panose="020B0609030804020204" pitchFamily="49" charset="0"/>
              </a:rPr>
              <a:t>&gt;&gt;&gt; ['{} {:.2f}'.format(answer['sequence'],answer['score']) for answer in </a:t>
            </a:r>
            <a:r>
              <a:rPr lang="en-US" sz="1600" dirty="0" err="1">
                <a:effectLst/>
                <a:latin typeface="Menlo" panose="020B0609030804020204" pitchFamily="49" charset="0"/>
                <a:ea typeface="Menlo" panose="020B0609030804020204" pitchFamily="49" charset="0"/>
                <a:cs typeface="Menlo" panose="020B0609030804020204" pitchFamily="49" charset="0"/>
              </a:rPr>
              <a:t>classifier_large</a:t>
            </a:r>
            <a:r>
              <a:rPr lang="en-US" sz="1600" dirty="0">
                <a:effectLst/>
                <a:latin typeface="Menlo" panose="020B0609030804020204" pitchFamily="49" charset="0"/>
                <a:ea typeface="Menlo" panose="020B0609030804020204" pitchFamily="49" charset="0"/>
                <a:cs typeface="Menlo" panose="020B0609030804020204" pitchFamily="49" charset="0"/>
              </a:rPr>
              <a:t>('Aristotle lived in &lt;mask&gt;.', </a:t>
            </a:r>
            <a:r>
              <a:rPr lang="en-US" sz="1600" dirty="0" err="1">
                <a:effectLst/>
                <a:latin typeface="Menlo" panose="020B0609030804020204" pitchFamily="49" charset="0"/>
                <a:ea typeface="Menlo" panose="020B0609030804020204" pitchFamily="49" charset="0"/>
                <a:cs typeface="Menlo" panose="020B0609030804020204" pitchFamily="49" charset="0"/>
              </a:rPr>
              <a:t>top_k</a:t>
            </a:r>
            <a:r>
              <a:rPr lang="en-US" sz="1600" dirty="0">
                <a:effectLst/>
                <a:latin typeface="Menlo" panose="020B0609030804020204" pitchFamily="49" charset="0"/>
                <a:ea typeface="Menlo" panose="020B0609030804020204" pitchFamily="49" charset="0"/>
                <a:cs typeface="Menlo" panose="020B0609030804020204" pitchFamily="49" charset="0"/>
              </a:rPr>
              <a:t>=7)]</a:t>
            </a:r>
          </a:p>
          <a:p>
            <a:pPr marL="0" indent="0">
              <a:buNone/>
            </a:pPr>
            <a:r>
              <a:rPr lang="en-US" sz="1700" dirty="0">
                <a:effectLst/>
                <a:latin typeface="Menlo" panose="020B0609030804020204" pitchFamily="49" charset="0"/>
                <a:ea typeface="Menlo" panose="020B0609030804020204" pitchFamily="49" charset="0"/>
                <a:cs typeface="Menlo" panose="020B0609030804020204" pitchFamily="49" charset="0"/>
              </a:rPr>
              <a:t>['Aristotle lived in Athens. 0.47', </a:t>
            </a:r>
          </a:p>
          <a:p>
            <a:pPr marL="0" indent="0">
              <a:buNone/>
            </a:pPr>
            <a:r>
              <a:rPr lang="en-US" sz="1700" dirty="0">
                <a:effectLst/>
                <a:latin typeface="Menlo" panose="020B0609030804020204" pitchFamily="49" charset="0"/>
                <a:ea typeface="Menlo" panose="020B0609030804020204" pitchFamily="49" charset="0"/>
                <a:cs typeface="Menlo" panose="020B0609030804020204" pitchFamily="49" charset="0"/>
              </a:rPr>
              <a:t>'Aristotle lived in Alexandria. 0.11', </a:t>
            </a:r>
          </a:p>
          <a:p>
            <a:pPr marL="0" indent="0">
              <a:buNone/>
            </a:pPr>
            <a:r>
              <a:rPr lang="en-US" sz="1700" dirty="0">
                <a:effectLst/>
                <a:latin typeface="Menlo" panose="020B0609030804020204" pitchFamily="49" charset="0"/>
                <a:ea typeface="Menlo" panose="020B0609030804020204" pitchFamily="49" charset="0"/>
                <a:cs typeface="Menlo" panose="020B0609030804020204" pitchFamily="49" charset="0"/>
              </a:rPr>
              <a:t>'Aristotle lived in Rome. 0.04', </a:t>
            </a:r>
          </a:p>
          <a:p>
            <a:pPr marL="0" indent="0">
              <a:buNone/>
            </a:pPr>
            <a:r>
              <a:rPr lang="en-US" sz="1700" dirty="0">
                <a:effectLst/>
                <a:latin typeface="Menlo" panose="020B0609030804020204" pitchFamily="49" charset="0"/>
                <a:ea typeface="Menlo" panose="020B0609030804020204" pitchFamily="49" charset="0"/>
                <a:cs typeface="Menlo" panose="020B0609030804020204" pitchFamily="49" charset="0"/>
              </a:rPr>
              <a:t>'Aristotle lived in Babylon. 0.04', </a:t>
            </a:r>
          </a:p>
          <a:p>
            <a:pPr marL="0" indent="0">
              <a:buNone/>
            </a:pPr>
            <a:r>
              <a:rPr lang="en-US" sz="1700" dirty="0">
                <a:effectLst/>
                <a:latin typeface="Menlo" panose="020B0609030804020204" pitchFamily="49" charset="0"/>
                <a:ea typeface="Menlo" panose="020B0609030804020204" pitchFamily="49" charset="0"/>
                <a:cs typeface="Menlo" panose="020B0609030804020204" pitchFamily="49" charset="0"/>
              </a:rPr>
              <a:t>'Aristotle lived in Greece. 0.03', </a:t>
            </a:r>
          </a:p>
          <a:p>
            <a:pPr marL="0" indent="0">
              <a:buNone/>
            </a:pPr>
            <a:r>
              <a:rPr lang="en-US" sz="1700" dirty="0">
                <a:effectLst/>
                <a:latin typeface="Menlo" panose="020B0609030804020204" pitchFamily="49" charset="0"/>
                <a:ea typeface="Menlo" panose="020B0609030804020204" pitchFamily="49" charset="0"/>
                <a:cs typeface="Menlo" panose="020B0609030804020204" pitchFamily="49" charset="0"/>
              </a:rPr>
              <a:t>'Aristotle lived in exile. 0.02', </a:t>
            </a:r>
          </a:p>
          <a:p>
            <a:pPr marL="0" indent="0">
              <a:buNone/>
            </a:pPr>
            <a:r>
              <a:rPr lang="en-US" sz="1700" dirty="0">
                <a:effectLst/>
                <a:latin typeface="Menlo" panose="020B0609030804020204" pitchFamily="49" charset="0"/>
                <a:ea typeface="Menlo" panose="020B0609030804020204" pitchFamily="49" charset="0"/>
                <a:cs typeface="Menlo" panose="020B0609030804020204" pitchFamily="49" charset="0"/>
              </a:rPr>
              <a:t>'Aristotle lived in Egypt. 0.02']</a:t>
            </a:r>
          </a:p>
        </p:txBody>
      </p:sp>
      <p:pic>
        <p:nvPicPr>
          <p:cNvPr id="6" name="Content Placeholder 5" descr="A screenshot of a video&#10;&#10;Description automatically generated">
            <a:extLst>
              <a:ext uri="{FF2B5EF4-FFF2-40B4-BE49-F238E27FC236}">
                <a16:creationId xmlns:a16="http://schemas.microsoft.com/office/drawing/2014/main" id="{430695E7-8FE1-030D-22F7-DC7E04074679}"/>
              </a:ext>
            </a:extLst>
          </p:cNvPr>
          <p:cNvPicPr>
            <a:picLocks noGrp="1" noChangeAspect="1"/>
          </p:cNvPicPr>
          <p:nvPr>
            <p:ph sz="half" idx="2"/>
          </p:nvPr>
        </p:nvPicPr>
        <p:blipFill>
          <a:blip r:embed="rId2"/>
          <a:stretch>
            <a:fillRect/>
          </a:stretch>
        </p:blipFill>
        <p:spPr>
          <a:xfrm>
            <a:off x="6028255" y="2599509"/>
            <a:ext cx="5150277" cy="2497883"/>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60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9A836-E371-DF33-1CFB-90A96A2D9FA5}"/>
              </a:ext>
            </a:extLst>
          </p:cNvPr>
          <p:cNvSpPr>
            <a:spLocks noGrp="1"/>
          </p:cNvSpPr>
          <p:nvPr>
            <p:ph type="title"/>
          </p:nvPr>
        </p:nvSpPr>
        <p:spPr/>
        <p:txBody>
          <a:bodyPr/>
          <a:lstStyle/>
          <a:p>
            <a:r>
              <a:rPr lang="en-US" dirty="0"/>
              <a:t>ABC News Interview</a:t>
            </a:r>
          </a:p>
        </p:txBody>
      </p:sp>
      <p:pic>
        <p:nvPicPr>
          <p:cNvPr id="4" name="Content Placeholder 3" descr="Screen Shot 2012-08-20 at 5.50.05 PM.png">
            <a:extLst>
              <a:ext uri="{FF2B5EF4-FFF2-40B4-BE49-F238E27FC236}">
                <a16:creationId xmlns:a16="http://schemas.microsoft.com/office/drawing/2014/main" id="{CD1B98F7-7ABD-74B8-68F0-B7D02A78249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8464" r="-18464"/>
          <a:stretch>
            <a:fillRect/>
          </a:stretch>
        </p:blipFill>
        <p:spPr>
          <a:xfrm>
            <a:off x="838200" y="1690688"/>
            <a:ext cx="8220469" cy="4520926"/>
          </a:xfrm>
        </p:spPr>
      </p:pic>
    </p:spTree>
    <p:extLst>
      <p:ext uri="{BB962C8B-B14F-4D97-AF65-F5344CB8AC3E}">
        <p14:creationId xmlns:p14="http://schemas.microsoft.com/office/powerpoint/2010/main" val="325855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95C38-7E32-33C0-F3F8-FD7A0F4A90C9}"/>
              </a:ext>
            </a:extLst>
          </p:cNvPr>
          <p:cNvSpPr>
            <a:spLocks noGrp="1"/>
          </p:cNvSpPr>
          <p:nvPr>
            <p:ph type="title"/>
          </p:nvPr>
        </p:nvSpPr>
        <p:spPr/>
        <p:txBody>
          <a:bodyPr/>
          <a:lstStyle/>
          <a:p>
            <a:r>
              <a:rPr lang="en-US" dirty="0"/>
              <a:t>ABC News Interview</a:t>
            </a:r>
          </a:p>
        </p:txBody>
      </p:sp>
      <p:sp>
        <p:nvSpPr>
          <p:cNvPr id="3" name="Content Placeholder 2">
            <a:extLst>
              <a:ext uri="{FF2B5EF4-FFF2-40B4-BE49-F238E27FC236}">
                <a16:creationId xmlns:a16="http://schemas.microsoft.com/office/drawing/2014/main" id="{4F19B906-B7D8-13B9-7F80-4E7AF0162E02}"/>
              </a:ext>
            </a:extLst>
          </p:cNvPr>
          <p:cNvSpPr>
            <a:spLocks noGrp="1"/>
          </p:cNvSpPr>
          <p:nvPr>
            <p:ph idx="1"/>
          </p:nvPr>
        </p:nvSpPr>
        <p:spPr/>
        <p:txBody>
          <a:bodyPr>
            <a:normAutofit fontScale="92500" lnSpcReduction="10000"/>
          </a:bodyPr>
          <a:lstStyle/>
          <a:p>
            <a:r>
              <a:rPr lang="en-US" dirty="0"/>
              <a:t>Obama: 'I Think Same-Sex Couples Should Be Able to Get Married'</a:t>
            </a:r>
          </a:p>
          <a:p>
            <a:r>
              <a:rPr lang="en-US" dirty="0"/>
              <a:t>By Rick Klein May 9, 2012</a:t>
            </a:r>
          </a:p>
          <a:p>
            <a:r>
              <a:rPr lang="en-US" dirty="0"/>
              <a:t>Python:</a:t>
            </a:r>
          </a:p>
          <a:p>
            <a:pPr lvl="1"/>
            <a:r>
              <a:rPr lang="en-US" sz="2200" dirty="0" err="1">
                <a:latin typeface="Menlo" panose="020B0609030804020204" pitchFamily="49" charset="0"/>
                <a:ea typeface="Menlo" panose="020B0609030804020204" pitchFamily="49" charset="0"/>
                <a:cs typeface="Menlo" panose="020B0609030804020204" pitchFamily="49" charset="0"/>
              </a:rPr>
              <a:t>obama</a:t>
            </a:r>
            <a:r>
              <a:rPr lang="en-US" sz="2200" dirty="0">
                <a:latin typeface="Menlo" panose="020B0609030804020204" pitchFamily="49" charset="0"/>
                <a:ea typeface="Menlo" panose="020B0609030804020204" pitchFamily="49" charset="0"/>
                <a:cs typeface="Menlo" panose="020B0609030804020204" pitchFamily="49" charset="0"/>
              </a:rPr>
              <a:t> = "I have to tell you that over the course of several years as I have talked to friends and family and neighbors, when I think about members of my own staff who are in incredibly committed monogamous relationships, same-sex relationships, who are raising kids together; when I think about those soldiers or airmen or marines or sailors who are out there fighting on my behalf and yet feel constrained, even now that 'don't ask, don't tell' is gone, because they are not able to commit themselves in a marriage, at a certain point I've just concluded that for me personally it is important for me to go ahead and affirm that I think same sex couples should be able to get married."</a:t>
            </a:r>
          </a:p>
        </p:txBody>
      </p:sp>
    </p:spTree>
    <p:extLst>
      <p:ext uri="{BB962C8B-B14F-4D97-AF65-F5344CB8AC3E}">
        <p14:creationId xmlns:p14="http://schemas.microsoft.com/office/powerpoint/2010/main" val="3166076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4AA11-86C6-BF7A-AA4E-BEB2E767679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C3ADC99E-B60B-6674-7A96-6D3ECB57FB76}"/>
              </a:ext>
            </a:extLst>
          </p:cNvPr>
          <p:cNvSpPr>
            <a:spLocks noGrp="1"/>
          </p:cNvSpPr>
          <p:nvPr>
            <p:ph idx="1"/>
          </p:nvPr>
        </p:nvSpPr>
        <p:spPr/>
        <p:txBody>
          <a:bodyPr/>
          <a:lstStyle/>
          <a:p>
            <a:pPr marL="0" indent="0">
              <a:buNone/>
            </a:pPr>
            <a:r>
              <a:rPr lang="en-US" dirty="0"/>
              <a:t>Human-produced summary (me):</a:t>
            </a:r>
          </a:p>
          <a:p>
            <a:r>
              <a:rPr lang="en-US" dirty="0"/>
              <a:t>11 words:</a:t>
            </a:r>
          </a:p>
          <a:p>
            <a:pPr lvl="1"/>
            <a:r>
              <a:rPr lang="en-US" dirty="0"/>
              <a:t>I think same sex couples should be able to get married</a:t>
            </a:r>
          </a:p>
          <a:p>
            <a:r>
              <a:rPr lang="en-US" dirty="0"/>
              <a:t>9 words:</a:t>
            </a:r>
          </a:p>
          <a:p>
            <a:pPr lvl="1"/>
            <a:r>
              <a:rPr lang="en-US" dirty="0"/>
              <a:t>Same sex couples should be able to get married</a:t>
            </a:r>
          </a:p>
          <a:p>
            <a:pPr lvl="1"/>
            <a:endParaRPr lang="en-US" dirty="0"/>
          </a:p>
        </p:txBody>
      </p:sp>
    </p:spTree>
    <p:extLst>
      <p:ext uri="{BB962C8B-B14F-4D97-AF65-F5344CB8AC3E}">
        <p14:creationId xmlns:p14="http://schemas.microsoft.com/office/powerpoint/2010/main" val="302574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and Computers</a:t>
            </a:r>
          </a:p>
        </p:txBody>
      </p:sp>
      <p:pic>
        <p:nvPicPr>
          <p:cNvPr id="4" name="Content Placeholder 3" descr="Screen Shot 2012-08-20 at 5.52.31 PM.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4602" y="1916776"/>
            <a:ext cx="4548298" cy="4439574"/>
          </a:xfrm>
          <a:ln>
            <a:solidFill>
              <a:schemeClr val="tx1"/>
            </a:solidFill>
          </a:ln>
        </p:spPr>
      </p:pic>
      <p:sp>
        <p:nvSpPr>
          <p:cNvPr id="3" name="Slide Number Placeholder 2">
            <a:extLst>
              <a:ext uri="{FF2B5EF4-FFF2-40B4-BE49-F238E27FC236}">
                <a16:creationId xmlns:a16="http://schemas.microsoft.com/office/drawing/2014/main" id="{759DAAB1-C158-794D-944F-F1EBE4D03206}"/>
              </a:ext>
            </a:extLst>
          </p:cNvPr>
          <p:cNvSpPr>
            <a:spLocks noGrp="1"/>
          </p:cNvSpPr>
          <p:nvPr>
            <p:ph type="sldNum" sz="quarter" idx="12"/>
          </p:nvPr>
        </p:nvSpPr>
        <p:spPr/>
        <p:txBody>
          <a:bodyPr/>
          <a:lstStyle/>
          <a:p>
            <a:fld id="{A22E60DB-65C2-B944-9E5F-AD306FA3BE89}" type="slidenum">
              <a:rPr lang="en-US" smtClean="0"/>
              <a:t>9</a:t>
            </a:fld>
            <a:endParaRPr lang="en-US"/>
          </a:p>
        </p:txBody>
      </p:sp>
      <p:sp>
        <p:nvSpPr>
          <p:cNvPr id="5" name="TextBox 4"/>
          <p:cNvSpPr txBox="1"/>
          <p:nvPr/>
        </p:nvSpPr>
        <p:spPr>
          <a:xfrm>
            <a:off x="7598740" y="2187124"/>
            <a:ext cx="3314882" cy="1323439"/>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4000" dirty="0"/>
              <a:t>Executive</a:t>
            </a:r>
          </a:p>
          <a:p>
            <a:r>
              <a:rPr lang="en-US" sz="4000" dirty="0"/>
              <a:t>Summarization</a:t>
            </a:r>
          </a:p>
        </p:txBody>
      </p:sp>
      <p:sp>
        <p:nvSpPr>
          <p:cNvPr id="6" name="Striped Right Arrow 5">
            <a:extLst>
              <a:ext uri="{FF2B5EF4-FFF2-40B4-BE49-F238E27FC236}">
                <a16:creationId xmlns:a16="http://schemas.microsoft.com/office/drawing/2014/main" id="{9A4EB367-74FF-574C-508A-B809FF1C4835}"/>
              </a:ext>
            </a:extLst>
          </p:cNvPr>
          <p:cNvSpPr/>
          <p:nvPr/>
        </p:nvSpPr>
        <p:spPr>
          <a:xfrm rot="10800000">
            <a:off x="6190697" y="2469193"/>
            <a:ext cx="1408043" cy="759300"/>
          </a:xfrm>
          <a:prstGeom prst="strip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8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TotalTime>
  <Words>4076</Words>
  <Application>Microsoft Macintosh PowerPoint</Application>
  <PresentationFormat>Widescreen</PresentationFormat>
  <Paragraphs>282</Paragraphs>
  <Slides>37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Calibre</vt:lpstr>
      <vt:lpstr>Aptos</vt:lpstr>
      <vt:lpstr>Aptos Display</vt:lpstr>
      <vt:lpstr>Arial</vt:lpstr>
      <vt:lpstr>Menlo</vt:lpstr>
      <vt:lpstr>Source Sans Pro</vt:lpstr>
      <vt:lpstr>Office Theme</vt:lpstr>
      <vt:lpstr>LING 388: Computers and Language</vt:lpstr>
      <vt:lpstr>Today's Topics</vt:lpstr>
      <vt:lpstr>Last Time: Masked Language Modeling</vt:lpstr>
      <vt:lpstr>Last Time: Masked Language Modeling</vt:lpstr>
      <vt:lpstr>Last Time: Masked Language Modeling</vt:lpstr>
      <vt:lpstr>ABC News Interview</vt:lpstr>
      <vt:lpstr>ABC News Interview</vt:lpstr>
      <vt:lpstr>Summary</vt:lpstr>
      <vt:lpstr>Language and Computers</vt:lpstr>
      <vt:lpstr>Language and Computers</vt:lpstr>
      <vt:lpstr>Language and Computers</vt:lpstr>
      <vt:lpstr>Language and Computers</vt:lpstr>
      <vt:lpstr>macOS Summarizer</vt:lpstr>
      <vt:lpstr>Summarization</vt:lpstr>
      <vt:lpstr>sshleifer/distilbart-cnn-12-6</vt:lpstr>
      <vt:lpstr>sshleifer/distilbart-cnn-12-6</vt:lpstr>
      <vt:lpstr>Google's T5 model</vt:lpstr>
      <vt:lpstr>Google's T5 model</vt:lpstr>
      <vt:lpstr>Google's T5 model</vt:lpstr>
      <vt:lpstr>Google's T5 model</vt:lpstr>
      <vt:lpstr>Google's T5 model</vt:lpstr>
      <vt:lpstr>Cool YouTube video</vt:lpstr>
      <vt:lpstr>glove-wiki-gigaword-50</vt:lpstr>
      <vt:lpstr>3Blue1Brown YouTube video</vt:lpstr>
      <vt:lpstr>Similar vectors</vt:lpstr>
      <vt:lpstr>3Blue1Brown YouTube video</vt:lpstr>
      <vt:lpstr>Similar vectors</vt:lpstr>
      <vt:lpstr>3Blue1Brown YouTube video</vt:lpstr>
      <vt:lpstr>Similar vectors</vt:lpstr>
      <vt:lpstr>3Blue1Brown YouTube video</vt:lpstr>
      <vt:lpstr>Similar vectors</vt:lpstr>
      <vt:lpstr>3Blue1Brown YouTube video</vt:lpstr>
      <vt:lpstr>Similar vectors</vt:lpstr>
      <vt:lpstr>Homework 9</vt:lpstr>
      <vt:lpstr>Homework 9</vt:lpstr>
      <vt:lpstr>Homework 9</vt:lpstr>
      <vt:lpstr>Homework 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LING 388: Computers and Language</dc:title>
  <dc:creator>sandiway@mac.com</dc:creator>
  <cp:lastModifiedBy>sandiway@mac.com</cp:lastModifiedBy>
  <cp:revision>8</cp:revision>
  <dcterms:created xsi:type="dcterms:W3CDTF">2024-04-10T04:02:02Z</dcterms:created>
  <dcterms:modified xsi:type="dcterms:W3CDTF">2024-04-10T14:37:33Z</dcterms:modified>
</cp:coreProperties>
</file>