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42" r:id="rId3"/>
    <p:sldId id="353" r:id="rId4"/>
    <p:sldId id="258" r:id="rId5"/>
    <p:sldId id="299" r:id="rId6"/>
    <p:sldId id="328" r:id="rId7"/>
    <p:sldId id="300" r:id="rId8"/>
    <p:sldId id="259" r:id="rId9"/>
    <p:sldId id="260" r:id="rId10"/>
    <p:sldId id="330" r:id="rId11"/>
    <p:sldId id="331" r:id="rId12"/>
    <p:sldId id="329" r:id="rId13"/>
    <p:sldId id="332" r:id="rId14"/>
    <p:sldId id="337" r:id="rId15"/>
    <p:sldId id="335" r:id="rId16"/>
    <p:sldId id="339" r:id="rId17"/>
    <p:sldId id="334" r:id="rId18"/>
    <p:sldId id="338" r:id="rId19"/>
    <p:sldId id="340" r:id="rId20"/>
    <p:sldId id="336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3D876-ADC1-AB44-B03E-7F509B195F95}" type="datetimeFigureOut">
              <a:rPr lang="en-US" smtClean="0"/>
              <a:t>4/4/24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391BD-D473-E244-97C9-C359FD405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91BD-D473-E244-97C9-C359FD4052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4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60F4-C650-B761-FE69-6DF52FB40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EC991-7289-B82B-E84B-0B554BC7F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F126D-E3EB-7A0B-80DD-D68EE5F0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F91C1-D1D4-C82E-0D24-681D5BF1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4BAA0-97E7-2FD8-E03B-42D58163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3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CF7A-2164-2509-1EEE-F9C6D0E7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1909E-E3F6-139B-ACD4-6EA57A55F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05FDB-524A-F9F2-A162-9BD567ED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E98EA-0E25-5074-9EC2-EF353513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0147-86B8-43F6-0F5C-53AE9100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FA83A4-6A0E-9428-48FD-71835B76E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96CA8-008B-E37E-DDDB-4E75CF5AE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32C7D-1908-0950-628F-2C979142B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535F-9316-7F5D-FCFE-3DE9FF158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12C3C-0381-5BA2-7677-B8586F49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8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34B0-B3F7-74DF-FFDF-B12A5667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BA8FF-267F-9438-39DB-8071A6619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B723E-1DC4-001C-3FF3-54C680FC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464F6-0106-55BB-8574-FBFC6081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85D91-4835-223F-1E4B-CC6A34BD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2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1402-696D-4F05-542E-3DB82303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44B80-5939-D163-C687-2A759D9AF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A0C7D-DE05-4651-E6EB-FE9D77A2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D14B0-95BF-D3A8-98F2-B0061B19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600B1-2113-2C59-AB85-BFD90685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7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9A87-0A0E-D52F-1608-73D48C1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376F2-6E62-723F-754B-67B7FD30B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31C97-41A9-5884-8B32-CE791C459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942C7-AE4B-14F1-5B24-4438D07B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597CB-7003-ECB0-841D-FBFBB81E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33844-D6BC-3DF7-920E-9DA17F81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0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4548-E91D-38B9-4BF7-C051BBC3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E3445-93C7-50C2-08E6-8F3CAFB76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2EA45-2C8C-2C12-7A61-F1A33A12B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7DBD-123A-969B-E338-043E9FE03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97DE1-60D9-CB93-122C-345D53CAB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F4083-4FA0-7BB6-B8CB-319ED8DD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50E1A-7962-C651-4314-78A881C6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B0E18-9D97-F04E-2DE4-8F05345E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4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E16C-FEAC-897B-E8AA-680472D5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2AFA1-9DE0-FA83-45CD-542EB14A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96B02-2625-6745-A3A1-2617A698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1188F-CB58-7DE3-9482-387D126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4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C0845-1E56-AE6D-3840-2C3138FB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33F97-B2EA-F007-FD0C-5EA287B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C4CB3-24AB-DCB3-6A8F-C8CF29F2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7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324C-0900-C942-2469-A666D7A1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B34B5-B5CA-1544-01D4-E5ABD54C3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8E254-7580-F722-B736-EB756B0A0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E4A3F-2454-270B-EDBD-02D5F58E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A5C41-538B-1CED-9DFC-3AEEF5EA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D5303-64CB-6227-95CB-A31EBF7AE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F54C-A0B0-586D-80AE-9921DFF8C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BC257-ADEE-6A8B-8A12-CD3850ADA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6FFAE-A237-872B-F1C2-3A5CC7FF4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1C1B2-6395-FD3C-6886-4A83B038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72CAB-378A-8F3C-D72A-092DCE64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CD341-10E1-997A-D22C-5E800190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9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F7FFF6-3C61-6464-AC02-33DE6EEE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192D6-7150-212C-BB8A-04A0EA55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1D713-C845-2B1A-DC5F-4F118D061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6828F8-A262-E94E-B46E-86FF5ECF40FC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B1D01-D01B-E949-131F-F0D5C2757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46975-DC8A-7EF9-B108-F89AA091A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3889EB-5A87-A446-A25D-BDE250AE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4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stable/gallery/color/named_colors.html#sphx-glr-gallery-color-named-colors-p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lavpetrov/universal-pos-tags/blob/c8e49bf1654d337d55553fabd75b4073596feac7/en-ptb.map" TargetMode="External"/><Relationship Id="rId4" Type="http://schemas.openxmlformats.org/officeDocument/2006/relationships/hyperlink" Target="https://github.com/slavpetrov/universal-pos-tags/blob/fca8727e9424255f0732d1bc437f432f45a0c166/en-brown.map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g.upenn.edu/courses/Fall_2003/ling001/penn_treebank_pos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22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49B9-C647-52FF-B70A-80A89453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lang="en-US" sz="4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4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</a:t>
            </a:r>
            <a:r>
              <a:rPr lang="en-US" sz="4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F18C-4822-7D07-16D8-489EDBD5D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</a:t>
            </a:r>
            <a:endParaRPr lang="en-US" sz="2400" dirty="0"/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adjs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[tuple[0] for tuple 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nltk.pos_tag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(words1) if tuple[1] == 'JJ']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adjs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12439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adjs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({'’': 514, '“': 457, 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'old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434, '”': 422, 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'young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278, 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'little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262, 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'other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236, 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'great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229, 's': 229, 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'good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189, ...})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49B9-C647-52FF-B70A-80A89453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lang="en-US" sz="4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4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</a:t>
            </a:r>
            <a:r>
              <a:rPr lang="en-US" sz="4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F18C-4822-7D07-16D8-489EDBD5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50146" cy="48099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Recall punctuation removal from Homework 7 Review?</a:t>
            </a:r>
            <a:endParaRPr lang="en-US" sz="2400" dirty="0"/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def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isword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(x):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return any(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c.isalpha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 for c in x)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  <a:p>
            <a:r>
              <a:rPr lang="en-US" dirty="0">
                <a:solidFill>
                  <a:prstClr val="black"/>
                </a:solidFill>
              </a:rPr>
              <a:t>Get the adjectives (without punctuation):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adjs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 for 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word,tag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in </a:t>
            </a: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(words1) if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tag == 'JJ' </a:t>
            </a:r>
            <a:r>
              <a:rPr lang="en-US" sz="2000" dirty="0">
                <a:solidFill>
                  <a:schemeClr val="accent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and </a:t>
            </a:r>
            <a:r>
              <a:rPr lang="en-US" sz="2000" dirty="0" err="1">
                <a:solidFill>
                  <a:schemeClr val="accent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isword</a:t>
            </a:r>
            <a:r>
              <a:rPr lang="en-US" sz="2000" dirty="0">
                <a:solidFill>
                  <a:schemeClr val="accent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adjs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11035</a:t>
            </a:r>
          </a:p>
          <a:p>
            <a:pPr marL="457200" lvl="1" indent="0">
              <a:buNone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adjs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({'old': 434, 'young': 278, 'little': 262, 'other': 236, 'great': 229, 's': 229, 'good': 189, 'same': 147, 'such': 138, 'll': 136, ...})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fd.most_common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(20)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[('old', 434), ('young', 278), ('little', 262), ('other', 236), ('great', 229), ('s', 229), ('good', 189), ('same', 147), ('such', 138), ('ll', 136), ('dear', 135), ('own', 131), ('many', 130), ('much', 127), ('first', 118), ('few', 110), ('last', 90), ('long', 87), ('small', 79), ('poor', 75)]</a:t>
            </a:r>
          </a:p>
          <a:p>
            <a:pPr marL="457200" lvl="1" indent="0">
              <a:buNone/>
            </a:pP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73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49B9-C647-52FF-B70A-80A89453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Worked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F18C-4822-7D07-16D8-489EDBD5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37789" cy="4538105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Let's compare the adjectives used by Charles Dickens in </a:t>
            </a:r>
            <a:r>
              <a:rPr lang="en-US" sz="3300" i="1" dirty="0"/>
              <a:t>Oliver Twist </a:t>
            </a:r>
            <a:r>
              <a:rPr lang="en-US" sz="3300" dirty="0"/>
              <a:t>and </a:t>
            </a:r>
            <a:r>
              <a:rPr lang="en-US" sz="3300" i="1" dirty="0"/>
              <a:t>Nicholas Nickleby.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raw2 = open('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nn.txt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words2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(raw2)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adjs2 = [word for 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word,tag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in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nltk.pos_tag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(words2) if tag == 'JJ' and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isword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(word)]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(words2)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396970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(adjs2)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22636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fd2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(adjs2)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fd2.most_common(20)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[('little', 713), ('old', 541), ('other', 539), ('young', 525), ('great', 521), ('such', 508), ('good', 382), ('dear', 329), ('own', 327), ('same', 320), ('much', 319), ('many', 318), ('last', 312), ('first', 253), ('poor', 218), ('long', 180), ('few', 162), ('short', 155), ('sure', 150), ('new', 141)]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6518-55CC-9E68-2783-14AABE45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Worked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5A615-0ACB-3323-FBCD-F6B326232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How to plot the histograms?</a:t>
            </a:r>
          </a:p>
          <a:p>
            <a:pPr lvl="1"/>
            <a:r>
              <a:rPr lang="en-US" dirty="0"/>
              <a:t>y-axis: should be relative frequency, not raw counts</a:t>
            </a:r>
          </a:p>
          <a:p>
            <a:pPr lvl="2"/>
            <a:r>
              <a:rPr lang="en-US" sz="2400" dirty="0"/>
              <a:t># of adjectives: </a:t>
            </a:r>
            <a:r>
              <a:rPr lang="en-US" sz="2400" dirty="0" err="1"/>
              <a:t>ot</a:t>
            </a:r>
            <a:r>
              <a:rPr lang="en-US" sz="2400" dirty="0"/>
              <a:t>: </a:t>
            </a: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11035</a:t>
            </a:r>
            <a:r>
              <a:rPr lang="en-US" sz="2400" dirty="0"/>
              <a:t>, </a:t>
            </a:r>
            <a:r>
              <a:rPr lang="en-US" sz="2400" dirty="0" err="1"/>
              <a:t>nn</a:t>
            </a:r>
            <a:r>
              <a:rPr lang="en-US" sz="2400" dirty="0"/>
              <a:t>: </a:t>
            </a: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22636</a:t>
            </a:r>
            <a:endParaRPr lang="en-US" sz="2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r>
              <a:rPr lang="en-US" dirty="0"/>
              <a:t>x-axis: should be the adjectives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awords2 = [tuple[0] for tuple in fd2.most_common(20)]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awords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[tuple[0] for tuple in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fd.most_common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(20)]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awords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['old', 'young', 'little', 'other', 'great', 's', 'good', 'same', 'such', 'll', 'dear', 'own', 'many', 'much', 'first', 'few', 'last', 'long', 'small', 'poor']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awords2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['little', 'old', 'other', 'young', 'great', 'such', 'good', 'dear', 'own', 'same', 'much', 'many', 'last', 'first', 'poor', 'long', 'few', 'short', 'sure', 'new']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x = list(set(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awords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).union(set(awords2)))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['own', 'great', 'll', 'little', 'much', 'dear', 'sure', 'short', 'many', 'first', 'young', 's', 'poor', 'last', 'few', 'small', 'new', 'other', 'same', 'good', 'such', 'long', 'old']</a:t>
            </a:r>
          </a:p>
        </p:txBody>
      </p:sp>
    </p:spTree>
    <p:extLst>
      <p:ext uri="{BB962C8B-B14F-4D97-AF65-F5344CB8AC3E}">
        <p14:creationId xmlns:p14="http://schemas.microsoft.com/office/powerpoint/2010/main" val="12672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2E4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8F466-F524-32DF-081D-AA63D343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Worked Example</a:t>
            </a:r>
          </a:p>
        </p:txBody>
      </p:sp>
      <p:pic>
        <p:nvPicPr>
          <p:cNvPr id="7" name="Content Placeholder 6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F9156C06-40D3-80DC-5B1F-D269EBD13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0817" y="640080"/>
            <a:ext cx="7221769" cy="5578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AEDCE-F097-0F01-A733-34DE069BD526}"/>
              </a:ext>
            </a:extLst>
          </p:cNvPr>
          <p:cNvSpPr txBox="1"/>
          <p:nvPr/>
        </p:nvSpPr>
        <p:spPr>
          <a:xfrm>
            <a:off x="638176" y="3429000"/>
            <a:ext cx="341484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Histograms: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counts are known, use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plt.bar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(x-values, heights)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plt.hist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words, bins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</a:t>
            </a:r>
            <a:r>
              <a:rPr lang="en-US" sz="2400" dirty="0"/>
              <a:t>counts # occurrences of words for you</a:t>
            </a:r>
          </a:p>
        </p:txBody>
      </p:sp>
    </p:spTree>
    <p:extLst>
      <p:ext uri="{BB962C8B-B14F-4D97-AF65-F5344CB8AC3E}">
        <p14:creationId xmlns:p14="http://schemas.microsoft.com/office/powerpoint/2010/main" val="1131159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B7F3-FA3D-4FF0-7950-1009DEBE5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Worked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B4F4B-CE70-C255-66A2-31395800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0146" cy="4351338"/>
          </a:xfrm>
        </p:spPr>
        <p:txBody>
          <a:bodyPr/>
          <a:lstStyle/>
          <a:p>
            <a:r>
              <a:rPr lang="en-US" dirty="0"/>
              <a:t>Histograms: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matplotlib.pyplot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plt.bar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(range(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(x)),[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[word]/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for word in x],fill=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False,edgecolor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b',label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='Oliver Twist')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plt.bar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(range(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(x)),[fd2[word]/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(fd2) for word in x],fill=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False,edgecolor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g',label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='Nicholas Nickleby')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plt.xticks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(range(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(x)),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x,rotation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=90)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plt.legend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plt.show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C06E6-AE24-F654-092F-3854748C3943}"/>
              </a:ext>
            </a:extLst>
          </p:cNvPr>
          <p:cNvSpPr txBox="1"/>
          <p:nvPr/>
        </p:nvSpPr>
        <p:spPr>
          <a:xfrm>
            <a:off x="2344695" y="5111571"/>
            <a:ext cx="8319186" cy="129266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[word]/</a:t>
            </a:r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) for word in x]</a:t>
            </a:r>
          </a:p>
          <a:p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800" i="1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word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] = </a:t>
            </a:r>
            <a:r>
              <a:rPr lang="en-US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cs typeface="Aparajita" panose="02020603050405020304" pitchFamily="18" charset="0"/>
              </a:rPr>
              <a:t>count for </a:t>
            </a:r>
            <a:r>
              <a:rPr lang="en-US" sz="1800" i="1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word</a:t>
            </a:r>
          </a:p>
          <a:p>
            <a:r>
              <a:rPr lang="en-US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-US" sz="20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total count in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800" i="1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word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]/</a:t>
            </a:r>
            <a:r>
              <a:rPr lang="en-US" sz="18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i="1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) = </a:t>
            </a:r>
            <a:r>
              <a:rPr lang="en-US" sz="20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proportion of total count for</a:t>
            </a:r>
            <a:r>
              <a:rPr lang="en-US" sz="18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word</a:t>
            </a:r>
            <a:endParaRPr lang="en-US" i="1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8F10-0928-53AF-6320-11EB9D8E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Worked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17FEF-C78D-10C1-89BE-73CC77A6C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1822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We supply </a:t>
            </a:r>
            <a:r>
              <a:rPr lang="en-US" sz="2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plt.bar</a:t>
            </a: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3400" dirty="0"/>
              <a:t> with two arguments: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range(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(x))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range(0, 23) = [0,1,2,3,…]</a:t>
            </a:r>
          </a:p>
          <a:p>
            <a:r>
              <a:rPr lang="en-US" dirty="0"/>
              <a:t>and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[word]/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for word in x]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[0.05382087099424815, 0.09408381265406737, 0.05587510271158587, 0.1076417419884963, 0.05217748562037798, 0.055464256368118324, 0.01602300739523418, 0.02875924404272802, 0.05341002465078061, 0.04847986852917009, 0.114215283483977, 0.09408381265406737, 0.030813475760065736, 0.03697617091207888, 0.04519309778142974, 0.03245686113393591, 0.029170090386195564, 0.09695973705834018, 0.06039441248972884, 0.07764995891536565, 0.056696795398520954, 0.03574363188167625, 0.17830731306491374]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48E26-EBBB-F64A-0D4D-8398890637CA}"/>
              </a:ext>
            </a:extLst>
          </p:cNvPr>
          <p:cNvSpPr/>
          <p:nvPr/>
        </p:nvSpPr>
        <p:spPr>
          <a:xfrm>
            <a:off x="2693773" y="5265348"/>
            <a:ext cx="333632" cy="999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DA3B3-2B3C-9788-1206-AFCF27F3C419}"/>
              </a:ext>
            </a:extLst>
          </p:cNvPr>
          <p:cNvSpPr txBox="1"/>
          <p:nvPr/>
        </p:nvSpPr>
        <p:spPr>
          <a:xfrm>
            <a:off x="1714500" y="5265349"/>
            <a:ext cx="1065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0.0538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66A82-B731-7A42-A5DC-C6B39481045D}"/>
              </a:ext>
            </a:extLst>
          </p:cNvPr>
          <p:cNvSpPr txBox="1"/>
          <p:nvPr/>
        </p:nvSpPr>
        <p:spPr>
          <a:xfrm>
            <a:off x="2693773" y="626487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3919C5-625D-3D56-48E6-BA6309C8BB37}"/>
              </a:ext>
            </a:extLst>
          </p:cNvPr>
          <p:cNvSpPr/>
          <p:nvPr/>
        </p:nvSpPr>
        <p:spPr>
          <a:xfrm>
            <a:off x="3167449" y="4744996"/>
            <a:ext cx="333632" cy="15198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CCF29-1CE2-4726-7F7C-D47B95493B82}"/>
              </a:ext>
            </a:extLst>
          </p:cNvPr>
          <p:cNvSpPr txBox="1"/>
          <p:nvPr/>
        </p:nvSpPr>
        <p:spPr>
          <a:xfrm>
            <a:off x="2219068" y="4744996"/>
            <a:ext cx="1065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0.0941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190DE-B85D-8A2A-2525-AFBF46B5ABDE}"/>
              </a:ext>
            </a:extLst>
          </p:cNvPr>
          <p:cNvSpPr txBox="1"/>
          <p:nvPr/>
        </p:nvSpPr>
        <p:spPr>
          <a:xfrm>
            <a:off x="3167449" y="630820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E4374B-D51C-7B00-FCCB-DC8ED1993A16}"/>
              </a:ext>
            </a:extLst>
          </p:cNvPr>
          <p:cNvSpPr/>
          <p:nvPr/>
        </p:nvSpPr>
        <p:spPr>
          <a:xfrm>
            <a:off x="3640095" y="5151399"/>
            <a:ext cx="333632" cy="11299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7A4FE-9E67-8686-5912-364D87AF341E}"/>
              </a:ext>
            </a:extLst>
          </p:cNvPr>
          <p:cNvSpPr txBox="1"/>
          <p:nvPr/>
        </p:nvSpPr>
        <p:spPr>
          <a:xfrm>
            <a:off x="3943865" y="5114328"/>
            <a:ext cx="1065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0.0559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FA338-A257-F6F9-D10F-8F5819B5F27D}"/>
              </a:ext>
            </a:extLst>
          </p:cNvPr>
          <p:cNvSpPr txBox="1"/>
          <p:nvPr/>
        </p:nvSpPr>
        <p:spPr>
          <a:xfrm>
            <a:off x="3640095" y="6281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89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DB7F3-FA3D-4FF0-7950-1009DEBE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5473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Worked Example: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top-20 adjectives</a:t>
            </a:r>
          </a:p>
        </p:txBody>
      </p:sp>
      <p:pic>
        <p:nvPicPr>
          <p:cNvPr id="7" name="Content Placeholder 6" descr="A graph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F2C822D2-C275-CF83-A474-5F4F8E477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094" y="640080"/>
            <a:ext cx="7245215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A6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A7930-546B-C649-FBA0-5B8B3C88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Worked Example</a:t>
            </a:r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B76EE26-7853-AECE-E789-642C07721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427" y="640080"/>
            <a:ext cx="7340548" cy="5578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FA4F6-0F62-58F4-0443-135815EE2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4207475"/>
            <a:ext cx="4287054" cy="12912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026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2E4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8F466-F524-32DF-081D-AA63D343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Worked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AEDCE-F097-0F01-A733-34DE069BD526}"/>
              </a:ext>
            </a:extLst>
          </p:cNvPr>
          <p:cNvSpPr txBox="1"/>
          <p:nvPr/>
        </p:nvSpPr>
        <p:spPr>
          <a:xfrm>
            <a:off x="4032866" y="562232"/>
            <a:ext cx="4131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plt.bar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(x-values, heights)</a:t>
            </a:r>
            <a:endParaRPr lang="en-US" sz="2400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DCA4176-B9A9-E71A-45E5-E12AF07A8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925" y="1047150"/>
            <a:ext cx="7371899" cy="515594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970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82AD-8D95-8FC7-A65C-F847FCC8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328B-5C3D-2027-16F3-62D253A1F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A word about Term Projects</a:t>
            </a:r>
            <a:endParaRPr lang="en-US" sz="3200" dirty="0"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41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57029-2E77-F69C-6C5D-BEF6FBE4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Worked Example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EA4FCD-90B3-76FF-CFA9-E30095165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66537"/>
            <a:ext cx="8801100" cy="284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970B6-3B9A-FCC6-1307-249E8D429A8F}"/>
              </a:ext>
            </a:extLst>
          </p:cNvPr>
          <p:cNvSpPr txBox="1"/>
          <p:nvPr/>
        </p:nvSpPr>
        <p:spPr>
          <a:xfrm>
            <a:off x="838200" y="2032954"/>
            <a:ext cx="1034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https://matplotlib.org/stable/gallery/color/named_colors.html#sphx-glr-gallery-color-named-colors-py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75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2E4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8F466-F524-32DF-081D-AA63D343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Worked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AEDCE-F097-0F01-A733-34DE069BD526}"/>
              </a:ext>
            </a:extLst>
          </p:cNvPr>
          <p:cNvSpPr txBox="1"/>
          <p:nvPr/>
        </p:nvSpPr>
        <p:spPr>
          <a:xfrm>
            <a:off x="620181" y="3663353"/>
            <a:ext cx="4131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plt.bar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(x-values, heights)</a:t>
            </a:r>
            <a:endParaRPr lang="en-US" sz="2400" dirty="0"/>
          </a:p>
        </p:txBody>
      </p:sp>
      <p:pic>
        <p:nvPicPr>
          <p:cNvPr id="7" name="Content Placeholder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C09E524-68C5-8762-888E-B41CF935E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1738" y="106334"/>
            <a:ext cx="5946921" cy="6619651"/>
          </a:xfr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0C16F3-8004-1120-3363-B222D6DA4FF2}"/>
              </a:ext>
            </a:extLst>
          </p:cNvPr>
          <p:cNvSpPr/>
          <p:nvPr/>
        </p:nvSpPr>
        <p:spPr>
          <a:xfrm>
            <a:off x="5177481" y="6153665"/>
            <a:ext cx="2483708" cy="57232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CBE6-5E64-23E7-5B87-35D980A0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Project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85D89-ED90-EB2E-BC65-3676AE8F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Syllabus (Lecture 1)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</a:rPr>
              <a:t>approx. 10-14 </a:t>
            </a:r>
            <a:r>
              <a:rPr lang="en-US" sz="3200" dirty="0" err="1">
                <a:effectLst/>
                <a:latin typeface="Calibri" panose="020F0502020204030204" pitchFamily="34" charset="0"/>
              </a:rPr>
              <a:t>homeworks</a:t>
            </a:r>
            <a:r>
              <a:rPr lang="en-US" sz="3200" dirty="0">
                <a:effectLst/>
                <a:latin typeface="Calibri" panose="020F0502020204030204" pitchFamily="34" charset="0"/>
              </a:rPr>
              <a:t> in total </a:t>
            </a:r>
          </a:p>
          <a:p>
            <a:pPr lvl="1"/>
            <a:r>
              <a:rPr lang="en-US" sz="2800" b="1" dirty="0">
                <a:effectLst/>
                <a:latin typeface="Calibri" panose="020F0502020204030204" pitchFamily="34" charset="0"/>
              </a:rPr>
              <a:t>75% </a:t>
            </a:r>
            <a:r>
              <a:rPr lang="en-US" sz="2800" dirty="0">
                <a:effectLst/>
                <a:latin typeface="Calibri" panose="020F0502020204030204" pitchFamily="34" charset="0"/>
              </a:rPr>
              <a:t>of the grade</a:t>
            </a:r>
            <a:endParaRPr lang="en-US" sz="2800" dirty="0">
              <a:effectLst/>
            </a:endParaRPr>
          </a:p>
          <a:p>
            <a:r>
              <a:rPr lang="en-US" sz="3200" dirty="0"/>
              <a:t>Term project 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e.g. build some cool application or do an experiment</a:t>
            </a:r>
          </a:p>
          <a:p>
            <a:pPr lvl="1"/>
            <a:r>
              <a:rPr lang="en-US" sz="2800" dirty="0">
                <a:solidFill>
                  <a:schemeClr val="accent2"/>
                </a:solidFill>
              </a:rPr>
              <a:t>slightly premature: I haven't introduced all the tools yet …</a:t>
            </a:r>
          </a:p>
          <a:p>
            <a:pPr lvl="1"/>
            <a:r>
              <a:rPr lang="en-US" sz="2800" b="1" dirty="0"/>
              <a:t>25%</a:t>
            </a:r>
            <a:r>
              <a:rPr lang="en-US" sz="2800" dirty="0"/>
              <a:t> of the grade</a:t>
            </a:r>
          </a:p>
          <a:p>
            <a:r>
              <a:rPr lang="en-US" dirty="0"/>
              <a:t>Procedure (</a:t>
            </a:r>
            <a:r>
              <a:rPr lang="en-US" dirty="0">
                <a:solidFill>
                  <a:schemeClr val="accent2"/>
                </a:solidFill>
              </a:rPr>
              <a:t>if you're sure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Send me a proposal, e.g. a paragraph or a page describing what you want to do. If I say okay, go ahead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87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47D823C-C7C3-C7F1-2912-32C96F00C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923" y="746234"/>
            <a:ext cx="7617093" cy="5160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840F6-CE75-4DBE-F104-724B28EF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nltk.pos_tag(</a:t>
            </a:r>
            <a:r>
              <a:rPr lang="en-US" sz="23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words</a:t>
            </a: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74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BDC8-6D20-1840-9EDA-BB66146E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Tagset</a:t>
            </a:r>
            <a:r>
              <a:rPr lang="en-US" dirty="0"/>
              <a:t>: Universal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CD4474-70ED-DC4B-981E-AA4BED60C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068" y="1690688"/>
            <a:ext cx="7901750" cy="2344599"/>
          </a:xfrm>
          <a:ln>
            <a:solidFill>
              <a:schemeClr val="tx1"/>
            </a:solidFill>
          </a:ln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80C51A59-0DD7-694C-88EA-E5BB27F7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2" y="3226127"/>
            <a:ext cx="4785335" cy="3514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F9967-0F04-854F-AF29-BA6138A6D012}"/>
              </a:ext>
            </a:extLst>
          </p:cNvPr>
          <p:cNvSpPr/>
          <p:nvPr/>
        </p:nvSpPr>
        <p:spPr>
          <a:xfrm>
            <a:off x="760068" y="4140152"/>
            <a:ext cx="543532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Brown and PTB Mappings: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https://github.com/slavpetrov/universal-pos-tags/blob/fca8727e9424255f0732d1bc437f432f45a0c166/en-brown.map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5"/>
              </a:rPr>
              <a:t>https://github.com/slavpetrov/universal-pos-tags/blob/c8e49bf1654d337d55553fabd75b4073596feac7/en-ptb.map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60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blue and black text on a blue background&#10;&#10;Description automatically generated">
            <a:extLst>
              <a:ext uri="{FF2B5EF4-FFF2-40B4-BE49-F238E27FC236}">
                <a16:creationId xmlns:a16="http://schemas.microsoft.com/office/drawing/2014/main" id="{F3A40CFA-0DDE-4A6F-3E81-CA8AC4A9C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568325"/>
            <a:ext cx="10904538" cy="4603750"/>
          </a:xfr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571DA-C7F5-BAD4-C597-0043FC51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Penn Part-of-Speech (POS) Tagset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A6D0-FABB-25C1-A186-CA6D526DAE83}"/>
              </a:ext>
            </a:extLst>
          </p:cNvPr>
          <p:cNvSpPr txBox="1"/>
          <p:nvPr/>
        </p:nvSpPr>
        <p:spPr>
          <a:xfrm>
            <a:off x="9574924" y="4876800"/>
            <a:ext cx="177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J&amp;M 3</a:t>
            </a:r>
            <a:r>
              <a:rPr lang="en-US" baseline="30000" dirty="0"/>
              <a:t>rd</a:t>
            </a:r>
            <a:r>
              <a:rPr lang="en-US" dirty="0"/>
              <a:t> ed. draft</a:t>
            </a:r>
          </a:p>
        </p:txBody>
      </p:sp>
    </p:spTree>
    <p:extLst>
      <p:ext uri="{BB962C8B-B14F-4D97-AF65-F5344CB8AC3E}">
        <p14:creationId xmlns:p14="http://schemas.microsoft.com/office/powerpoint/2010/main" val="361117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E1D4-5C97-1341-933C-A8193B5B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Tagset</a:t>
            </a:r>
            <a:r>
              <a:rPr lang="en-US" dirty="0"/>
              <a:t>: Penn to Universal mapping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003594E-ABAD-FF41-9E7B-DDD38B6996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643013"/>
              </p:ext>
            </p:extLst>
          </p:nvPr>
        </p:nvGraphicFramePr>
        <p:xfrm>
          <a:off x="838200" y="2012315"/>
          <a:ext cx="10515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5376033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6862056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2573352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7927062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49472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!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#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$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''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-LRB-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-RRB-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.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: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?	.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LS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``	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CC	CONJ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CD	NUM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CD|RB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DT	DET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EX	DET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FW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IN	ADP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IN|RP	ADP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JJ	ADJ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JJR	ADJ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JJRJR	ADJ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JJS	ADJ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JJ|RB	ADJ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JJ|VBG	ADJ</a:t>
                      </a:r>
                    </a:p>
                    <a:p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MD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NNP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NNPS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NNS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NN|NNS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NN|SYM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NN|VBG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NP	NOUN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PDT	DET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POS	PRT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PRP	PRON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PRP$	PRON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PRP|VBP	PRON</a:t>
                      </a:r>
                    </a:p>
                    <a:p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VBD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VBD|VBN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VBG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VBG|NN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VBN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VBP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VBP|TO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VBZ	VERB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VP	VERB</a:t>
                      </a:r>
                    </a:p>
                    <a:p>
                      <a:endParaRPr 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PRT	PRT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RB	ADV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RBR	ADV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RBS	ADV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RB|RP	ADV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RB|VBG	ADV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RN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RP	PRT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SYM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TO	PRT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UH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WDT	DET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WH	X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WP	PRON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WP$	PRON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WRB	ADV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0725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74ED5D4-4306-824F-9F6D-72341F0BA8CF}"/>
              </a:ext>
            </a:extLst>
          </p:cNvPr>
          <p:cNvSpPr/>
          <p:nvPr/>
        </p:nvSpPr>
        <p:spPr>
          <a:xfrm>
            <a:off x="2030895" y="164298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https://www.ling.upenn.edu/courses/Fall_2003/ling001/penn_treebank_pos.html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7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49B9-C647-52FF-B70A-80A89453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44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</a:t>
            </a:r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F18C-4822-7D07-16D8-489EDBD5D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raw1 = open('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ot.txt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 %</a:t>
            </a:r>
            <a:r>
              <a:rPr lang="en-US" sz="2000" i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 Oliver Twist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words1 =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(raw1)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(words1)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199779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twl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nltk.pos_tag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(words1)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twl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[-10:]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[('a', 'DT'), ('Church', 'NNP'), (',', ','), ('and', 'CC'), ('she', 'PRP'), ('was', 'VBD'), ('weak', '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JJ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'), ('and', 'CC'), ('erring', 'VBG'), ('.', '.')]</a:t>
            </a:r>
          </a:p>
        </p:txBody>
      </p:sp>
    </p:spTree>
    <p:extLst>
      <p:ext uri="{BB962C8B-B14F-4D97-AF65-F5344CB8AC3E}">
        <p14:creationId xmlns:p14="http://schemas.microsoft.com/office/powerpoint/2010/main" val="27802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49B9-C647-52FF-B70A-80A89453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lang="en-US" sz="4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4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</a:t>
            </a:r>
            <a:r>
              <a:rPr lang="en-US" sz="4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F18C-4822-7D07-16D8-489EDBD5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1648" cy="4351338"/>
          </a:xfrm>
        </p:spPr>
        <p:txBody>
          <a:bodyPr>
            <a:normAutofit/>
          </a:bodyPr>
          <a:lstStyle/>
          <a:p>
            <a:r>
              <a:rPr lang="en-US" dirty="0"/>
              <a:t>How to extract the adjectives and look at the frequency distribution?</a:t>
            </a:r>
          </a:p>
          <a:p>
            <a:pPr lvl="1"/>
            <a:r>
              <a:rPr lang="en-US" dirty="0"/>
              <a:t>use a </a:t>
            </a:r>
            <a:r>
              <a:rPr lang="en-US" i="1" dirty="0">
                <a:solidFill>
                  <a:schemeClr val="accent1"/>
                </a:solidFill>
              </a:rPr>
              <a:t>conditional</a:t>
            </a:r>
            <a:r>
              <a:rPr lang="en-US" dirty="0"/>
              <a:t> list comprehension over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+mn-ea"/>
                <a:cs typeface="+mn-cs"/>
              </a:rPr>
              <a:t>nltk.pos_tag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+mn-ea"/>
                <a:cs typeface="+mn-cs"/>
              </a:rPr>
              <a:t>(words1) </a:t>
            </a:r>
            <a:r>
              <a:rPr lang="en-US" dirty="0"/>
              <a:t>list.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What is the condition? </a:t>
            </a:r>
          </a:p>
          <a:p>
            <a:pPr lvl="2"/>
            <a:r>
              <a:rPr lang="en-US" sz="2400" dirty="0"/>
              <a:t>Each tuple has form 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(word, tag)</a:t>
            </a:r>
            <a:r>
              <a:rPr lang="en-US" sz="2400" dirty="0"/>
              <a:t>.  </a:t>
            </a:r>
          </a:p>
          <a:p>
            <a:pPr lvl="2"/>
            <a:r>
              <a:rPr lang="en-US" sz="2400" dirty="0"/>
              <a:t>Tuples can be indexed: e.g.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[0]</a:t>
            </a:r>
            <a:r>
              <a:rPr lang="en-US" sz="2400" dirty="0"/>
              <a:t> for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2400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[1] </a:t>
            </a:r>
            <a:r>
              <a:rPr lang="en-US" sz="2400" dirty="0"/>
              <a:t>for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tag</a:t>
            </a:r>
            <a:r>
              <a:rPr lang="en-US" sz="2400" dirty="0"/>
              <a:t>.</a:t>
            </a:r>
          </a:p>
          <a:p>
            <a:pPr lvl="2"/>
            <a:r>
              <a:rPr lang="en-US" sz="2400" dirty="0"/>
              <a:t>Relevant tag is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'JJ'</a:t>
            </a:r>
            <a:r>
              <a:rPr lang="en-US" sz="2400" dirty="0"/>
              <a:t>.</a:t>
            </a:r>
          </a:p>
          <a:p>
            <a:pPr lvl="2"/>
            <a:r>
              <a:rPr lang="en-US" sz="2400" dirty="0"/>
              <a:t>Condition is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tuple[1] == 'JJ'</a:t>
            </a:r>
            <a:r>
              <a:rPr lang="en-US" sz="2400" dirty="0"/>
              <a:t>.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[tuple[0] for tuple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(words1) if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tuple[1] == 'JJ']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 for 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word,tag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nltk.pos_tag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(words1) if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tag == 'JJ']</a:t>
            </a:r>
          </a:p>
        </p:txBody>
      </p:sp>
    </p:spTree>
    <p:extLst>
      <p:ext uri="{BB962C8B-B14F-4D97-AF65-F5344CB8AC3E}">
        <p14:creationId xmlns:p14="http://schemas.microsoft.com/office/powerpoint/2010/main" val="4350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1764</Words>
  <Application>Microsoft Macintosh PowerPoint</Application>
  <PresentationFormat>Widescreen</PresentationFormat>
  <Paragraphs>198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Menlo</vt:lpstr>
      <vt:lpstr>Office Theme</vt:lpstr>
      <vt:lpstr>LING 388: Computers and Language</vt:lpstr>
      <vt:lpstr>Today's Topic</vt:lpstr>
      <vt:lpstr>Term Project Proposal</vt:lpstr>
      <vt:lpstr>nltk.pos_tag(words)</vt:lpstr>
      <vt:lpstr>Tagset: Universal</vt:lpstr>
      <vt:lpstr>Penn Part-of-Speech (POS) Tagset</vt:lpstr>
      <vt:lpstr>Tagset: Penn to Universal mapping</vt:lpstr>
      <vt:lpstr>nltk.pos_tag(words)</vt:lpstr>
      <vt:lpstr>nltk.pos_tag(words)</vt:lpstr>
      <vt:lpstr>nltk.pos_tag(words)</vt:lpstr>
      <vt:lpstr>nltk.pos_tag(words)</vt:lpstr>
      <vt:lpstr>Worked Example</vt:lpstr>
      <vt:lpstr>Worked Example</vt:lpstr>
      <vt:lpstr>Worked Example</vt:lpstr>
      <vt:lpstr>Worked Example</vt:lpstr>
      <vt:lpstr>Worked Example</vt:lpstr>
      <vt:lpstr>Worked Example:  top-20 adjectives</vt:lpstr>
      <vt:lpstr>Worked Example</vt:lpstr>
      <vt:lpstr>Worked Example</vt:lpstr>
      <vt:lpstr>Worked Example</vt:lpstr>
      <vt:lpstr>Worked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8</cp:revision>
  <dcterms:created xsi:type="dcterms:W3CDTF">2024-04-01T17:40:37Z</dcterms:created>
  <dcterms:modified xsi:type="dcterms:W3CDTF">2024-04-04T20:49:05Z</dcterms:modified>
</cp:coreProperties>
</file>