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24" r:id="rId3"/>
    <p:sldId id="345" r:id="rId4"/>
    <p:sldId id="346" r:id="rId5"/>
    <p:sldId id="343" r:id="rId6"/>
    <p:sldId id="341" r:id="rId7"/>
    <p:sldId id="344" r:id="rId8"/>
    <p:sldId id="339" r:id="rId9"/>
    <p:sldId id="347" r:id="rId10"/>
    <p:sldId id="348" r:id="rId11"/>
    <p:sldId id="349" r:id="rId12"/>
    <p:sldId id="350" r:id="rId13"/>
    <p:sldId id="351" r:id="rId14"/>
    <p:sldId id="352" r:id="rId15"/>
    <p:sldId id="353" r:id="rId16"/>
    <p:sldId id="354" r:id="rId17"/>
    <p:sldId id="355" r:id="rId18"/>
    <p:sldId id="359" r:id="rId19"/>
    <p:sldId id="356" r:id="rId20"/>
    <p:sldId id="357" r:id="rId21"/>
    <p:sldId id="358" r:id="rId22"/>
    <p:sldId id="360" r:id="rId23"/>
    <p:sldId id="361" r:id="rId24"/>
    <p:sldId id="3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F0BF-C3A8-226B-D5D8-55D21D25B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C517C-D49E-65DB-1324-DA3446A79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6DE00-F0F2-1878-E205-9332CDBB6C82}"/>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5" name="Footer Placeholder 4">
            <a:extLst>
              <a:ext uri="{FF2B5EF4-FFF2-40B4-BE49-F238E27FC236}">
                <a16:creationId xmlns:a16="http://schemas.microsoft.com/office/drawing/2014/main" id="{FF5C7E5D-FBFE-8893-96C5-A8E611B3F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5DBFD-A21A-CF97-4741-AADDDCFF2815}"/>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328727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7714-05DB-FBEB-8CF4-C6FF010B57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D42E5-45DB-19B2-A8B3-B1616D74B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A2879-1CDD-3CB0-CA80-A70E6651ADF6}"/>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5" name="Footer Placeholder 4">
            <a:extLst>
              <a:ext uri="{FF2B5EF4-FFF2-40B4-BE49-F238E27FC236}">
                <a16:creationId xmlns:a16="http://schemas.microsoft.com/office/drawing/2014/main" id="{C590E849-3274-EFC4-8B78-4234575BE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72100-151A-D75D-DC43-D8F12DC02AB3}"/>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365129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22026F-6797-9B42-625D-11C2BCC7A8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D85C54-7970-50B2-B533-DD7F33E213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E1145-5C10-34B8-C649-7BBC6F93FBA6}"/>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5" name="Footer Placeholder 4">
            <a:extLst>
              <a:ext uri="{FF2B5EF4-FFF2-40B4-BE49-F238E27FC236}">
                <a16:creationId xmlns:a16="http://schemas.microsoft.com/office/drawing/2014/main" id="{9CEC3530-2B4E-3F73-1657-F4AAF3156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B898A-4CA7-B11A-2EF7-C4C30D74AB89}"/>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112620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8573-C09E-6F1D-324E-FC54F377A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8F96A-392C-FD73-ABE4-F46734B6E7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454D7-711A-B5F2-4F69-20FA6C6E7875}"/>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5" name="Footer Placeholder 4">
            <a:extLst>
              <a:ext uri="{FF2B5EF4-FFF2-40B4-BE49-F238E27FC236}">
                <a16:creationId xmlns:a16="http://schemas.microsoft.com/office/drawing/2014/main" id="{D941D6E5-7578-31E4-5EB3-D164E11A9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E40B2-7BAD-68AF-EC43-BA79B63B4590}"/>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33261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CDCC-A414-B515-B310-1CC4DC10E6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03027E-9E37-A4EF-8BB1-DAF177244A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79418-B4EB-E4EB-069E-911077E12DBE}"/>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5" name="Footer Placeholder 4">
            <a:extLst>
              <a:ext uri="{FF2B5EF4-FFF2-40B4-BE49-F238E27FC236}">
                <a16:creationId xmlns:a16="http://schemas.microsoft.com/office/drawing/2014/main" id="{10F27A5C-A47E-3DF7-78FC-4D690FFE9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5DFF-782F-8B07-1A1D-7A042FFFF9E9}"/>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194288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E1C6-7633-6136-2F08-06EE4CA3E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974B27-B3EA-9DE1-0E8E-180329B38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9EB30D-C779-3B56-9184-1D20945243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FAA27D-8608-F078-FFBC-D1B4D419538C}"/>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6" name="Footer Placeholder 5">
            <a:extLst>
              <a:ext uri="{FF2B5EF4-FFF2-40B4-BE49-F238E27FC236}">
                <a16:creationId xmlns:a16="http://schemas.microsoft.com/office/drawing/2014/main" id="{56872F87-A6A7-25CB-5D4A-753153AAA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F9BC8-4B5B-C3AE-FAA2-DD197D4EE916}"/>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298178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0D44-3CBD-8742-ADF7-A00797F8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5B739-E7BB-1BBA-4FB4-5DF2FC059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B3CEF9-2CA7-389E-2F95-50DBA554D5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9CDFB2-3531-7BF8-3789-E236AED53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03AE6-243C-46CF-771E-378A27E5B0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173B5D-853B-D0A4-7211-934D4CF50ABC}"/>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8" name="Footer Placeholder 7">
            <a:extLst>
              <a:ext uri="{FF2B5EF4-FFF2-40B4-BE49-F238E27FC236}">
                <a16:creationId xmlns:a16="http://schemas.microsoft.com/office/drawing/2014/main" id="{78A1F091-4D4B-9435-D513-4E16B33613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9E5D2E-4A74-4B4D-A856-2A87F82E2B09}"/>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196562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E2A5A-048C-4914-22FE-0C3DB35F7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E3095-3726-B52C-DF93-16F0B207F007}"/>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4" name="Footer Placeholder 3">
            <a:extLst>
              <a:ext uri="{FF2B5EF4-FFF2-40B4-BE49-F238E27FC236}">
                <a16:creationId xmlns:a16="http://schemas.microsoft.com/office/drawing/2014/main" id="{5AEBA355-CE81-0DD0-1398-62188CBFF8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188418-4136-850B-3E70-BE85E530A47A}"/>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411959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07CC9-A509-51BF-BADC-1402FED693D7}"/>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3" name="Footer Placeholder 2">
            <a:extLst>
              <a:ext uri="{FF2B5EF4-FFF2-40B4-BE49-F238E27FC236}">
                <a16:creationId xmlns:a16="http://schemas.microsoft.com/office/drawing/2014/main" id="{04C4C033-9016-1D3D-CCFA-3D6097FE62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715477-F092-79C4-1857-937D22436910}"/>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1615071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A0BF-7B31-4236-42E9-83B56C4F8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F011D6-87C5-4878-EB09-C1A315B84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244055-46C7-A187-D92D-737A1BE5F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3F8A13-DD22-AAC5-07C6-7DD20DF9B194}"/>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6" name="Footer Placeholder 5">
            <a:extLst>
              <a:ext uri="{FF2B5EF4-FFF2-40B4-BE49-F238E27FC236}">
                <a16:creationId xmlns:a16="http://schemas.microsoft.com/office/drawing/2014/main" id="{F6CD1C45-B9C4-16E6-9DED-09E195588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56E26E-BCB3-1937-10E5-220455115FC0}"/>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225746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CC6B-B800-BF54-7612-4E3AE930A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EE39A4-14B8-7CDE-7643-C642FD534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86DAAE-AB3A-20BE-7E7F-FEB2BFDAC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1F47-A2ED-F133-5DCA-3D564EAC983E}"/>
              </a:ext>
            </a:extLst>
          </p:cNvPr>
          <p:cNvSpPr>
            <a:spLocks noGrp="1"/>
          </p:cNvSpPr>
          <p:nvPr>
            <p:ph type="dt" sz="half" idx="10"/>
          </p:nvPr>
        </p:nvSpPr>
        <p:spPr/>
        <p:txBody>
          <a:bodyPr/>
          <a:lstStyle/>
          <a:p>
            <a:fld id="{9B325AB0-7DB3-A34B-9B1D-C396C8AD0F76}" type="datetimeFigureOut">
              <a:rPr lang="en-US" smtClean="0"/>
              <a:t>4/1/24</a:t>
            </a:fld>
            <a:endParaRPr lang="en-US"/>
          </a:p>
        </p:txBody>
      </p:sp>
      <p:sp>
        <p:nvSpPr>
          <p:cNvPr id="6" name="Footer Placeholder 5">
            <a:extLst>
              <a:ext uri="{FF2B5EF4-FFF2-40B4-BE49-F238E27FC236}">
                <a16:creationId xmlns:a16="http://schemas.microsoft.com/office/drawing/2014/main" id="{ED5174A2-CF49-72EE-CE1C-CC3909BAC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F0E91-C6E9-BC27-0D33-CB08C36CF837}"/>
              </a:ext>
            </a:extLst>
          </p:cNvPr>
          <p:cNvSpPr>
            <a:spLocks noGrp="1"/>
          </p:cNvSpPr>
          <p:nvPr>
            <p:ph type="sldNum" sz="quarter" idx="12"/>
          </p:nvPr>
        </p:nvSpPr>
        <p:spPr/>
        <p:txBody>
          <a:bodyPr/>
          <a:lstStyle/>
          <a:p>
            <a:fld id="{2290A71F-41B2-724E-A61E-9FD13745F28C}" type="slidenum">
              <a:rPr lang="en-US" smtClean="0"/>
              <a:t>‹#›</a:t>
            </a:fld>
            <a:endParaRPr lang="en-US"/>
          </a:p>
        </p:txBody>
      </p:sp>
    </p:spTree>
    <p:extLst>
      <p:ext uri="{BB962C8B-B14F-4D97-AF65-F5344CB8AC3E}">
        <p14:creationId xmlns:p14="http://schemas.microsoft.com/office/powerpoint/2010/main" val="1555088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31612-D2A2-493A-6774-3F09851029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CB8F2-5E43-0D05-18DB-638658A47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5B36A-7352-5ECC-B9C0-68EDFE82F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325AB0-7DB3-A34B-9B1D-C396C8AD0F76}" type="datetimeFigureOut">
              <a:rPr lang="en-US" smtClean="0"/>
              <a:t>4/1/24</a:t>
            </a:fld>
            <a:endParaRPr lang="en-US"/>
          </a:p>
        </p:txBody>
      </p:sp>
      <p:sp>
        <p:nvSpPr>
          <p:cNvPr id="5" name="Footer Placeholder 4">
            <a:extLst>
              <a:ext uri="{FF2B5EF4-FFF2-40B4-BE49-F238E27FC236}">
                <a16:creationId xmlns:a16="http://schemas.microsoft.com/office/drawing/2014/main" id="{4CA9FCA8-5A54-1FC5-1756-3C4E2F89F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A30F10-6EE3-5984-97E2-377BAFB38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90A71F-41B2-724E-A61E-9FD13745F28C}" type="slidenum">
              <a:rPr lang="en-US" smtClean="0"/>
              <a:t>‹#›</a:t>
            </a:fld>
            <a:endParaRPr lang="en-US"/>
          </a:p>
        </p:txBody>
      </p:sp>
    </p:spTree>
    <p:extLst>
      <p:ext uri="{BB962C8B-B14F-4D97-AF65-F5344CB8AC3E}">
        <p14:creationId xmlns:p14="http://schemas.microsoft.com/office/powerpoint/2010/main" val="394047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a:extLst>
              <a:ext uri="{FF2B5EF4-FFF2-40B4-BE49-F238E27FC236}">
                <a16:creationId xmlns:a16="http://schemas.microsoft.com/office/drawing/2014/main" id="{C85656AC-34C0-4150-B0A6-11F280374F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LING 388: Computers and Language</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Lecture 21</a:t>
            </a:r>
          </a:p>
        </p:txBody>
      </p:sp>
    </p:spTree>
    <p:extLst>
      <p:ext uri="{BB962C8B-B14F-4D97-AF65-F5344CB8AC3E}">
        <p14:creationId xmlns:p14="http://schemas.microsoft.com/office/powerpoint/2010/main" val="8119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BFE5-ED50-08E2-DDB7-CE97E8D24793}"/>
              </a:ext>
            </a:extLst>
          </p:cNvPr>
          <p:cNvSpPr>
            <a:spLocks noGrp="1"/>
          </p:cNvSpPr>
          <p:nvPr>
            <p:ph type="title"/>
          </p:nvPr>
        </p:nvSpPr>
        <p:spPr/>
        <p:txBody>
          <a:bodyPr/>
          <a:lstStyle/>
          <a:p>
            <a:r>
              <a:rPr lang="en-US" dirty="0"/>
              <a:t>Homework 8 Review</a:t>
            </a:r>
          </a:p>
        </p:txBody>
      </p:sp>
      <p:sp>
        <p:nvSpPr>
          <p:cNvPr id="3" name="Content Placeholder 2">
            <a:extLst>
              <a:ext uri="{FF2B5EF4-FFF2-40B4-BE49-F238E27FC236}">
                <a16:creationId xmlns:a16="http://schemas.microsoft.com/office/drawing/2014/main" id="{AD54DB84-453C-0205-D06A-D2E878D6033E}"/>
              </a:ext>
            </a:extLst>
          </p:cNvPr>
          <p:cNvSpPr>
            <a:spLocks noGrp="1"/>
          </p:cNvSpPr>
          <p:nvPr>
            <p:ph idx="1"/>
          </p:nvPr>
        </p:nvSpPr>
        <p:spPr>
          <a:xfrm>
            <a:off x="838200" y="1825625"/>
            <a:ext cx="10515600" cy="3796699"/>
          </a:xfrm>
        </p:spPr>
        <p:txBody>
          <a:bodyPr>
            <a:normAutofit/>
          </a:bodyPr>
          <a:lstStyle/>
          <a:p>
            <a:r>
              <a:rPr lang="en-US" dirty="0">
                <a:solidFill>
                  <a:srgbClr val="000000"/>
                </a:solidFill>
                <a:latin typeface="Menlo" panose="020B0609030804020204" pitchFamily="49" charset="0"/>
              </a:rPr>
              <a:t>#3: He</a:t>
            </a:r>
          </a:p>
          <a:p>
            <a:pPr marL="0" indent="0">
              <a:buNone/>
            </a:pPr>
            <a:r>
              <a:rPr lang="en-US" sz="2000" dirty="0">
                <a:solidFill>
                  <a:srgbClr val="000000"/>
                </a:solidFill>
                <a:latin typeface="Menlo" panose="020B0609030804020204" pitchFamily="49" charset="0"/>
              </a:rPr>
              <a:t>&gt;&gt;&gt; sentence('He')</a:t>
            </a:r>
          </a:p>
          <a:p>
            <a:pPr marL="0" indent="0">
              <a:buNone/>
            </a:pPr>
            <a:r>
              <a:rPr lang="en-US" sz="2000" dirty="0">
                <a:solidFill>
                  <a:srgbClr val="000000"/>
                </a:solidFill>
                <a:latin typeface="Menlo" panose="020B0609030804020204" pitchFamily="49" charset="0"/>
              </a:rPr>
              <a:t>['He', 'had', 'the', 'dusty', 'suburb', 'of', 'me', 'that', 'Oliver', 'felt', </a:t>
            </a:r>
            <a:r>
              <a:rPr lang="en-US" sz="2000" dirty="0">
                <a:solidFill>
                  <a:schemeClr val="accent2"/>
                </a:solidFill>
                <a:latin typeface="Menlo" panose="020B0609030804020204" pitchFamily="49" charset="0"/>
              </a:rPr>
              <a:t>'that', 'I', 'wonder', 'whether', 'he', 'explained', 'to', 'witness', 'their', 'speech'</a:t>
            </a:r>
            <a:r>
              <a:rPr lang="en-US" sz="2000" dirty="0">
                <a:solidFill>
                  <a:srgbClr val="000000"/>
                </a:solidFill>
                <a:latin typeface="Menlo" panose="020B0609030804020204" pitchFamily="49" charset="0"/>
              </a:rPr>
              <a:t>, ')', ',', 'that', 'it', 'was', 'spoken', 'of', 'the', 'ground', ',', 'perfectly', 'afford', '.']</a:t>
            </a:r>
          </a:p>
          <a:p>
            <a:pPr marL="0" indent="0">
              <a:buNone/>
            </a:pPr>
            <a:r>
              <a:rPr lang="en-US" sz="2000" dirty="0">
                <a:solidFill>
                  <a:srgbClr val="000000"/>
                </a:solidFill>
                <a:latin typeface="Menlo" panose="020B0609030804020204" pitchFamily="49" charset="0"/>
              </a:rPr>
              <a:t>&gt;&gt;&gt; sentence('He')</a:t>
            </a:r>
          </a:p>
          <a:p>
            <a:pPr marL="0" indent="0">
              <a:buNone/>
            </a:pPr>
            <a:r>
              <a:rPr lang="en-US" sz="2000" dirty="0">
                <a:solidFill>
                  <a:srgbClr val="000000"/>
                </a:solidFill>
                <a:latin typeface="Menlo" panose="020B0609030804020204" pitchFamily="49" charset="0"/>
              </a:rPr>
              <a:t>[</a:t>
            </a:r>
            <a:r>
              <a:rPr lang="en-US" sz="2000" dirty="0">
                <a:solidFill>
                  <a:schemeClr val="accent2"/>
                </a:solidFill>
                <a:latin typeface="Menlo" panose="020B0609030804020204" pitchFamily="49" charset="0"/>
              </a:rPr>
              <a:t>'He', 'is', 'out'</a:t>
            </a:r>
            <a:r>
              <a:rPr lang="en-US" sz="2000" dirty="0">
                <a:solidFill>
                  <a:srgbClr val="000000"/>
                </a:solidFill>
                <a:latin typeface="Menlo" panose="020B0609030804020204" pitchFamily="49" charset="0"/>
              </a:rPr>
              <a:t>, '!']</a:t>
            </a:r>
          </a:p>
        </p:txBody>
      </p:sp>
      <p:sp>
        <p:nvSpPr>
          <p:cNvPr id="4" name="Left Arrow Callout 3">
            <a:extLst>
              <a:ext uri="{FF2B5EF4-FFF2-40B4-BE49-F238E27FC236}">
                <a16:creationId xmlns:a16="http://schemas.microsoft.com/office/drawing/2014/main" id="{9CCF0B9A-E037-E02C-A90B-C3C5CF74807A}"/>
              </a:ext>
            </a:extLst>
          </p:cNvPr>
          <p:cNvSpPr/>
          <p:nvPr/>
        </p:nvSpPr>
        <p:spPr>
          <a:xfrm>
            <a:off x="10717924" y="3024351"/>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5" name="Left Arrow Callout 4">
            <a:extLst>
              <a:ext uri="{FF2B5EF4-FFF2-40B4-BE49-F238E27FC236}">
                <a16:creationId xmlns:a16="http://schemas.microsoft.com/office/drawing/2014/main" id="{7EBCC566-E680-48E3-2A16-83920B041001}"/>
              </a:ext>
            </a:extLst>
          </p:cNvPr>
          <p:cNvSpPr/>
          <p:nvPr/>
        </p:nvSpPr>
        <p:spPr>
          <a:xfrm>
            <a:off x="5035662" y="4382102"/>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16582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BFE5-ED50-08E2-DDB7-CE97E8D24793}"/>
              </a:ext>
            </a:extLst>
          </p:cNvPr>
          <p:cNvSpPr>
            <a:spLocks noGrp="1"/>
          </p:cNvSpPr>
          <p:nvPr>
            <p:ph type="title"/>
          </p:nvPr>
        </p:nvSpPr>
        <p:spPr/>
        <p:txBody>
          <a:bodyPr/>
          <a:lstStyle/>
          <a:p>
            <a:r>
              <a:rPr lang="en-US" dirty="0"/>
              <a:t>Homework 8 Review</a:t>
            </a:r>
          </a:p>
        </p:txBody>
      </p:sp>
      <p:sp>
        <p:nvSpPr>
          <p:cNvPr id="3" name="Content Placeholder 2">
            <a:extLst>
              <a:ext uri="{FF2B5EF4-FFF2-40B4-BE49-F238E27FC236}">
                <a16:creationId xmlns:a16="http://schemas.microsoft.com/office/drawing/2014/main" id="{AD54DB84-453C-0205-D06A-D2E878D6033E}"/>
              </a:ext>
            </a:extLst>
          </p:cNvPr>
          <p:cNvSpPr>
            <a:spLocks noGrp="1"/>
          </p:cNvSpPr>
          <p:nvPr>
            <p:ph idx="1"/>
          </p:nvPr>
        </p:nvSpPr>
        <p:spPr>
          <a:xfrm>
            <a:off x="838200" y="1825625"/>
            <a:ext cx="10515600" cy="3364213"/>
          </a:xfrm>
        </p:spPr>
        <p:txBody>
          <a:bodyPr>
            <a:normAutofit/>
          </a:bodyPr>
          <a:lstStyle/>
          <a:p>
            <a:r>
              <a:rPr lang="en-US" dirty="0">
                <a:solidFill>
                  <a:srgbClr val="000000"/>
                </a:solidFill>
                <a:latin typeface="Menlo" panose="020B0609030804020204" pitchFamily="49" charset="0"/>
              </a:rPr>
              <a:t>#4: It</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&gt;&gt;&gt; sentence('It')</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'It', 'was', 'intoxicated', 'as', 'I', 'think'</a:t>
            </a:r>
            <a:r>
              <a:rPr lang="en-US" sz="2000" dirty="0">
                <a:latin typeface="Menlo" panose="020B0609030804020204" pitchFamily="49" charset="0"/>
                <a:ea typeface="Menlo" panose="020B0609030804020204" pitchFamily="49" charset="0"/>
                <a:cs typeface="Menlo" panose="020B0609030804020204" pitchFamily="49" charset="0"/>
              </a:rPr>
              <a:t>, 'she', 'was', 'yet', 'a', 'feeble', ',', 'and', 'for', 'him', 'away', '.']</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&gt;&gt;&gt; sentence('It')</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['It', 'was', 'scarcely', </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'fair', 'way', 'to', 'have', 'died', 'intestate</a:t>
            </a:r>
            <a:r>
              <a:rPr lang="en-US" sz="2000" dirty="0">
                <a:latin typeface="Menlo" panose="020B0609030804020204" pitchFamily="49" charset="0"/>
                <a:ea typeface="Menlo" panose="020B0609030804020204" pitchFamily="49" charset="0"/>
                <a:cs typeface="Menlo" panose="020B0609030804020204" pitchFamily="49" charset="0"/>
              </a:rPr>
              <a:t>', ',', 'do', '.']</a:t>
            </a:r>
          </a:p>
        </p:txBody>
      </p:sp>
      <p:sp>
        <p:nvSpPr>
          <p:cNvPr id="4" name="Left Arrow Callout 3">
            <a:extLst>
              <a:ext uri="{FF2B5EF4-FFF2-40B4-BE49-F238E27FC236}">
                <a16:creationId xmlns:a16="http://schemas.microsoft.com/office/drawing/2014/main" id="{9CCF0B9A-E037-E02C-A90B-C3C5CF74807A}"/>
              </a:ext>
            </a:extLst>
          </p:cNvPr>
          <p:cNvSpPr/>
          <p:nvPr/>
        </p:nvSpPr>
        <p:spPr>
          <a:xfrm>
            <a:off x="10486696" y="2794806"/>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5" name="Left Arrow Callout 4">
            <a:extLst>
              <a:ext uri="{FF2B5EF4-FFF2-40B4-BE49-F238E27FC236}">
                <a16:creationId xmlns:a16="http://schemas.microsoft.com/office/drawing/2014/main" id="{7EBCC566-E680-48E3-2A16-83920B041001}"/>
              </a:ext>
            </a:extLst>
          </p:cNvPr>
          <p:cNvSpPr/>
          <p:nvPr/>
        </p:nvSpPr>
        <p:spPr>
          <a:xfrm>
            <a:off x="10486696" y="3763987"/>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Tree>
    <p:extLst>
      <p:ext uri="{BB962C8B-B14F-4D97-AF65-F5344CB8AC3E}">
        <p14:creationId xmlns:p14="http://schemas.microsoft.com/office/powerpoint/2010/main" val="81737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BFE5-ED50-08E2-DDB7-CE97E8D24793}"/>
              </a:ext>
            </a:extLst>
          </p:cNvPr>
          <p:cNvSpPr>
            <a:spLocks noGrp="1"/>
          </p:cNvSpPr>
          <p:nvPr>
            <p:ph type="title"/>
          </p:nvPr>
        </p:nvSpPr>
        <p:spPr/>
        <p:txBody>
          <a:bodyPr/>
          <a:lstStyle/>
          <a:p>
            <a:r>
              <a:rPr lang="en-US" dirty="0"/>
              <a:t>Homework 8 Review</a:t>
            </a:r>
          </a:p>
        </p:txBody>
      </p:sp>
      <p:sp>
        <p:nvSpPr>
          <p:cNvPr id="3" name="Content Placeholder 2">
            <a:extLst>
              <a:ext uri="{FF2B5EF4-FFF2-40B4-BE49-F238E27FC236}">
                <a16:creationId xmlns:a16="http://schemas.microsoft.com/office/drawing/2014/main" id="{AD54DB84-453C-0205-D06A-D2E878D6033E}"/>
              </a:ext>
            </a:extLst>
          </p:cNvPr>
          <p:cNvSpPr>
            <a:spLocks noGrp="1"/>
          </p:cNvSpPr>
          <p:nvPr>
            <p:ph idx="1"/>
          </p:nvPr>
        </p:nvSpPr>
        <p:spPr>
          <a:xfrm>
            <a:off x="838200" y="1825625"/>
            <a:ext cx="10515600" cy="3364213"/>
          </a:xfrm>
        </p:spPr>
        <p:txBody>
          <a:bodyPr>
            <a:normAutofit/>
          </a:bodyPr>
          <a:lstStyle/>
          <a:p>
            <a:r>
              <a:rPr lang="en-US" dirty="0">
                <a:solidFill>
                  <a:srgbClr val="000000"/>
                </a:solidFill>
                <a:latin typeface="Menlo" panose="020B0609030804020204" pitchFamily="49" charset="0"/>
              </a:rPr>
              <a:t>#5: But</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&gt;&gt;&gt; sentence('But')</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['But', 'seeing', 'them', </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'their', 'both', 'hands', 'with', 'his', 'face'</a:t>
            </a:r>
            <a:r>
              <a:rPr lang="en-US" sz="20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&gt;&gt;&gt; sentence('But')</a:t>
            </a:r>
          </a:p>
          <a:p>
            <a:pPr marL="0" indent="0">
              <a:buNone/>
            </a:pP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a:solidFill>
                  <a:schemeClr val="accent2"/>
                </a:solidFill>
                <a:latin typeface="Menlo" panose="020B0609030804020204" pitchFamily="49" charset="0"/>
                <a:ea typeface="Menlo" panose="020B0609030804020204" pitchFamily="49" charset="0"/>
                <a:cs typeface="Menlo" panose="020B0609030804020204" pitchFamily="49" charset="0"/>
              </a:rPr>
              <a:t>'But', 'wot', 'makes', 'faces',</a:t>
            </a:r>
            <a:r>
              <a:rPr lang="en-US" sz="2000" dirty="0">
                <a:latin typeface="Menlo" panose="020B0609030804020204" pitchFamily="49" charset="0"/>
                <a:ea typeface="Menlo" panose="020B0609030804020204" pitchFamily="49" charset="0"/>
                <a:cs typeface="Menlo" panose="020B0609030804020204" pitchFamily="49" charset="0"/>
              </a:rPr>
              <a:t> '.']</a:t>
            </a:r>
          </a:p>
        </p:txBody>
      </p:sp>
      <p:sp>
        <p:nvSpPr>
          <p:cNvPr id="4" name="Left Arrow Callout 3">
            <a:extLst>
              <a:ext uri="{FF2B5EF4-FFF2-40B4-BE49-F238E27FC236}">
                <a16:creationId xmlns:a16="http://schemas.microsoft.com/office/drawing/2014/main" id="{9CCF0B9A-E037-E02C-A90B-C3C5CF74807A}"/>
              </a:ext>
            </a:extLst>
          </p:cNvPr>
          <p:cNvSpPr/>
          <p:nvPr/>
        </p:nvSpPr>
        <p:spPr>
          <a:xfrm>
            <a:off x="10717924" y="2856185"/>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5" name="Left Arrow Callout 4">
            <a:extLst>
              <a:ext uri="{FF2B5EF4-FFF2-40B4-BE49-F238E27FC236}">
                <a16:creationId xmlns:a16="http://schemas.microsoft.com/office/drawing/2014/main" id="{7EBCC566-E680-48E3-2A16-83920B041001}"/>
              </a:ext>
            </a:extLst>
          </p:cNvPr>
          <p:cNvSpPr/>
          <p:nvPr/>
        </p:nvSpPr>
        <p:spPr>
          <a:xfrm>
            <a:off x="6797565" y="3651001"/>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32865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1214-D4D1-D089-707B-B02B6BEA3647}"/>
              </a:ext>
            </a:extLst>
          </p:cNvPr>
          <p:cNvSpPr>
            <a:spLocks noGrp="1"/>
          </p:cNvSpPr>
          <p:nvPr>
            <p:ph type="title"/>
          </p:nvPr>
        </p:nvSpPr>
        <p:spPr/>
        <p:txBody>
          <a:bodyPr/>
          <a:lstStyle/>
          <a:p>
            <a:r>
              <a:rPr lang="en-US" dirty="0"/>
              <a:t>Summary</a:t>
            </a:r>
          </a:p>
        </p:txBody>
      </p:sp>
      <p:pic>
        <p:nvPicPr>
          <p:cNvPr id="7" name="Content Placeholder 6" descr="A graph with blue bars&#10;&#10;Description automatically generated">
            <a:extLst>
              <a:ext uri="{FF2B5EF4-FFF2-40B4-BE49-F238E27FC236}">
                <a16:creationId xmlns:a16="http://schemas.microsoft.com/office/drawing/2014/main" id="{325A37B1-3E73-8B03-505C-9D27E9B86A7B}"/>
              </a:ext>
            </a:extLst>
          </p:cNvPr>
          <p:cNvPicPr>
            <a:picLocks noGrp="1" noChangeAspect="1"/>
          </p:cNvPicPr>
          <p:nvPr>
            <p:ph sz="half" idx="1"/>
          </p:nvPr>
        </p:nvPicPr>
        <p:blipFill>
          <a:blip r:embed="rId2"/>
          <a:stretch>
            <a:fillRect/>
          </a:stretch>
        </p:blipFill>
        <p:spPr>
          <a:xfrm>
            <a:off x="838200" y="2053788"/>
            <a:ext cx="5181600" cy="3895012"/>
          </a:xfrm>
        </p:spPr>
      </p:pic>
      <p:sp>
        <p:nvSpPr>
          <p:cNvPr id="8" name="Content Placeholder 7">
            <a:extLst>
              <a:ext uri="{FF2B5EF4-FFF2-40B4-BE49-F238E27FC236}">
                <a16:creationId xmlns:a16="http://schemas.microsoft.com/office/drawing/2014/main" id="{3ACB8756-64C4-8A69-D3B2-C0E0F7C2ED55}"/>
              </a:ext>
            </a:extLst>
          </p:cNvPr>
          <p:cNvSpPr>
            <a:spLocks noGrp="1"/>
          </p:cNvSpPr>
          <p:nvPr>
            <p:ph sz="half" idx="2"/>
          </p:nvPr>
        </p:nvSpPr>
        <p:spPr>
          <a:xfrm>
            <a:off x="6172200" y="2281950"/>
            <a:ext cx="5181600" cy="3288534"/>
          </a:xfrm>
        </p:spPr>
        <p:txBody>
          <a:bodyPr>
            <a:normAutofit/>
          </a:bodyPr>
          <a:lstStyle/>
          <a:p>
            <a:pPr marL="0" indent="0">
              <a:buNone/>
            </a:pPr>
            <a:r>
              <a:rPr lang="en-US" sz="1400" dirty="0">
                <a:solidFill>
                  <a:srgbClr val="000000"/>
                </a:solidFill>
                <a:effectLst/>
                <a:latin typeface="Menlo" panose="020B0609030804020204" pitchFamily="49" charset="0"/>
              </a:rPr>
              <a:t>&gt;&gt;&gt; import </a:t>
            </a:r>
            <a:r>
              <a:rPr lang="en-US" sz="1400" dirty="0" err="1">
                <a:solidFill>
                  <a:srgbClr val="000000"/>
                </a:solidFill>
                <a:effectLst/>
                <a:latin typeface="Menlo" panose="020B0609030804020204" pitchFamily="49" charset="0"/>
              </a:rPr>
              <a:t>matplotlib.pyplot</a:t>
            </a:r>
            <a:r>
              <a:rPr lang="en-US" sz="1400" dirty="0">
                <a:solidFill>
                  <a:srgbClr val="000000"/>
                </a:solidFill>
                <a:effectLst/>
                <a:latin typeface="Menlo" panose="020B0609030804020204" pitchFamily="49" charset="0"/>
              </a:rPr>
              <a:t> as </a:t>
            </a:r>
            <a:r>
              <a:rPr lang="en-US" sz="1400" dirty="0" err="1">
                <a:solidFill>
                  <a:srgbClr val="000000"/>
                </a:solidFill>
                <a:effectLst/>
                <a:latin typeface="Menlo" panose="020B0609030804020204" pitchFamily="49" charset="0"/>
              </a:rPr>
              <a:t>plt</a:t>
            </a:r>
            <a:endParaRPr lang="en-US" sz="1400" dirty="0">
              <a:solidFill>
                <a:srgbClr val="000000"/>
              </a:solidFill>
              <a:effectLst/>
              <a:latin typeface="Menlo" panose="020B0609030804020204" pitchFamily="49" charset="0"/>
            </a:endParaRPr>
          </a:p>
          <a:p>
            <a:pPr marL="0" indent="0">
              <a:buNone/>
            </a:pPr>
            <a:r>
              <a:rPr lang="en-US" sz="1400" dirty="0">
                <a:solidFill>
                  <a:srgbClr val="000000"/>
                </a:solidFill>
                <a:effectLst/>
                <a:latin typeface="Menlo" panose="020B0609030804020204" pitchFamily="49" charset="0"/>
              </a:rPr>
              <a:t>&gt;&gt;&gt; </a:t>
            </a:r>
            <a:r>
              <a:rPr lang="en-US" sz="1400" dirty="0" err="1">
                <a:solidFill>
                  <a:srgbClr val="000000"/>
                </a:solidFill>
                <a:effectLst/>
                <a:latin typeface="Menlo" panose="020B0609030804020204" pitchFamily="49" charset="0"/>
              </a:rPr>
              <a:t>plt.hist</a:t>
            </a:r>
            <a:r>
              <a:rPr lang="en-US" sz="1400" dirty="0">
                <a:solidFill>
                  <a:srgbClr val="000000"/>
                </a:solidFill>
                <a:effectLst/>
                <a:latin typeface="Menlo" panose="020B0609030804020204" pitchFamily="49" charset="0"/>
              </a:rPr>
              <a:t>(</a:t>
            </a:r>
            <a:r>
              <a:rPr lang="en-US" sz="1400" dirty="0" err="1">
                <a:solidFill>
                  <a:srgbClr val="000000"/>
                </a:solidFill>
                <a:effectLst/>
                <a:latin typeface="Menlo" panose="020B0609030804020204" pitchFamily="49" charset="0"/>
              </a:rPr>
              <a:t>values,range</a:t>
            </a:r>
            <a:r>
              <a:rPr lang="en-US" sz="1400" dirty="0">
                <a:solidFill>
                  <a:srgbClr val="000000"/>
                </a:solidFill>
                <a:effectLst/>
                <a:latin typeface="Menlo" panose="020B0609030804020204" pitchFamily="49" charset="0"/>
              </a:rPr>
              <a:t>(1,11),align='left')</a:t>
            </a:r>
          </a:p>
          <a:p>
            <a:pPr marL="0" indent="0">
              <a:buNone/>
            </a:pPr>
            <a:r>
              <a:rPr lang="en-US" sz="1400" dirty="0">
                <a:solidFill>
                  <a:srgbClr val="000000"/>
                </a:solidFill>
                <a:effectLst/>
                <a:latin typeface="Menlo" panose="020B0609030804020204" pitchFamily="49" charset="0"/>
              </a:rPr>
              <a:t>&gt;&gt;&gt; </a:t>
            </a:r>
            <a:r>
              <a:rPr lang="en-US" sz="1400" dirty="0" err="1">
                <a:solidFill>
                  <a:srgbClr val="000000"/>
                </a:solidFill>
                <a:effectLst/>
                <a:latin typeface="Menlo" panose="020B0609030804020204" pitchFamily="49" charset="0"/>
              </a:rPr>
              <a:t>plt.xticks</a:t>
            </a:r>
            <a:r>
              <a:rPr lang="en-US" sz="1400" dirty="0">
                <a:solidFill>
                  <a:srgbClr val="000000"/>
                </a:solidFill>
                <a:effectLst/>
                <a:latin typeface="Menlo" panose="020B0609030804020204" pitchFamily="49" charset="0"/>
              </a:rPr>
              <a:t>(range(1,11))</a:t>
            </a:r>
          </a:p>
          <a:p>
            <a:pPr marL="0" indent="0">
              <a:buNone/>
            </a:pPr>
            <a:r>
              <a:rPr lang="en-US" sz="1400" dirty="0">
                <a:solidFill>
                  <a:srgbClr val="000000"/>
                </a:solidFill>
                <a:effectLst/>
                <a:latin typeface="Menlo" panose="020B0609030804020204" pitchFamily="49" charset="0"/>
              </a:rPr>
              <a:t>&gt;&gt;&gt; </a:t>
            </a:r>
            <a:r>
              <a:rPr lang="en-US" sz="1400" dirty="0" err="1">
                <a:solidFill>
                  <a:srgbClr val="000000"/>
                </a:solidFill>
                <a:effectLst/>
                <a:latin typeface="Menlo" panose="020B0609030804020204" pitchFamily="49" charset="0"/>
              </a:rPr>
              <a:t>plt.yticks</a:t>
            </a:r>
            <a:r>
              <a:rPr lang="en-US" sz="1400" dirty="0">
                <a:solidFill>
                  <a:srgbClr val="000000"/>
                </a:solidFill>
                <a:effectLst/>
                <a:latin typeface="Menlo" panose="020B0609030804020204" pitchFamily="49" charset="0"/>
              </a:rPr>
              <a:t>(range(0,5))</a:t>
            </a:r>
          </a:p>
          <a:p>
            <a:pPr marL="0" indent="0">
              <a:buNone/>
            </a:pPr>
            <a:r>
              <a:rPr lang="en-US" sz="1400" dirty="0">
                <a:solidFill>
                  <a:srgbClr val="000000"/>
                </a:solidFill>
                <a:effectLst/>
                <a:latin typeface="Menlo" panose="020B0609030804020204" pitchFamily="49" charset="0"/>
              </a:rPr>
              <a:t>&gt;&gt;&gt; </a:t>
            </a:r>
            <a:r>
              <a:rPr lang="en-US" sz="1400" dirty="0" err="1">
                <a:solidFill>
                  <a:srgbClr val="000000"/>
                </a:solidFill>
                <a:effectLst/>
                <a:latin typeface="Menlo" panose="020B0609030804020204" pitchFamily="49" charset="0"/>
              </a:rPr>
              <a:t>plt.xlabel</a:t>
            </a:r>
            <a:r>
              <a:rPr lang="en-US" sz="1400" dirty="0">
                <a:solidFill>
                  <a:srgbClr val="000000"/>
                </a:solidFill>
                <a:effectLst/>
                <a:latin typeface="Menlo" panose="020B0609030804020204" pitchFamily="49" charset="0"/>
              </a:rPr>
              <a:t>('length of grammatical sequence')</a:t>
            </a:r>
          </a:p>
          <a:p>
            <a:pPr marL="0" indent="0">
              <a:buNone/>
            </a:pPr>
            <a:r>
              <a:rPr lang="en-US" sz="1400" dirty="0">
                <a:solidFill>
                  <a:srgbClr val="000000"/>
                </a:solidFill>
                <a:effectLst/>
                <a:latin typeface="Menlo" panose="020B0609030804020204" pitchFamily="49" charset="0"/>
              </a:rPr>
              <a:t>Text(0.5, 0, 'length of grammatical sequence')</a:t>
            </a:r>
          </a:p>
          <a:p>
            <a:pPr marL="0" indent="0">
              <a:buNone/>
            </a:pPr>
            <a:r>
              <a:rPr lang="en-US" sz="1400" dirty="0">
                <a:solidFill>
                  <a:srgbClr val="000000"/>
                </a:solidFill>
                <a:effectLst/>
                <a:latin typeface="Menlo" panose="020B0609030804020204" pitchFamily="49" charset="0"/>
              </a:rPr>
              <a:t>&gt;&gt;&gt; </a:t>
            </a:r>
            <a:r>
              <a:rPr lang="en-US" sz="1400" dirty="0" err="1">
                <a:solidFill>
                  <a:srgbClr val="000000"/>
                </a:solidFill>
                <a:effectLst/>
                <a:latin typeface="Menlo" panose="020B0609030804020204" pitchFamily="49" charset="0"/>
              </a:rPr>
              <a:t>plt.ylabel</a:t>
            </a:r>
            <a:r>
              <a:rPr lang="en-US" sz="1400" dirty="0">
                <a:solidFill>
                  <a:srgbClr val="000000"/>
                </a:solidFill>
                <a:effectLst/>
                <a:latin typeface="Menlo" panose="020B0609030804020204" pitchFamily="49" charset="0"/>
              </a:rPr>
              <a:t>('count')</a:t>
            </a:r>
          </a:p>
          <a:p>
            <a:pPr marL="0" indent="0">
              <a:buNone/>
            </a:pPr>
            <a:r>
              <a:rPr lang="en-US" sz="1400" dirty="0">
                <a:solidFill>
                  <a:srgbClr val="000000"/>
                </a:solidFill>
                <a:effectLst/>
                <a:latin typeface="Menlo" panose="020B0609030804020204" pitchFamily="49" charset="0"/>
              </a:rPr>
              <a:t>Text(0, 0.5, 'count')</a:t>
            </a:r>
          </a:p>
          <a:p>
            <a:pPr marL="0" indent="0">
              <a:buNone/>
            </a:pPr>
            <a:r>
              <a:rPr lang="en-US" sz="1400" dirty="0">
                <a:solidFill>
                  <a:srgbClr val="000000"/>
                </a:solidFill>
                <a:effectLst/>
                <a:latin typeface="Menlo" panose="020B0609030804020204" pitchFamily="49" charset="0"/>
              </a:rPr>
              <a:t>&gt;&gt;&gt; </a:t>
            </a:r>
            <a:r>
              <a:rPr lang="en-US" sz="1400" dirty="0" err="1">
                <a:solidFill>
                  <a:srgbClr val="000000"/>
                </a:solidFill>
                <a:effectLst/>
                <a:latin typeface="Menlo" panose="020B0609030804020204" pitchFamily="49" charset="0"/>
              </a:rPr>
              <a:t>plt.show</a:t>
            </a:r>
            <a:r>
              <a:rPr lang="en-US" sz="1400" dirty="0">
                <a:solidFill>
                  <a:srgbClr val="000000"/>
                </a:solidFill>
                <a:effectLst/>
                <a:latin typeface="Menlo" panose="020B0609030804020204" pitchFamily="49" charset="0"/>
              </a:rPr>
              <a:t>()</a:t>
            </a:r>
          </a:p>
          <a:p>
            <a:endParaRPr lang="en-US" dirty="0"/>
          </a:p>
        </p:txBody>
      </p:sp>
    </p:spTree>
    <p:extLst>
      <p:ext uri="{BB962C8B-B14F-4D97-AF65-F5344CB8AC3E}">
        <p14:creationId xmlns:p14="http://schemas.microsoft.com/office/powerpoint/2010/main" val="1749898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9FF8-920F-EE49-5E6C-8BCAF9A86035}"/>
              </a:ext>
            </a:extLst>
          </p:cNvPr>
          <p:cNvSpPr>
            <a:spLocks noGrp="1"/>
          </p:cNvSpPr>
          <p:nvPr>
            <p:ph type="title"/>
          </p:nvPr>
        </p:nvSpPr>
        <p:spPr/>
        <p:txBody>
          <a:bodyPr/>
          <a:lstStyle/>
          <a:p>
            <a:r>
              <a:rPr lang="en-US" dirty="0"/>
              <a:t>How did Shannon do this?</a:t>
            </a:r>
          </a:p>
        </p:txBody>
      </p:sp>
      <p:sp>
        <p:nvSpPr>
          <p:cNvPr id="3" name="Content Placeholder 2">
            <a:extLst>
              <a:ext uri="{FF2B5EF4-FFF2-40B4-BE49-F238E27FC236}">
                <a16:creationId xmlns:a16="http://schemas.microsoft.com/office/drawing/2014/main" id="{1EBF6662-529D-1132-15C2-D2CD6FC74C7A}"/>
              </a:ext>
            </a:extLst>
          </p:cNvPr>
          <p:cNvSpPr>
            <a:spLocks noGrp="1"/>
          </p:cNvSpPr>
          <p:nvPr>
            <p:ph idx="1"/>
          </p:nvPr>
        </p:nvSpPr>
        <p:spPr/>
        <p:txBody>
          <a:bodyPr/>
          <a:lstStyle/>
          <a:p>
            <a:r>
              <a:rPr lang="en-US" sz="3200" dirty="0">
                <a:effectLst/>
                <a:latin typeface="Times"/>
              </a:rPr>
              <a:t>It would be interesting if further approximations could be constructed, </a:t>
            </a:r>
            <a:r>
              <a:rPr lang="en-US" sz="3200" b="1" dirty="0">
                <a:solidFill>
                  <a:schemeClr val="accent1"/>
                </a:solidFill>
                <a:effectLst/>
                <a:latin typeface="Times"/>
              </a:rPr>
              <a:t>but the labor involved becomes enormous</a:t>
            </a:r>
            <a:r>
              <a:rPr lang="en-US" sz="3200" dirty="0">
                <a:effectLst/>
                <a:latin typeface="Times"/>
              </a:rPr>
              <a:t> at the next stage. </a:t>
            </a:r>
          </a:p>
          <a:p>
            <a:r>
              <a:rPr lang="en-US" sz="3200" dirty="0">
                <a:latin typeface="Aptos" panose="020B0004020202020204" pitchFamily="34" charset="0"/>
              </a:rPr>
              <a:t>We have laptops and </a:t>
            </a:r>
            <a:r>
              <a:rPr lang="en-US" sz="3200" dirty="0" err="1">
                <a:latin typeface="Aptos" panose="020B0004020202020204" pitchFamily="34" charset="0"/>
              </a:rPr>
              <a:t>nltk</a:t>
            </a:r>
            <a:r>
              <a:rPr lang="en-US" sz="3200" dirty="0">
                <a:latin typeface="Aptos" panose="020B0004020202020204" pitchFamily="34" charset="0"/>
              </a:rPr>
              <a:t>, Shannon in 1948 didn't.</a:t>
            </a:r>
          </a:p>
          <a:p>
            <a:r>
              <a:rPr lang="en-US" sz="3200" dirty="0">
                <a:latin typeface="Aptos" panose="020B0004020202020204" pitchFamily="34" charset="0"/>
              </a:rPr>
              <a:t>We can try trigrams!</a:t>
            </a:r>
            <a:endParaRPr lang="en-US" sz="4400" dirty="0">
              <a:latin typeface="Aptos" panose="020B0004020202020204" pitchFamily="34" charset="0"/>
            </a:endParaRPr>
          </a:p>
        </p:txBody>
      </p:sp>
    </p:spTree>
    <p:extLst>
      <p:ext uri="{BB962C8B-B14F-4D97-AF65-F5344CB8AC3E}">
        <p14:creationId xmlns:p14="http://schemas.microsoft.com/office/powerpoint/2010/main" val="385240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8A9A-2FC7-7F81-CF35-845B93569EDF}"/>
              </a:ext>
            </a:extLst>
          </p:cNvPr>
          <p:cNvSpPr>
            <a:spLocks noGrp="1"/>
          </p:cNvSpPr>
          <p:nvPr>
            <p:ph type="title"/>
          </p:nvPr>
        </p:nvSpPr>
        <p:spPr/>
        <p:txBody>
          <a:bodyPr/>
          <a:lstStyle/>
          <a:p>
            <a:r>
              <a:rPr lang="en-US" dirty="0"/>
              <a:t>An aside …</a:t>
            </a:r>
          </a:p>
        </p:txBody>
      </p:sp>
      <p:pic>
        <p:nvPicPr>
          <p:cNvPr id="5" name="Content Placeholder 4" descr="An open book with light coming out of it with Sydney Opera House in the background&#10;&#10;Description automatically generated">
            <a:extLst>
              <a:ext uri="{FF2B5EF4-FFF2-40B4-BE49-F238E27FC236}">
                <a16:creationId xmlns:a16="http://schemas.microsoft.com/office/drawing/2014/main" id="{15882740-A44B-A967-2176-71486EB94EC8}"/>
              </a:ext>
            </a:extLst>
          </p:cNvPr>
          <p:cNvPicPr>
            <a:picLocks noGrp="1" noChangeAspect="1"/>
          </p:cNvPicPr>
          <p:nvPr>
            <p:ph idx="1"/>
          </p:nvPr>
        </p:nvPicPr>
        <p:blipFill>
          <a:blip r:embed="rId2"/>
          <a:stretch>
            <a:fillRect/>
          </a:stretch>
        </p:blipFill>
        <p:spPr>
          <a:xfrm>
            <a:off x="6000574" y="1993256"/>
            <a:ext cx="5578396" cy="4351338"/>
          </a:xfrm>
          <a:ln>
            <a:solidFill>
              <a:schemeClr val="accent1"/>
            </a:solidFill>
          </a:ln>
        </p:spPr>
      </p:pic>
      <p:pic>
        <p:nvPicPr>
          <p:cNvPr id="7" name="Picture 6" descr="A white background with black text&#10;&#10;Description automatically generated">
            <a:extLst>
              <a:ext uri="{FF2B5EF4-FFF2-40B4-BE49-F238E27FC236}">
                <a16:creationId xmlns:a16="http://schemas.microsoft.com/office/drawing/2014/main" id="{60A58904-AF1D-9894-5F64-DF73956F3B84}"/>
              </a:ext>
            </a:extLst>
          </p:cNvPr>
          <p:cNvPicPr>
            <a:picLocks noChangeAspect="1"/>
          </p:cNvPicPr>
          <p:nvPr/>
        </p:nvPicPr>
        <p:blipFill>
          <a:blip r:embed="rId3"/>
          <a:stretch>
            <a:fillRect/>
          </a:stretch>
        </p:blipFill>
        <p:spPr>
          <a:xfrm>
            <a:off x="1833949" y="1584669"/>
            <a:ext cx="6729284" cy="1582744"/>
          </a:xfrm>
          <a:prstGeom prst="rect">
            <a:avLst/>
          </a:prstGeom>
          <a:ln>
            <a:solidFill>
              <a:schemeClr val="accent1"/>
            </a:solidFill>
          </a:ln>
        </p:spPr>
      </p:pic>
      <p:sp>
        <p:nvSpPr>
          <p:cNvPr id="9" name="TextBox 8">
            <a:extLst>
              <a:ext uri="{FF2B5EF4-FFF2-40B4-BE49-F238E27FC236}">
                <a16:creationId xmlns:a16="http://schemas.microsoft.com/office/drawing/2014/main" id="{75DCD260-E565-44D9-BD5F-EBF6A834DCAE}"/>
              </a:ext>
            </a:extLst>
          </p:cNvPr>
          <p:cNvSpPr txBox="1"/>
          <p:nvPr/>
        </p:nvSpPr>
        <p:spPr>
          <a:xfrm>
            <a:off x="1011195" y="3324842"/>
            <a:ext cx="4796481" cy="2862322"/>
          </a:xfrm>
          <a:prstGeom prst="rect">
            <a:avLst/>
          </a:prstGeom>
          <a:noFill/>
        </p:spPr>
        <p:txBody>
          <a:bodyPr wrap="square">
            <a:spAutoFit/>
          </a:bodyPr>
          <a:lstStyle/>
          <a:p>
            <a:pPr marL="285750" indent="-285750" algn="l" fontAlgn="base">
              <a:buFont typeface="Arial" panose="020B0604020202020204" pitchFamily="34" charset="0"/>
              <a:buChar char="•"/>
            </a:pPr>
            <a:r>
              <a:rPr lang="en-US" b="0" i="0" u="none" strike="noStrike" dirty="0">
                <a:solidFill>
                  <a:srgbClr val="2B2B2B"/>
                </a:solidFill>
                <a:effectLst/>
                <a:latin typeface="Times New Roman" panose="02020603050405020304" pitchFamily="18" charset="0"/>
                <a:cs typeface="Times New Roman" panose="02020603050405020304" pitchFamily="18" charset="0"/>
              </a:rPr>
              <a:t>All you need is a book which is believed to hold truth; popular options include religious tomes such as the Bible or Koran, classics like Homer’s Iliad or Odyssey or perhaps the Complete Works of Shakespeare.</a:t>
            </a:r>
          </a:p>
          <a:p>
            <a:pPr marL="285750" indent="-285750" algn="l" fontAlgn="base">
              <a:buFont typeface="Arial" panose="020B0604020202020204" pitchFamily="34" charset="0"/>
              <a:buChar char="•"/>
            </a:pPr>
            <a:r>
              <a:rPr lang="en-US" b="0" i="0" u="none" strike="noStrike" dirty="0">
                <a:solidFill>
                  <a:srgbClr val="2B2B2B"/>
                </a:solidFill>
                <a:effectLst/>
                <a:latin typeface="Times New Roman" panose="02020603050405020304" pitchFamily="18" charset="0"/>
                <a:cs typeface="Times New Roman" panose="02020603050405020304" pitchFamily="18" charset="0"/>
              </a:rPr>
              <a:t>The book is balanced on its spine and allowed to fall open at random;</a:t>
            </a:r>
          </a:p>
          <a:p>
            <a:pPr marL="285750" indent="-285750" algn="l" fontAlgn="base">
              <a:buFont typeface="Arial" panose="020B0604020202020204" pitchFamily="34" charset="0"/>
              <a:buChar char="•"/>
            </a:pPr>
            <a:r>
              <a:rPr lang="en-US" dirty="0">
                <a:solidFill>
                  <a:srgbClr val="2B2B2B"/>
                </a:solidFill>
                <a:highlight>
                  <a:srgbClr val="FFFFFF"/>
                </a:highlight>
                <a:latin typeface="Times New Roman" panose="02020603050405020304" pitchFamily="18" charset="0"/>
                <a:cs typeface="Times New Roman" panose="02020603050405020304" pitchFamily="18" charset="0"/>
              </a:rPr>
              <a:t>S</a:t>
            </a:r>
            <a:r>
              <a:rPr lang="en-US" b="0" i="0" u="none" strike="noStrike" dirty="0">
                <a:solidFill>
                  <a:srgbClr val="2B2B2B"/>
                </a:solidFill>
                <a:effectLst/>
                <a:highlight>
                  <a:srgbClr val="FFFFFF"/>
                </a:highlight>
                <a:latin typeface="Times New Roman" panose="02020603050405020304" pitchFamily="18" charset="0"/>
                <a:cs typeface="Times New Roman" panose="02020603050405020304" pitchFamily="18" charset="0"/>
              </a:rPr>
              <a:t>ome prefer to choose the page through other random means such as the rolling of dice or the use of a random number generator.</a:t>
            </a:r>
            <a:endParaRPr lang="en-US" b="0" i="0" u="none" strike="noStrike" dirty="0">
              <a:solidFill>
                <a:srgbClr val="2B2B2B"/>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7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E1A9-A199-8D1A-BA15-DBF3464FA2FD}"/>
              </a:ext>
            </a:extLst>
          </p:cNvPr>
          <p:cNvSpPr>
            <a:spLocks noGrp="1"/>
          </p:cNvSpPr>
          <p:nvPr>
            <p:ph type="title"/>
          </p:nvPr>
        </p:nvSpPr>
        <p:spPr/>
        <p:txBody>
          <a:bodyPr>
            <a:normAutofit/>
          </a:bodyPr>
          <a:lstStyle/>
          <a:p>
            <a:r>
              <a:rPr lang="en-US" sz="4000" dirty="0" err="1">
                <a:latin typeface="Menlo" panose="020B0609030804020204" pitchFamily="49" charset="0"/>
                <a:ea typeface="Menlo" panose="020B0609030804020204" pitchFamily="49" charset="0"/>
                <a:cs typeface="Menlo" panose="020B0609030804020204" pitchFamily="49" charset="0"/>
              </a:rPr>
              <a:t>nltk.trigrams</a:t>
            </a:r>
            <a:r>
              <a:rPr lang="en-US" sz="4000" dirty="0">
                <a:latin typeface="Menlo" panose="020B0609030804020204" pitchFamily="49" charset="0"/>
                <a:ea typeface="Menlo" panose="020B0609030804020204" pitchFamily="49" charset="0"/>
                <a:cs typeface="Menlo" panose="020B0609030804020204" pitchFamily="49" charset="0"/>
              </a:rPr>
              <a:t>(</a:t>
            </a:r>
            <a:r>
              <a:rPr lang="en-US" sz="4000" i="1" dirty="0">
                <a:latin typeface="Menlo" panose="020B0609030804020204" pitchFamily="49" charset="0"/>
                <a:ea typeface="Menlo" panose="020B0609030804020204" pitchFamily="49" charset="0"/>
                <a:cs typeface="Menlo" panose="020B0609030804020204" pitchFamily="49" charset="0"/>
              </a:rPr>
              <a:t>words</a:t>
            </a:r>
            <a:r>
              <a:rPr lang="en-US" sz="4000" dirty="0">
                <a:latin typeface="Menlo" panose="020B0609030804020204" pitchFamily="49" charset="0"/>
                <a:ea typeface="Menlo" panose="020B0609030804020204" pitchFamily="49" charset="0"/>
                <a:cs typeface="Menlo" panose="020B0609030804020204" pitchFamily="49" charset="0"/>
              </a:rPr>
              <a:t>)</a:t>
            </a:r>
          </a:p>
        </p:txBody>
      </p:sp>
      <p:sp>
        <p:nvSpPr>
          <p:cNvPr id="3" name="Content Placeholder 2">
            <a:extLst>
              <a:ext uri="{FF2B5EF4-FFF2-40B4-BE49-F238E27FC236}">
                <a16:creationId xmlns:a16="http://schemas.microsoft.com/office/drawing/2014/main" id="{D5CB1A8E-A77B-E82D-2255-8366A54D42EA}"/>
              </a:ext>
            </a:extLst>
          </p:cNvPr>
          <p:cNvSpPr>
            <a:spLocks noGrp="1"/>
          </p:cNvSpPr>
          <p:nvPr>
            <p:ph idx="1"/>
          </p:nvPr>
        </p:nvSpPr>
        <p:spPr/>
        <p:txBody>
          <a:bodyPr/>
          <a:lstStyle/>
          <a:p>
            <a:r>
              <a:rPr lang="en-US" dirty="0"/>
              <a:t>Previously:</a:t>
            </a:r>
          </a:p>
          <a:p>
            <a:pPr lvl="1"/>
            <a:r>
              <a:rPr lang="en-US" sz="2000" dirty="0" err="1">
                <a:latin typeface="Menlo" panose="020B0609030804020204" pitchFamily="49" charset="0"/>
                <a:ea typeface="Menlo" panose="020B0609030804020204" pitchFamily="49" charset="0"/>
                <a:cs typeface="Menlo" panose="020B0609030804020204" pitchFamily="49" charset="0"/>
              </a:rPr>
              <a:t>nltk.ConditionalFreqDist</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err="1">
                <a:latin typeface="Menlo" panose="020B0609030804020204" pitchFamily="49" charset="0"/>
                <a:ea typeface="Menlo" panose="020B0609030804020204" pitchFamily="49" charset="0"/>
                <a:cs typeface="Menlo" panose="020B0609030804020204" pitchFamily="49" charset="0"/>
              </a:rPr>
              <a:t>nltk.bigrams</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i="1" dirty="0">
                <a:solidFill>
                  <a:schemeClr val="accent1"/>
                </a:solidFill>
                <a:latin typeface="Menlo" panose="020B0609030804020204" pitchFamily="49" charset="0"/>
                <a:ea typeface="Menlo" panose="020B0609030804020204" pitchFamily="49" charset="0"/>
                <a:cs typeface="Menlo" panose="020B0609030804020204" pitchFamily="49" charset="0"/>
              </a:rPr>
              <a:t>words</a:t>
            </a:r>
            <a:r>
              <a:rPr lang="en-US" sz="2000" dirty="0">
                <a:latin typeface="Menlo" panose="020B0609030804020204" pitchFamily="49" charset="0"/>
                <a:ea typeface="Menlo" panose="020B0609030804020204" pitchFamily="49" charset="0"/>
                <a:cs typeface="Menlo" panose="020B0609030804020204" pitchFamily="49" charset="0"/>
              </a:rPr>
              <a:t>))</a:t>
            </a:r>
            <a:r>
              <a:rPr lang="en-US" sz="2400" dirty="0">
                <a:latin typeface="Menlo" panose="020B0609030804020204" pitchFamily="49" charset="0"/>
                <a:ea typeface="Menlo" panose="020B0609030804020204" pitchFamily="49" charset="0"/>
                <a:cs typeface="Menlo" panose="020B0609030804020204" pitchFamily="49" charset="0"/>
              </a:rPr>
              <a:t> </a:t>
            </a:r>
            <a:endParaRPr lang="en-US" sz="3200" dirty="0">
              <a:latin typeface="Menlo" panose="020B0609030804020204" pitchFamily="49" charset="0"/>
              <a:ea typeface="Menlo" panose="020B0609030804020204" pitchFamily="49" charset="0"/>
              <a:cs typeface="Menlo" panose="020B0609030804020204" pitchFamily="49" charset="0"/>
            </a:endParaRPr>
          </a:p>
          <a:p>
            <a:pPr lvl="1"/>
            <a:r>
              <a:rPr lang="en-US" dirty="0"/>
              <a:t>takes tuples of exactly length two</a:t>
            </a:r>
          </a:p>
          <a:p>
            <a:pPr lvl="1"/>
            <a:r>
              <a:rPr lang="en-US" sz="2000" dirty="0"/>
              <a:t> </a:t>
            </a:r>
            <a:r>
              <a:rPr lang="en-US" sz="2000" dirty="0" err="1">
                <a:latin typeface="Menlo" panose="020B0609030804020204" pitchFamily="49" charset="0"/>
                <a:ea typeface="Menlo" panose="020B0609030804020204" pitchFamily="49" charset="0"/>
                <a:cs typeface="Menlo" panose="020B0609030804020204" pitchFamily="49" charset="0"/>
              </a:rPr>
              <a:t>nltk.bigrams</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i="1" dirty="0">
                <a:solidFill>
                  <a:schemeClr val="accent1"/>
                </a:solidFill>
                <a:latin typeface="Menlo" panose="020B0609030804020204" pitchFamily="49" charset="0"/>
                <a:ea typeface="Menlo" panose="020B0609030804020204" pitchFamily="49" charset="0"/>
                <a:cs typeface="Menlo" panose="020B0609030804020204" pitchFamily="49" charset="0"/>
              </a:rPr>
              <a:t>words</a:t>
            </a:r>
            <a:r>
              <a:rPr lang="en-US" sz="2000" dirty="0">
                <a:latin typeface="Menlo" panose="020B0609030804020204" pitchFamily="49" charset="0"/>
                <a:ea typeface="Menlo" panose="020B0609030804020204" pitchFamily="49" charset="0"/>
                <a:cs typeface="Menlo" panose="020B0609030804020204" pitchFamily="49" charset="0"/>
              </a:rPr>
              <a:t>)</a:t>
            </a:r>
            <a:r>
              <a:rPr lang="en-US" dirty="0"/>
              <a:t> produces a list of (word1, word2) tuples</a:t>
            </a:r>
          </a:p>
        </p:txBody>
      </p:sp>
      <p:pic>
        <p:nvPicPr>
          <p:cNvPr id="5" name="Picture 4" descr="A screenshot of a computer program&#10;&#10;Description automatically generated">
            <a:extLst>
              <a:ext uri="{FF2B5EF4-FFF2-40B4-BE49-F238E27FC236}">
                <a16:creationId xmlns:a16="http://schemas.microsoft.com/office/drawing/2014/main" id="{65807E0B-DC80-2DCF-5E3D-E376A8BFBA24}"/>
              </a:ext>
            </a:extLst>
          </p:cNvPr>
          <p:cNvPicPr>
            <a:picLocks noChangeAspect="1"/>
          </p:cNvPicPr>
          <p:nvPr/>
        </p:nvPicPr>
        <p:blipFill>
          <a:blip r:embed="rId2"/>
          <a:stretch>
            <a:fillRect/>
          </a:stretch>
        </p:blipFill>
        <p:spPr>
          <a:xfrm>
            <a:off x="1363534" y="3652661"/>
            <a:ext cx="6297655" cy="2659239"/>
          </a:xfrm>
          <a:prstGeom prst="rect">
            <a:avLst/>
          </a:prstGeom>
          <a:ln>
            <a:solidFill>
              <a:schemeClr val="tx1"/>
            </a:solidFill>
          </a:ln>
        </p:spPr>
      </p:pic>
    </p:spTree>
    <p:extLst>
      <p:ext uri="{BB962C8B-B14F-4D97-AF65-F5344CB8AC3E}">
        <p14:creationId xmlns:p14="http://schemas.microsoft.com/office/powerpoint/2010/main" val="256710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C315-1CE2-DF77-819D-227AB4487545}"/>
              </a:ext>
            </a:extLst>
          </p:cNvPr>
          <p:cNvSpPr>
            <a:spLocks noGrp="1"/>
          </p:cNvSpPr>
          <p:nvPr>
            <p:ph type="title"/>
          </p:nvPr>
        </p:nvSpPr>
        <p:spPr/>
        <p:txBody>
          <a:bodyPr/>
          <a:lstStyle/>
          <a:p>
            <a:r>
              <a:rPr lang="en-US" sz="4400" dirty="0" err="1">
                <a:latin typeface="Menlo" panose="020B0609030804020204" pitchFamily="49" charset="0"/>
                <a:ea typeface="Menlo" panose="020B0609030804020204" pitchFamily="49" charset="0"/>
                <a:cs typeface="Menlo" panose="020B0609030804020204" pitchFamily="49" charset="0"/>
              </a:rPr>
              <a:t>nltk.trigrams</a:t>
            </a:r>
            <a:r>
              <a:rPr lang="en-US" sz="4400" dirty="0">
                <a:latin typeface="Menlo" panose="020B0609030804020204" pitchFamily="49" charset="0"/>
                <a:ea typeface="Menlo" panose="020B0609030804020204" pitchFamily="49" charset="0"/>
                <a:cs typeface="Menlo" panose="020B0609030804020204" pitchFamily="49" charset="0"/>
              </a:rPr>
              <a:t>(</a:t>
            </a:r>
            <a:r>
              <a:rPr lang="en-US" sz="4400" i="1" dirty="0">
                <a:latin typeface="Menlo" panose="020B0609030804020204" pitchFamily="49" charset="0"/>
                <a:ea typeface="Menlo" panose="020B0609030804020204" pitchFamily="49" charset="0"/>
                <a:cs typeface="Menlo" panose="020B0609030804020204" pitchFamily="49" charset="0"/>
              </a:rPr>
              <a:t>words</a:t>
            </a:r>
            <a:r>
              <a:rPr lang="en-US" sz="4400" dirty="0">
                <a:latin typeface="Menlo" panose="020B0609030804020204" pitchFamily="49" charset="0"/>
                <a:ea typeface="Menlo" panose="020B0609030804020204" pitchFamily="49" charset="0"/>
                <a:cs typeface="Menlo" panose="020B0609030804020204" pitchFamily="49" charset="0"/>
              </a:rPr>
              <a:t>)</a:t>
            </a:r>
            <a:endParaRPr lang="en-US" dirty="0"/>
          </a:p>
        </p:txBody>
      </p:sp>
      <p:sp>
        <p:nvSpPr>
          <p:cNvPr id="3" name="Content Placeholder 2">
            <a:extLst>
              <a:ext uri="{FF2B5EF4-FFF2-40B4-BE49-F238E27FC236}">
                <a16:creationId xmlns:a16="http://schemas.microsoft.com/office/drawing/2014/main" id="{4D333FDB-3667-75E4-7E7B-E1757C98771C}"/>
              </a:ext>
            </a:extLst>
          </p:cNvPr>
          <p:cNvSpPr>
            <a:spLocks noGrp="1"/>
          </p:cNvSpPr>
          <p:nvPr>
            <p:ph idx="1"/>
          </p:nvPr>
        </p:nvSpPr>
        <p:spPr>
          <a:xfrm>
            <a:off x="838199" y="1825625"/>
            <a:ext cx="10900719" cy="4351338"/>
          </a:xfrm>
        </p:spPr>
        <p:txBody>
          <a:bodyPr>
            <a:normAutofit fontScale="92500" lnSpcReduction="20000"/>
          </a:bodyPr>
          <a:lstStyle/>
          <a:p>
            <a:pPr marL="0" indent="0">
              <a:buNone/>
            </a:pPr>
            <a:r>
              <a:rPr lang="en-US" sz="2200" dirty="0">
                <a:solidFill>
                  <a:srgbClr val="000000"/>
                </a:solidFill>
                <a:effectLst/>
                <a:latin typeface="Menlo" panose="020B0609030804020204" pitchFamily="49" charset="0"/>
              </a:rPr>
              <a:t>&gt;&gt;&gt; </a:t>
            </a:r>
            <a:r>
              <a:rPr lang="en-US" sz="2200" dirty="0" err="1">
                <a:solidFill>
                  <a:srgbClr val="000000"/>
                </a:solidFill>
                <a:effectLst/>
                <a:latin typeface="Menlo" panose="020B0609030804020204" pitchFamily="49" charset="0"/>
              </a:rPr>
              <a:t>cfd</a:t>
            </a:r>
            <a:r>
              <a:rPr lang="en-US" sz="2200" dirty="0">
                <a:solidFill>
                  <a:srgbClr val="000000"/>
                </a:solidFill>
                <a:effectLst/>
                <a:latin typeface="Menlo" panose="020B0609030804020204" pitchFamily="49" charset="0"/>
              </a:rPr>
              <a:t> = </a:t>
            </a:r>
            <a:r>
              <a:rPr lang="en-US" sz="2200" dirty="0" err="1">
                <a:solidFill>
                  <a:srgbClr val="000000"/>
                </a:solidFill>
                <a:effectLst/>
                <a:latin typeface="Menlo" panose="020B0609030804020204" pitchFamily="49" charset="0"/>
              </a:rPr>
              <a:t>nltk.ConditionalFreqDist</a:t>
            </a:r>
            <a:r>
              <a:rPr lang="en-US" sz="2200" dirty="0">
                <a:solidFill>
                  <a:srgbClr val="000000"/>
                </a:solidFill>
                <a:effectLst/>
                <a:latin typeface="Menlo" panose="020B0609030804020204" pitchFamily="49" charset="0"/>
              </a:rPr>
              <a:t>([((w1,w2), w3) for (w1,w2,w3) in </a:t>
            </a:r>
            <a:r>
              <a:rPr lang="en-US" sz="2200" dirty="0" err="1">
                <a:solidFill>
                  <a:srgbClr val="000000"/>
                </a:solidFill>
                <a:effectLst/>
                <a:latin typeface="Menlo" panose="020B0609030804020204" pitchFamily="49" charset="0"/>
              </a:rPr>
              <a:t>nltk.trigrams</a:t>
            </a:r>
            <a:r>
              <a:rPr lang="en-US" sz="2200" dirty="0">
                <a:solidFill>
                  <a:srgbClr val="000000"/>
                </a:solidFill>
                <a:effectLst/>
                <a:latin typeface="Menlo" panose="020B0609030804020204" pitchFamily="49" charset="0"/>
              </a:rPr>
              <a:t>(words)])</a:t>
            </a:r>
          </a:p>
          <a:p>
            <a:r>
              <a:rPr lang="en-US" dirty="0"/>
              <a:t>Explanation:</a:t>
            </a:r>
          </a:p>
          <a:p>
            <a:pPr lvl="1"/>
            <a:r>
              <a:rPr lang="en-US" sz="2000" dirty="0">
                <a:latin typeface="Menlo" panose="020B0609030804020204" pitchFamily="49" charset="0"/>
                <a:ea typeface="Menlo" panose="020B0609030804020204" pitchFamily="49" charset="0"/>
                <a:cs typeface="Menlo" panose="020B0609030804020204" pitchFamily="49" charset="0"/>
              </a:rPr>
              <a:t>((w1,w2), w3)</a:t>
            </a:r>
            <a:r>
              <a:rPr lang="en-US" dirty="0"/>
              <a:t> is a 2-item tuple, the </a:t>
            </a:r>
            <a:r>
              <a:rPr lang="en-US" dirty="0">
                <a:solidFill>
                  <a:schemeClr val="accent1"/>
                </a:solidFill>
              </a:rPr>
              <a:t>condition</a:t>
            </a:r>
            <a:r>
              <a:rPr lang="en-US" dirty="0"/>
              <a:t> itself is a tuple </a:t>
            </a:r>
            <a:r>
              <a:rPr lang="en-US" sz="2000" dirty="0">
                <a:latin typeface="Menlo" panose="020B0609030804020204" pitchFamily="49" charset="0"/>
                <a:ea typeface="Menlo" panose="020B0609030804020204" pitchFamily="49" charset="0"/>
                <a:cs typeface="Menlo" panose="020B0609030804020204" pitchFamily="49" charset="0"/>
              </a:rPr>
              <a:t>(w1, w2)</a:t>
            </a:r>
            <a:endParaRPr lang="en-US" dirty="0">
              <a:latin typeface="Menlo" panose="020B0609030804020204" pitchFamily="49" charset="0"/>
              <a:ea typeface="Menlo" panose="020B0609030804020204" pitchFamily="49" charset="0"/>
              <a:cs typeface="Menlo" panose="020B0609030804020204" pitchFamily="49" charset="0"/>
            </a:endParaRPr>
          </a:p>
          <a:p>
            <a:pPr lvl="1"/>
            <a:r>
              <a:rPr lang="en-US" sz="2000" dirty="0" err="1">
                <a:latin typeface="Menlo" panose="020B0609030804020204" pitchFamily="49" charset="0"/>
                <a:ea typeface="Menlo" panose="020B0609030804020204" pitchFamily="49" charset="0"/>
                <a:cs typeface="Menlo" panose="020B0609030804020204" pitchFamily="49" charset="0"/>
              </a:rPr>
              <a:t>nltk.trigrams</a:t>
            </a:r>
            <a:r>
              <a:rPr lang="en-US" sz="2000" dirty="0">
                <a:latin typeface="Menlo" panose="020B0609030804020204" pitchFamily="49" charset="0"/>
                <a:ea typeface="Menlo" panose="020B0609030804020204" pitchFamily="49" charset="0"/>
                <a:cs typeface="Menlo" panose="020B0609030804020204" pitchFamily="49" charset="0"/>
              </a:rPr>
              <a:t>(words) </a:t>
            </a:r>
            <a:r>
              <a:rPr lang="en-US" dirty="0">
                <a:latin typeface="Aptos" panose="020B0004020202020204" pitchFamily="34" charset="0"/>
                <a:ea typeface="Menlo" panose="020B0609030804020204" pitchFamily="49" charset="0"/>
                <a:cs typeface="Menlo" panose="020B0609030804020204" pitchFamily="49" charset="0"/>
              </a:rPr>
              <a:t>produces the 3-item tuple </a:t>
            </a:r>
            <a:r>
              <a:rPr lang="en-US" sz="2000" dirty="0">
                <a:latin typeface="Menlo" panose="020B0609030804020204" pitchFamily="49" charset="0"/>
                <a:ea typeface="Menlo" panose="020B0609030804020204" pitchFamily="49" charset="0"/>
                <a:cs typeface="Menlo" panose="020B0609030804020204" pitchFamily="49" charset="0"/>
              </a:rPr>
              <a:t>(w1, w2, w3)</a:t>
            </a:r>
          </a:p>
          <a:p>
            <a:pPr lvl="1"/>
            <a:r>
              <a:rPr lang="en-US" sz="2400" dirty="0">
                <a:latin typeface="Aptos" panose="020B0004020202020204" pitchFamily="34" charset="0"/>
                <a:ea typeface="Menlo" panose="020B0609030804020204" pitchFamily="49" charset="0"/>
                <a:cs typeface="Menlo" panose="020B0609030804020204" pitchFamily="49" charset="0"/>
              </a:rPr>
              <a:t>list comprehension builds </a:t>
            </a:r>
            <a:r>
              <a:rPr lang="en-US" sz="2000" dirty="0">
                <a:latin typeface="Menlo" panose="020B0609030804020204" pitchFamily="49" charset="0"/>
                <a:ea typeface="Menlo" panose="020B0609030804020204" pitchFamily="49" charset="0"/>
                <a:cs typeface="Menlo" panose="020B0609030804020204" pitchFamily="49" charset="0"/>
              </a:rPr>
              <a:t>[((w1,w2), w3)</a:t>
            </a:r>
            <a:r>
              <a:rPr lang="en-US" sz="2400" dirty="0"/>
              <a:t> </a:t>
            </a:r>
            <a:r>
              <a:rPr lang="en-US" sz="2000" dirty="0">
                <a:latin typeface="Menlo" panose="020B0609030804020204" pitchFamily="49" charset="0"/>
                <a:ea typeface="Menlo" panose="020B0609030804020204" pitchFamily="49" charset="0"/>
                <a:cs typeface="Menlo" panose="020B0609030804020204" pitchFamily="49" charset="0"/>
              </a:rPr>
              <a:t>for</a:t>
            </a:r>
            <a:r>
              <a:rPr lang="en-US" sz="2400" dirty="0">
                <a:latin typeface="Menlo" panose="020B0609030804020204" pitchFamily="49" charset="0"/>
                <a:ea typeface="Menlo" panose="020B0609030804020204" pitchFamily="49" charset="0"/>
                <a:cs typeface="Menlo" panose="020B0609030804020204" pitchFamily="49" charset="0"/>
              </a:rPr>
              <a:t> </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i="1" dirty="0">
                <a:latin typeface="Menlo" panose="020B0609030804020204" pitchFamily="49" charset="0"/>
                <a:ea typeface="Menlo" panose="020B0609030804020204" pitchFamily="49" charset="0"/>
                <a:cs typeface="Menlo" panose="020B0609030804020204" pitchFamily="49" charset="0"/>
              </a:rPr>
              <a:t>loop</a:t>
            </a:r>
            <a:r>
              <a:rPr lang="en-US" sz="2000" dirty="0">
                <a:latin typeface="Menlo" panose="020B0609030804020204" pitchFamily="49" charset="0"/>
                <a:ea typeface="Menlo" panose="020B0609030804020204" pitchFamily="49" charset="0"/>
                <a:cs typeface="Menlo" panose="020B0609030804020204" pitchFamily="49" charset="0"/>
              </a:rPr>
              <a:t>… ] </a:t>
            </a:r>
          </a:p>
          <a:p>
            <a:pPr lvl="1"/>
            <a:r>
              <a:rPr lang="en-US" dirty="0">
                <a:latin typeface="Aptos" panose="020B0004020202020204" pitchFamily="34" charset="0"/>
                <a:ea typeface="Menlo" panose="020B0609030804020204" pitchFamily="49" charset="0"/>
                <a:cs typeface="Menlo" panose="020B0609030804020204" pitchFamily="49" charset="0"/>
              </a:rPr>
              <a:t>we loop over </a:t>
            </a:r>
            <a:r>
              <a:rPr lang="en-US" sz="2000" dirty="0" err="1">
                <a:latin typeface="Menlo" panose="020B0609030804020204" pitchFamily="49" charset="0"/>
                <a:ea typeface="Menlo" panose="020B0609030804020204" pitchFamily="49" charset="0"/>
                <a:cs typeface="Menlo" panose="020B0609030804020204" pitchFamily="49" charset="0"/>
              </a:rPr>
              <a:t>nltk.trigrams</a:t>
            </a:r>
            <a:r>
              <a:rPr lang="en-US" sz="2000" dirty="0">
                <a:latin typeface="Menlo" panose="020B0609030804020204" pitchFamily="49" charset="0"/>
                <a:ea typeface="Menlo" panose="020B0609030804020204" pitchFamily="49" charset="0"/>
                <a:cs typeface="Menlo" panose="020B0609030804020204" pitchFamily="49" charset="0"/>
              </a:rPr>
              <a:t>(words)</a:t>
            </a:r>
          </a:p>
          <a:p>
            <a:r>
              <a:rPr lang="en-US" dirty="0">
                <a:latin typeface="Aptos" panose="020B0004020202020204" pitchFamily="34" charset="0"/>
                <a:ea typeface="Menlo" panose="020B0609030804020204" pitchFamily="49" charset="0"/>
                <a:cs typeface="Menlo" panose="020B0609030804020204" pitchFamily="49" charset="0"/>
              </a:rPr>
              <a:t>Example:</a:t>
            </a:r>
          </a:p>
          <a:p>
            <a:pPr marL="457200" lvl="1" indent="0">
              <a:buNone/>
            </a:pPr>
            <a:r>
              <a:rPr lang="en-US" sz="2000" dirty="0">
                <a:latin typeface="Menlo" panose="020B0609030804020204" pitchFamily="49" charset="0"/>
                <a:ea typeface="Menlo" panose="020B0609030804020204" pitchFamily="49" charset="0"/>
                <a:cs typeface="Menlo" panose="020B0609030804020204" pitchFamily="49" charset="0"/>
              </a:rPr>
              <a:t>&gt;&gt;&gt; </a:t>
            </a:r>
            <a:r>
              <a:rPr lang="en-US" sz="2000" dirty="0" err="1">
                <a:latin typeface="Menlo" panose="020B0609030804020204" pitchFamily="49" charset="0"/>
                <a:ea typeface="Menlo" panose="020B0609030804020204" pitchFamily="49" charset="0"/>
                <a:cs typeface="Menlo" panose="020B0609030804020204" pitchFamily="49" charset="0"/>
              </a:rPr>
              <a:t>cfd</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err="1">
                <a:latin typeface="Menlo" panose="020B0609030804020204" pitchFamily="49" charset="0"/>
                <a:ea typeface="Menlo" panose="020B0609030804020204" pitchFamily="49" charset="0"/>
                <a:cs typeface="Menlo" panose="020B0609030804020204" pitchFamily="49" charset="0"/>
              </a:rPr>
              <a:t>The','people</a:t>
            </a:r>
            <a:r>
              <a:rPr lang="en-US" sz="20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000" dirty="0" err="1">
                <a:latin typeface="Menlo" panose="020B0609030804020204" pitchFamily="49" charset="0"/>
                <a:ea typeface="Menlo" panose="020B0609030804020204" pitchFamily="49" charset="0"/>
                <a:cs typeface="Menlo" panose="020B0609030804020204" pitchFamily="49" charset="0"/>
              </a:rPr>
              <a:t>FreqDist</a:t>
            </a:r>
            <a:r>
              <a:rPr lang="en-US" sz="2000" dirty="0">
                <a:latin typeface="Menlo" panose="020B0609030804020204" pitchFamily="49" charset="0"/>
                <a:ea typeface="Menlo" panose="020B0609030804020204" pitchFamily="49" charset="0"/>
                <a:cs typeface="Menlo" panose="020B0609030804020204" pitchFamily="49" charset="0"/>
              </a:rPr>
              <a:t>({'in': 2, 'who': 1, 'at': 1, 'were': 1, 'of': 1, 'fell': 1, '’': 1, 'was': 1})</a:t>
            </a:r>
          </a:p>
          <a:p>
            <a:pPr marL="0" indent="0">
              <a:buNone/>
            </a:pPr>
            <a:r>
              <a:rPr lang="en-US" sz="2200" dirty="0">
                <a:latin typeface="Menlo" panose="020B0609030804020204" pitchFamily="49" charset="0"/>
                <a:ea typeface="Menlo" panose="020B0609030804020204" pitchFamily="49" charset="0"/>
                <a:cs typeface="Menlo" panose="020B0609030804020204" pitchFamily="49" charset="0"/>
              </a:rPr>
              <a:t>&gt;&gt;&gt; cfd3</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&lt;</a:t>
            </a:r>
            <a:r>
              <a:rPr lang="en-US" sz="2200" dirty="0" err="1">
                <a:solidFill>
                  <a:schemeClr val="accent1"/>
                </a:solidFill>
                <a:latin typeface="Menlo" panose="020B0609030804020204" pitchFamily="49" charset="0"/>
                <a:ea typeface="Menlo" panose="020B0609030804020204" pitchFamily="49" charset="0"/>
                <a:cs typeface="Menlo" panose="020B0609030804020204" pitchFamily="49" charset="0"/>
              </a:rPr>
              <a:t>ConditionalFreqDist</a:t>
            </a: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 with 257484 conditions&gt;</a:t>
            </a:r>
          </a:p>
        </p:txBody>
      </p:sp>
    </p:spTree>
    <p:extLst>
      <p:ext uri="{BB962C8B-B14F-4D97-AF65-F5344CB8AC3E}">
        <p14:creationId xmlns:p14="http://schemas.microsoft.com/office/powerpoint/2010/main" val="1173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43CF-39AC-8D49-EBDF-2D3BA72D848E}"/>
              </a:ext>
            </a:extLst>
          </p:cNvPr>
          <p:cNvSpPr>
            <a:spLocks noGrp="1"/>
          </p:cNvSpPr>
          <p:nvPr>
            <p:ph type="title"/>
          </p:nvPr>
        </p:nvSpPr>
        <p:spPr/>
        <p:txBody>
          <a:bodyPr/>
          <a:lstStyle/>
          <a:p>
            <a:r>
              <a:rPr lang="en-US" dirty="0"/>
              <a:t>Code Snippet</a:t>
            </a:r>
          </a:p>
        </p:txBody>
      </p:sp>
      <p:pic>
        <p:nvPicPr>
          <p:cNvPr id="5" name="Content Placeholder 4" descr="A screenshot of a computer program&#10;&#10;Description automatically generated">
            <a:extLst>
              <a:ext uri="{FF2B5EF4-FFF2-40B4-BE49-F238E27FC236}">
                <a16:creationId xmlns:a16="http://schemas.microsoft.com/office/drawing/2014/main" id="{1E612E48-5447-FC61-5921-EBEC44556F7C}"/>
              </a:ext>
            </a:extLst>
          </p:cNvPr>
          <p:cNvPicPr>
            <a:picLocks noGrp="1" noChangeAspect="1"/>
          </p:cNvPicPr>
          <p:nvPr>
            <p:ph idx="1"/>
          </p:nvPr>
        </p:nvPicPr>
        <p:blipFill>
          <a:blip r:embed="rId2"/>
          <a:stretch>
            <a:fillRect/>
          </a:stretch>
        </p:blipFill>
        <p:spPr>
          <a:xfrm>
            <a:off x="926757" y="1938065"/>
            <a:ext cx="10468950" cy="4178529"/>
          </a:xfrm>
          <a:ln>
            <a:solidFill>
              <a:schemeClr val="tx1"/>
            </a:solidFill>
          </a:ln>
        </p:spPr>
      </p:pic>
    </p:spTree>
    <p:extLst>
      <p:ext uri="{BB962C8B-B14F-4D97-AF65-F5344CB8AC3E}">
        <p14:creationId xmlns:p14="http://schemas.microsoft.com/office/powerpoint/2010/main" val="337347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D196-A09A-936E-6820-B7C945D3B06C}"/>
              </a:ext>
            </a:extLst>
          </p:cNvPr>
          <p:cNvSpPr>
            <a:spLocks noGrp="1"/>
          </p:cNvSpPr>
          <p:nvPr>
            <p:ph type="title"/>
          </p:nvPr>
        </p:nvSpPr>
        <p:spPr/>
        <p:txBody>
          <a:bodyPr/>
          <a:lstStyle/>
          <a:p>
            <a:r>
              <a:rPr lang="en-US" sz="4400" dirty="0" err="1">
                <a:latin typeface="Menlo" panose="020B0609030804020204" pitchFamily="49" charset="0"/>
                <a:ea typeface="Menlo" panose="020B0609030804020204" pitchFamily="49" charset="0"/>
                <a:cs typeface="Menlo" panose="020B0609030804020204" pitchFamily="49" charset="0"/>
              </a:rPr>
              <a:t>nltk.trigrams</a:t>
            </a:r>
            <a:r>
              <a:rPr lang="en-US" sz="4400" dirty="0">
                <a:latin typeface="Menlo" panose="020B0609030804020204" pitchFamily="49" charset="0"/>
                <a:ea typeface="Menlo" panose="020B0609030804020204" pitchFamily="49" charset="0"/>
                <a:cs typeface="Menlo" panose="020B0609030804020204" pitchFamily="49" charset="0"/>
              </a:rPr>
              <a:t>(</a:t>
            </a:r>
            <a:r>
              <a:rPr lang="en-US" sz="4400" i="1" dirty="0">
                <a:latin typeface="Menlo" panose="020B0609030804020204" pitchFamily="49" charset="0"/>
                <a:ea typeface="Menlo" panose="020B0609030804020204" pitchFamily="49" charset="0"/>
                <a:cs typeface="Menlo" panose="020B0609030804020204" pitchFamily="49" charset="0"/>
              </a:rPr>
              <a:t>words</a:t>
            </a:r>
            <a:r>
              <a:rPr lang="en-US" sz="4400" dirty="0">
                <a:latin typeface="Menlo" panose="020B0609030804020204" pitchFamily="49" charset="0"/>
                <a:ea typeface="Menlo" panose="020B0609030804020204" pitchFamily="49" charset="0"/>
                <a:cs typeface="Menlo" panose="020B0609030804020204" pitchFamily="49" charset="0"/>
              </a:rPr>
              <a:t>)</a:t>
            </a:r>
            <a:endParaRPr lang="en-US" dirty="0"/>
          </a:p>
        </p:txBody>
      </p:sp>
      <p:sp>
        <p:nvSpPr>
          <p:cNvPr id="3" name="Content Placeholder 2">
            <a:extLst>
              <a:ext uri="{FF2B5EF4-FFF2-40B4-BE49-F238E27FC236}">
                <a16:creationId xmlns:a16="http://schemas.microsoft.com/office/drawing/2014/main" id="{371321E8-936C-FA69-9DDE-706789A01E5E}"/>
              </a:ext>
            </a:extLst>
          </p:cNvPr>
          <p:cNvSpPr>
            <a:spLocks noGrp="1"/>
          </p:cNvSpPr>
          <p:nvPr>
            <p:ph idx="1"/>
          </p:nvPr>
        </p:nvSpPr>
        <p:spPr/>
        <p:txBody>
          <a:bodyPr>
            <a:normAutofit/>
          </a:bodyPr>
          <a:lstStyle/>
          <a:p>
            <a:pPr marL="0" indent="0">
              <a:buNone/>
            </a:pPr>
            <a:r>
              <a:rPr lang="en-US" sz="2000" dirty="0">
                <a:solidFill>
                  <a:srgbClr val="000000"/>
                </a:solidFill>
                <a:effectLst/>
                <a:latin typeface="Menlo" panose="020B0609030804020204" pitchFamily="49" charset="0"/>
              </a:rPr>
              <a:t>Help on function sentence in module __main__:</a:t>
            </a:r>
          </a:p>
          <a:p>
            <a:pPr marL="0" indent="0">
              <a:buNone/>
            </a:pPr>
            <a:r>
              <a:rPr lang="en-US" sz="2000" b="1" dirty="0">
                <a:solidFill>
                  <a:srgbClr val="000000"/>
                </a:solidFill>
                <a:effectLst/>
                <a:latin typeface="Menlo" panose="020B0609030804020204" pitchFamily="49" charset="0"/>
              </a:rPr>
              <a:t>sentence</a:t>
            </a:r>
            <a:r>
              <a:rPr lang="en-US" sz="2000" dirty="0">
                <a:solidFill>
                  <a:srgbClr val="000000"/>
                </a:solidFill>
                <a:effectLst/>
                <a:latin typeface="Menlo" panose="020B0609030804020204" pitchFamily="49" charset="0"/>
              </a:rPr>
              <a:t>(w1)</a:t>
            </a:r>
          </a:p>
          <a:p>
            <a:pPr marL="0" indent="0">
              <a:buNone/>
            </a:pPr>
            <a:r>
              <a:rPr lang="en-US" sz="2000" dirty="0">
                <a:solidFill>
                  <a:srgbClr val="000000"/>
                </a:solidFill>
                <a:effectLst/>
                <a:latin typeface="Menlo" panose="020B0609030804020204" pitchFamily="49" charset="0"/>
              </a:rPr>
              <a:t>    generate words starting with word w1 until punctuation . ! ?</a:t>
            </a:r>
          </a:p>
          <a:p>
            <a:pPr marL="0" indent="0">
              <a:buNone/>
            </a:pPr>
            <a:r>
              <a:rPr lang="en-US" sz="2000" dirty="0">
                <a:solidFill>
                  <a:srgbClr val="000000"/>
                </a:solidFill>
                <a:effectLst/>
                <a:latin typeface="Menlo" panose="020B0609030804020204" pitchFamily="49" charset="0"/>
              </a:rPr>
              <a:t>    assumes conditional frequency </a:t>
            </a:r>
            <a:r>
              <a:rPr lang="en-US" sz="2000" dirty="0" err="1">
                <a:solidFill>
                  <a:srgbClr val="000000"/>
                </a:solidFill>
                <a:effectLst/>
                <a:latin typeface="Menlo" panose="020B0609030804020204" pitchFamily="49" charset="0"/>
              </a:rPr>
              <a:t>distribtions</a:t>
            </a:r>
            <a:r>
              <a:rPr lang="en-US" sz="2000" dirty="0">
                <a:solidFill>
                  <a:srgbClr val="000000"/>
                </a:solidFill>
                <a:effectLst/>
                <a:latin typeface="Menlo" panose="020B0609030804020204" pitchFamily="49" charset="0"/>
              </a:rPr>
              <a:t> variables cfd2 and cfd3 for bigrams and trigrams</a:t>
            </a:r>
          </a:p>
          <a:p>
            <a:r>
              <a:rPr lang="en-US" dirty="0"/>
              <a:t>Recall top 1</a:t>
            </a:r>
            <a:r>
              <a:rPr lang="en-US" baseline="30000" dirty="0"/>
              <a:t>st</a:t>
            </a:r>
            <a:r>
              <a:rPr lang="en-US" dirty="0"/>
              <a:t> words:</a:t>
            </a:r>
          </a:p>
          <a:p>
            <a:pPr marL="457200" lvl="1" indent="0">
              <a:buNone/>
            </a:pPr>
            <a:r>
              <a:rPr lang="en-US" sz="2000" dirty="0" err="1">
                <a:solidFill>
                  <a:schemeClr val="tx2"/>
                </a:solidFill>
                <a:effectLst/>
                <a:latin typeface="Menlo" panose="020B0609030804020204" pitchFamily="49" charset="0"/>
              </a:rPr>
              <a:t>FreqDist</a:t>
            </a:r>
            <a:r>
              <a:rPr lang="en-US" sz="2000" dirty="0">
                <a:solidFill>
                  <a:schemeClr val="tx2"/>
                </a:solidFill>
                <a:effectLst/>
                <a:latin typeface="Menlo" panose="020B0609030804020204" pitchFamily="49" charset="0"/>
              </a:rPr>
              <a:t>({'‘': 3383, </a:t>
            </a:r>
            <a:r>
              <a:rPr lang="en-US" sz="2000" dirty="0">
                <a:solidFill>
                  <a:schemeClr val="accent2"/>
                </a:solidFill>
                <a:effectLst/>
                <a:latin typeface="Menlo" panose="020B0609030804020204" pitchFamily="49" charset="0"/>
              </a:rPr>
              <a:t>'I': 3360</a:t>
            </a:r>
            <a:r>
              <a:rPr lang="en-US" sz="2000" dirty="0">
                <a:solidFill>
                  <a:schemeClr val="tx2"/>
                </a:solidFill>
                <a:effectLst/>
                <a:latin typeface="Menlo" panose="020B0609030804020204" pitchFamily="49" charset="0"/>
              </a:rPr>
              <a:t>, '“': 2329, </a:t>
            </a:r>
            <a:r>
              <a:rPr lang="en-US" sz="2000" dirty="0">
                <a:solidFill>
                  <a:schemeClr val="accent2"/>
                </a:solidFill>
                <a:effectLst/>
                <a:latin typeface="Menlo" panose="020B0609030804020204" pitchFamily="49" charset="0"/>
              </a:rPr>
              <a:t>'The': 1481</a:t>
            </a:r>
            <a:r>
              <a:rPr lang="en-US" sz="2000" dirty="0">
                <a:solidFill>
                  <a:schemeClr val="tx2"/>
                </a:solidFill>
                <a:effectLst/>
                <a:latin typeface="Menlo" panose="020B0609030804020204" pitchFamily="49" charset="0"/>
              </a:rPr>
              <a:t>, </a:t>
            </a:r>
            <a:r>
              <a:rPr lang="en-US" sz="2000" dirty="0">
                <a:solidFill>
                  <a:schemeClr val="accent2"/>
                </a:solidFill>
                <a:effectLst/>
                <a:latin typeface="Menlo" panose="020B0609030804020204" pitchFamily="49" charset="0"/>
              </a:rPr>
              <a:t>'He': 1201</a:t>
            </a:r>
            <a:r>
              <a:rPr lang="en-US" sz="2000" dirty="0">
                <a:solidFill>
                  <a:schemeClr val="tx2"/>
                </a:solidFill>
                <a:effectLst/>
                <a:latin typeface="Menlo" panose="020B0609030804020204" pitchFamily="49" charset="0"/>
              </a:rPr>
              <a:t>, "'": 1084, </a:t>
            </a:r>
            <a:r>
              <a:rPr lang="en-US" sz="2000" dirty="0">
                <a:solidFill>
                  <a:schemeClr val="accent2"/>
                </a:solidFill>
                <a:effectLst/>
                <a:latin typeface="Menlo" panose="020B0609030804020204" pitchFamily="49" charset="0"/>
              </a:rPr>
              <a:t>'It': 1014</a:t>
            </a:r>
            <a:r>
              <a:rPr lang="en-US" sz="2000" dirty="0">
                <a:solidFill>
                  <a:schemeClr val="tx2"/>
                </a:solidFill>
                <a:effectLst/>
                <a:latin typeface="Menlo" panose="020B0609030804020204" pitchFamily="49" charset="0"/>
              </a:rPr>
              <a:t>, </a:t>
            </a:r>
            <a:r>
              <a:rPr lang="en-US" sz="2000" dirty="0">
                <a:solidFill>
                  <a:schemeClr val="accent2"/>
                </a:solidFill>
                <a:effectLst/>
                <a:latin typeface="Menlo" panose="020B0609030804020204" pitchFamily="49" charset="0"/>
              </a:rPr>
              <a:t>'But': 752</a:t>
            </a:r>
            <a:r>
              <a:rPr lang="en-US" sz="2000" dirty="0">
                <a:solidFill>
                  <a:schemeClr val="tx2"/>
                </a:solidFill>
                <a:effectLst/>
                <a:latin typeface="Menlo" panose="020B0609030804020204" pitchFamily="49" charset="0"/>
              </a:rPr>
              <a:t>, 'She': 558, 'You': 535, ...})</a:t>
            </a:r>
            <a:endParaRPr lang="en-US" sz="2000" dirty="0"/>
          </a:p>
          <a:p>
            <a:pPr marL="457200" lvl="1" indent="0">
              <a:buNone/>
            </a:pPr>
            <a:endParaRPr lang="en-US" dirty="0"/>
          </a:p>
        </p:txBody>
      </p:sp>
    </p:spTree>
    <p:extLst>
      <p:ext uri="{BB962C8B-B14F-4D97-AF65-F5344CB8AC3E}">
        <p14:creationId xmlns:p14="http://schemas.microsoft.com/office/powerpoint/2010/main" val="3974113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B2B0-F964-426E-AC90-A7B067D5CAE1}"/>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FEE1C1D1-8B90-2BA0-08CE-06DD03BD017B}"/>
              </a:ext>
            </a:extLst>
          </p:cNvPr>
          <p:cNvSpPr>
            <a:spLocks noGrp="1"/>
          </p:cNvSpPr>
          <p:nvPr>
            <p:ph idx="1"/>
          </p:nvPr>
        </p:nvSpPr>
        <p:spPr/>
        <p:txBody>
          <a:bodyPr>
            <a:normAutofit/>
          </a:bodyPr>
          <a:lstStyle/>
          <a:p>
            <a:r>
              <a:rPr lang="en-US" sz="3600" dirty="0"/>
              <a:t>Homework 8 Review</a:t>
            </a:r>
          </a:p>
          <a:p>
            <a:pPr lvl="1"/>
            <a:r>
              <a:rPr lang="en-US" sz="3200" dirty="0"/>
              <a:t>Let's examine Claude Shannon's 1948 claims about language models!</a:t>
            </a:r>
          </a:p>
          <a:p>
            <a:r>
              <a:rPr lang="en-US" sz="3600" i="1" dirty="0">
                <a:solidFill>
                  <a:schemeClr val="accent1"/>
                </a:solidFill>
              </a:rPr>
              <a:t>Bibliomancy</a:t>
            </a:r>
          </a:p>
          <a:p>
            <a:r>
              <a:rPr lang="en-US" sz="3600" dirty="0"/>
              <a:t>Text generation using a trigram model</a:t>
            </a:r>
          </a:p>
        </p:txBody>
      </p:sp>
    </p:spTree>
    <p:extLst>
      <p:ext uri="{BB962C8B-B14F-4D97-AF65-F5344CB8AC3E}">
        <p14:creationId xmlns:p14="http://schemas.microsoft.com/office/powerpoint/2010/main" val="305611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1FBC-A3D5-28EB-2C4C-A4151B376BE8}"/>
              </a:ext>
            </a:extLst>
          </p:cNvPr>
          <p:cNvSpPr>
            <a:spLocks noGrp="1"/>
          </p:cNvSpPr>
          <p:nvPr>
            <p:ph type="title"/>
          </p:nvPr>
        </p:nvSpPr>
        <p:spPr/>
        <p:txBody>
          <a:bodyPr/>
          <a:lstStyle/>
          <a:p>
            <a:r>
              <a:rPr lang="en-US" dirty="0"/>
              <a:t>Generate sentences using trigrams</a:t>
            </a:r>
          </a:p>
        </p:txBody>
      </p:sp>
      <p:sp>
        <p:nvSpPr>
          <p:cNvPr id="3" name="Content Placeholder 2">
            <a:extLst>
              <a:ext uri="{FF2B5EF4-FFF2-40B4-BE49-F238E27FC236}">
                <a16:creationId xmlns:a16="http://schemas.microsoft.com/office/drawing/2014/main" id="{2956D445-288E-AFEF-5298-AB1E773C383F}"/>
              </a:ext>
            </a:extLst>
          </p:cNvPr>
          <p:cNvSpPr>
            <a:spLocks noGrp="1"/>
          </p:cNvSpPr>
          <p:nvPr>
            <p:ph idx="1"/>
          </p:nvPr>
        </p:nvSpPr>
        <p:spPr/>
        <p:txBody>
          <a:bodyPr>
            <a:normAutofit fontScale="55000" lnSpcReduction="20000"/>
          </a:bodyPr>
          <a:lstStyle/>
          <a:p>
            <a:r>
              <a:rPr lang="en-US" sz="4400" dirty="0">
                <a:solidFill>
                  <a:srgbClr val="000000"/>
                </a:solidFill>
                <a:effectLst/>
                <a:latin typeface="Menlo" panose="020B0609030804020204" pitchFamily="49" charset="0"/>
              </a:rPr>
              <a:t>#1: I, #2 The</a:t>
            </a:r>
          </a:p>
          <a:p>
            <a:pPr marL="0" indent="0">
              <a:buNone/>
            </a:pPr>
            <a:r>
              <a:rPr lang="en-US" sz="2900" dirty="0">
                <a:solidFill>
                  <a:srgbClr val="000000"/>
                </a:solidFill>
                <a:effectLst/>
                <a:latin typeface="Menlo" panose="020B0609030804020204" pitchFamily="49" charset="0"/>
              </a:rPr>
              <a:t>&gt;&gt;&gt; sentence('I')</a:t>
            </a:r>
          </a:p>
          <a:p>
            <a:pPr marL="0" indent="0">
              <a:buNone/>
            </a:pPr>
            <a:r>
              <a:rPr lang="en-US" sz="2900" dirty="0">
                <a:solidFill>
                  <a:srgbClr val="000000"/>
                </a:solidFill>
                <a:effectLst/>
                <a:latin typeface="Menlo" panose="020B0609030804020204" pitchFamily="49" charset="0"/>
              </a:rPr>
              <a:t>['I', 'begged', 'him', 'not', 'to', 'shield', 'my', 'Dora', ',', 'perambulated', 'round', 'and', 'round', 'the', 'neck', ',', 'and', 'with', 'occasional', 'stoppages', ',', 'adapted', 'to', 'my', 'heart', 'and', 'blessing', '!']</a:t>
            </a:r>
          </a:p>
          <a:p>
            <a:pPr marL="0" indent="0">
              <a:buNone/>
            </a:pPr>
            <a:r>
              <a:rPr lang="en-US" sz="2900" dirty="0">
                <a:solidFill>
                  <a:srgbClr val="000000"/>
                </a:solidFill>
                <a:effectLst/>
                <a:latin typeface="Menlo" panose="020B0609030804020204" pitchFamily="49" charset="0"/>
              </a:rPr>
              <a:t>&gt;&gt;&gt; sentence('I')</a:t>
            </a:r>
          </a:p>
          <a:p>
            <a:pPr marL="0" indent="0">
              <a:buNone/>
            </a:pPr>
            <a:r>
              <a:rPr lang="en-US" sz="2900" dirty="0">
                <a:solidFill>
                  <a:srgbClr val="000000"/>
                </a:solidFill>
                <a:effectLst/>
                <a:latin typeface="Menlo" panose="020B0609030804020204" pitchFamily="49" charset="0"/>
              </a:rPr>
              <a:t>['I', 'was', 'not', 'the', 'custom', 'to', 'do', '.']</a:t>
            </a:r>
          </a:p>
          <a:p>
            <a:pPr marL="0" indent="0">
              <a:buNone/>
            </a:pPr>
            <a:r>
              <a:rPr lang="en-US" sz="2900" dirty="0">
                <a:solidFill>
                  <a:srgbClr val="000000"/>
                </a:solidFill>
                <a:effectLst/>
                <a:latin typeface="Menlo" panose="020B0609030804020204" pitchFamily="49" charset="0"/>
              </a:rPr>
              <a:t>&gt;&gt;&gt; sentence('The')</a:t>
            </a:r>
          </a:p>
          <a:p>
            <a:pPr marL="0" indent="0">
              <a:buNone/>
            </a:pPr>
            <a:r>
              <a:rPr lang="en-US" sz="2900" dirty="0">
                <a:solidFill>
                  <a:srgbClr val="000000"/>
                </a:solidFill>
                <a:effectLst/>
                <a:latin typeface="Menlo" panose="020B0609030804020204" pitchFamily="49" charset="0"/>
              </a:rPr>
              <a:t>['The', 'memories', 'which', 'peaceful', 'country', 'scenes', 'call', 'up', 'some', 'articles', 'which', 'were', 'lying', 'under-foot', ',', 'and', 'I', 'so', 'arranged', ',', 'and', 'solicitous', ',', 'and', 'was', 'returning', 'to', 'London', ',', 'now', 'made', 'pretty', 'large', ',', 'in', 'the', 'very', 'tiptop', 'and', 'summit', 'of', 'at', 'least', 'four', 'chairs', ',', 'with', 'a', 'mighty', 'creature', ',', "'", 'said', 'Mr.', '</a:t>
            </a:r>
            <a:r>
              <a:rPr lang="en-US" sz="2900" dirty="0" err="1">
                <a:solidFill>
                  <a:srgbClr val="000000"/>
                </a:solidFill>
                <a:effectLst/>
                <a:latin typeface="Menlo" panose="020B0609030804020204" pitchFamily="49" charset="0"/>
              </a:rPr>
              <a:t>Peggotty</a:t>
            </a:r>
            <a:r>
              <a:rPr lang="en-US" sz="2900" dirty="0">
                <a:solidFill>
                  <a:srgbClr val="000000"/>
                </a:solidFill>
                <a:effectLst/>
                <a:latin typeface="Menlo" panose="020B0609030804020204" pitchFamily="49" charset="0"/>
              </a:rPr>
              <a:t>', 'too', ',', 'and', 'solitary', '.']</a:t>
            </a:r>
          </a:p>
          <a:p>
            <a:pPr marL="0" indent="0">
              <a:buNone/>
            </a:pPr>
            <a:r>
              <a:rPr lang="en-US" sz="2900" dirty="0">
                <a:solidFill>
                  <a:srgbClr val="000000"/>
                </a:solidFill>
                <a:effectLst/>
                <a:latin typeface="Menlo" panose="020B0609030804020204" pitchFamily="49" charset="0"/>
              </a:rPr>
              <a:t>&gt;&gt;&gt; sentence('The')</a:t>
            </a:r>
          </a:p>
          <a:p>
            <a:pPr marL="0" indent="0">
              <a:buNone/>
            </a:pPr>
            <a:r>
              <a:rPr lang="en-US" sz="2900" dirty="0">
                <a:solidFill>
                  <a:srgbClr val="000000"/>
                </a:solidFill>
                <a:effectLst/>
                <a:latin typeface="Menlo" panose="020B0609030804020204" pitchFamily="49" charset="0"/>
              </a:rPr>
              <a:t>['The', 'day', 'seems', 'different', 'to', 'me', 'her', 'delicious', 'hand', '.']</a:t>
            </a:r>
          </a:p>
        </p:txBody>
      </p:sp>
    </p:spTree>
    <p:extLst>
      <p:ext uri="{BB962C8B-B14F-4D97-AF65-F5344CB8AC3E}">
        <p14:creationId xmlns:p14="http://schemas.microsoft.com/office/powerpoint/2010/main" val="76388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80B1-AEA0-25AC-6E2A-53BB26B53C5B}"/>
              </a:ext>
            </a:extLst>
          </p:cNvPr>
          <p:cNvSpPr>
            <a:spLocks noGrp="1"/>
          </p:cNvSpPr>
          <p:nvPr>
            <p:ph type="title"/>
          </p:nvPr>
        </p:nvSpPr>
        <p:spPr/>
        <p:txBody>
          <a:bodyPr/>
          <a:lstStyle/>
          <a:p>
            <a:r>
              <a:rPr lang="en-US" dirty="0"/>
              <a:t>Generate sentences using trigrams</a:t>
            </a:r>
          </a:p>
        </p:txBody>
      </p:sp>
      <p:sp>
        <p:nvSpPr>
          <p:cNvPr id="3" name="Content Placeholder 2">
            <a:extLst>
              <a:ext uri="{FF2B5EF4-FFF2-40B4-BE49-F238E27FC236}">
                <a16:creationId xmlns:a16="http://schemas.microsoft.com/office/drawing/2014/main" id="{A254F5AA-97A6-B49F-FDF2-01FFB1275DAD}"/>
              </a:ext>
            </a:extLst>
          </p:cNvPr>
          <p:cNvSpPr>
            <a:spLocks noGrp="1"/>
          </p:cNvSpPr>
          <p:nvPr>
            <p:ph idx="1"/>
          </p:nvPr>
        </p:nvSpPr>
        <p:spPr/>
        <p:txBody>
          <a:bodyPr>
            <a:normAutofit fontScale="62500" lnSpcReduction="20000"/>
          </a:bodyPr>
          <a:lstStyle/>
          <a:p>
            <a:r>
              <a:rPr lang="en-US" sz="3800" dirty="0">
                <a:solidFill>
                  <a:srgbClr val="000000"/>
                </a:solidFill>
                <a:effectLst/>
                <a:latin typeface="Menlo" panose="020B0609030804020204" pitchFamily="49" charset="0"/>
              </a:rPr>
              <a:t>#3: He, #4 It</a:t>
            </a:r>
          </a:p>
          <a:p>
            <a:pPr marL="0" indent="0">
              <a:buNone/>
            </a:pPr>
            <a:r>
              <a:rPr lang="en-US" dirty="0">
                <a:solidFill>
                  <a:srgbClr val="000000"/>
                </a:solidFill>
                <a:effectLst/>
                <a:latin typeface="Menlo" panose="020B0609030804020204" pitchFamily="49" charset="0"/>
              </a:rPr>
              <a:t>&gt;&gt;&gt; sentence('He')</a:t>
            </a:r>
          </a:p>
          <a:p>
            <a:pPr marL="0" indent="0">
              <a:buNone/>
            </a:pPr>
            <a:r>
              <a:rPr lang="en-US" dirty="0">
                <a:solidFill>
                  <a:srgbClr val="000000"/>
                </a:solidFill>
                <a:effectLst/>
                <a:latin typeface="Menlo" panose="020B0609030804020204" pitchFamily="49" charset="0"/>
              </a:rPr>
              <a:t>['He', 'comes', 'to', 'speak', ',', '“', 'and', 'kittens', 'too', ',', 'and', 'Bolter', 'turns', 'King', '’', 's', 'answer', '.']</a:t>
            </a:r>
          </a:p>
          <a:p>
            <a:pPr marL="0" indent="0">
              <a:buNone/>
            </a:pPr>
            <a:r>
              <a:rPr lang="en-US" dirty="0">
                <a:solidFill>
                  <a:srgbClr val="000000"/>
                </a:solidFill>
                <a:effectLst/>
                <a:latin typeface="Menlo" panose="020B0609030804020204" pitchFamily="49" charset="0"/>
              </a:rPr>
              <a:t>&gt;&gt;&gt; sentence('He')</a:t>
            </a:r>
          </a:p>
          <a:p>
            <a:pPr marL="0" indent="0">
              <a:buNone/>
            </a:pPr>
            <a:r>
              <a:rPr lang="en-US" dirty="0">
                <a:solidFill>
                  <a:srgbClr val="000000"/>
                </a:solidFill>
                <a:effectLst/>
                <a:latin typeface="Menlo" panose="020B0609030804020204" pitchFamily="49" charset="0"/>
              </a:rPr>
              <a:t>['He', '’', 'll', 'ruin', 'him', ',', 'but', 'of', 'two', 'hours', ';', 'she', 'going', 'back', 'those', 'many', 'conflicts', 'of', 'my', 'money', '--', 'on', 'which', 'I', 'noticed', ',', 'by', 'which', 'they', 'were', 'in', 'the', 'coach-yard', '.']</a:t>
            </a:r>
          </a:p>
          <a:p>
            <a:pPr marL="0" indent="0">
              <a:buNone/>
            </a:pPr>
            <a:r>
              <a:rPr lang="en-US" dirty="0">
                <a:solidFill>
                  <a:srgbClr val="000000"/>
                </a:solidFill>
                <a:effectLst/>
                <a:latin typeface="Menlo" panose="020B0609030804020204" pitchFamily="49" charset="0"/>
              </a:rPr>
              <a:t>&gt;&gt;&gt; sentence('It')</a:t>
            </a:r>
          </a:p>
          <a:p>
            <a:pPr marL="0" indent="0">
              <a:buNone/>
            </a:pPr>
            <a:r>
              <a:rPr lang="en-US" dirty="0">
                <a:solidFill>
                  <a:srgbClr val="000000"/>
                </a:solidFill>
                <a:effectLst/>
                <a:latin typeface="Menlo" panose="020B0609030804020204" pitchFamily="49" charset="0"/>
              </a:rPr>
              <a:t>['It', 'is', 'very', 'comfortable', '.']</a:t>
            </a:r>
          </a:p>
          <a:p>
            <a:pPr marL="0" indent="0">
              <a:buNone/>
            </a:pPr>
            <a:r>
              <a:rPr lang="en-US" dirty="0">
                <a:solidFill>
                  <a:srgbClr val="000000"/>
                </a:solidFill>
                <a:effectLst/>
                <a:latin typeface="Menlo" panose="020B0609030804020204" pitchFamily="49" charset="0"/>
              </a:rPr>
              <a:t>&gt;&gt;&gt; sentence('It')</a:t>
            </a:r>
          </a:p>
          <a:p>
            <a:pPr marL="0" indent="0">
              <a:buNone/>
            </a:pPr>
            <a:r>
              <a:rPr lang="en-US" dirty="0">
                <a:solidFill>
                  <a:srgbClr val="000000"/>
                </a:solidFill>
                <a:effectLst/>
                <a:latin typeface="Menlo" panose="020B0609030804020204" pitchFamily="49" charset="0"/>
              </a:rPr>
              <a:t>['It', 'is', 'shame', 'to', 'see', 'and', 'hear', 'the', 'bell', 'had', 'rung', 'for', 'him', ',', 'the', 'unsettled', 'habits', 'of', 'the', 'denial', ',', 'for', 'the', 'excitement', 'which', 'had', 'been', ';', 'and', 'my', 'poor', 'poor', 'prayer', '!']</a:t>
            </a:r>
          </a:p>
        </p:txBody>
      </p:sp>
    </p:spTree>
    <p:extLst>
      <p:ext uri="{BB962C8B-B14F-4D97-AF65-F5344CB8AC3E}">
        <p14:creationId xmlns:p14="http://schemas.microsoft.com/office/powerpoint/2010/main" val="20255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80B1-AEA0-25AC-6E2A-53BB26B53C5B}"/>
              </a:ext>
            </a:extLst>
          </p:cNvPr>
          <p:cNvSpPr>
            <a:spLocks noGrp="1"/>
          </p:cNvSpPr>
          <p:nvPr>
            <p:ph type="title"/>
          </p:nvPr>
        </p:nvSpPr>
        <p:spPr/>
        <p:txBody>
          <a:bodyPr/>
          <a:lstStyle/>
          <a:p>
            <a:r>
              <a:rPr lang="en-US" dirty="0"/>
              <a:t>Generate sentences using trigrams</a:t>
            </a:r>
          </a:p>
        </p:txBody>
      </p:sp>
      <p:sp>
        <p:nvSpPr>
          <p:cNvPr id="3" name="Content Placeholder 2">
            <a:extLst>
              <a:ext uri="{FF2B5EF4-FFF2-40B4-BE49-F238E27FC236}">
                <a16:creationId xmlns:a16="http://schemas.microsoft.com/office/drawing/2014/main" id="{A254F5AA-97A6-B49F-FDF2-01FFB1275DAD}"/>
              </a:ext>
            </a:extLst>
          </p:cNvPr>
          <p:cNvSpPr>
            <a:spLocks noGrp="1"/>
          </p:cNvSpPr>
          <p:nvPr>
            <p:ph idx="1"/>
          </p:nvPr>
        </p:nvSpPr>
        <p:spPr/>
        <p:txBody>
          <a:bodyPr>
            <a:normAutofit fontScale="70000" lnSpcReduction="20000"/>
          </a:bodyPr>
          <a:lstStyle/>
          <a:p>
            <a:r>
              <a:rPr lang="en-US" sz="3400" dirty="0">
                <a:solidFill>
                  <a:srgbClr val="000000"/>
                </a:solidFill>
                <a:effectLst/>
                <a:latin typeface="Menlo" panose="020B0609030804020204" pitchFamily="49" charset="0"/>
              </a:rPr>
              <a:t>#5: But, #6 She</a:t>
            </a:r>
          </a:p>
          <a:p>
            <a:pPr marL="0" indent="0">
              <a:buNone/>
            </a:pPr>
            <a:r>
              <a:rPr lang="en-US" dirty="0">
                <a:solidFill>
                  <a:srgbClr val="000000"/>
                </a:solidFill>
                <a:effectLst/>
                <a:latin typeface="Menlo" panose="020B0609030804020204" pitchFamily="49" charset="0"/>
              </a:rPr>
              <a:t>&gt;&gt;&gt; sentence('But')</a:t>
            </a:r>
          </a:p>
          <a:p>
            <a:pPr marL="0" indent="0">
              <a:buNone/>
            </a:pPr>
            <a:r>
              <a:rPr lang="en-US" dirty="0">
                <a:solidFill>
                  <a:srgbClr val="000000"/>
                </a:solidFill>
                <a:effectLst/>
                <a:latin typeface="Menlo" panose="020B0609030804020204" pitchFamily="49" charset="0"/>
              </a:rPr>
              <a:t>['But', 'the', 'girl', '.']</a:t>
            </a:r>
          </a:p>
          <a:p>
            <a:pPr marL="0" indent="0">
              <a:buNone/>
            </a:pPr>
            <a:r>
              <a:rPr lang="en-US" dirty="0">
                <a:solidFill>
                  <a:srgbClr val="000000"/>
                </a:solidFill>
                <a:effectLst/>
                <a:latin typeface="Menlo" panose="020B0609030804020204" pitchFamily="49" charset="0"/>
              </a:rPr>
              <a:t>&gt;&gt;&gt; sentence('But')</a:t>
            </a:r>
          </a:p>
          <a:p>
            <a:pPr marL="0" indent="0">
              <a:buNone/>
            </a:pPr>
            <a:r>
              <a:rPr lang="en-US" dirty="0">
                <a:solidFill>
                  <a:srgbClr val="000000"/>
                </a:solidFill>
                <a:effectLst/>
                <a:latin typeface="Menlo" panose="020B0609030804020204" pitchFamily="49" charset="0"/>
              </a:rPr>
              <a:t>['But', 'don', '’', 't', 'know', 'when', '.']</a:t>
            </a:r>
          </a:p>
          <a:p>
            <a:pPr marL="0" indent="0">
              <a:buNone/>
            </a:pPr>
            <a:r>
              <a:rPr lang="en-US" dirty="0">
                <a:solidFill>
                  <a:srgbClr val="000000"/>
                </a:solidFill>
                <a:effectLst/>
                <a:latin typeface="Menlo" panose="020B0609030804020204" pitchFamily="49" charset="0"/>
              </a:rPr>
              <a:t>&gt;&gt;&gt; sentence('She')</a:t>
            </a:r>
          </a:p>
          <a:p>
            <a:pPr marL="0" indent="0">
              <a:buNone/>
            </a:pPr>
            <a:r>
              <a:rPr lang="en-US" dirty="0">
                <a:solidFill>
                  <a:srgbClr val="000000"/>
                </a:solidFill>
                <a:effectLst/>
                <a:latin typeface="Menlo" panose="020B0609030804020204" pitchFamily="49" charset="0"/>
              </a:rPr>
              <a:t>['She', 'thought', 'she', 'never', 'saw', 'a', 'Panorama', 'and', 'some', 'at', 'great', 'length', ';', "'do", "</a:t>
            </a:r>
            <a:r>
              <a:rPr lang="en-US" dirty="0" err="1">
                <a:solidFill>
                  <a:srgbClr val="000000"/>
                </a:solidFill>
                <a:effectLst/>
                <a:latin typeface="Menlo" panose="020B0609030804020204" pitchFamily="49" charset="0"/>
              </a:rPr>
              <a:t>n't</a:t>
            </a:r>
            <a:r>
              <a:rPr lang="en-US" dirty="0">
                <a:solidFill>
                  <a:srgbClr val="000000"/>
                </a:solidFill>
                <a:effectLst/>
                <a:latin typeface="Menlo" panose="020B0609030804020204" pitchFamily="49" charset="0"/>
              </a:rPr>
              <a:t>", 'call', 'yourself', 'out', 'of', 'book', ',', 'without', 'further', 'discussion', 'of', 'such', 'of', 'the', 'Edwards', '.']</a:t>
            </a:r>
          </a:p>
          <a:p>
            <a:pPr marL="0" indent="0">
              <a:buNone/>
            </a:pPr>
            <a:r>
              <a:rPr lang="en-US" dirty="0">
                <a:solidFill>
                  <a:srgbClr val="000000"/>
                </a:solidFill>
                <a:effectLst/>
                <a:latin typeface="Menlo" panose="020B0609030804020204" pitchFamily="49" charset="0"/>
              </a:rPr>
              <a:t>&gt;&gt;&gt; sentence('She')</a:t>
            </a:r>
          </a:p>
          <a:p>
            <a:pPr marL="0" indent="0">
              <a:buNone/>
            </a:pPr>
            <a:r>
              <a:rPr lang="en-US" dirty="0">
                <a:solidFill>
                  <a:srgbClr val="000000"/>
                </a:solidFill>
                <a:effectLst/>
                <a:latin typeface="Menlo" panose="020B0609030804020204" pitchFamily="49" charset="0"/>
              </a:rPr>
              <a:t>['She', 'gave', 'me', 'life', ';', 'theft', 'is', 'your', 'opinion', '?']</a:t>
            </a:r>
          </a:p>
        </p:txBody>
      </p:sp>
    </p:spTree>
    <p:extLst>
      <p:ext uri="{BB962C8B-B14F-4D97-AF65-F5344CB8AC3E}">
        <p14:creationId xmlns:p14="http://schemas.microsoft.com/office/powerpoint/2010/main" val="66923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9276-169A-8CD1-60A6-0301F039263F}"/>
              </a:ext>
            </a:extLst>
          </p:cNvPr>
          <p:cNvSpPr>
            <a:spLocks noGrp="1"/>
          </p:cNvSpPr>
          <p:nvPr>
            <p:ph type="title"/>
          </p:nvPr>
        </p:nvSpPr>
        <p:spPr/>
        <p:txBody>
          <a:bodyPr/>
          <a:lstStyle/>
          <a:p>
            <a:r>
              <a:rPr lang="en-US" i="1" dirty="0"/>
              <a:t>n</a:t>
            </a:r>
            <a:r>
              <a:rPr lang="en-US" dirty="0"/>
              <a:t>-grams</a:t>
            </a:r>
          </a:p>
        </p:txBody>
      </p:sp>
      <p:pic>
        <p:nvPicPr>
          <p:cNvPr id="5" name="Content Placeholder 4" descr="A screenshot of a computer&#10;&#10;Description automatically generated">
            <a:extLst>
              <a:ext uri="{FF2B5EF4-FFF2-40B4-BE49-F238E27FC236}">
                <a16:creationId xmlns:a16="http://schemas.microsoft.com/office/drawing/2014/main" id="{6244E73C-BCCE-CA05-A52F-0EDB3D29026B}"/>
              </a:ext>
            </a:extLst>
          </p:cNvPr>
          <p:cNvPicPr>
            <a:picLocks noGrp="1" noChangeAspect="1"/>
          </p:cNvPicPr>
          <p:nvPr>
            <p:ph idx="1"/>
          </p:nvPr>
        </p:nvPicPr>
        <p:blipFill>
          <a:blip r:embed="rId2"/>
          <a:stretch>
            <a:fillRect/>
          </a:stretch>
        </p:blipFill>
        <p:spPr>
          <a:xfrm>
            <a:off x="939114" y="3047369"/>
            <a:ext cx="10515600" cy="2620204"/>
          </a:xfrm>
          <a:ln>
            <a:solidFill>
              <a:schemeClr val="tx1"/>
            </a:solidFill>
          </a:ln>
        </p:spPr>
      </p:pic>
      <p:sp>
        <p:nvSpPr>
          <p:cNvPr id="6" name="TextBox 5">
            <a:extLst>
              <a:ext uri="{FF2B5EF4-FFF2-40B4-BE49-F238E27FC236}">
                <a16:creationId xmlns:a16="http://schemas.microsoft.com/office/drawing/2014/main" id="{BA7F2D28-6201-F077-B067-819351AEFF93}"/>
              </a:ext>
            </a:extLst>
          </p:cNvPr>
          <p:cNvSpPr txBox="1"/>
          <p:nvPr/>
        </p:nvSpPr>
        <p:spPr>
          <a:xfrm>
            <a:off x="939114" y="2038865"/>
            <a:ext cx="10532627"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could do </a:t>
            </a:r>
            <a:r>
              <a:rPr lang="en-US" sz="2400" dirty="0" err="1"/>
              <a:t>quadgrams</a:t>
            </a:r>
            <a:r>
              <a:rPr lang="en-US" sz="2400" dirty="0"/>
              <a:t> and 5-grams etc.</a:t>
            </a:r>
          </a:p>
          <a:p>
            <a:pPr marL="285750" indent="-285750">
              <a:buFont typeface="Arial" panose="020B0604020202020204" pitchFamily="34" charset="0"/>
              <a:buChar char="•"/>
            </a:pPr>
            <a:r>
              <a:rPr lang="en-US" sz="2400" i="1" dirty="0">
                <a:solidFill>
                  <a:schemeClr val="accent1"/>
                </a:solidFill>
              </a:rPr>
              <a:t>I'm not sure what </a:t>
            </a:r>
            <a:r>
              <a:rPr lang="en-US" sz="2400" i="1" dirty="0" err="1">
                <a:solidFill>
                  <a:schemeClr val="accent1"/>
                </a:solidFill>
              </a:rPr>
              <a:t>mininum</a:t>
            </a:r>
            <a:r>
              <a:rPr lang="en-US" sz="2400" i="1" dirty="0">
                <a:solidFill>
                  <a:schemeClr val="accent1"/>
                </a:solidFill>
              </a:rPr>
              <a:t> corpus size is required to get meaningful statistics</a:t>
            </a:r>
          </a:p>
        </p:txBody>
      </p:sp>
    </p:spTree>
    <p:extLst>
      <p:ext uri="{BB962C8B-B14F-4D97-AF65-F5344CB8AC3E}">
        <p14:creationId xmlns:p14="http://schemas.microsoft.com/office/powerpoint/2010/main" val="15435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E3E1-1757-B2E2-E6BC-B2DE0F6FAD50}"/>
              </a:ext>
            </a:extLst>
          </p:cNvPr>
          <p:cNvSpPr>
            <a:spLocks noGrp="1"/>
          </p:cNvSpPr>
          <p:nvPr>
            <p:ph type="title"/>
          </p:nvPr>
        </p:nvSpPr>
        <p:spPr/>
        <p:txBody>
          <a:bodyPr/>
          <a:lstStyle/>
          <a:p>
            <a:r>
              <a:rPr lang="en-US" i="1" dirty="0"/>
              <a:t>n</a:t>
            </a:r>
            <a:r>
              <a:rPr lang="en-US" dirty="0"/>
              <a:t>-grams</a:t>
            </a:r>
          </a:p>
        </p:txBody>
      </p:sp>
      <p:pic>
        <p:nvPicPr>
          <p:cNvPr id="5" name="Content Placeholder 4">
            <a:extLst>
              <a:ext uri="{FF2B5EF4-FFF2-40B4-BE49-F238E27FC236}">
                <a16:creationId xmlns:a16="http://schemas.microsoft.com/office/drawing/2014/main" id="{AE596CCB-247D-5B37-3857-00554CFFABEE}"/>
              </a:ext>
            </a:extLst>
          </p:cNvPr>
          <p:cNvPicPr>
            <a:picLocks noGrp="1" noChangeAspect="1"/>
          </p:cNvPicPr>
          <p:nvPr>
            <p:ph idx="1"/>
          </p:nvPr>
        </p:nvPicPr>
        <p:blipFill>
          <a:blip r:embed="rId2"/>
          <a:stretch>
            <a:fillRect/>
          </a:stretch>
        </p:blipFill>
        <p:spPr>
          <a:xfrm>
            <a:off x="838200" y="1875052"/>
            <a:ext cx="8102951" cy="4351338"/>
          </a:xfrm>
        </p:spPr>
      </p:pic>
      <p:sp>
        <p:nvSpPr>
          <p:cNvPr id="6" name="TextBox 5">
            <a:extLst>
              <a:ext uri="{FF2B5EF4-FFF2-40B4-BE49-F238E27FC236}">
                <a16:creationId xmlns:a16="http://schemas.microsoft.com/office/drawing/2014/main" id="{DDDA98AE-905C-301F-1602-77BBB721D7EE}"/>
              </a:ext>
            </a:extLst>
          </p:cNvPr>
          <p:cNvSpPr txBox="1"/>
          <p:nvPr/>
        </p:nvSpPr>
        <p:spPr>
          <a:xfrm>
            <a:off x="8885625" y="1875052"/>
            <a:ext cx="2766797" cy="4093428"/>
          </a:xfrm>
          <a:prstGeom prst="rect">
            <a:avLst/>
          </a:prstGeom>
          <a:noFill/>
        </p:spPr>
        <p:txBody>
          <a:bodyPr wrap="square" rtlCol="0">
            <a:spAutoFit/>
          </a:bodyPr>
          <a:lstStyle/>
          <a:p>
            <a:r>
              <a:rPr lang="en-US" sz="2000" dirty="0"/>
              <a:t>Silva and Cunha (2020)</a:t>
            </a:r>
          </a:p>
          <a:p>
            <a:r>
              <a:rPr lang="en-US" sz="2000" dirty="0"/>
              <a:t>C = corpus size</a:t>
            </a:r>
          </a:p>
          <a:p>
            <a:r>
              <a:rPr lang="en-US" sz="2000" dirty="0"/>
              <a:t>D = distinct n-grams</a:t>
            </a:r>
          </a:p>
          <a:p>
            <a:r>
              <a:rPr lang="en-US" sz="2000" b="0" i="0" u="none" strike="noStrike" dirty="0">
                <a:solidFill>
                  <a:srgbClr val="212121"/>
                </a:solidFill>
                <a:effectLst/>
                <a:highlight>
                  <a:srgbClr val="FFFFFF"/>
                </a:highlight>
                <a:latin typeface="Cambria" panose="02040503050406030204" pitchFamily="18" charset="0"/>
              </a:rPr>
              <a:t>This paper contributes with an empirical study on the </a:t>
            </a:r>
            <a:r>
              <a:rPr lang="en-US" sz="2000" b="0" i="1" u="none" strike="noStrike" dirty="0">
                <a:solidFill>
                  <a:srgbClr val="212121"/>
                </a:solidFill>
                <a:effectLst/>
                <a:latin typeface="Cambria" panose="02040503050406030204" pitchFamily="18" charset="0"/>
              </a:rPr>
              <a:t>n</a:t>
            </a:r>
            <a:r>
              <a:rPr lang="en-US" sz="2000" b="0" i="0" u="none" strike="noStrike" dirty="0">
                <a:solidFill>
                  <a:srgbClr val="212121"/>
                </a:solidFill>
                <a:effectLst/>
                <a:highlight>
                  <a:srgbClr val="FFFFFF"/>
                </a:highlight>
                <a:latin typeface="Cambria" panose="02040503050406030204" pitchFamily="18" charset="0"/>
              </a:rPr>
              <a:t>-gram frequency distribution from 1-grams to 6-grams, with large real </a:t>
            </a:r>
            <a:r>
              <a:rPr lang="en-US" sz="2000" b="0" i="1" u="none" strike="noStrike" dirty="0">
                <a:solidFill>
                  <a:srgbClr val="212121"/>
                </a:solidFill>
                <a:effectLst/>
                <a:latin typeface="Cambria" panose="02040503050406030204" pitchFamily="18" charset="0"/>
              </a:rPr>
              <a:t>corpora</a:t>
            </a:r>
            <a:r>
              <a:rPr lang="en-US" sz="2000" b="0" i="0" u="none" strike="noStrike" dirty="0">
                <a:solidFill>
                  <a:srgbClr val="212121"/>
                </a:solidFill>
                <a:effectLst/>
                <a:highlight>
                  <a:srgbClr val="FFFFFF"/>
                </a:highlight>
                <a:latin typeface="Cambria" panose="02040503050406030204" pitchFamily="18" charset="0"/>
              </a:rPr>
              <a:t> (English and French) from millions up to a few billion words. </a:t>
            </a:r>
            <a:endParaRPr lang="en-US" sz="2000" dirty="0"/>
          </a:p>
        </p:txBody>
      </p:sp>
    </p:spTree>
    <p:extLst>
      <p:ext uri="{BB962C8B-B14F-4D97-AF65-F5344CB8AC3E}">
        <p14:creationId xmlns:p14="http://schemas.microsoft.com/office/powerpoint/2010/main" val="377068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EBF2-A927-7A50-0F8A-4B1C2CF26642}"/>
              </a:ext>
            </a:extLst>
          </p:cNvPr>
          <p:cNvSpPr>
            <a:spLocks noGrp="1"/>
          </p:cNvSpPr>
          <p:nvPr>
            <p:ph type="title"/>
          </p:nvPr>
        </p:nvSpPr>
        <p:spPr>
          <a:xfrm>
            <a:off x="612648" y="365125"/>
            <a:ext cx="6986015" cy="1776484"/>
          </a:xfrm>
        </p:spPr>
        <p:txBody>
          <a:bodyPr anchor="b">
            <a:normAutofit/>
          </a:bodyPr>
          <a:lstStyle/>
          <a:p>
            <a:r>
              <a:rPr lang="en-US" sz="5400"/>
              <a:t>Homework 8 Review</a:t>
            </a:r>
          </a:p>
        </p:txBody>
      </p:sp>
      <p:pic>
        <p:nvPicPr>
          <p:cNvPr id="5" name="Content Placeholder 4" descr="A screenshot of a book&#10;&#10;Description automatically generated">
            <a:extLst>
              <a:ext uri="{FF2B5EF4-FFF2-40B4-BE49-F238E27FC236}">
                <a16:creationId xmlns:a16="http://schemas.microsoft.com/office/drawing/2014/main" id="{4A477B36-F699-458C-B2D9-38E8DB2B72E5}"/>
              </a:ext>
            </a:extLst>
          </p:cNvPr>
          <p:cNvPicPr>
            <a:picLocks noChangeAspect="1"/>
          </p:cNvPicPr>
          <p:nvPr/>
        </p:nvPicPr>
        <p:blipFill rotWithShape="1">
          <a:blip r:embed="rId2"/>
          <a:srcRect r="50000"/>
          <a:stretch/>
        </p:blipFill>
        <p:spPr>
          <a:xfrm>
            <a:off x="8885281" y="375727"/>
            <a:ext cx="2368644" cy="1776484"/>
          </a:xfrm>
          <a:prstGeom prst="rect">
            <a:avLst/>
          </a:prstGeom>
          <a:ln>
            <a:solidFill>
              <a:schemeClr val="tx1"/>
            </a:solidFill>
          </a:ln>
        </p:spPr>
      </p:pic>
      <p:sp>
        <p:nvSpPr>
          <p:cNvPr id="3" name="Content Placeholder 2">
            <a:extLst>
              <a:ext uri="{FF2B5EF4-FFF2-40B4-BE49-F238E27FC236}">
                <a16:creationId xmlns:a16="http://schemas.microsoft.com/office/drawing/2014/main" id="{A0B897E2-2E41-03B1-8913-8F3570C6016B}"/>
              </a:ext>
            </a:extLst>
          </p:cNvPr>
          <p:cNvSpPr>
            <a:spLocks noGrp="1"/>
          </p:cNvSpPr>
          <p:nvPr>
            <p:ph idx="1"/>
          </p:nvPr>
        </p:nvSpPr>
        <p:spPr>
          <a:xfrm>
            <a:off x="1062680" y="2504819"/>
            <a:ext cx="6535983" cy="3672144"/>
          </a:xfrm>
        </p:spPr>
        <p:txBody>
          <a:bodyPr>
            <a:normAutofit/>
          </a:bodyPr>
          <a:lstStyle/>
          <a:p>
            <a:pPr marL="0" indent="0">
              <a:buNone/>
            </a:pPr>
            <a:r>
              <a:rPr lang="en-US" sz="1800" dirty="0">
                <a:effectLst/>
                <a:latin typeface="Menlo" panose="020B0609030804020204" pitchFamily="49" charset="0"/>
              </a:rPr>
              <a:t>&gt;&gt;&gt; raw1 = open('</a:t>
            </a:r>
            <a:r>
              <a:rPr lang="en-US" sz="1800" dirty="0" err="1">
                <a:effectLst/>
                <a:latin typeface="Menlo" panose="020B0609030804020204" pitchFamily="49" charset="0"/>
              </a:rPr>
              <a:t>ot.txt</a:t>
            </a:r>
            <a:r>
              <a:rPr lang="en-US" sz="1800" dirty="0">
                <a:effectLst/>
                <a:latin typeface="Menlo" panose="020B0609030804020204" pitchFamily="49" charset="0"/>
              </a:rPr>
              <a:t>').read()</a:t>
            </a:r>
          </a:p>
          <a:p>
            <a:pPr marL="0" indent="0">
              <a:buNone/>
            </a:pPr>
            <a:r>
              <a:rPr lang="en-US" sz="1800" dirty="0">
                <a:effectLst/>
                <a:latin typeface="Menlo" panose="020B0609030804020204" pitchFamily="49" charset="0"/>
              </a:rPr>
              <a:t>&gt;&gt;&gt; raw2 = open('</a:t>
            </a:r>
            <a:r>
              <a:rPr lang="en-US" sz="1800" dirty="0" err="1">
                <a:effectLst/>
                <a:latin typeface="Menlo" panose="020B0609030804020204" pitchFamily="49" charset="0"/>
              </a:rPr>
              <a:t>nn.txt</a:t>
            </a:r>
            <a:r>
              <a:rPr lang="en-US" sz="1800" dirty="0">
                <a:effectLst/>
                <a:latin typeface="Menlo" panose="020B0609030804020204" pitchFamily="49" charset="0"/>
              </a:rPr>
              <a:t>').read()</a:t>
            </a:r>
          </a:p>
          <a:p>
            <a:pPr marL="0" indent="0">
              <a:buNone/>
            </a:pPr>
            <a:r>
              <a:rPr lang="en-US" sz="1800" dirty="0">
                <a:effectLst/>
                <a:latin typeface="Menlo" panose="020B0609030804020204" pitchFamily="49" charset="0"/>
              </a:rPr>
              <a:t>&gt;&gt;&gt; raw3 = open('</a:t>
            </a:r>
            <a:r>
              <a:rPr lang="en-US" sz="1800" dirty="0" err="1">
                <a:effectLst/>
                <a:latin typeface="Menlo" panose="020B0609030804020204" pitchFamily="49" charset="0"/>
              </a:rPr>
              <a:t>dc.txt</a:t>
            </a:r>
            <a:r>
              <a:rPr lang="en-US" sz="1800" dirty="0">
                <a:effectLst/>
                <a:latin typeface="Menlo" panose="020B0609030804020204" pitchFamily="49" charset="0"/>
              </a:rPr>
              <a:t>').read()</a:t>
            </a:r>
          </a:p>
          <a:p>
            <a:pPr marL="0" indent="0">
              <a:buNone/>
            </a:pPr>
            <a:r>
              <a:rPr lang="en-US" sz="1800" dirty="0">
                <a:effectLst/>
                <a:latin typeface="Menlo" panose="020B0609030804020204" pitchFamily="49" charset="0"/>
              </a:rPr>
              <a:t>&gt;&gt;&gt; raw = raw1+raw2+raw3</a:t>
            </a:r>
          </a:p>
          <a:p>
            <a:pPr marL="0" indent="0">
              <a:buNone/>
            </a:pPr>
            <a:r>
              <a:rPr lang="en-US" sz="1800" dirty="0">
                <a:effectLst/>
                <a:latin typeface="Menlo" panose="020B0609030804020204" pitchFamily="49" charset="0"/>
              </a:rPr>
              <a:t>&gt;&gt;&gt; </a:t>
            </a:r>
            <a:r>
              <a:rPr lang="en-US" sz="1800" dirty="0" err="1">
                <a:effectLst/>
                <a:latin typeface="Menlo" panose="020B0609030804020204" pitchFamily="49" charset="0"/>
              </a:rPr>
              <a:t>len</a:t>
            </a:r>
            <a:r>
              <a:rPr lang="en-US" sz="1800" dirty="0">
                <a:effectLst/>
                <a:latin typeface="Menlo" panose="020B0609030804020204" pitchFamily="49" charset="0"/>
              </a:rPr>
              <a:t>(raw)</a:t>
            </a:r>
          </a:p>
          <a:p>
            <a:pPr marL="0" indent="0">
              <a:buNone/>
            </a:pPr>
            <a:r>
              <a:rPr lang="en-US" sz="1800" dirty="0">
                <a:latin typeface="Menlo" panose="020B0609030804020204" pitchFamily="49" charset="0"/>
              </a:rPr>
              <a:t>4676272</a:t>
            </a:r>
            <a:endParaRPr lang="en-US" sz="1800" dirty="0">
              <a:effectLst/>
              <a:latin typeface="Menlo" panose="020B0609030804020204" pitchFamily="49" charset="0"/>
            </a:endParaRPr>
          </a:p>
          <a:p>
            <a:pPr marL="0" indent="0">
              <a:buNone/>
            </a:pPr>
            <a:r>
              <a:rPr lang="en-US" sz="1800" dirty="0">
                <a:effectLst/>
                <a:latin typeface="Menlo" panose="020B0609030804020204" pitchFamily="49" charset="0"/>
              </a:rPr>
              <a:t>&gt;&gt;&gt; words = </a:t>
            </a:r>
            <a:r>
              <a:rPr lang="en-US" sz="1800" dirty="0" err="1">
                <a:effectLst/>
                <a:latin typeface="Menlo" panose="020B0609030804020204" pitchFamily="49" charset="0"/>
              </a:rPr>
              <a:t>nltk.word_tokenize</a:t>
            </a:r>
            <a:r>
              <a:rPr lang="en-US" sz="1800" dirty="0">
                <a:effectLst/>
                <a:latin typeface="Menlo" panose="020B0609030804020204" pitchFamily="49" charset="0"/>
              </a:rPr>
              <a:t>(raw)</a:t>
            </a:r>
          </a:p>
          <a:p>
            <a:pPr marL="0" indent="0">
              <a:buNone/>
            </a:pPr>
            <a:r>
              <a:rPr lang="en-US" sz="1800" dirty="0">
                <a:effectLst/>
                <a:latin typeface="Menlo" panose="020B0609030804020204" pitchFamily="49" charset="0"/>
              </a:rPr>
              <a:t>&gt;&gt;&gt; </a:t>
            </a:r>
            <a:r>
              <a:rPr lang="en-US" sz="1800" dirty="0" err="1">
                <a:effectLst/>
                <a:latin typeface="Menlo" panose="020B0609030804020204" pitchFamily="49" charset="0"/>
              </a:rPr>
              <a:t>len</a:t>
            </a:r>
            <a:r>
              <a:rPr lang="en-US" sz="1800" dirty="0">
                <a:effectLst/>
                <a:latin typeface="Menlo" panose="020B0609030804020204" pitchFamily="49" charset="0"/>
              </a:rPr>
              <a:t>(words)</a:t>
            </a:r>
          </a:p>
          <a:p>
            <a:pPr marL="0" indent="0">
              <a:buNone/>
            </a:pPr>
            <a:r>
              <a:rPr lang="en-US" sz="1800" dirty="0">
                <a:latin typeface="Menlo" panose="020B0609030804020204" pitchFamily="49" charset="0"/>
              </a:rPr>
              <a:t>1040364</a:t>
            </a:r>
          </a:p>
          <a:p>
            <a:pPr marL="0" indent="0">
              <a:buNone/>
            </a:pPr>
            <a:endParaRPr lang="en-US" sz="1800" dirty="0">
              <a:effectLst/>
              <a:latin typeface="Menlo" panose="020B0609030804020204" pitchFamily="49" charset="0"/>
            </a:endParaRPr>
          </a:p>
        </p:txBody>
      </p:sp>
      <p:pic>
        <p:nvPicPr>
          <p:cNvPr id="4" name="Content Placeholder 4" descr="A screenshot of a book&#10;&#10;Description automatically generated">
            <a:extLst>
              <a:ext uri="{FF2B5EF4-FFF2-40B4-BE49-F238E27FC236}">
                <a16:creationId xmlns:a16="http://schemas.microsoft.com/office/drawing/2014/main" id="{00C1C2E6-9C82-4734-8F8C-E95BE946C5BC}"/>
              </a:ext>
            </a:extLst>
          </p:cNvPr>
          <p:cNvPicPr>
            <a:picLocks noChangeAspect="1"/>
          </p:cNvPicPr>
          <p:nvPr/>
        </p:nvPicPr>
        <p:blipFill rotWithShape="1">
          <a:blip r:embed="rId3"/>
          <a:srcRect t="13016" r="50000" b="8328"/>
          <a:stretch/>
        </p:blipFill>
        <p:spPr>
          <a:xfrm>
            <a:off x="8894651" y="2418822"/>
            <a:ext cx="2359274" cy="1781483"/>
          </a:xfrm>
          <a:prstGeom prst="rect">
            <a:avLst/>
          </a:prstGeom>
          <a:ln>
            <a:solidFill>
              <a:schemeClr val="tx1"/>
            </a:solidFill>
          </a:ln>
        </p:spPr>
      </p:pic>
      <p:pic>
        <p:nvPicPr>
          <p:cNvPr id="6" name="Picture 5" descr="A screenshot of a book&#10;&#10;Description automatically generated">
            <a:extLst>
              <a:ext uri="{FF2B5EF4-FFF2-40B4-BE49-F238E27FC236}">
                <a16:creationId xmlns:a16="http://schemas.microsoft.com/office/drawing/2014/main" id="{F81982F7-72AB-80D3-09BB-CC099274A7B9}"/>
              </a:ext>
            </a:extLst>
          </p:cNvPr>
          <p:cNvPicPr>
            <a:picLocks noChangeAspect="1"/>
          </p:cNvPicPr>
          <p:nvPr/>
        </p:nvPicPr>
        <p:blipFill rotWithShape="1">
          <a:blip r:embed="rId4"/>
          <a:srcRect r="41581"/>
          <a:stretch/>
        </p:blipFill>
        <p:spPr>
          <a:xfrm>
            <a:off x="8885281" y="4466916"/>
            <a:ext cx="2479041" cy="1697422"/>
          </a:xfrm>
          <a:prstGeom prst="rect">
            <a:avLst/>
          </a:prstGeom>
          <a:ln>
            <a:solidFill>
              <a:schemeClr val="tx1"/>
            </a:solidFill>
          </a:ln>
        </p:spPr>
      </p:pic>
      <p:sp>
        <p:nvSpPr>
          <p:cNvPr id="8" name="Left Arrow Callout 7">
            <a:extLst>
              <a:ext uri="{FF2B5EF4-FFF2-40B4-BE49-F238E27FC236}">
                <a16:creationId xmlns:a16="http://schemas.microsoft.com/office/drawing/2014/main" id="{5094D080-8010-1DBA-9993-CF2B0310B4BD}"/>
              </a:ext>
            </a:extLst>
          </p:cNvPr>
          <p:cNvSpPr/>
          <p:nvPr/>
        </p:nvSpPr>
        <p:spPr>
          <a:xfrm>
            <a:off x="2706129" y="5136841"/>
            <a:ext cx="3389871" cy="1210962"/>
          </a:xfrm>
          <a:prstGeom prst="leftArrowCallout">
            <a:avLst>
              <a:gd name="adj1" fmla="val 25000"/>
              <a:gd name="adj2" fmla="val 25000"/>
              <a:gd name="adj3" fmla="val 25000"/>
              <a:gd name="adj4" fmla="val 7477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dirty="0"/>
              <a:t>million word Dickens corpus!</a:t>
            </a:r>
          </a:p>
        </p:txBody>
      </p:sp>
    </p:spTree>
    <p:extLst>
      <p:ext uri="{BB962C8B-B14F-4D97-AF65-F5344CB8AC3E}">
        <p14:creationId xmlns:p14="http://schemas.microsoft.com/office/powerpoint/2010/main" val="36614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EBF2-A927-7A50-0F8A-4B1C2CF26642}"/>
              </a:ext>
            </a:extLst>
          </p:cNvPr>
          <p:cNvSpPr>
            <a:spLocks noGrp="1"/>
          </p:cNvSpPr>
          <p:nvPr>
            <p:ph type="title"/>
          </p:nvPr>
        </p:nvSpPr>
        <p:spPr/>
        <p:txBody>
          <a:bodyPr/>
          <a:lstStyle/>
          <a:p>
            <a:r>
              <a:rPr lang="en-US" dirty="0"/>
              <a:t>Homework 8 Review</a:t>
            </a:r>
          </a:p>
        </p:txBody>
      </p:sp>
      <p:sp>
        <p:nvSpPr>
          <p:cNvPr id="3" name="Content Placeholder 2">
            <a:extLst>
              <a:ext uri="{FF2B5EF4-FFF2-40B4-BE49-F238E27FC236}">
                <a16:creationId xmlns:a16="http://schemas.microsoft.com/office/drawing/2014/main" id="{A0B897E2-2E41-03B1-8913-8F3570C6016B}"/>
              </a:ext>
            </a:extLst>
          </p:cNvPr>
          <p:cNvSpPr>
            <a:spLocks noGrp="1"/>
          </p:cNvSpPr>
          <p:nvPr>
            <p:ph idx="1"/>
          </p:nvPr>
        </p:nvSpPr>
        <p:spPr>
          <a:xfrm>
            <a:off x="838200" y="1825624"/>
            <a:ext cx="10515600" cy="4550461"/>
          </a:xfrm>
        </p:spPr>
        <p:txBody>
          <a:bodyPr>
            <a:normAutofit fontScale="70000" lnSpcReduction="20000"/>
          </a:bodyPr>
          <a:lstStyle/>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cfd</a:t>
            </a:r>
            <a:r>
              <a:rPr lang="en-US" dirty="0">
                <a:solidFill>
                  <a:srgbClr val="000000"/>
                </a:solidFill>
                <a:effectLst/>
                <a:latin typeface="Menlo" panose="020B0609030804020204" pitchFamily="49" charset="0"/>
              </a:rPr>
              <a:t> = </a:t>
            </a:r>
            <a:r>
              <a:rPr lang="en-US" dirty="0" err="1">
                <a:solidFill>
                  <a:srgbClr val="000000"/>
                </a:solidFill>
                <a:effectLst/>
                <a:latin typeface="Menlo" panose="020B0609030804020204" pitchFamily="49" charset="0"/>
              </a:rPr>
              <a:t>nltk.ConditionalFreqDist</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nltk.bigrams</a:t>
            </a:r>
            <a:r>
              <a:rPr lang="en-US" dirty="0">
                <a:solidFill>
                  <a:srgbClr val="000000"/>
                </a:solidFill>
                <a:effectLst/>
                <a:latin typeface="Menlo" panose="020B0609030804020204" pitchFamily="49" charset="0"/>
              </a:rPr>
              <a:t>(words))</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cfd</a:t>
            </a:r>
            <a:endParaRPr lang="en-US" dirty="0">
              <a:solidFill>
                <a:srgbClr val="000000"/>
              </a:solidFill>
              <a:effectLst/>
              <a:latin typeface="Menlo" panose="020B0609030804020204" pitchFamily="49" charset="0"/>
            </a:endParaRPr>
          </a:p>
          <a:p>
            <a:pPr marL="0" indent="0">
              <a:buNone/>
            </a:pPr>
            <a:r>
              <a:rPr lang="en-US" dirty="0">
                <a:solidFill>
                  <a:schemeClr val="accent1"/>
                </a:solidFill>
                <a:effectLst/>
                <a:latin typeface="Menlo" panose="020B0609030804020204" pitchFamily="49" charset="0"/>
              </a:rPr>
              <a:t>&lt;</a:t>
            </a:r>
            <a:r>
              <a:rPr lang="en-US" dirty="0" err="1">
                <a:solidFill>
                  <a:schemeClr val="accent1"/>
                </a:solidFill>
                <a:effectLst/>
                <a:latin typeface="Menlo" panose="020B0609030804020204" pitchFamily="49" charset="0"/>
              </a:rPr>
              <a:t>ConditionalFreqDist</a:t>
            </a:r>
            <a:r>
              <a:rPr lang="en-US" dirty="0">
                <a:solidFill>
                  <a:schemeClr val="accent1"/>
                </a:solidFill>
                <a:effectLst/>
                <a:latin typeface="Menlo" panose="020B0609030804020204" pitchFamily="49" charset="0"/>
              </a:rPr>
              <a:t> with 28493 conditions&gt;</a:t>
            </a:r>
          </a:p>
          <a:p>
            <a:pPr marL="0" indent="0">
              <a:buNone/>
            </a:pPr>
            <a:r>
              <a:rPr lang="en-US" dirty="0">
                <a:solidFill>
                  <a:srgbClr val="000000"/>
                </a:solidFill>
                <a:effectLst/>
                <a:latin typeface="Menlo" panose="020B0609030804020204" pitchFamily="49" charset="0"/>
              </a:rPr>
              <a:t>&gt;&gt;&gt; vocab = set(words)</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len</a:t>
            </a:r>
            <a:r>
              <a:rPr lang="en-US" dirty="0">
                <a:solidFill>
                  <a:srgbClr val="000000"/>
                </a:solidFill>
                <a:effectLst/>
                <a:latin typeface="Menlo" panose="020B0609030804020204" pitchFamily="49" charset="0"/>
              </a:rPr>
              <a:t>(vocab)</a:t>
            </a:r>
          </a:p>
          <a:p>
            <a:pPr marL="0" indent="0">
              <a:buNone/>
            </a:pPr>
            <a:r>
              <a:rPr lang="en-US" dirty="0">
                <a:solidFill>
                  <a:schemeClr val="accent1"/>
                </a:solidFill>
                <a:effectLst/>
                <a:latin typeface="Menlo" panose="020B0609030804020204" pitchFamily="49" charset="0"/>
              </a:rPr>
              <a:t>28493</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sents</a:t>
            </a:r>
            <a:r>
              <a:rPr lang="en-US" dirty="0">
                <a:solidFill>
                  <a:srgbClr val="000000"/>
                </a:solidFill>
                <a:effectLst/>
                <a:latin typeface="Menlo" panose="020B0609030804020204" pitchFamily="49" charset="0"/>
              </a:rPr>
              <a:t> = </a:t>
            </a:r>
            <a:r>
              <a:rPr lang="en-US" dirty="0" err="1">
                <a:solidFill>
                  <a:srgbClr val="000000"/>
                </a:solidFill>
                <a:effectLst/>
                <a:latin typeface="Menlo" panose="020B0609030804020204" pitchFamily="49" charset="0"/>
              </a:rPr>
              <a:t>nltk.sent_tokenize</a:t>
            </a:r>
            <a:r>
              <a:rPr lang="en-US" dirty="0">
                <a:solidFill>
                  <a:srgbClr val="000000"/>
                </a:solidFill>
                <a:effectLst/>
                <a:latin typeface="Menlo" panose="020B0609030804020204" pitchFamily="49" charset="0"/>
              </a:rPr>
              <a:t>(raw)</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len</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sents</a:t>
            </a:r>
            <a:r>
              <a:rPr lang="en-US" dirty="0">
                <a:solidFill>
                  <a:srgbClr val="000000"/>
                </a:solidFill>
                <a:effectLst/>
                <a:latin typeface="Menlo" panose="020B0609030804020204" pitchFamily="49" charset="0"/>
              </a:rPr>
              <a:t>)</a:t>
            </a:r>
          </a:p>
          <a:p>
            <a:pPr marL="0" indent="0">
              <a:buNone/>
            </a:pPr>
            <a:r>
              <a:rPr lang="en-US" dirty="0">
                <a:solidFill>
                  <a:schemeClr val="accent1"/>
                </a:solidFill>
                <a:effectLst/>
                <a:latin typeface="Menlo" panose="020B0609030804020204" pitchFamily="49" charset="0"/>
              </a:rPr>
              <a:t>38004</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fd</a:t>
            </a:r>
            <a:r>
              <a:rPr lang="en-US" dirty="0">
                <a:solidFill>
                  <a:srgbClr val="000000"/>
                </a:solidFill>
                <a:effectLst/>
                <a:latin typeface="Menlo" panose="020B0609030804020204" pitchFamily="49" charset="0"/>
              </a:rPr>
              <a:t> = </a:t>
            </a:r>
            <a:r>
              <a:rPr lang="en-US" dirty="0" err="1">
                <a:solidFill>
                  <a:srgbClr val="000000"/>
                </a:solidFill>
                <a:effectLst/>
                <a:latin typeface="Menlo" panose="020B0609030804020204" pitchFamily="49" charset="0"/>
              </a:rPr>
              <a:t>nltk.FreqDist</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nltk.word_tokenize</a:t>
            </a:r>
            <a:r>
              <a:rPr lang="en-US" dirty="0">
                <a:solidFill>
                  <a:srgbClr val="000000"/>
                </a:solidFill>
                <a:effectLst/>
                <a:latin typeface="Menlo" panose="020B0609030804020204" pitchFamily="49" charset="0"/>
              </a:rPr>
              <a:t>(sent)[0] for sent in </a:t>
            </a:r>
            <a:r>
              <a:rPr lang="en-US" dirty="0" err="1">
                <a:solidFill>
                  <a:srgbClr val="000000"/>
                </a:solidFill>
                <a:effectLst/>
                <a:latin typeface="Menlo" panose="020B0609030804020204" pitchFamily="49" charset="0"/>
              </a:rPr>
              <a:t>sents</a:t>
            </a:r>
            <a:r>
              <a:rPr lang="en-US" dirty="0">
                <a:solidFill>
                  <a:srgbClr val="000000"/>
                </a:solidFill>
                <a:effectLst/>
                <a:latin typeface="Menlo" panose="020B0609030804020204" pitchFamily="49" charset="0"/>
              </a:rPr>
              <a:t>])</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fd</a:t>
            </a:r>
            <a:endParaRPr lang="en-US" dirty="0">
              <a:solidFill>
                <a:srgbClr val="000000"/>
              </a:solidFill>
              <a:effectLst/>
              <a:latin typeface="Menlo" panose="020B0609030804020204" pitchFamily="49" charset="0"/>
            </a:endParaRPr>
          </a:p>
          <a:p>
            <a:pPr marL="0" indent="0">
              <a:buNone/>
            </a:pPr>
            <a:r>
              <a:rPr lang="en-US" dirty="0" err="1">
                <a:solidFill>
                  <a:schemeClr val="tx2"/>
                </a:solidFill>
                <a:effectLst/>
                <a:latin typeface="Menlo" panose="020B0609030804020204" pitchFamily="49" charset="0"/>
              </a:rPr>
              <a:t>FreqDist</a:t>
            </a:r>
            <a:r>
              <a:rPr lang="en-US" dirty="0">
                <a:solidFill>
                  <a:schemeClr val="tx2"/>
                </a:solidFill>
                <a:effectLst/>
                <a:latin typeface="Menlo" panose="020B0609030804020204" pitchFamily="49" charset="0"/>
              </a:rPr>
              <a:t>({'‘': 3383, </a:t>
            </a:r>
            <a:r>
              <a:rPr lang="en-US" dirty="0">
                <a:solidFill>
                  <a:schemeClr val="accent2"/>
                </a:solidFill>
                <a:effectLst/>
                <a:latin typeface="Menlo" panose="020B0609030804020204" pitchFamily="49" charset="0"/>
              </a:rPr>
              <a:t>'I': 3360</a:t>
            </a:r>
            <a:r>
              <a:rPr lang="en-US" dirty="0">
                <a:solidFill>
                  <a:schemeClr val="tx2"/>
                </a:solidFill>
                <a:effectLst/>
                <a:latin typeface="Menlo" panose="020B0609030804020204" pitchFamily="49" charset="0"/>
              </a:rPr>
              <a:t>, '“': 2329, </a:t>
            </a:r>
            <a:r>
              <a:rPr lang="en-US" dirty="0">
                <a:solidFill>
                  <a:schemeClr val="accent2"/>
                </a:solidFill>
                <a:effectLst/>
                <a:latin typeface="Menlo" panose="020B0609030804020204" pitchFamily="49" charset="0"/>
              </a:rPr>
              <a:t>'The': 1481</a:t>
            </a:r>
            <a:r>
              <a:rPr lang="en-US" dirty="0">
                <a:solidFill>
                  <a:schemeClr val="tx2"/>
                </a:solidFill>
                <a:effectLst/>
                <a:latin typeface="Menlo" panose="020B0609030804020204" pitchFamily="49" charset="0"/>
              </a:rPr>
              <a:t>, </a:t>
            </a:r>
            <a:r>
              <a:rPr lang="en-US" dirty="0">
                <a:solidFill>
                  <a:schemeClr val="accent2"/>
                </a:solidFill>
                <a:effectLst/>
                <a:latin typeface="Menlo" panose="020B0609030804020204" pitchFamily="49" charset="0"/>
              </a:rPr>
              <a:t>'He': 1201</a:t>
            </a:r>
            <a:r>
              <a:rPr lang="en-US" dirty="0">
                <a:solidFill>
                  <a:schemeClr val="tx2"/>
                </a:solidFill>
                <a:effectLst/>
                <a:latin typeface="Menlo" panose="020B0609030804020204" pitchFamily="49" charset="0"/>
              </a:rPr>
              <a:t>, "'": 1084, </a:t>
            </a:r>
            <a:r>
              <a:rPr lang="en-US" dirty="0">
                <a:solidFill>
                  <a:schemeClr val="accent2"/>
                </a:solidFill>
                <a:effectLst/>
                <a:latin typeface="Menlo" panose="020B0609030804020204" pitchFamily="49" charset="0"/>
              </a:rPr>
              <a:t>'It': 1014</a:t>
            </a:r>
            <a:r>
              <a:rPr lang="en-US" dirty="0">
                <a:solidFill>
                  <a:schemeClr val="tx2"/>
                </a:solidFill>
                <a:effectLst/>
                <a:latin typeface="Menlo" panose="020B0609030804020204" pitchFamily="49" charset="0"/>
              </a:rPr>
              <a:t>, </a:t>
            </a:r>
            <a:r>
              <a:rPr lang="en-US" dirty="0">
                <a:solidFill>
                  <a:schemeClr val="accent2"/>
                </a:solidFill>
                <a:effectLst/>
                <a:latin typeface="Menlo" panose="020B0609030804020204" pitchFamily="49" charset="0"/>
              </a:rPr>
              <a:t>'But': 752</a:t>
            </a:r>
            <a:r>
              <a:rPr lang="en-US" dirty="0">
                <a:solidFill>
                  <a:schemeClr val="tx2"/>
                </a:solidFill>
                <a:effectLst/>
                <a:latin typeface="Menlo" panose="020B0609030804020204" pitchFamily="49" charset="0"/>
              </a:rPr>
              <a:t>, 'She': 558, 'You': 535, ...})</a:t>
            </a:r>
          </a:p>
        </p:txBody>
      </p:sp>
    </p:spTree>
    <p:extLst>
      <p:ext uri="{BB962C8B-B14F-4D97-AF65-F5344CB8AC3E}">
        <p14:creationId xmlns:p14="http://schemas.microsoft.com/office/powerpoint/2010/main" val="17260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883F-D5F3-AED5-D1DB-B7A24554F1BA}"/>
              </a:ext>
            </a:extLst>
          </p:cNvPr>
          <p:cNvSpPr>
            <a:spLocks noGrp="1"/>
          </p:cNvSpPr>
          <p:nvPr>
            <p:ph type="title"/>
          </p:nvPr>
        </p:nvSpPr>
        <p:spPr/>
        <p:txBody>
          <a:bodyPr>
            <a:normAutofit/>
          </a:bodyPr>
          <a:lstStyle/>
          <a:p>
            <a:r>
              <a:rPr lang="en-US" sz="3200" dirty="0">
                <a:effectLst/>
                <a:latin typeface="Times"/>
              </a:rPr>
              <a:t>3. THE SERIES OF APPROXIMATIONS TO ENGLISH </a:t>
            </a:r>
            <a:endParaRPr lang="en-US" sz="6600" dirty="0"/>
          </a:p>
        </p:txBody>
      </p:sp>
      <p:sp>
        <p:nvSpPr>
          <p:cNvPr id="3" name="Content Placeholder 2">
            <a:extLst>
              <a:ext uri="{FF2B5EF4-FFF2-40B4-BE49-F238E27FC236}">
                <a16:creationId xmlns:a16="http://schemas.microsoft.com/office/drawing/2014/main" id="{67A3D989-A8AB-094B-0B2A-BB78CE1C26FB}"/>
              </a:ext>
            </a:extLst>
          </p:cNvPr>
          <p:cNvSpPr>
            <a:spLocks noGrp="1"/>
          </p:cNvSpPr>
          <p:nvPr>
            <p:ph idx="1"/>
          </p:nvPr>
        </p:nvSpPr>
        <p:spPr>
          <a:xfrm>
            <a:off x="838200" y="1825625"/>
            <a:ext cx="10515600" cy="4667250"/>
          </a:xfrm>
        </p:spPr>
        <p:txBody>
          <a:bodyPr>
            <a:normAutofit fontScale="85000" lnSpcReduction="20000"/>
          </a:bodyPr>
          <a:lstStyle/>
          <a:p>
            <a:pPr>
              <a:buFont typeface="+mj-lt"/>
              <a:buAutoNum type="arabicPeriod"/>
            </a:pPr>
            <a:r>
              <a:rPr lang="en-US" sz="1800" dirty="0">
                <a:effectLst/>
                <a:latin typeface="Times"/>
              </a:rPr>
              <a:t>Zero-order approximation (symbols independent and equiprobable). </a:t>
            </a:r>
          </a:p>
          <a:p>
            <a:r>
              <a:rPr lang="en-US" sz="1800" dirty="0">
                <a:effectLst/>
                <a:latin typeface="Times"/>
              </a:rPr>
              <a:t>XFOML RXKHRJFFJUJ ZLPWCFWKCYJ FFJEYVKCQSGHYD QPAAMKBZAACIBZL- HJQD. </a:t>
            </a:r>
          </a:p>
          <a:p>
            <a:pPr marL="342900" indent="-342900">
              <a:buFont typeface="+mj-lt"/>
              <a:buAutoNum type="arabicPeriod" startAt="2"/>
            </a:pPr>
            <a:r>
              <a:rPr lang="en-US" sz="1800" dirty="0">
                <a:effectLst/>
                <a:latin typeface="Times"/>
              </a:rPr>
              <a:t>First-order approximation (symbols independent but with frequencies of English text). </a:t>
            </a:r>
          </a:p>
          <a:p>
            <a:r>
              <a:rPr lang="en-US" sz="1800" dirty="0">
                <a:effectLst/>
                <a:latin typeface="Times"/>
              </a:rPr>
              <a:t>OCRO HLI RGWR NMIELWIS EU LL NBNESEBYA TH EEI ALHENHTTPA OOBTTVA NAH BRL. </a:t>
            </a:r>
          </a:p>
          <a:p>
            <a:pPr marL="342900" indent="-342900">
              <a:buFont typeface="+mj-lt"/>
              <a:buAutoNum type="arabicPeriod" startAt="3"/>
            </a:pPr>
            <a:r>
              <a:rPr lang="en-US" sz="1800" dirty="0">
                <a:effectLst/>
                <a:latin typeface="Times"/>
              </a:rPr>
              <a:t>Second-order approximation (</a:t>
            </a:r>
            <a:r>
              <a:rPr lang="en-US" sz="1800" b="1" dirty="0" err="1">
                <a:effectLst/>
                <a:latin typeface="Times"/>
              </a:rPr>
              <a:t>digram</a:t>
            </a:r>
            <a:r>
              <a:rPr lang="en-US" sz="1800" dirty="0">
                <a:effectLst/>
                <a:latin typeface="Times"/>
              </a:rPr>
              <a:t> structure as in English). </a:t>
            </a:r>
          </a:p>
          <a:p>
            <a:r>
              <a:rPr lang="en-US" sz="1800" dirty="0">
                <a:effectLst/>
                <a:latin typeface="Times"/>
              </a:rPr>
              <a:t>ON IE ANTSOUTINYS ARE T INCTORE ST BE S DEAMY ACHIN D ILONASIVE TU- COOWE AT TEASONARE FUSO TIZIN ANDY TOBE SEACE CTISBE. </a:t>
            </a:r>
          </a:p>
          <a:p>
            <a:pPr marL="342900" indent="-342900">
              <a:buFont typeface="+mj-lt"/>
              <a:buAutoNum type="arabicPeriod" startAt="4"/>
            </a:pPr>
            <a:r>
              <a:rPr lang="en-US" sz="1800" dirty="0">
                <a:effectLst/>
                <a:latin typeface="Times"/>
              </a:rPr>
              <a:t>Third-order approximation (</a:t>
            </a:r>
            <a:r>
              <a:rPr lang="en-US" sz="1800" b="1" dirty="0">
                <a:effectLst/>
                <a:latin typeface="Times"/>
              </a:rPr>
              <a:t>trigram</a:t>
            </a:r>
            <a:r>
              <a:rPr lang="en-US" sz="1800" dirty="0">
                <a:effectLst/>
                <a:latin typeface="Times"/>
              </a:rPr>
              <a:t> structure as in English). </a:t>
            </a:r>
          </a:p>
          <a:p>
            <a:r>
              <a:rPr lang="en-US" sz="1800" dirty="0">
                <a:effectLst/>
                <a:latin typeface="Times"/>
              </a:rPr>
              <a:t>IN NO IST LAT WHEY CRATICT FROURE BIRS GROCID PONDENOME OF DEMONSTURES OF THE REPTAGIN IS REGOACTIONA OF CRE. </a:t>
            </a:r>
          </a:p>
          <a:p>
            <a:pPr marL="342900" indent="-342900">
              <a:buFont typeface="+mj-lt"/>
              <a:buAutoNum type="arabicPeriod" startAt="5"/>
            </a:pPr>
            <a:r>
              <a:rPr lang="en-US" sz="1800" dirty="0">
                <a:effectLst/>
                <a:latin typeface="Times"/>
              </a:rPr>
              <a:t>First-order word approximation. Rather than continue with tetragram,: : : ,</a:t>
            </a:r>
            <a:r>
              <a:rPr lang="en-US" sz="1800" i="1" dirty="0">
                <a:effectLst/>
                <a:latin typeface="Times"/>
              </a:rPr>
              <a:t>n</a:t>
            </a:r>
            <a:r>
              <a:rPr lang="en-US" sz="1800" dirty="0">
                <a:effectLst/>
                <a:latin typeface="Times"/>
              </a:rPr>
              <a:t>-gram structure it is easier and better to jump at this point to word units. Here words are chosen independently but with their appropriate frequencies. </a:t>
            </a:r>
          </a:p>
          <a:p>
            <a:r>
              <a:rPr lang="en-US" sz="1800" dirty="0">
                <a:effectLst/>
                <a:latin typeface="Times"/>
              </a:rPr>
              <a:t>REPRESENTING AND SPEEDILY IS AN GOOD APT OR COME CAN DIFFERENT NATURAL HERE HE THE A IN CAME THE TO OF TO EXPERT GRAY COME TO FURNISHES THE LINE MESSAGE HAD BE THESE. </a:t>
            </a:r>
          </a:p>
          <a:p>
            <a:pPr marL="342900" indent="-342900">
              <a:buFont typeface="+mj-lt"/>
              <a:buAutoNum type="arabicPeriod" startAt="6"/>
            </a:pPr>
            <a:r>
              <a:rPr lang="en-US" sz="1800" dirty="0">
                <a:effectLst/>
                <a:latin typeface="Times"/>
              </a:rPr>
              <a:t>Second-order word approximation, (i.e. </a:t>
            </a:r>
            <a:r>
              <a:rPr lang="en-US" sz="1800" b="1" dirty="0">
                <a:effectLst/>
                <a:latin typeface="Times"/>
              </a:rPr>
              <a:t>bigram</a:t>
            </a:r>
            <a:r>
              <a:rPr lang="en-US" sz="1800" dirty="0">
                <a:effectLst/>
                <a:latin typeface="Times"/>
              </a:rPr>
              <a:t>). The word transition probabilities are correct but no further structure is included. </a:t>
            </a:r>
          </a:p>
          <a:p>
            <a:r>
              <a:rPr lang="en-US" sz="1800" dirty="0">
                <a:effectLst/>
                <a:latin typeface="Times"/>
              </a:rPr>
              <a:t>THE HEAD AND IN FRONTAL ATTACK ON AN ENGLISH WRITER THAT THE CHARACTER OF THIS POINT IS THEREFORE ANOTHER METHOD FOR THE LETTERS THAT THE TIME OF WHO EVER TOLD THE PROBLEM FOR AN UNEXPECTED. </a:t>
            </a:r>
          </a:p>
        </p:txBody>
      </p:sp>
    </p:spTree>
    <p:extLst>
      <p:ext uri="{BB962C8B-B14F-4D97-AF65-F5344CB8AC3E}">
        <p14:creationId xmlns:p14="http://schemas.microsoft.com/office/powerpoint/2010/main" val="248853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9FF8-920F-EE49-5E6C-8BCAF9A86035}"/>
              </a:ext>
            </a:extLst>
          </p:cNvPr>
          <p:cNvSpPr>
            <a:spLocks noGrp="1"/>
          </p:cNvSpPr>
          <p:nvPr>
            <p:ph type="title"/>
          </p:nvPr>
        </p:nvSpPr>
        <p:spPr/>
        <p:txBody>
          <a:bodyPr/>
          <a:lstStyle/>
          <a:p>
            <a:r>
              <a:rPr lang="en-US" dirty="0"/>
              <a:t>How did Shannon do this?</a:t>
            </a:r>
          </a:p>
        </p:txBody>
      </p:sp>
      <p:sp>
        <p:nvSpPr>
          <p:cNvPr id="3" name="Content Placeholder 2">
            <a:extLst>
              <a:ext uri="{FF2B5EF4-FFF2-40B4-BE49-F238E27FC236}">
                <a16:creationId xmlns:a16="http://schemas.microsoft.com/office/drawing/2014/main" id="{1EBF6662-529D-1132-15C2-D2CD6FC74C7A}"/>
              </a:ext>
            </a:extLst>
          </p:cNvPr>
          <p:cNvSpPr>
            <a:spLocks noGrp="1"/>
          </p:cNvSpPr>
          <p:nvPr>
            <p:ph idx="1"/>
          </p:nvPr>
        </p:nvSpPr>
        <p:spPr/>
        <p:txBody>
          <a:bodyPr/>
          <a:lstStyle/>
          <a:p>
            <a:r>
              <a:rPr lang="en-US" sz="2400" dirty="0">
                <a:effectLst/>
                <a:latin typeface="Times"/>
              </a:rPr>
              <a:t>To construct (3) for example, one opens a book at random and selects a letter at random on the page. This letter is recorded. The book is then opened to another page and one reads until this letter is encountered. The succeeding letter is then recorded. Turning to another page this second letter is searched for and the succeeding letter recorded, etc. </a:t>
            </a:r>
          </a:p>
          <a:p>
            <a:r>
              <a:rPr lang="en-US" sz="2400" dirty="0">
                <a:effectLst/>
                <a:latin typeface="Times"/>
              </a:rPr>
              <a:t>A similar process was used for (4), (5) and (6). </a:t>
            </a:r>
          </a:p>
          <a:p>
            <a:r>
              <a:rPr lang="en-US" sz="2400" dirty="0">
                <a:effectLst/>
                <a:latin typeface="Times"/>
              </a:rPr>
              <a:t>It would be interesting if further approximations could be constructed, </a:t>
            </a:r>
            <a:r>
              <a:rPr lang="en-US" sz="2400" b="1" dirty="0">
                <a:solidFill>
                  <a:schemeClr val="accent1"/>
                </a:solidFill>
                <a:effectLst/>
                <a:latin typeface="Times"/>
              </a:rPr>
              <a:t>but the labor involved becomes enormous</a:t>
            </a:r>
            <a:r>
              <a:rPr lang="en-US" sz="2400" dirty="0">
                <a:effectLst/>
                <a:latin typeface="Times"/>
              </a:rPr>
              <a:t> at the next stage. </a:t>
            </a:r>
            <a:endParaRPr lang="en-US" sz="3600" dirty="0"/>
          </a:p>
        </p:txBody>
      </p:sp>
    </p:spTree>
    <p:extLst>
      <p:ext uri="{BB962C8B-B14F-4D97-AF65-F5344CB8AC3E}">
        <p14:creationId xmlns:p14="http://schemas.microsoft.com/office/powerpoint/2010/main" val="3932144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0BDB-A307-2513-953D-8B7A4CAEED1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black"/>
                </a:solidFill>
                <a:effectLst/>
                <a:uLnTx/>
                <a:uFillTx/>
                <a:latin typeface="Times"/>
                <a:ea typeface="+mj-ea"/>
                <a:cs typeface="+mj-cs"/>
              </a:rPr>
              <a:t>3. THE SERIES OF APPROXIMATIONS TO ENGLISH </a:t>
            </a:r>
            <a:endParaRPr lang="en-US" dirty="0"/>
          </a:p>
        </p:txBody>
      </p:sp>
      <p:sp>
        <p:nvSpPr>
          <p:cNvPr id="3" name="Content Placeholder 2">
            <a:extLst>
              <a:ext uri="{FF2B5EF4-FFF2-40B4-BE49-F238E27FC236}">
                <a16:creationId xmlns:a16="http://schemas.microsoft.com/office/drawing/2014/main" id="{57B84B27-5840-CB5B-20CB-F20FF8955027}"/>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Shannon's claims:</a:t>
            </a:r>
            <a:endParaRPr lang="en-US" sz="1800" dirty="0">
              <a:effectLst/>
              <a:latin typeface="Times"/>
            </a:endParaRPr>
          </a:p>
          <a:p>
            <a:r>
              <a:rPr lang="en-US" sz="2400" dirty="0">
                <a:effectLst/>
                <a:latin typeface="Times"/>
              </a:rPr>
              <a:t>The resemblance to ordinary English text increases quite noticeably at each of the above steps. </a:t>
            </a:r>
            <a:endParaRPr lang="en-US" sz="3600" dirty="0"/>
          </a:p>
          <a:p>
            <a:r>
              <a:rPr lang="en-US" sz="2400" dirty="0">
                <a:effectLst/>
                <a:latin typeface="Times"/>
              </a:rPr>
              <a:t>Note that these samples </a:t>
            </a:r>
            <a:r>
              <a:rPr lang="en-US" sz="2400" b="1" dirty="0">
                <a:solidFill>
                  <a:schemeClr val="accent1"/>
                </a:solidFill>
                <a:effectLst/>
                <a:latin typeface="Times"/>
              </a:rPr>
              <a:t>have reasonably good structure out to about twice the range</a:t>
            </a:r>
            <a:r>
              <a:rPr lang="en-US" sz="2400" dirty="0">
                <a:effectLst/>
                <a:latin typeface="Times"/>
              </a:rPr>
              <a:t> that is taken into account in their construction. </a:t>
            </a:r>
            <a:endParaRPr lang="en-US" sz="3600" dirty="0"/>
          </a:p>
          <a:p>
            <a:r>
              <a:rPr lang="en-US" sz="2400" dirty="0">
                <a:effectLst/>
                <a:latin typeface="Times"/>
              </a:rPr>
              <a:t>In (6) </a:t>
            </a:r>
            <a:r>
              <a:rPr lang="en-US" sz="2400" b="1" dirty="0">
                <a:solidFill>
                  <a:schemeClr val="accent1"/>
                </a:solidFill>
                <a:effectLst/>
                <a:latin typeface="Times"/>
              </a:rPr>
              <a:t>sequences of four or more words</a:t>
            </a:r>
            <a:r>
              <a:rPr lang="en-US" sz="2400" dirty="0">
                <a:effectLst/>
                <a:latin typeface="Times"/>
              </a:rPr>
              <a:t> can easily be placed in sentences without unusual or strained constructions. The particular sequence of ten words “attack on an English writer that the character of this” is not at all unreasonable. </a:t>
            </a:r>
          </a:p>
          <a:p>
            <a:r>
              <a:rPr lang="en-US" sz="2400" dirty="0">
                <a:effectLst/>
                <a:latin typeface="Times"/>
              </a:rPr>
              <a:t>It appears then that a sufficiently complex stochastic process will give a satisfactory representation of a discrete source. </a:t>
            </a:r>
            <a:endParaRPr lang="en-US" sz="3600" dirty="0"/>
          </a:p>
          <a:p>
            <a:endParaRPr lang="en-US" dirty="0"/>
          </a:p>
        </p:txBody>
      </p:sp>
    </p:spTree>
    <p:extLst>
      <p:ext uri="{BB962C8B-B14F-4D97-AF65-F5344CB8AC3E}">
        <p14:creationId xmlns:p14="http://schemas.microsoft.com/office/powerpoint/2010/main" val="31387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EBF2-A927-7A50-0F8A-4B1C2CF26642}"/>
              </a:ext>
            </a:extLst>
          </p:cNvPr>
          <p:cNvSpPr>
            <a:spLocks noGrp="1"/>
          </p:cNvSpPr>
          <p:nvPr>
            <p:ph type="title"/>
          </p:nvPr>
        </p:nvSpPr>
        <p:spPr/>
        <p:txBody>
          <a:bodyPr/>
          <a:lstStyle/>
          <a:p>
            <a:r>
              <a:rPr lang="en-US" dirty="0"/>
              <a:t>Homework 8 Review</a:t>
            </a:r>
          </a:p>
        </p:txBody>
      </p:sp>
      <p:sp>
        <p:nvSpPr>
          <p:cNvPr id="3" name="Content Placeholder 2">
            <a:extLst>
              <a:ext uri="{FF2B5EF4-FFF2-40B4-BE49-F238E27FC236}">
                <a16:creationId xmlns:a16="http://schemas.microsoft.com/office/drawing/2014/main" id="{A0B897E2-2E41-03B1-8913-8F3570C6016B}"/>
              </a:ext>
            </a:extLst>
          </p:cNvPr>
          <p:cNvSpPr>
            <a:spLocks noGrp="1"/>
          </p:cNvSpPr>
          <p:nvPr>
            <p:ph idx="1"/>
          </p:nvPr>
        </p:nvSpPr>
        <p:spPr>
          <a:xfrm>
            <a:off x="838200" y="1825625"/>
            <a:ext cx="10515600" cy="3986596"/>
          </a:xfrm>
        </p:spPr>
        <p:txBody>
          <a:bodyPr>
            <a:normAutofit fontScale="92500" lnSpcReduction="10000"/>
          </a:bodyPr>
          <a:lstStyle/>
          <a:p>
            <a:pPr marL="0" indent="0">
              <a:buNone/>
            </a:pPr>
            <a:r>
              <a:rPr lang="en-US" sz="2600" dirty="0">
                <a:solidFill>
                  <a:srgbClr val="000000"/>
                </a:solidFill>
                <a:effectLst/>
                <a:latin typeface="Menlo" panose="020B0609030804020204" pitchFamily="49" charset="0"/>
              </a:rPr>
              <a:t>&gt;&gt;&gt; help(sentence)</a:t>
            </a:r>
          </a:p>
          <a:p>
            <a:pPr marL="0" indent="0">
              <a:buNone/>
            </a:pPr>
            <a:r>
              <a:rPr lang="en-US" sz="2600" dirty="0">
                <a:solidFill>
                  <a:srgbClr val="000000"/>
                </a:solidFill>
                <a:effectLst/>
                <a:latin typeface="Menlo" panose="020B0609030804020204" pitchFamily="49" charset="0"/>
              </a:rPr>
              <a:t>Help on function sentence in module __main__:</a:t>
            </a:r>
          </a:p>
          <a:p>
            <a:pPr marL="0" indent="0">
              <a:buNone/>
            </a:pPr>
            <a:r>
              <a:rPr lang="en-US" sz="2600" b="1" dirty="0">
                <a:solidFill>
                  <a:srgbClr val="000000"/>
                </a:solidFill>
                <a:effectLst/>
                <a:latin typeface="Menlo" panose="020B0609030804020204" pitchFamily="49" charset="0"/>
              </a:rPr>
              <a:t>sentence</a:t>
            </a:r>
            <a:r>
              <a:rPr lang="en-US" sz="2600" dirty="0">
                <a:solidFill>
                  <a:srgbClr val="000000"/>
                </a:solidFill>
                <a:effectLst/>
                <a:latin typeface="Menlo" panose="020B0609030804020204" pitchFamily="49" charset="0"/>
              </a:rPr>
              <a:t>(w)</a:t>
            </a:r>
          </a:p>
          <a:p>
            <a:pPr marL="0" indent="0">
              <a:buNone/>
            </a:pPr>
            <a:r>
              <a:rPr lang="en-US" sz="2600" dirty="0">
                <a:solidFill>
                  <a:srgbClr val="000000"/>
                </a:solidFill>
                <a:effectLst/>
                <a:latin typeface="Menlo" panose="020B0609030804020204" pitchFamily="49" charset="0"/>
              </a:rPr>
              <a:t>    generate words until punctuation . ! ?</a:t>
            </a:r>
          </a:p>
          <a:p>
            <a:r>
              <a:rPr lang="en-US" dirty="0">
                <a:solidFill>
                  <a:srgbClr val="000000"/>
                </a:solidFill>
                <a:effectLst/>
                <a:latin typeface="Menlo" panose="020B0609030804020204" pitchFamily="49" charset="0"/>
              </a:rPr>
              <a:t>#1: I</a:t>
            </a:r>
          </a:p>
          <a:p>
            <a:pPr marL="0" indent="0">
              <a:buNone/>
            </a:pPr>
            <a:r>
              <a:rPr lang="en-US" sz="2200" dirty="0">
                <a:solidFill>
                  <a:srgbClr val="000000"/>
                </a:solidFill>
                <a:effectLst/>
                <a:latin typeface="Menlo" panose="020B0609030804020204" pitchFamily="49" charset="0"/>
              </a:rPr>
              <a:t>&gt;&gt;&gt; sentence('I')</a:t>
            </a:r>
          </a:p>
          <a:p>
            <a:pPr marL="0" indent="0">
              <a:buNone/>
            </a:pPr>
            <a:r>
              <a:rPr lang="en-US" sz="2200" dirty="0">
                <a:solidFill>
                  <a:srgbClr val="000000"/>
                </a:solidFill>
                <a:effectLst/>
                <a:latin typeface="Menlo" panose="020B0609030804020204" pitchFamily="49" charset="0"/>
              </a:rPr>
              <a:t>[</a:t>
            </a:r>
            <a:r>
              <a:rPr lang="en-US" sz="2200" dirty="0">
                <a:solidFill>
                  <a:schemeClr val="accent2"/>
                </a:solidFill>
                <a:effectLst/>
                <a:latin typeface="Menlo" panose="020B0609030804020204" pitchFamily="49" charset="0"/>
              </a:rPr>
              <a:t>'I', 'had', 'enough', 'to', 'ruminate',</a:t>
            </a:r>
            <a:r>
              <a:rPr lang="en-US" sz="2200" dirty="0">
                <a:solidFill>
                  <a:srgbClr val="000000"/>
                </a:solidFill>
                <a:effectLst/>
                <a:latin typeface="Menlo" panose="020B0609030804020204" pitchFamily="49" charset="0"/>
              </a:rPr>
              <a:t> '.']</a:t>
            </a:r>
          </a:p>
          <a:p>
            <a:pPr marL="0" indent="0">
              <a:buNone/>
            </a:pPr>
            <a:r>
              <a:rPr lang="en-US" sz="2200" dirty="0">
                <a:solidFill>
                  <a:srgbClr val="000000"/>
                </a:solidFill>
                <a:effectLst/>
                <a:latin typeface="Menlo" panose="020B0609030804020204" pitchFamily="49" charset="0"/>
              </a:rPr>
              <a:t>&gt;&gt;&gt; sentence('I')</a:t>
            </a:r>
          </a:p>
          <a:p>
            <a:pPr marL="0" indent="0">
              <a:buNone/>
            </a:pPr>
            <a:r>
              <a:rPr lang="en-US" sz="2200" dirty="0">
                <a:solidFill>
                  <a:srgbClr val="000000"/>
                </a:solidFill>
                <a:effectLst/>
                <a:latin typeface="Menlo" panose="020B0609030804020204" pitchFamily="49" charset="0"/>
              </a:rPr>
              <a:t>['I', 'entreated', </a:t>
            </a:r>
            <a:r>
              <a:rPr lang="en-US" sz="2200" dirty="0">
                <a:solidFill>
                  <a:schemeClr val="accent2"/>
                </a:solidFill>
                <a:effectLst/>
                <a:latin typeface="Menlo" panose="020B0609030804020204" pitchFamily="49" charset="0"/>
              </a:rPr>
              <a:t>'that', 'it', 'IS', 'DISCUSSED', 'AND'</a:t>
            </a:r>
            <a:r>
              <a:rPr lang="en-US" sz="2200" dirty="0">
                <a:solidFill>
                  <a:srgbClr val="000000"/>
                </a:solidFill>
                <a:effectLst/>
                <a:latin typeface="Menlo" panose="020B0609030804020204" pitchFamily="49" charset="0"/>
              </a:rPr>
              <a:t>, '</a:t>
            </a:r>
            <a:r>
              <a:rPr lang="en-US" sz="2200" dirty="0" err="1">
                <a:solidFill>
                  <a:srgbClr val="000000"/>
                </a:solidFill>
                <a:effectLst/>
                <a:latin typeface="Menlo" panose="020B0609030804020204" pitchFamily="49" charset="0"/>
              </a:rPr>
              <a:t>Joram</a:t>
            </a:r>
            <a:r>
              <a:rPr lang="en-US" sz="2200" dirty="0">
                <a:solidFill>
                  <a:srgbClr val="000000"/>
                </a:solidFill>
                <a:effectLst/>
                <a:latin typeface="Menlo" panose="020B0609030804020204" pitchFamily="49" charset="0"/>
              </a:rPr>
              <a:t>', '!']</a:t>
            </a:r>
          </a:p>
        </p:txBody>
      </p:sp>
      <p:sp>
        <p:nvSpPr>
          <p:cNvPr id="4" name="Left Arrow Callout 3">
            <a:extLst>
              <a:ext uri="{FF2B5EF4-FFF2-40B4-BE49-F238E27FC236}">
                <a16:creationId xmlns:a16="http://schemas.microsoft.com/office/drawing/2014/main" id="{61E2C857-D6F2-4AFD-08AF-AB3B4B42D85B}"/>
              </a:ext>
            </a:extLst>
          </p:cNvPr>
          <p:cNvSpPr/>
          <p:nvPr/>
        </p:nvSpPr>
        <p:spPr>
          <a:xfrm>
            <a:off x="8148144" y="4004441"/>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5" name="Left Arrow Callout 4">
            <a:extLst>
              <a:ext uri="{FF2B5EF4-FFF2-40B4-BE49-F238E27FC236}">
                <a16:creationId xmlns:a16="http://schemas.microsoft.com/office/drawing/2014/main" id="{73124456-557E-04D1-24EE-1F94D61132B8}"/>
              </a:ext>
            </a:extLst>
          </p:cNvPr>
          <p:cNvSpPr/>
          <p:nvPr/>
        </p:nvSpPr>
        <p:spPr>
          <a:xfrm>
            <a:off x="10812517" y="5137861"/>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p>
        </p:txBody>
      </p:sp>
    </p:spTree>
    <p:extLst>
      <p:ext uri="{BB962C8B-B14F-4D97-AF65-F5344CB8AC3E}">
        <p14:creationId xmlns:p14="http://schemas.microsoft.com/office/powerpoint/2010/main" val="132046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BFE5-ED50-08E2-DDB7-CE97E8D24793}"/>
              </a:ext>
            </a:extLst>
          </p:cNvPr>
          <p:cNvSpPr>
            <a:spLocks noGrp="1"/>
          </p:cNvSpPr>
          <p:nvPr>
            <p:ph type="title"/>
          </p:nvPr>
        </p:nvSpPr>
        <p:spPr/>
        <p:txBody>
          <a:bodyPr/>
          <a:lstStyle/>
          <a:p>
            <a:r>
              <a:rPr lang="en-US" dirty="0"/>
              <a:t>Homework 8 Review</a:t>
            </a:r>
          </a:p>
        </p:txBody>
      </p:sp>
      <p:sp>
        <p:nvSpPr>
          <p:cNvPr id="3" name="Content Placeholder 2">
            <a:extLst>
              <a:ext uri="{FF2B5EF4-FFF2-40B4-BE49-F238E27FC236}">
                <a16:creationId xmlns:a16="http://schemas.microsoft.com/office/drawing/2014/main" id="{AD54DB84-453C-0205-D06A-D2E878D6033E}"/>
              </a:ext>
            </a:extLst>
          </p:cNvPr>
          <p:cNvSpPr>
            <a:spLocks noGrp="1"/>
          </p:cNvSpPr>
          <p:nvPr>
            <p:ph idx="1"/>
          </p:nvPr>
        </p:nvSpPr>
        <p:spPr>
          <a:xfrm>
            <a:off x="838200" y="1825625"/>
            <a:ext cx="10515600" cy="3796699"/>
          </a:xfrm>
        </p:spPr>
        <p:txBody>
          <a:bodyPr>
            <a:normAutofit fontScale="92500" lnSpcReduction="10000"/>
          </a:bodyPr>
          <a:lstStyle/>
          <a:p>
            <a:r>
              <a:rPr lang="en-US" dirty="0">
                <a:solidFill>
                  <a:srgbClr val="000000"/>
                </a:solidFill>
                <a:effectLst/>
                <a:latin typeface="Menlo" panose="020B0609030804020204" pitchFamily="49" charset="0"/>
              </a:rPr>
              <a:t>#2: The</a:t>
            </a:r>
          </a:p>
          <a:p>
            <a:pPr marL="0" indent="0">
              <a:buNone/>
            </a:pPr>
            <a:r>
              <a:rPr lang="en-US" sz="2200" dirty="0">
                <a:solidFill>
                  <a:srgbClr val="000000"/>
                </a:solidFill>
                <a:effectLst/>
                <a:latin typeface="Menlo" panose="020B0609030804020204" pitchFamily="49" charset="0"/>
              </a:rPr>
              <a:t>&gt;&gt;&gt; sentence('The')</a:t>
            </a:r>
          </a:p>
          <a:p>
            <a:pPr marL="0" indent="0">
              <a:buNone/>
            </a:pPr>
            <a:r>
              <a:rPr lang="en-US" sz="2200" dirty="0">
                <a:solidFill>
                  <a:srgbClr val="000000"/>
                </a:solidFill>
                <a:effectLst/>
                <a:latin typeface="Menlo" panose="020B0609030804020204" pitchFamily="49" charset="0"/>
              </a:rPr>
              <a:t>['The', 'room', ',', 'she', 'took', 'the', 'wall', '--', 'to', 'win', 'anybody', 'was', 'overpowered', 'by', 'no', 'affinity', 'between', 'him', 'all', 'its', 'shapes', 'and', 'whether', 'my', 'mirror', 'with', 'him', ',', 'surely', 'do', 'you', ',', 'by', 'the', 'fear', ',', 'and', 'asked', 'hurriedly', 'thrust', </a:t>
            </a:r>
            <a:r>
              <a:rPr lang="en-US" sz="2200" dirty="0">
                <a:solidFill>
                  <a:schemeClr val="accent2"/>
                </a:solidFill>
                <a:effectLst/>
                <a:latin typeface="Menlo" panose="020B0609030804020204" pitchFamily="49" charset="0"/>
              </a:rPr>
              <a:t>'in', 'making', 'a', 'pigeon-house', 'on', 'account', 'of', 'retreating', 'footsteps'</a:t>
            </a:r>
            <a:r>
              <a:rPr lang="en-US" sz="2200" dirty="0">
                <a:solidFill>
                  <a:srgbClr val="000000"/>
                </a:solidFill>
                <a:effectLst/>
                <a:latin typeface="Menlo" panose="020B0609030804020204" pitchFamily="49" charset="0"/>
              </a:rPr>
              <a:t>, '.']</a:t>
            </a:r>
          </a:p>
          <a:p>
            <a:pPr marL="0" indent="0">
              <a:buNone/>
            </a:pPr>
            <a:r>
              <a:rPr lang="en-US" sz="2200" dirty="0">
                <a:solidFill>
                  <a:srgbClr val="000000"/>
                </a:solidFill>
                <a:effectLst/>
                <a:latin typeface="Menlo" panose="020B0609030804020204" pitchFamily="49" charset="0"/>
              </a:rPr>
              <a:t>&gt;&gt;&gt; sentence('The')</a:t>
            </a:r>
          </a:p>
          <a:p>
            <a:pPr marL="0" indent="0">
              <a:buNone/>
            </a:pPr>
            <a:r>
              <a:rPr lang="en-US" sz="2200" dirty="0">
                <a:solidFill>
                  <a:srgbClr val="000000"/>
                </a:solidFill>
                <a:effectLst/>
                <a:latin typeface="Menlo" panose="020B0609030804020204" pitchFamily="49" charset="0"/>
              </a:rPr>
              <a:t>[</a:t>
            </a:r>
            <a:r>
              <a:rPr lang="en-US" sz="2200" dirty="0">
                <a:solidFill>
                  <a:schemeClr val="accent2"/>
                </a:solidFill>
                <a:effectLst/>
                <a:latin typeface="Menlo" panose="020B0609030804020204" pitchFamily="49" charset="0"/>
              </a:rPr>
              <a:t>'The', 'people', 'may', 'be', 'grateful'</a:t>
            </a:r>
            <a:r>
              <a:rPr lang="en-US" sz="2200" dirty="0">
                <a:solidFill>
                  <a:srgbClr val="000000"/>
                </a:solidFill>
                <a:effectLst/>
                <a:latin typeface="Menlo" panose="020B0609030804020204" pitchFamily="49" charset="0"/>
              </a:rPr>
              <a:t>, 'little', '</a:t>
            </a:r>
            <a:r>
              <a:rPr lang="en-US" sz="2200" dirty="0" err="1">
                <a:solidFill>
                  <a:srgbClr val="000000"/>
                </a:solidFill>
                <a:effectLst/>
                <a:latin typeface="Menlo" panose="020B0609030804020204" pitchFamily="49" charset="0"/>
              </a:rPr>
              <a:t>Em</a:t>
            </a:r>
            <a:r>
              <a:rPr lang="en-US" sz="2200" dirty="0">
                <a:solidFill>
                  <a:srgbClr val="000000"/>
                </a:solidFill>
                <a:effectLst/>
                <a:latin typeface="Menlo" panose="020B0609030804020204" pitchFamily="49" charset="0"/>
              </a:rPr>
              <a:t>', '’', 's', 'life', ',', 'and', 'kiss', 'from', 'attentions', '.']</a:t>
            </a:r>
          </a:p>
        </p:txBody>
      </p:sp>
      <p:sp>
        <p:nvSpPr>
          <p:cNvPr id="4" name="Left Arrow Callout 3">
            <a:extLst>
              <a:ext uri="{FF2B5EF4-FFF2-40B4-BE49-F238E27FC236}">
                <a16:creationId xmlns:a16="http://schemas.microsoft.com/office/drawing/2014/main" id="{9CCF0B9A-E037-E02C-A90B-C3C5CF74807A}"/>
              </a:ext>
            </a:extLst>
          </p:cNvPr>
          <p:cNvSpPr/>
          <p:nvPr/>
        </p:nvSpPr>
        <p:spPr>
          <a:xfrm>
            <a:off x="10717924" y="3024351"/>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5" name="Left Arrow Callout 4">
            <a:extLst>
              <a:ext uri="{FF2B5EF4-FFF2-40B4-BE49-F238E27FC236}">
                <a16:creationId xmlns:a16="http://schemas.microsoft.com/office/drawing/2014/main" id="{7EBCC566-E680-48E3-2A16-83920B041001}"/>
              </a:ext>
            </a:extLst>
          </p:cNvPr>
          <p:cNvSpPr/>
          <p:nvPr/>
        </p:nvSpPr>
        <p:spPr>
          <a:xfrm>
            <a:off x="10717924" y="4542522"/>
            <a:ext cx="1271752" cy="809297"/>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p>
        </p:txBody>
      </p:sp>
    </p:spTree>
    <p:extLst>
      <p:ext uri="{BB962C8B-B14F-4D97-AF65-F5344CB8AC3E}">
        <p14:creationId xmlns:p14="http://schemas.microsoft.com/office/powerpoint/2010/main" val="27005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207</TotalTime>
  <Words>2253</Words>
  <Application>Microsoft Macintosh PowerPoint</Application>
  <PresentationFormat>Widescreen</PresentationFormat>
  <Paragraphs>179</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Times</vt:lpstr>
      <vt:lpstr>Aptos</vt:lpstr>
      <vt:lpstr>Aptos Display</vt:lpstr>
      <vt:lpstr>Arial</vt:lpstr>
      <vt:lpstr>Cambria</vt:lpstr>
      <vt:lpstr>Menlo</vt:lpstr>
      <vt:lpstr>Times New Roman</vt:lpstr>
      <vt:lpstr>Office Theme</vt:lpstr>
      <vt:lpstr>LING 388: Computers and Language</vt:lpstr>
      <vt:lpstr>Today's Topics</vt:lpstr>
      <vt:lpstr>Homework 8 Review</vt:lpstr>
      <vt:lpstr>Homework 8 Review</vt:lpstr>
      <vt:lpstr>3. THE SERIES OF APPROXIMATIONS TO ENGLISH </vt:lpstr>
      <vt:lpstr>How did Shannon do this?</vt:lpstr>
      <vt:lpstr>3. THE SERIES OF APPROXIMATIONS TO ENGLISH </vt:lpstr>
      <vt:lpstr>Homework 8 Review</vt:lpstr>
      <vt:lpstr>Homework 8 Review</vt:lpstr>
      <vt:lpstr>Homework 8 Review</vt:lpstr>
      <vt:lpstr>Homework 8 Review</vt:lpstr>
      <vt:lpstr>Homework 8 Review</vt:lpstr>
      <vt:lpstr>Summary</vt:lpstr>
      <vt:lpstr>How did Shannon do this?</vt:lpstr>
      <vt:lpstr>An aside …</vt:lpstr>
      <vt:lpstr>nltk.trigrams(words)</vt:lpstr>
      <vt:lpstr>nltk.trigrams(words)</vt:lpstr>
      <vt:lpstr>Code Snippet</vt:lpstr>
      <vt:lpstr>nltk.trigrams(words)</vt:lpstr>
      <vt:lpstr>Generate sentences using trigrams</vt:lpstr>
      <vt:lpstr>Generate sentences using trigrams</vt:lpstr>
      <vt:lpstr>Generate sentences using trigrams</vt:lpstr>
      <vt:lpstr>n-grams</vt:lpstr>
      <vt:lpstr>n-grams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 388: Computers and Language</dc:title>
  <dc:creator>sandiway@mac.com</dc:creator>
  <cp:lastModifiedBy>sandiway@mac.com</cp:lastModifiedBy>
  <cp:revision>4</cp:revision>
  <dcterms:created xsi:type="dcterms:W3CDTF">2024-03-29T17:44:57Z</dcterms:created>
  <dcterms:modified xsi:type="dcterms:W3CDTF">2024-04-02T00:34:07Z</dcterms:modified>
</cp:coreProperties>
</file>