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333" r:id="rId3"/>
    <p:sldId id="324" r:id="rId4"/>
    <p:sldId id="323" r:id="rId5"/>
    <p:sldId id="327" r:id="rId6"/>
    <p:sldId id="334" r:id="rId7"/>
    <p:sldId id="326" r:id="rId8"/>
    <p:sldId id="325" r:id="rId9"/>
    <p:sldId id="328" r:id="rId10"/>
    <p:sldId id="329" r:id="rId11"/>
    <p:sldId id="330" r:id="rId12"/>
    <p:sldId id="331" r:id="rId13"/>
    <p:sldId id="332" r:id="rId14"/>
    <p:sldId id="335" r:id="rId15"/>
    <p:sldId id="336" r:id="rId16"/>
    <p:sldId id="337" r:id="rId17"/>
    <p:sldId id="339" r:id="rId18"/>
    <p:sldId id="340" r:id="rId19"/>
    <p:sldId id="342" r:id="rId20"/>
    <p:sldId id="341" r:id="rId21"/>
    <p:sldId id="319" r:id="rId22"/>
    <p:sldId id="320" r:id="rId23"/>
    <p:sldId id="321" r:id="rId24"/>
    <p:sldId id="322" r:id="rId25"/>
    <p:sldId id="26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60"/>
    <p:restoredTop sz="96327"/>
  </p:normalViewPr>
  <p:slideViewPr>
    <p:cSldViewPr snapToGrid="0">
      <p:cViewPr varScale="1">
        <p:scale>
          <a:sx n="119" d="100"/>
          <a:sy n="119" d="100"/>
        </p:scale>
        <p:origin x="224"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9E692-054C-C581-E5D5-583736A16F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B422A3-A7BE-9427-44E7-E160D4C3D9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500E27-4CC5-23C9-945B-CE040134FBAB}"/>
              </a:ext>
            </a:extLst>
          </p:cNvPr>
          <p:cNvSpPr>
            <a:spLocks noGrp="1"/>
          </p:cNvSpPr>
          <p:nvPr>
            <p:ph type="dt" sz="half" idx="10"/>
          </p:nvPr>
        </p:nvSpPr>
        <p:spPr/>
        <p:txBody>
          <a:bodyPr/>
          <a:lstStyle/>
          <a:p>
            <a:fld id="{E2B46A75-EF04-BC45-90E7-7C3D99FB0450}" type="datetimeFigureOut">
              <a:rPr lang="en-US" smtClean="0"/>
              <a:t>3/27/24</a:t>
            </a:fld>
            <a:endParaRPr lang="en-US"/>
          </a:p>
        </p:txBody>
      </p:sp>
      <p:sp>
        <p:nvSpPr>
          <p:cNvPr id="5" name="Footer Placeholder 4">
            <a:extLst>
              <a:ext uri="{FF2B5EF4-FFF2-40B4-BE49-F238E27FC236}">
                <a16:creationId xmlns:a16="http://schemas.microsoft.com/office/drawing/2014/main" id="{87760C7D-75BE-D069-3CE3-5C7F6230B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FDD8C3-E8E3-73EB-FEAE-62A04404F056}"/>
              </a:ext>
            </a:extLst>
          </p:cNvPr>
          <p:cNvSpPr>
            <a:spLocks noGrp="1"/>
          </p:cNvSpPr>
          <p:nvPr>
            <p:ph type="sldNum" sz="quarter" idx="12"/>
          </p:nvPr>
        </p:nvSpPr>
        <p:spPr/>
        <p:txBody>
          <a:bodyPr/>
          <a:lstStyle/>
          <a:p>
            <a:fld id="{C10B0226-ADC7-A04A-9266-D435672F770A}" type="slidenum">
              <a:rPr lang="en-US" smtClean="0"/>
              <a:t>‹#›</a:t>
            </a:fld>
            <a:endParaRPr lang="en-US"/>
          </a:p>
        </p:txBody>
      </p:sp>
    </p:spTree>
    <p:extLst>
      <p:ext uri="{BB962C8B-B14F-4D97-AF65-F5344CB8AC3E}">
        <p14:creationId xmlns:p14="http://schemas.microsoft.com/office/powerpoint/2010/main" val="326702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59C28-282E-D465-67F9-D6EA3C825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1A5F61-10DF-152D-B8A0-F4E6787099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43404-1522-337D-BC00-1A5FBEF98A7F}"/>
              </a:ext>
            </a:extLst>
          </p:cNvPr>
          <p:cNvSpPr>
            <a:spLocks noGrp="1"/>
          </p:cNvSpPr>
          <p:nvPr>
            <p:ph type="dt" sz="half" idx="10"/>
          </p:nvPr>
        </p:nvSpPr>
        <p:spPr/>
        <p:txBody>
          <a:bodyPr/>
          <a:lstStyle/>
          <a:p>
            <a:fld id="{E2B46A75-EF04-BC45-90E7-7C3D99FB0450}" type="datetimeFigureOut">
              <a:rPr lang="en-US" smtClean="0"/>
              <a:t>3/27/24</a:t>
            </a:fld>
            <a:endParaRPr lang="en-US"/>
          </a:p>
        </p:txBody>
      </p:sp>
      <p:sp>
        <p:nvSpPr>
          <p:cNvPr id="5" name="Footer Placeholder 4">
            <a:extLst>
              <a:ext uri="{FF2B5EF4-FFF2-40B4-BE49-F238E27FC236}">
                <a16:creationId xmlns:a16="http://schemas.microsoft.com/office/drawing/2014/main" id="{74D9B729-2036-E54A-4B7E-34A31D378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293E2-1974-9442-494E-3D7B8F3DDD58}"/>
              </a:ext>
            </a:extLst>
          </p:cNvPr>
          <p:cNvSpPr>
            <a:spLocks noGrp="1"/>
          </p:cNvSpPr>
          <p:nvPr>
            <p:ph type="sldNum" sz="quarter" idx="12"/>
          </p:nvPr>
        </p:nvSpPr>
        <p:spPr/>
        <p:txBody>
          <a:bodyPr/>
          <a:lstStyle/>
          <a:p>
            <a:fld id="{C10B0226-ADC7-A04A-9266-D435672F770A}" type="slidenum">
              <a:rPr lang="en-US" smtClean="0"/>
              <a:t>‹#›</a:t>
            </a:fld>
            <a:endParaRPr lang="en-US"/>
          </a:p>
        </p:txBody>
      </p:sp>
    </p:spTree>
    <p:extLst>
      <p:ext uri="{BB962C8B-B14F-4D97-AF65-F5344CB8AC3E}">
        <p14:creationId xmlns:p14="http://schemas.microsoft.com/office/powerpoint/2010/main" val="452438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C249A0-602A-742C-FF42-790F54B26B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C39E86-D7B5-424F-40C3-3DDA887B2E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FC85F-860C-40E0-C75C-2C949513A1B2}"/>
              </a:ext>
            </a:extLst>
          </p:cNvPr>
          <p:cNvSpPr>
            <a:spLocks noGrp="1"/>
          </p:cNvSpPr>
          <p:nvPr>
            <p:ph type="dt" sz="half" idx="10"/>
          </p:nvPr>
        </p:nvSpPr>
        <p:spPr/>
        <p:txBody>
          <a:bodyPr/>
          <a:lstStyle/>
          <a:p>
            <a:fld id="{E2B46A75-EF04-BC45-90E7-7C3D99FB0450}" type="datetimeFigureOut">
              <a:rPr lang="en-US" smtClean="0"/>
              <a:t>3/27/24</a:t>
            </a:fld>
            <a:endParaRPr lang="en-US"/>
          </a:p>
        </p:txBody>
      </p:sp>
      <p:sp>
        <p:nvSpPr>
          <p:cNvPr id="5" name="Footer Placeholder 4">
            <a:extLst>
              <a:ext uri="{FF2B5EF4-FFF2-40B4-BE49-F238E27FC236}">
                <a16:creationId xmlns:a16="http://schemas.microsoft.com/office/drawing/2014/main" id="{C728B6D5-6D66-FAFF-FB8F-B036C6AC1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61AB5-40BC-0CDB-4BC1-E89B89519476}"/>
              </a:ext>
            </a:extLst>
          </p:cNvPr>
          <p:cNvSpPr>
            <a:spLocks noGrp="1"/>
          </p:cNvSpPr>
          <p:nvPr>
            <p:ph type="sldNum" sz="quarter" idx="12"/>
          </p:nvPr>
        </p:nvSpPr>
        <p:spPr/>
        <p:txBody>
          <a:bodyPr/>
          <a:lstStyle/>
          <a:p>
            <a:fld id="{C10B0226-ADC7-A04A-9266-D435672F770A}" type="slidenum">
              <a:rPr lang="en-US" smtClean="0"/>
              <a:t>‹#›</a:t>
            </a:fld>
            <a:endParaRPr lang="en-US"/>
          </a:p>
        </p:txBody>
      </p:sp>
    </p:spTree>
    <p:extLst>
      <p:ext uri="{BB962C8B-B14F-4D97-AF65-F5344CB8AC3E}">
        <p14:creationId xmlns:p14="http://schemas.microsoft.com/office/powerpoint/2010/main" val="2172037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2E918-25FB-EE39-381C-6006B5C7F5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9F3843-96CB-A313-9377-6166C53CBD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600A2-7898-182B-48EE-FDEE2D42DB90}"/>
              </a:ext>
            </a:extLst>
          </p:cNvPr>
          <p:cNvSpPr>
            <a:spLocks noGrp="1"/>
          </p:cNvSpPr>
          <p:nvPr>
            <p:ph type="dt" sz="half" idx="10"/>
          </p:nvPr>
        </p:nvSpPr>
        <p:spPr/>
        <p:txBody>
          <a:bodyPr/>
          <a:lstStyle/>
          <a:p>
            <a:fld id="{E2B46A75-EF04-BC45-90E7-7C3D99FB0450}" type="datetimeFigureOut">
              <a:rPr lang="en-US" smtClean="0"/>
              <a:t>3/27/24</a:t>
            </a:fld>
            <a:endParaRPr lang="en-US"/>
          </a:p>
        </p:txBody>
      </p:sp>
      <p:sp>
        <p:nvSpPr>
          <p:cNvPr id="5" name="Footer Placeholder 4">
            <a:extLst>
              <a:ext uri="{FF2B5EF4-FFF2-40B4-BE49-F238E27FC236}">
                <a16:creationId xmlns:a16="http://schemas.microsoft.com/office/drawing/2014/main" id="{3FD2EDF6-CE48-ED79-1D1C-CD6C8F811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29A58-028A-BA54-27AE-AC5717C08141}"/>
              </a:ext>
            </a:extLst>
          </p:cNvPr>
          <p:cNvSpPr>
            <a:spLocks noGrp="1"/>
          </p:cNvSpPr>
          <p:nvPr>
            <p:ph type="sldNum" sz="quarter" idx="12"/>
          </p:nvPr>
        </p:nvSpPr>
        <p:spPr/>
        <p:txBody>
          <a:bodyPr/>
          <a:lstStyle/>
          <a:p>
            <a:fld id="{C10B0226-ADC7-A04A-9266-D435672F770A}" type="slidenum">
              <a:rPr lang="en-US" smtClean="0"/>
              <a:t>‹#›</a:t>
            </a:fld>
            <a:endParaRPr lang="en-US"/>
          </a:p>
        </p:txBody>
      </p:sp>
    </p:spTree>
    <p:extLst>
      <p:ext uri="{BB962C8B-B14F-4D97-AF65-F5344CB8AC3E}">
        <p14:creationId xmlns:p14="http://schemas.microsoft.com/office/powerpoint/2010/main" val="125104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3E17-F446-CCB8-DA63-EE81189ED5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979FD8-4D34-AE56-1C95-342409BAFB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0E6B09-5769-C834-2C57-A55CEF58600E}"/>
              </a:ext>
            </a:extLst>
          </p:cNvPr>
          <p:cNvSpPr>
            <a:spLocks noGrp="1"/>
          </p:cNvSpPr>
          <p:nvPr>
            <p:ph type="dt" sz="half" idx="10"/>
          </p:nvPr>
        </p:nvSpPr>
        <p:spPr/>
        <p:txBody>
          <a:bodyPr/>
          <a:lstStyle/>
          <a:p>
            <a:fld id="{E2B46A75-EF04-BC45-90E7-7C3D99FB0450}" type="datetimeFigureOut">
              <a:rPr lang="en-US" smtClean="0"/>
              <a:t>3/27/24</a:t>
            </a:fld>
            <a:endParaRPr lang="en-US"/>
          </a:p>
        </p:txBody>
      </p:sp>
      <p:sp>
        <p:nvSpPr>
          <p:cNvPr id="5" name="Footer Placeholder 4">
            <a:extLst>
              <a:ext uri="{FF2B5EF4-FFF2-40B4-BE49-F238E27FC236}">
                <a16:creationId xmlns:a16="http://schemas.microsoft.com/office/drawing/2014/main" id="{7D5C3B4E-D8D0-0F92-45B8-8778E5C25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29D6F-C018-01E8-F5F3-8A23F85E891E}"/>
              </a:ext>
            </a:extLst>
          </p:cNvPr>
          <p:cNvSpPr>
            <a:spLocks noGrp="1"/>
          </p:cNvSpPr>
          <p:nvPr>
            <p:ph type="sldNum" sz="quarter" idx="12"/>
          </p:nvPr>
        </p:nvSpPr>
        <p:spPr/>
        <p:txBody>
          <a:bodyPr/>
          <a:lstStyle/>
          <a:p>
            <a:fld id="{C10B0226-ADC7-A04A-9266-D435672F770A}" type="slidenum">
              <a:rPr lang="en-US" smtClean="0"/>
              <a:t>‹#›</a:t>
            </a:fld>
            <a:endParaRPr lang="en-US"/>
          </a:p>
        </p:txBody>
      </p:sp>
    </p:spTree>
    <p:extLst>
      <p:ext uri="{BB962C8B-B14F-4D97-AF65-F5344CB8AC3E}">
        <p14:creationId xmlns:p14="http://schemas.microsoft.com/office/powerpoint/2010/main" val="2821039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4E8EB-5841-07CF-4370-C3A52228E4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BE80F3-0476-FF21-E1E9-B8F820439B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7B9C37-CC50-52CF-0997-945A945EA3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32B21A-E0C2-1DB7-0E65-D34D52EA5CA6}"/>
              </a:ext>
            </a:extLst>
          </p:cNvPr>
          <p:cNvSpPr>
            <a:spLocks noGrp="1"/>
          </p:cNvSpPr>
          <p:nvPr>
            <p:ph type="dt" sz="half" idx="10"/>
          </p:nvPr>
        </p:nvSpPr>
        <p:spPr/>
        <p:txBody>
          <a:bodyPr/>
          <a:lstStyle/>
          <a:p>
            <a:fld id="{E2B46A75-EF04-BC45-90E7-7C3D99FB0450}" type="datetimeFigureOut">
              <a:rPr lang="en-US" smtClean="0"/>
              <a:t>3/27/24</a:t>
            </a:fld>
            <a:endParaRPr lang="en-US"/>
          </a:p>
        </p:txBody>
      </p:sp>
      <p:sp>
        <p:nvSpPr>
          <p:cNvPr id="6" name="Footer Placeholder 5">
            <a:extLst>
              <a:ext uri="{FF2B5EF4-FFF2-40B4-BE49-F238E27FC236}">
                <a16:creationId xmlns:a16="http://schemas.microsoft.com/office/drawing/2014/main" id="{B7663095-2056-BA22-A532-DE21408106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44CE23-BADE-2C7D-979B-A98E47658C90}"/>
              </a:ext>
            </a:extLst>
          </p:cNvPr>
          <p:cNvSpPr>
            <a:spLocks noGrp="1"/>
          </p:cNvSpPr>
          <p:nvPr>
            <p:ph type="sldNum" sz="quarter" idx="12"/>
          </p:nvPr>
        </p:nvSpPr>
        <p:spPr/>
        <p:txBody>
          <a:bodyPr/>
          <a:lstStyle/>
          <a:p>
            <a:fld id="{C10B0226-ADC7-A04A-9266-D435672F770A}" type="slidenum">
              <a:rPr lang="en-US" smtClean="0"/>
              <a:t>‹#›</a:t>
            </a:fld>
            <a:endParaRPr lang="en-US"/>
          </a:p>
        </p:txBody>
      </p:sp>
    </p:spTree>
    <p:extLst>
      <p:ext uri="{BB962C8B-B14F-4D97-AF65-F5344CB8AC3E}">
        <p14:creationId xmlns:p14="http://schemas.microsoft.com/office/powerpoint/2010/main" val="309545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E702B-4550-C7AA-773A-3F5C4EE20F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58F791-D624-8204-AC23-DFC81F8CAE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0FAA51-7257-1F9C-4DA8-C448598F3C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DA7822-69E4-C38A-CDF1-44D60CC2C3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FB829F-AC37-EC47-F1F0-F2AAA787EA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7A14D4-3653-6EDE-5D83-DBCA559AA18E}"/>
              </a:ext>
            </a:extLst>
          </p:cNvPr>
          <p:cNvSpPr>
            <a:spLocks noGrp="1"/>
          </p:cNvSpPr>
          <p:nvPr>
            <p:ph type="dt" sz="half" idx="10"/>
          </p:nvPr>
        </p:nvSpPr>
        <p:spPr/>
        <p:txBody>
          <a:bodyPr/>
          <a:lstStyle/>
          <a:p>
            <a:fld id="{E2B46A75-EF04-BC45-90E7-7C3D99FB0450}" type="datetimeFigureOut">
              <a:rPr lang="en-US" smtClean="0"/>
              <a:t>3/27/24</a:t>
            </a:fld>
            <a:endParaRPr lang="en-US"/>
          </a:p>
        </p:txBody>
      </p:sp>
      <p:sp>
        <p:nvSpPr>
          <p:cNvPr id="8" name="Footer Placeholder 7">
            <a:extLst>
              <a:ext uri="{FF2B5EF4-FFF2-40B4-BE49-F238E27FC236}">
                <a16:creationId xmlns:a16="http://schemas.microsoft.com/office/drawing/2014/main" id="{C12D45F0-2D6D-8250-D45C-160161CF02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91A588-1758-7CA4-C978-162B046BCFEA}"/>
              </a:ext>
            </a:extLst>
          </p:cNvPr>
          <p:cNvSpPr>
            <a:spLocks noGrp="1"/>
          </p:cNvSpPr>
          <p:nvPr>
            <p:ph type="sldNum" sz="quarter" idx="12"/>
          </p:nvPr>
        </p:nvSpPr>
        <p:spPr/>
        <p:txBody>
          <a:bodyPr/>
          <a:lstStyle/>
          <a:p>
            <a:fld id="{C10B0226-ADC7-A04A-9266-D435672F770A}" type="slidenum">
              <a:rPr lang="en-US" smtClean="0"/>
              <a:t>‹#›</a:t>
            </a:fld>
            <a:endParaRPr lang="en-US"/>
          </a:p>
        </p:txBody>
      </p:sp>
    </p:spTree>
    <p:extLst>
      <p:ext uri="{BB962C8B-B14F-4D97-AF65-F5344CB8AC3E}">
        <p14:creationId xmlns:p14="http://schemas.microsoft.com/office/powerpoint/2010/main" val="271229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AE41E-E21B-3CE7-3FCA-9ECB3D7D7A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12BD64-8B57-287E-07EE-FDF450C15604}"/>
              </a:ext>
            </a:extLst>
          </p:cNvPr>
          <p:cNvSpPr>
            <a:spLocks noGrp="1"/>
          </p:cNvSpPr>
          <p:nvPr>
            <p:ph type="dt" sz="half" idx="10"/>
          </p:nvPr>
        </p:nvSpPr>
        <p:spPr/>
        <p:txBody>
          <a:bodyPr/>
          <a:lstStyle/>
          <a:p>
            <a:fld id="{E2B46A75-EF04-BC45-90E7-7C3D99FB0450}" type="datetimeFigureOut">
              <a:rPr lang="en-US" smtClean="0"/>
              <a:t>3/27/24</a:t>
            </a:fld>
            <a:endParaRPr lang="en-US"/>
          </a:p>
        </p:txBody>
      </p:sp>
      <p:sp>
        <p:nvSpPr>
          <p:cNvPr id="4" name="Footer Placeholder 3">
            <a:extLst>
              <a:ext uri="{FF2B5EF4-FFF2-40B4-BE49-F238E27FC236}">
                <a16:creationId xmlns:a16="http://schemas.microsoft.com/office/drawing/2014/main" id="{EAA0A8C6-289D-74BC-30E0-F2A8342DCE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988474-2915-446A-1C47-B594EC33EA7D}"/>
              </a:ext>
            </a:extLst>
          </p:cNvPr>
          <p:cNvSpPr>
            <a:spLocks noGrp="1"/>
          </p:cNvSpPr>
          <p:nvPr>
            <p:ph type="sldNum" sz="quarter" idx="12"/>
          </p:nvPr>
        </p:nvSpPr>
        <p:spPr/>
        <p:txBody>
          <a:bodyPr/>
          <a:lstStyle/>
          <a:p>
            <a:fld id="{C10B0226-ADC7-A04A-9266-D435672F770A}" type="slidenum">
              <a:rPr lang="en-US" smtClean="0"/>
              <a:t>‹#›</a:t>
            </a:fld>
            <a:endParaRPr lang="en-US"/>
          </a:p>
        </p:txBody>
      </p:sp>
    </p:spTree>
    <p:extLst>
      <p:ext uri="{BB962C8B-B14F-4D97-AF65-F5344CB8AC3E}">
        <p14:creationId xmlns:p14="http://schemas.microsoft.com/office/powerpoint/2010/main" val="275069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1CA07-42AA-AB13-474A-F8CABCF5DE36}"/>
              </a:ext>
            </a:extLst>
          </p:cNvPr>
          <p:cNvSpPr>
            <a:spLocks noGrp="1"/>
          </p:cNvSpPr>
          <p:nvPr>
            <p:ph type="dt" sz="half" idx="10"/>
          </p:nvPr>
        </p:nvSpPr>
        <p:spPr/>
        <p:txBody>
          <a:bodyPr/>
          <a:lstStyle/>
          <a:p>
            <a:fld id="{E2B46A75-EF04-BC45-90E7-7C3D99FB0450}" type="datetimeFigureOut">
              <a:rPr lang="en-US" smtClean="0"/>
              <a:t>3/27/24</a:t>
            </a:fld>
            <a:endParaRPr lang="en-US"/>
          </a:p>
        </p:txBody>
      </p:sp>
      <p:sp>
        <p:nvSpPr>
          <p:cNvPr id="3" name="Footer Placeholder 2">
            <a:extLst>
              <a:ext uri="{FF2B5EF4-FFF2-40B4-BE49-F238E27FC236}">
                <a16:creationId xmlns:a16="http://schemas.microsoft.com/office/drawing/2014/main" id="{9840D7FC-F2A8-DC59-E999-302263E28B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C87E82-F2DA-4A14-D3CC-6E1C4EE0DD8C}"/>
              </a:ext>
            </a:extLst>
          </p:cNvPr>
          <p:cNvSpPr>
            <a:spLocks noGrp="1"/>
          </p:cNvSpPr>
          <p:nvPr>
            <p:ph type="sldNum" sz="quarter" idx="12"/>
          </p:nvPr>
        </p:nvSpPr>
        <p:spPr/>
        <p:txBody>
          <a:bodyPr/>
          <a:lstStyle/>
          <a:p>
            <a:fld id="{C10B0226-ADC7-A04A-9266-D435672F770A}" type="slidenum">
              <a:rPr lang="en-US" smtClean="0"/>
              <a:t>‹#›</a:t>
            </a:fld>
            <a:endParaRPr lang="en-US"/>
          </a:p>
        </p:txBody>
      </p:sp>
    </p:spTree>
    <p:extLst>
      <p:ext uri="{BB962C8B-B14F-4D97-AF65-F5344CB8AC3E}">
        <p14:creationId xmlns:p14="http://schemas.microsoft.com/office/powerpoint/2010/main" val="1986393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F39E8-CD2D-9D3B-D393-3D79195851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35918C-81B1-93F1-A80F-9AAB18CF2D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3FE3FE-46AB-8046-1C59-EC00534F5A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949DB2-F82D-4B29-C452-7B444F48A744}"/>
              </a:ext>
            </a:extLst>
          </p:cNvPr>
          <p:cNvSpPr>
            <a:spLocks noGrp="1"/>
          </p:cNvSpPr>
          <p:nvPr>
            <p:ph type="dt" sz="half" idx="10"/>
          </p:nvPr>
        </p:nvSpPr>
        <p:spPr/>
        <p:txBody>
          <a:bodyPr/>
          <a:lstStyle/>
          <a:p>
            <a:fld id="{E2B46A75-EF04-BC45-90E7-7C3D99FB0450}" type="datetimeFigureOut">
              <a:rPr lang="en-US" smtClean="0"/>
              <a:t>3/27/24</a:t>
            </a:fld>
            <a:endParaRPr lang="en-US"/>
          </a:p>
        </p:txBody>
      </p:sp>
      <p:sp>
        <p:nvSpPr>
          <p:cNvPr id="6" name="Footer Placeholder 5">
            <a:extLst>
              <a:ext uri="{FF2B5EF4-FFF2-40B4-BE49-F238E27FC236}">
                <a16:creationId xmlns:a16="http://schemas.microsoft.com/office/drawing/2014/main" id="{E8C83AD0-459E-E4E8-E599-E15DFFD6E4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2AC76B-8042-072D-2BB0-573DE976FFC1}"/>
              </a:ext>
            </a:extLst>
          </p:cNvPr>
          <p:cNvSpPr>
            <a:spLocks noGrp="1"/>
          </p:cNvSpPr>
          <p:nvPr>
            <p:ph type="sldNum" sz="quarter" idx="12"/>
          </p:nvPr>
        </p:nvSpPr>
        <p:spPr/>
        <p:txBody>
          <a:bodyPr/>
          <a:lstStyle/>
          <a:p>
            <a:fld id="{C10B0226-ADC7-A04A-9266-D435672F770A}" type="slidenum">
              <a:rPr lang="en-US" smtClean="0"/>
              <a:t>‹#›</a:t>
            </a:fld>
            <a:endParaRPr lang="en-US"/>
          </a:p>
        </p:txBody>
      </p:sp>
    </p:spTree>
    <p:extLst>
      <p:ext uri="{BB962C8B-B14F-4D97-AF65-F5344CB8AC3E}">
        <p14:creationId xmlns:p14="http://schemas.microsoft.com/office/powerpoint/2010/main" val="133856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BC2C8-5823-3651-FE3B-218E154196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4C9D7-3A61-CAAD-535B-8A5E22A621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D90A05-86C0-840B-2FD1-9E69C6124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4C159A-C8BB-B343-D02D-1527875F4341}"/>
              </a:ext>
            </a:extLst>
          </p:cNvPr>
          <p:cNvSpPr>
            <a:spLocks noGrp="1"/>
          </p:cNvSpPr>
          <p:nvPr>
            <p:ph type="dt" sz="half" idx="10"/>
          </p:nvPr>
        </p:nvSpPr>
        <p:spPr/>
        <p:txBody>
          <a:bodyPr/>
          <a:lstStyle/>
          <a:p>
            <a:fld id="{E2B46A75-EF04-BC45-90E7-7C3D99FB0450}" type="datetimeFigureOut">
              <a:rPr lang="en-US" smtClean="0"/>
              <a:t>3/27/24</a:t>
            </a:fld>
            <a:endParaRPr lang="en-US"/>
          </a:p>
        </p:txBody>
      </p:sp>
      <p:sp>
        <p:nvSpPr>
          <p:cNvPr id="6" name="Footer Placeholder 5">
            <a:extLst>
              <a:ext uri="{FF2B5EF4-FFF2-40B4-BE49-F238E27FC236}">
                <a16:creationId xmlns:a16="http://schemas.microsoft.com/office/drawing/2014/main" id="{077A4B87-C08A-1802-AABF-93FB098D24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EF938-AC7E-72D4-D0BE-962639D08DB0}"/>
              </a:ext>
            </a:extLst>
          </p:cNvPr>
          <p:cNvSpPr>
            <a:spLocks noGrp="1"/>
          </p:cNvSpPr>
          <p:nvPr>
            <p:ph type="sldNum" sz="quarter" idx="12"/>
          </p:nvPr>
        </p:nvSpPr>
        <p:spPr/>
        <p:txBody>
          <a:bodyPr/>
          <a:lstStyle/>
          <a:p>
            <a:fld id="{C10B0226-ADC7-A04A-9266-D435672F770A}" type="slidenum">
              <a:rPr lang="en-US" smtClean="0"/>
              <a:t>‹#›</a:t>
            </a:fld>
            <a:endParaRPr lang="en-US"/>
          </a:p>
        </p:txBody>
      </p:sp>
    </p:spTree>
    <p:extLst>
      <p:ext uri="{BB962C8B-B14F-4D97-AF65-F5344CB8AC3E}">
        <p14:creationId xmlns:p14="http://schemas.microsoft.com/office/powerpoint/2010/main" val="904485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64144E-0554-C8E3-C416-28E2C72C84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777C6B-3FB7-97FF-7A83-8B7002BE4A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980C00-E1BE-880D-7F94-D452ACD57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B46A75-EF04-BC45-90E7-7C3D99FB0450}" type="datetimeFigureOut">
              <a:rPr lang="en-US" smtClean="0"/>
              <a:t>3/27/24</a:t>
            </a:fld>
            <a:endParaRPr lang="en-US"/>
          </a:p>
        </p:txBody>
      </p:sp>
      <p:sp>
        <p:nvSpPr>
          <p:cNvPr id="5" name="Footer Placeholder 4">
            <a:extLst>
              <a:ext uri="{FF2B5EF4-FFF2-40B4-BE49-F238E27FC236}">
                <a16:creationId xmlns:a16="http://schemas.microsoft.com/office/drawing/2014/main" id="{C0C190E0-33D0-9078-7744-B3BF71E024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BB4C57-08AF-5403-47B0-8E8497BA2E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0B0226-ADC7-A04A-9266-D435672F770A}" type="slidenum">
              <a:rPr lang="en-US" smtClean="0"/>
              <a:t>‹#›</a:t>
            </a:fld>
            <a:endParaRPr lang="en-US"/>
          </a:p>
        </p:txBody>
      </p:sp>
    </p:spTree>
    <p:extLst>
      <p:ext uri="{BB962C8B-B14F-4D97-AF65-F5344CB8AC3E}">
        <p14:creationId xmlns:p14="http://schemas.microsoft.com/office/powerpoint/2010/main" val="1622458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utenberg.org/"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docs.python.org/3/library/random.html#random.choic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Video 13">
            <a:extLst>
              <a:ext uri="{FF2B5EF4-FFF2-40B4-BE49-F238E27FC236}">
                <a16:creationId xmlns:a16="http://schemas.microsoft.com/office/drawing/2014/main" id="{C85656AC-34C0-4150-B0A6-11F280374F5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LING 388: Computers and Language</a:t>
            </a: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Lecture 20</a:t>
            </a:r>
          </a:p>
        </p:txBody>
      </p:sp>
    </p:spTree>
    <p:extLst>
      <p:ext uri="{BB962C8B-B14F-4D97-AF65-F5344CB8AC3E}">
        <p14:creationId xmlns:p14="http://schemas.microsoft.com/office/powerpoint/2010/main" val="81193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mute="1">
                <p:cTn id="12" repeatCount="indefinite" fill="hold" display="0">
                  <p:stCondLst>
                    <p:cond delay="indefinite"/>
                  </p:stCondLst>
                </p:cTn>
                <p:tgtEl>
                  <p:spTgt spid="1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14760-2C45-ABB4-B3A7-9F7140C207E1}"/>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B15660F-3DEA-159F-7C53-A65B230D655A}"/>
              </a:ext>
            </a:extLst>
          </p:cNvPr>
          <p:cNvSpPr>
            <a:spLocks noGrp="1"/>
          </p:cNvSpPr>
          <p:nvPr>
            <p:ph idx="1"/>
          </p:nvPr>
        </p:nvSpPr>
        <p:spPr>
          <a:xfrm>
            <a:off x="838199" y="1825625"/>
            <a:ext cx="10974859" cy="4351338"/>
          </a:xfrm>
        </p:spPr>
        <p:txBody>
          <a:bodyPr>
            <a:normAutofit fontScale="47500" lnSpcReduction="20000"/>
          </a:bodyPr>
          <a:lstStyle/>
          <a:p>
            <a:r>
              <a:rPr lang="en-US" sz="3800" dirty="0" err="1">
                <a:solidFill>
                  <a:srgbClr val="000000"/>
                </a:solidFill>
                <a:effectLst/>
                <a:latin typeface="Menlo" panose="020B0609030804020204" pitchFamily="49" charset="0"/>
              </a:rPr>
              <a:t>nn.txt</a:t>
            </a:r>
            <a:r>
              <a:rPr lang="en-US" sz="3800" dirty="0">
                <a:solidFill>
                  <a:srgbClr val="000000"/>
                </a:solidFill>
                <a:effectLst/>
                <a:latin typeface="Menlo" panose="020B0609030804020204" pitchFamily="49" charset="0"/>
              </a:rPr>
              <a:t> </a:t>
            </a:r>
            <a:r>
              <a:rPr lang="en-US" sz="5900" dirty="0">
                <a:solidFill>
                  <a:srgbClr val="000000"/>
                </a:solidFill>
                <a:effectLst/>
                <a:latin typeface="Aptos" panose="020B0004020202020204" pitchFamily="34" charset="0"/>
                <a:cs typeface="Aparajita" panose="020B0604020202020204" pitchFamily="34" charset="0"/>
              </a:rPr>
              <a:t>is Nicholas Nickleby</a:t>
            </a:r>
            <a:endParaRPr lang="en-US" sz="3800" dirty="0">
              <a:solidFill>
                <a:srgbClr val="000000"/>
              </a:solidFill>
              <a:effectLst/>
              <a:latin typeface="Aptos" panose="020B0004020202020204" pitchFamily="34" charset="0"/>
              <a:cs typeface="Aparajita" panose="020B0604020202020204" pitchFamily="34" charset="0"/>
            </a:endParaRPr>
          </a:p>
          <a:p>
            <a:pPr marL="0" indent="0">
              <a:buNone/>
            </a:pPr>
            <a:r>
              <a:rPr lang="en-US" sz="3300" dirty="0">
                <a:solidFill>
                  <a:srgbClr val="000000"/>
                </a:solidFill>
                <a:effectLst/>
                <a:latin typeface="Menlo" panose="020B0609030804020204" pitchFamily="49" charset="0"/>
              </a:rPr>
              <a:t>python -</a:t>
            </a:r>
            <a:r>
              <a:rPr lang="en-US" sz="3300" dirty="0" err="1">
                <a:solidFill>
                  <a:srgbClr val="000000"/>
                </a:solidFill>
                <a:effectLst/>
                <a:latin typeface="Menlo" panose="020B0609030804020204" pitchFamily="49" charset="0"/>
              </a:rPr>
              <a:t>i</a:t>
            </a:r>
            <a:r>
              <a:rPr lang="en-US" sz="3300" dirty="0">
                <a:solidFill>
                  <a:srgbClr val="000000"/>
                </a:solidFill>
                <a:effectLst/>
                <a:latin typeface="Menlo" panose="020B0609030804020204" pitchFamily="49" charset="0"/>
              </a:rPr>
              <a:t> </a:t>
            </a:r>
            <a:r>
              <a:rPr lang="en-US" sz="3300" dirty="0" err="1">
                <a:solidFill>
                  <a:srgbClr val="000000"/>
                </a:solidFill>
                <a:effectLst/>
                <a:latin typeface="Menlo" panose="020B0609030804020204" pitchFamily="49" charset="0"/>
              </a:rPr>
              <a:t>randomtext.py</a:t>
            </a:r>
            <a:endParaRPr lang="en-US" sz="3300" dirty="0">
              <a:solidFill>
                <a:srgbClr val="000000"/>
              </a:solidFill>
              <a:effectLst/>
              <a:latin typeface="Menlo" panose="020B0609030804020204" pitchFamily="49" charset="0"/>
            </a:endParaRPr>
          </a:p>
          <a:p>
            <a:pPr marL="0" indent="0">
              <a:buNone/>
            </a:pPr>
            <a:r>
              <a:rPr lang="en-US" sz="3300" dirty="0">
                <a:solidFill>
                  <a:srgbClr val="000000"/>
                </a:solidFill>
                <a:effectLst/>
                <a:latin typeface="Menlo" panose="020B0609030804020204" pitchFamily="49" charset="0"/>
              </a:rPr>
              <a:t>&gt;&gt;&gt; raw = open('</a:t>
            </a:r>
            <a:r>
              <a:rPr lang="en-US" sz="3300" dirty="0" err="1">
                <a:solidFill>
                  <a:srgbClr val="000000"/>
                </a:solidFill>
                <a:effectLst/>
                <a:latin typeface="Menlo" panose="020B0609030804020204" pitchFamily="49" charset="0"/>
              </a:rPr>
              <a:t>nn.txt</a:t>
            </a:r>
            <a:r>
              <a:rPr lang="en-US" sz="3300" dirty="0">
                <a:solidFill>
                  <a:srgbClr val="000000"/>
                </a:solidFill>
                <a:effectLst/>
                <a:latin typeface="Menlo" panose="020B0609030804020204" pitchFamily="49" charset="0"/>
              </a:rPr>
              <a:t>').read()</a:t>
            </a:r>
          </a:p>
          <a:p>
            <a:pPr marL="0" indent="0">
              <a:buNone/>
            </a:pPr>
            <a:r>
              <a:rPr lang="en-US" sz="3300" dirty="0">
                <a:solidFill>
                  <a:srgbClr val="000000"/>
                </a:solidFill>
                <a:effectLst/>
                <a:latin typeface="Menlo" panose="020B0609030804020204" pitchFamily="49" charset="0"/>
              </a:rPr>
              <a:t>&gt;&gt;&gt; words = </a:t>
            </a:r>
            <a:r>
              <a:rPr lang="en-US" sz="3300" dirty="0" err="1">
                <a:solidFill>
                  <a:srgbClr val="000000"/>
                </a:solidFill>
                <a:effectLst/>
                <a:latin typeface="Menlo" panose="020B0609030804020204" pitchFamily="49" charset="0"/>
              </a:rPr>
              <a:t>nltk.word_tokenize</a:t>
            </a:r>
            <a:r>
              <a:rPr lang="en-US" sz="3300" dirty="0">
                <a:solidFill>
                  <a:srgbClr val="000000"/>
                </a:solidFill>
                <a:effectLst/>
                <a:latin typeface="Menlo" panose="020B0609030804020204" pitchFamily="49" charset="0"/>
              </a:rPr>
              <a:t>(raw)</a:t>
            </a:r>
          </a:p>
          <a:p>
            <a:pPr marL="0" indent="0">
              <a:buNone/>
            </a:pPr>
            <a:r>
              <a:rPr lang="en-US" sz="3300" dirty="0">
                <a:solidFill>
                  <a:srgbClr val="000000"/>
                </a:solidFill>
                <a:effectLst/>
                <a:latin typeface="Menlo" panose="020B0609030804020204" pitchFamily="49" charset="0"/>
              </a:rPr>
              <a:t>&gt;&gt;&gt; </a:t>
            </a:r>
            <a:r>
              <a:rPr lang="en-US" sz="3300" dirty="0" err="1">
                <a:solidFill>
                  <a:srgbClr val="000000"/>
                </a:solidFill>
                <a:effectLst/>
                <a:latin typeface="Menlo" panose="020B0609030804020204" pitchFamily="49" charset="0"/>
              </a:rPr>
              <a:t>cfd</a:t>
            </a:r>
            <a:r>
              <a:rPr lang="en-US" sz="3300" dirty="0">
                <a:solidFill>
                  <a:srgbClr val="000000"/>
                </a:solidFill>
                <a:effectLst/>
                <a:latin typeface="Menlo" panose="020B0609030804020204" pitchFamily="49" charset="0"/>
              </a:rPr>
              <a:t> = </a:t>
            </a:r>
            <a:r>
              <a:rPr lang="en-US" sz="3300" dirty="0" err="1">
                <a:solidFill>
                  <a:srgbClr val="000000"/>
                </a:solidFill>
                <a:effectLst/>
                <a:latin typeface="Menlo" panose="020B0609030804020204" pitchFamily="49" charset="0"/>
              </a:rPr>
              <a:t>nltk.ConditionalFreqDist</a:t>
            </a:r>
            <a:r>
              <a:rPr lang="en-US" sz="3300" dirty="0">
                <a:solidFill>
                  <a:srgbClr val="000000"/>
                </a:solidFill>
                <a:effectLst/>
                <a:latin typeface="Menlo" panose="020B0609030804020204" pitchFamily="49" charset="0"/>
              </a:rPr>
              <a:t>(</a:t>
            </a:r>
            <a:r>
              <a:rPr lang="en-US" sz="3300" dirty="0" err="1">
                <a:solidFill>
                  <a:srgbClr val="000000"/>
                </a:solidFill>
                <a:effectLst/>
                <a:latin typeface="Menlo" panose="020B0609030804020204" pitchFamily="49" charset="0"/>
              </a:rPr>
              <a:t>nltk.bigrams</a:t>
            </a:r>
            <a:r>
              <a:rPr lang="en-US" sz="3300" dirty="0">
                <a:solidFill>
                  <a:srgbClr val="000000"/>
                </a:solidFill>
                <a:effectLst/>
                <a:latin typeface="Menlo" panose="020B0609030804020204" pitchFamily="49" charset="0"/>
              </a:rPr>
              <a:t>(words))</a:t>
            </a:r>
          </a:p>
          <a:p>
            <a:pPr marL="0" indent="0">
              <a:buNone/>
            </a:pPr>
            <a:r>
              <a:rPr lang="en-US" sz="3300" dirty="0">
                <a:solidFill>
                  <a:srgbClr val="000000"/>
                </a:solidFill>
                <a:effectLst/>
                <a:latin typeface="Menlo" panose="020B0609030804020204" pitchFamily="49" charset="0"/>
              </a:rPr>
              <a:t>&gt;&gt;&gt; sentence('The')</a:t>
            </a:r>
          </a:p>
          <a:p>
            <a:pPr marL="0" indent="0">
              <a:buNone/>
            </a:pPr>
            <a:r>
              <a:rPr lang="en-US" sz="3300" dirty="0">
                <a:solidFill>
                  <a:srgbClr val="000000"/>
                </a:solidFill>
                <a:effectLst/>
                <a:latin typeface="Menlo" panose="020B0609030804020204" pitchFamily="49" charset="0"/>
              </a:rPr>
              <a:t>['The', 'time', 'to', 'be', 'sike', '</a:t>
            </a:r>
            <a:r>
              <a:rPr lang="en-US" sz="3300" dirty="0" err="1">
                <a:solidFill>
                  <a:srgbClr val="000000"/>
                </a:solidFill>
                <a:effectLst/>
                <a:latin typeface="Menlo" panose="020B0609030804020204" pitchFamily="49" charset="0"/>
              </a:rPr>
              <a:t>scoondrels</a:t>
            </a:r>
            <a:r>
              <a:rPr lang="en-US" sz="3300" dirty="0">
                <a:solidFill>
                  <a:srgbClr val="000000"/>
                </a:solidFill>
                <a:effectLst/>
                <a:latin typeface="Menlo" panose="020B0609030804020204" pitchFamily="49" charset="0"/>
              </a:rPr>
              <a:t>', 'while', 'he', 'took', 'no', 'more', 'the', 'proposed', ',', 'that', 'after', 'a', 'great', 'Joint', 'Stock', 'Company', '.']</a:t>
            </a:r>
          </a:p>
          <a:p>
            <a:pPr marL="0" indent="0">
              <a:buNone/>
            </a:pPr>
            <a:r>
              <a:rPr lang="en-US" sz="3300" dirty="0">
                <a:solidFill>
                  <a:srgbClr val="000000"/>
                </a:solidFill>
                <a:effectLst/>
                <a:latin typeface="Menlo" panose="020B0609030804020204" pitchFamily="49" charset="0"/>
              </a:rPr>
              <a:t>&gt;&gt;&gt; sentence('The')</a:t>
            </a:r>
          </a:p>
          <a:p>
            <a:pPr marL="0" indent="0">
              <a:buNone/>
            </a:pPr>
            <a:r>
              <a:rPr lang="en-US" sz="3300" dirty="0">
                <a:solidFill>
                  <a:srgbClr val="000000"/>
                </a:solidFill>
                <a:effectLst/>
                <a:latin typeface="Menlo" panose="020B0609030804020204" pitchFamily="49" charset="0"/>
              </a:rPr>
              <a:t>['The', 'two', 'other', '!']</a:t>
            </a:r>
          </a:p>
          <a:p>
            <a:pPr marL="0" indent="0">
              <a:buNone/>
            </a:pPr>
            <a:r>
              <a:rPr lang="en-US" sz="3300" dirty="0">
                <a:solidFill>
                  <a:srgbClr val="000000"/>
                </a:solidFill>
                <a:effectLst/>
                <a:latin typeface="Menlo" panose="020B0609030804020204" pitchFamily="49" charset="0"/>
              </a:rPr>
              <a:t>&gt;&gt;&gt; sentence('The')</a:t>
            </a:r>
          </a:p>
          <a:p>
            <a:pPr marL="0" indent="0">
              <a:buNone/>
            </a:pPr>
            <a:r>
              <a:rPr lang="en-US" sz="3300" dirty="0">
                <a:solidFill>
                  <a:srgbClr val="000000"/>
                </a:solidFill>
                <a:effectLst/>
                <a:latin typeface="Menlo" panose="020B0609030804020204" pitchFamily="49" charset="0"/>
              </a:rPr>
              <a:t>['The', 'wretched', ',', 'and', 'disorder', ',', "'don't", 'talk', 'in', 'tears', ',', 'that', 'I', 'am', 'aware', 'of', 'the', 'most', 'convenient', 'toothpicks', '.']</a:t>
            </a:r>
          </a:p>
        </p:txBody>
      </p:sp>
    </p:spTree>
    <p:extLst>
      <p:ext uri="{BB962C8B-B14F-4D97-AF65-F5344CB8AC3E}">
        <p14:creationId xmlns:p14="http://schemas.microsoft.com/office/powerpoint/2010/main" val="1778534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05E6B-417F-91DF-6636-EB91AC3BCCB1}"/>
              </a:ext>
            </a:extLst>
          </p:cNvPr>
          <p:cNvSpPr>
            <a:spLocks noGrp="1"/>
          </p:cNvSpPr>
          <p:nvPr>
            <p:ph type="title"/>
          </p:nvPr>
        </p:nvSpPr>
        <p:spPr/>
        <p:txBody>
          <a:bodyPr/>
          <a:lstStyle/>
          <a:p>
            <a:r>
              <a:rPr lang="en-US" dirty="0"/>
              <a:t>Homework 8</a:t>
            </a:r>
          </a:p>
        </p:txBody>
      </p:sp>
      <p:sp>
        <p:nvSpPr>
          <p:cNvPr id="3" name="Content Placeholder 2">
            <a:extLst>
              <a:ext uri="{FF2B5EF4-FFF2-40B4-BE49-F238E27FC236}">
                <a16:creationId xmlns:a16="http://schemas.microsoft.com/office/drawing/2014/main" id="{46F8E7F7-3B8F-BCDC-9E2B-7D2A07F81D77}"/>
              </a:ext>
            </a:extLst>
          </p:cNvPr>
          <p:cNvSpPr>
            <a:spLocks noGrp="1"/>
          </p:cNvSpPr>
          <p:nvPr>
            <p:ph idx="1"/>
          </p:nvPr>
        </p:nvSpPr>
        <p:spPr>
          <a:xfrm>
            <a:off x="838200" y="1825625"/>
            <a:ext cx="10515600" cy="719867"/>
          </a:xfrm>
        </p:spPr>
        <p:txBody>
          <a:bodyPr>
            <a:normAutofit fontScale="85000" lnSpcReduction="20000"/>
          </a:bodyPr>
          <a:lstStyle/>
          <a:p>
            <a:r>
              <a:rPr lang="en-US" sz="2600" dirty="0">
                <a:hlinkClick r:id="rId2"/>
              </a:rPr>
              <a:t>https://www.gutenberg.org</a:t>
            </a:r>
            <a:endParaRPr lang="en-US" sz="2600" dirty="0"/>
          </a:p>
          <a:p>
            <a:r>
              <a:rPr lang="en-US" dirty="0"/>
              <a:t>After Homework 7 you have the text of:</a:t>
            </a:r>
          </a:p>
          <a:p>
            <a:pPr lvl="1"/>
            <a:endParaRPr lang="en-US" dirty="0"/>
          </a:p>
        </p:txBody>
      </p:sp>
      <p:pic>
        <p:nvPicPr>
          <p:cNvPr id="4" name="Content Placeholder 4" descr="A screenshot of a book&#10;&#10;Description automatically generated">
            <a:extLst>
              <a:ext uri="{FF2B5EF4-FFF2-40B4-BE49-F238E27FC236}">
                <a16:creationId xmlns:a16="http://schemas.microsoft.com/office/drawing/2014/main" id="{CDF50DFB-CD2D-24E3-077D-9EB8ABF49C5D}"/>
              </a:ext>
            </a:extLst>
          </p:cNvPr>
          <p:cNvPicPr>
            <a:picLocks noChangeAspect="1"/>
          </p:cNvPicPr>
          <p:nvPr/>
        </p:nvPicPr>
        <p:blipFill rotWithShape="1">
          <a:blip r:embed="rId3"/>
          <a:srcRect t="13016" r="50000" b="8328"/>
          <a:stretch/>
        </p:blipFill>
        <p:spPr>
          <a:xfrm>
            <a:off x="1073166" y="2656704"/>
            <a:ext cx="2979850" cy="2245932"/>
          </a:xfrm>
          <a:prstGeom prst="rect">
            <a:avLst/>
          </a:prstGeom>
          <a:ln>
            <a:solidFill>
              <a:schemeClr val="tx1"/>
            </a:solidFill>
          </a:ln>
        </p:spPr>
      </p:pic>
      <p:pic>
        <p:nvPicPr>
          <p:cNvPr id="5" name="Content Placeholder 4" descr="A screenshot of a book&#10;&#10;Description automatically generated">
            <a:extLst>
              <a:ext uri="{FF2B5EF4-FFF2-40B4-BE49-F238E27FC236}">
                <a16:creationId xmlns:a16="http://schemas.microsoft.com/office/drawing/2014/main" id="{8E9A1BDA-D152-7DF6-C157-9B1580965983}"/>
              </a:ext>
            </a:extLst>
          </p:cNvPr>
          <p:cNvPicPr>
            <a:picLocks noChangeAspect="1"/>
          </p:cNvPicPr>
          <p:nvPr/>
        </p:nvPicPr>
        <p:blipFill rotWithShape="1">
          <a:blip r:embed="rId4"/>
          <a:srcRect r="50000"/>
          <a:stretch/>
        </p:blipFill>
        <p:spPr>
          <a:xfrm>
            <a:off x="4187744" y="2655716"/>
            <a:ext cx="2997025" cy="2245933"/>
          </a:xfrm>
          <a:prstGeom prst="rect">
            <a:avLst/>
          </a:prstGeom>
          <a:ln>
            <a:solidFill>
              <a:schemeClr val="tx1"/>
            </a:solidFill>
          </a:ln>
        </p:spPr>
      </p:pic>
      <p:pic>
        <p:nvPicPr>
          <p:cNvPr id="7" name="Picture 6" descr="A screenshot of a book&#10;&#10;Description automatically generated">
            <a:extLst>
              <a:ext uri="{FF2B5EF4-FFF2-40B4-BE49-F238E27FC236}">
                <a16:creationId xmlns:a16="http://schemas.microsoft.com/office/drawing/2014/main" id="{E40998E6-FE3F-C4F5-5A27-0AA634D07169}"/>
              </a:ext>
            </a:extLst>
          </p:cNvPr>
          <p:cNvPicPr>
            <a:picLocks noChangeAspect="1"/>
          </p:cNvPicPr>
          <p:nvPr/>
        </p:nvPicPr>
        <p:blipFill rotWithShape="1">
          <a:blip r:embed="rId5"/>
          <a:srcRect r="41581"/>
          <a:stretch/>
        </p:blipFill>
        <p:spPr>
          <a:xfrm>
            <a:off x="7319497" y="2655718"/>
            <a:ext cx="3257887" cy="2232888"/>
          </a:xfrm>
          <a:prstGeom prst="rect">
            <a:avLst/>
          </a:prstGeom>
          <a:ln>
            <a:solidFill>
              <a:schemeClr val="tx1"/>
            </a:solidFill>
          </a:ln>
        </p:spPr>
      </p:pic>
      <p:sp>
        <p:nvSpPr>
          <p:cNvPr id="9" name="TextBox 8">
            <a:extLst>
              <a:ext uri="{FF2B5EF4-FFF2-40B4-BE49-F238E27FC236}">
                <a16:creationId xmlns:a16="http://schemas.microsoft.com/office/drawing/2014/main" id="{C5FEF9E0-1EF7-0C15-ABA2-A6D5BA852BEB}"/>
              </a:ext>
            </a:extLst>
          </p:cNvPr>
          <p:cNvSpPr txBox="1"/>
          <p:nvPr/>
        </p:nvSpPr>
        <p:spPr>
          <a:xfrm>
            <a:off x="1073166" y="5011873"/>
            <a:ext cx="2979850" cy="369332"/>
          </a:xfrm>
          <a:prstGeom prst="rect">
            <a:avLst/>
          </a:prstGeom>
          <a:noFill/>
        </p:spPr>
        <p:txBody>
          <a:bodyPr wrap="square">
            <a:spAutoFit/>
          </a:bodyPr>
          <a:lstStyle/>
          <a:p>
            <a:r>
              <a:rPr lang="en-US" dirty="0">
                <a:latin typeface="Menlo" panose="020B0609030804020204" pitchFamily="49" charset="0"/>
                <a:ea typeface="Menlo" panose="020B0609030804020204" pitchFamily="49" charset="0"/>
                <a:cs typeface="Menlo" panose="020B0609030804020204" pitchFamily="49" charset="0"/>
              </a:rPr>
              <a:t>words: 396,970</a:t>
            </a:r>
          </a:p>
        </p:txBody>
      </p:sp>
      <p:sp>
        <p:nvSpPr>
          <p:cNvPr id="11" name="TextBox 10">
            <a:extLst>
              <a:ext uri="{FF2B5EF4-FFF2-40B4-BE49-F238E27FC236}">
                <a16:creationId xmlns:a16="http://schemas.microsoft.com/office/drawing/2014/main" id="{9DD8395F-2088-85CD-5B8D-D0AAD3A159F9}"/>
              </a:ext>
            </a:extLst>
          </p:cNvPr>
          <p:cNvSpPr txBox="1"/>
          <p:nvPr/>
        </p:nvSpPr>
        <p:spPr>
          <a:xfrm>
            <a:off x="4187744" y="5017366"/>
            <a:ext cx="2237770" cy="369332"/>
          </a:xfrm>
          <a:prstGeom prst="rect">
            <a:avLst/>
          </a:prstGeom>
          <a:noFill/>
        </p:spPr>
        <p:txBody>
          <a:bodyPr wrap="square">
            <a:spAutoFit/>
          </a:bodyPr>
          <a:lstStyle/>
          <a:p>
            <a:r>
              <a:rPr lang="en-US" dirty="0">
                <a:latin typeface="Menlo" panose="020B0609030804020204" pitchFamily="49" charset="0"/>
                <a:ea typeface="Menlo" panose="020B0609030804020204" pitchFamily="49" charset="0"/>
                <a:cs typeface="Menlo" panose="020B0609030804020204" pitchFamily="49" charset="0"/>
              </a:rPr>
              <a:t>words: 443,615</a:t>
            </a:r>
          </a:p>
        </p:txBody>
      </p:sp>
      <p:sp>
        <p:nvSpPr>
          <p:cNvPr id="12" name="TextBox 11">
            <a:extLst>
              <a:ext uri="{FF2B5EF4-FFF2-40B4-BE49-F238E27FC236}">
                <a16:creationId xmlns:a16="http://schemas.microsoft.com/office/drawing/2014/main" id="{A6E697C6-AC99-91FF-3249-917180F91068}"/>
              </a:ext>
            </a:extLst>
          </p:cNvPr>
          <p:cNvSpPr txBox="1"/>
          <p:nvPr/>
        </p:nvSpPr>
        <p:spPr>
          <a:xfrm>
            <a:off x="7319497" y="5015144"/>
            <a:ext cx="2237770" cy="369332"/>
          </a:xfrm>
          <a:prstGeom prst="rect">
            <a:avLst/>
          </a:prstGeom>
          <a:noFill/>
        </p:spPr>
        <p:txBody>
          <a:bodyPr wrap="square">
            <a:spAutoFit/>
          </a:bodyPr>
          <a:lstStyle/>
          <a:p>
            <a:r>
              <a:rPr lang="en-US" dirty="0">
                <a:latin typeface="Menlo" panose="020B0609030804020204" pitchFamily="49" charset="0"/>
                <a:ea typeface="Menlo" panose="020B0609030804020204" pitchFamily="49" charset="0"/>
                <a:cs typeface="Menlo" panose="020B0609030804020204" pitchFamily="49" charset="0"/>
              </a:rPr>
              <a:t>words: 199,836</a:t>
            </a:r>
          </a:p>
        </p:txBody>
      </p:sp>
      <p:sp>
        <p:nvSpPr>
          <p:cNvPr id="13" name="Up Arrow Callout 12">
            <a:extLst>
              <a:ext uri="{FF2B5EF4-FFF2-40B4-BE49-F238E27FC236}">
                <a16:creationId xmlns:a16="http://schemas.microsoft.com/office/drawing/2014/main" id="{BCC95F4F-AA32-F4AD-6378-2F483F0E6008}"/>
              </a:ext>
            </a:extLst>
          </p:cNvPr>
          <p:cNvSpPr/>
          <p:nvPr/>
        </p:nvSpPr>
        <p:spPr>
          <a:xfrm>
            <a:off x="3385840" y="5381205"/>
            <a:ext cx="5420320" cy="1143600"/>
          </a:xfrm>
          <a:prstGeom prst="upArrowCallou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400" dirty="0"/>
              <a:t>About 1 million words!</a:t>
            </a:r>
          </a:p>
          <a:p>
            <a:pPr algn="ctr"/>
            <a:r>
              <a:rPr lang="en-US" sz="1600" dirty="0"/>
              <a:t>(</a:t>
            </a:r>
            <a:r>
              <a:rPr lang="en-US" sz="1600" i="1" dirty="0"/>
              <a:t>after editing out Gutenberg preamble + postscript</a:t>
            </a:r>
            <a:r>
              <a:rPr lang="en-US" sz="1600" dirty="0"/>
              <a:t>)</a:t>
            </a:r>
          </a:p>
        </p:txBody>
      </p:sp>
    </p:spTree>
    <p:extLst>
      <p:ext uri="{BB962C8B-B14F-4D97-AF65-F5344CB8AC3E}">
        <p14:creationId xmlns:p14="http://schemas.microsoft.com/office/powerpoint/2010/main" val="310347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8D88A8-C18C-8391-F0AF-835BBE78BDC5}"/>
              </a:ext>
            </a:extLst>
          </p:cNvPr>
          <p:cNvSpPr>
            <a:spLocks noGrp="1"/>
          </p:cNvSpPr>
          <p:nvPr>
            <p:ph type="title"/>
          </p:nvPr>
        </p:nvSpPr>
        <p:spPr>
          <a:xfrm>
            <a:off x="838199" y="548464"/>
            <a:ext cx="3807187" cy="2228074"/>
          </a:xfrm>
        </p:spPr>
        <p:txBody>
          <a:bodyPr>
            <a:normAutofit/>
          </a:bodyPr>
          <a:lstStyle/>
          <a:p>
            <a:r>
              <a:rPr lang="en-US" sz="4000"/>
              <a:t>Homework 8</a:t>
            </a:r>
          </a:p>
        </p:txBody>
      </p:sp>
      <p:sp>
        <p:nvSpPr>
          <p:cNvPr id="3" name="Content Placeholder 2">
            <a:extLst>
              <a:ext uri="{FF2B5EF4-FFF2-40B4-BE49-F238E27FC236}">
                <a16:creationId xmlns:a16="http://schemas.microsoft.com/office/drawing/2014/main" id="{27BE08E0-4B97-94D2-AE31-BFFFBD6381EF}"/>
              </a:ext>
            </a:extLst>
          </p:cNvPr>
          <p:cNvSpPr>
            <a:spLocks noGrp="1"/>
          </p:cNvSpPr>
          <p:nvPr>
            <p:ph idx="1"/>
          </p:nvPr>
        </p:nvSpPr>
        <p:spPr>
          <a:xfrm>
            <a:off x="838201" y="2962279"/>
            <a:ext cx="3799425" cy="3143241"/>
          </a:xfrm>
        </p:spPr>
        <p:txBody>
          <a:bodyPr>
            <a:normAutofit/>
          </a:bodyPr>
          <a:lstStyle/>
          <a:p>
            <a:r>
              <a:rPr lang="en-US" dirty="0"/>
              <a:t>Charles Dickens was a most prolific writer</a:t>
            </a:r>
          </a:p>
        </p:txBody>
      </p:sp>
      <p:pic>
        <p:nvPicPr>
          <p:cNvPr id="4" name="Picture 3" descr="A screenshot of a book&#10;&#10;Description automatically generated">
            <a:extLst>
              <a:ext uri="{FF2B5EF4-FFF2-40B4-BE49-F238E27FC236}">
                <a16:creationId xmlns:a16="http://schemas.microsoft.com/office/drawing/2014/main" id="{D9E50DCB-A0C2-9AAC-A73F-A20DB93F24EC}"/>
              </a:ext>
            </a:extLst>
          </p:cNvPr>
          <p:cNvPicPr>
            <a:picLocks noChangeAspect="1"/>
          </p:cNvPicPr>
          <p:nvPr/>
        </p:nvPicPr>
        <p:blipFill rotWithShape="1">
          <a:blip r:embed="rId2"/>
          <a:srcRect t="7"/>
          <a:stretch/>
        </p:blipFill>
        <p:spPr>
          <a:xfrm>
            <a:off x="5009505" y="10"/>
            <a:ext cx="7182495" cy="6857990"/>
          </a:xfrm>
          <a:prstGeom prst="rect">
            <a:avLst/>
          </a:prstGeom>
          <a:effectLst/>
        </p:spPr>
      </p:pic>
    </p:spTree>
    <p:extLst>
      <p:ext uri="{BB962C8B-B14F-4D97-AF65-F5344CB8AC3E}">
        <p14:creationId xmlns:p14="http://schemas.microsoft.com/office/powerpoint/2010/main" val="1892521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A81C5-F874-AD48-4802-584714C2AA8D}"/>
              </a:ext>
            </a:extLst>
          </p:cNvPr>
          <p:cNvSpPr>
            <a:spLocks noGrp="1"/>
          </p:cNvSpPr>
          <p:nvPr>
            <p:ph type="title"/>
          </p:nvPr>
        </p:nvSpPr>
        <p:spPr/>
        <p:txBody>
          <a:bodyPr/>
          <a:lstStyle/>
          <a:p>
            <a:r>
              <a:rPr lang="en-US" dirty="0"/>
              <a:t>Homework 8</a:t>
            </a:r>
          </a:p>
        </p:txBody>
      </p:sp>
      <p:sp>
        <p:nvSpPr>
          <p:cNvPr id="3" name="Content Placeholder 2">
            <a:extLst>
              <a:ext uri="{FF2B5EF4-FFF2-40B4-BE49-F238E27FC236}">
                <a16:creationId xmlns:a16="http://schemas.microsoft.com/office/drawing/2014/main" id="{54CD12CB-D6C9-F319-FE76-0E1DF992D9D6}"/>
              </a:ext>
            </a:extLst>
          </p:cNvPr>
          <p:cNvSpPr>
            <a:spLocks noGrp="1"/>
          </p:cNvSpPr>
          <p:nvPr>
            <p:ph idx="1"/>
          </p:nvPr>
        </p:nvSpPr>
        <p:spPr>
          <a:xfrm>
            <a:off x="838200" y="1850339"/>
            <a:ext cx="10515600" cy="4351338"/>
          </a:xfrm>
        </p:spPr>
        <p:txBody>
          <a:bodyPr>
            <a:normAutofit fontScale="92500"/>
          </a:bodyPr>
          <a:lstStyle/>
          <a:p>
            <a:r>
              <a:rPr lang="en-US" sz="3200" dirty="0"/>
              <a:t>Step 1: concatenate all three books into a million word corpus.</a:t>
            </a:r>
          </a:p>
          <a:p>
            <a:pPr lvl="1"/>
            <a:r>
              <a:rPr lang="en-US" sz="2800" dirty="0"/>
              <a:t>do it manually or inside python as follows:</a:t>
            </a:r>
          </a:p>
          <a:p>
            <a:pPr lvl="2"/>
            <a:r>
              <a:rPr lang="en-US" dirty="0">
                <a:solidFill>
                  <a:srgbClr val="000000"/>
                </a:solidFill>
                <a:effectLst/>
                <a:latin typeface="Menlo" panose="020B0609030804020204" pitchFamily="49" charset="0"/>
              </a:rPr>
              <a:t>raw1 = open('</a:t>
            </a:r>
            <a:r>
              <a:rPr lang="en-US" dirty="0" err="1">
                <a:solidFill>
                  <a:srgbClr val="000000"/>
                </a:solidFill>
                <a:effectLst/>
                <a:latin typeface="Menlo" panose="020B0609030804020204" pitchFamily="49" charset="0"/>
              </a:rPr>
              <a:t>nn.txt</a:t>
            </a:r>
            <a:r>
              <a:rPr lang="en-US" dirty="0">
                <a:solidFill>
                  <a:srgbClr val="000000"/>
                </a:solidFill>
                <a:effectLst/>
                <a:latin typeface="Menlo" panose="020B0609030804020204" pitchFamily="49" charset="0"/>
              </a:rPr>
              <a:t>').read()</a:t>
            </a:r>
          </a:p>
          <a:p>
            <a:pPr lvl="2"/>
            <a:r>
              <a:rPr lang="en-US" dirty="0">
                <a:solidFill>
                  <a:srgbClr val="000000"/>
                </a:solidFill>
                <a:latin typeface="Menlo" panose="020B0609030804020204" pitchFamily="49" charset="0"/>
              </a:rPr>
              <a:t>raw2 = …</a:t>
            </a:r>
          </a:p>
          <a:p>
            <a:pPr lvl="2"/>
            <a:r>
              <a:rPr lang="en-US" dirty="0">
                <a:solidFill>
                  <a:srgbClr val="000000"/>
                </a:solidFill>
                <a:effectLst/>
                <a:latin typeface="Menlo" panose="020B0609030804020204" pitchFamily="49" charset="0"/>
              </a:rPr>
              <a:t>raw = raw1 + raw2		#</a:t>
            </a:r>
            <a:r>
              <a:rPr lang="en-US" i="1" dirty="0">
                <a:solidFill>
                  <a:srgbClr val="000000"/>
                </a:solidFill>
                <a:effectLst/>
                <a:latin typeface="Menlo" panose="020B0609030804020204" pitchFamily="49" charset="0"/>
              </a:rPr>
              <a:t> + is string concatenation</a:t>
            </a:r>
          </a:p>
          <a:p>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Step 2: tokenize the raw text</a:t>
            </a:r>
          </a:p>
          <a:p>
            <a:pPr lvl="1"/>
            <a:r>
              <a:rPr lang="en-US" sz="2800" dirty="0">
                <a:solidFill>
                  <a:schemeClr val="accent1"/>
                </a:solidFill>
              </a:rPr>
              <a:t>check to see if you have your million words!</a:t>
            </a:r>
          </a:p>
          <a:p>
            <a:pPr lvl="0"/>
            <a:r>
              <a:rPr lang="en-US" sz="3200" dirty="0">
                <a:solidFill>
                  <a:prstClr val="black"/>
                </a:solidFill>
              </a:rPr>
              <a:t>Step 3: build the </a:t>
            </a:r>
            <a:r>
              <a:rPr lang="en-US" sz="3200" dirty="0" err="1">
                <a:solidFill>
                  <a:prstClr val="black"/>
                </a:solidFill>
              </a:rPr>
              <a:t>cfd</a:t>
            </a:r>
            <a:r>
              <a:rPr lang="en-US" sz="3200" dirty="0">
                <a:solidFill>
                  <a:prstClr val="black"/>
                </a:solidFill>
              </a:rPr>
              <a:t> out of the bigrams</a:t>
            </a:r>
          </a:p>
          <a:p>
            <a:pPr lvl="1"/>
            <a:r>
              <a:rPr lang="en-US" sz="2800" dirty="0">
                <a:solidFill>
                  <a:prstClr val="black"/>
                </a:solidFill>
              </a:rPr>
              <a:t>Question 1: How many conditions (</a:t>
            </a:r>
            <a:r>
              <a:rPr lang="en-US" sz="2800" i="1" dirty="0">
                <a:solidFill>
                  <a:prstClr val="black"/>
                </a:solidFill>
              </a:rPr>
              <a:t>vocabulary size</a:t>
            </a:r>
            <a:r>
              <a:rPr lang="en-US" sz="2800" dirty="0">
                <a:solidFill>
                  <a:prstClr val="black"/>
                </a:solidFill>
              </a:rPr>
              <a:t>) do you have?</a:t>
            </a:r>
          </a:p>
          <a:p>
            <a:pPr lvl="1"/>
            <a:endParaRPr lang="en-US" sz="2800" dirty="0">
              <a:solidFill>
                <a:schemeClr val="accent1"/>
              </a:solidFill>
            </a:endParaRPr>
          </a:p>
        </p:txBody>
      </p:sp>
    </p:spTree>
    <p:extLst>
      <p:ext uri="{BB962C8B-B14F-4D97-AF65-F5344CB8AC3E}">
        <p14:creationId xmlns:p14="http://schemas.microsoft.com/office/powerpoint/2010/main" val="185566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43A0-C0A8-19FD-785E-D1A95F5C6145}"/>
              </a:ext>
            </a:extLst>
          </p:cNvPr>
          <p:cNvSpPr>
            <a:spLocks noGrp="1"/>
          </p:cNvSpPr>
          <p:nvPr>
            <p:ph type="title"/>
          </p:nvPr>
        </p:nvSpPr>
        <p:spPr/>
        <p:txBody>
          <a:bodyPr/>
          <a:lstStyle/>
          <a:p>
            <a:r>
              <a:rPr lang="en-US" dirty="0"/>
              <a:t>Homework 8</a:t>
            </a:r>
          </a:p>
        </p:txBody>
      </p:sp>
      <p:sp>
        <p:nvSpPr>
          <p:cNvPr id="3" name="Content Placeholder 2">
            <a:extLst>
              <a:ext uri="{FF2B5EF4-FFF2-40B4-BE49-F238E27FC236}">
                <a16:creationId xmlns:a16="http://schemas.microsoft.com/office/drawing/2014/main" id="{249F98F3-EF59-0D48-8CAA-D139E94E892F}"/>
              </a:ext>
            </a:extLst>
          </p:cNvPr>
          <p:cNvSpPr>
            <a:spLocks noGrp="1"/>
          </p:cNvSpPr>
          <p:nvPr>
            <p:ph idx="1"/>
          </p:nvPr>
        </p:nvSpPr>
        <p:spPr/>
        <p:txBody>
          <a:bodyPr>
            <a:normAutofit lnSpcReduction="10000"/>
          </a:bodyPr>
          <a:lstStyle/>
          <a:p>
            <a:r>
              <a:rPr lang="en-US" sz="2800" dirty="0">
                <a:solidFill>
                  <a:prstClr val="black"/>
                </a:solidFill>
              </a:rPr>
              <a:t>Step 4: using </a:t>
            </a:r>
            <a:r>
              <a:rPr lang="en-US" sz="2800" dirty="0" err="1">
                <a:solidFill>
                  <a:prstClr val="black"/>
                </a:solidFill>
              </a:rPr>
              <a:t>nltk.sent_tokenize</a:t>
            </a:r>
            <a:r>
              <a:rPr lang="en-US" sz="2800" dirty="0">
                <a:solidFill>
                  <a:prstClr val="black"/>
                </a:solidFill>
              </a:rPr>
              <a:t>(</a:t>
            </a:r>
            <a:r>
              <a:rPr lang="en-US" sz="2800" i="1" dirty="0">
                <a:solidFill>
                  <a:schemeClr val="accent1"/>
                </a:solidFill>
              </a:rPr>
              <a:t>raw</a:t>
            </a:r>
            <a:r>
              <a:rPr lang="en-US" sz="2800" dirty="0">
                <a:solidFill>
                  <a:prstClr val="black"/>
                </a:solidFill>
              </a:rPr>
              <a:t>), raw a string (not a list of words!)</a:t>
            </a:r>
          </a:p>
          <a:p>
            <a:pPr lvl="1"/>
            <a:endParaRPr lang="en-US" dirty="0">
              <a:solidFill>
                <a:prstClr val="black"/>
              </a:solidFill>
            </a:endParaRPr>
          </a:p>
          <a:p>
            <a:pPr lvl="1"/>
            <a:endParaRPr lang="en-US" dirty="0">
              <a:solidFill>
                <a:prstClr val="black"/>
              </a:solidFill>
            </a:endParaRPr>
          </a:p>
          <a:p>
            <a:pPr lvl="1"/>
            <a:endParaRPr lang="en-US" dirty="0">
              <a:solidFill>
                <a:prstClr val="black"/>
              </a:solidFill>
            </a:endParaRPr>
          </a:p>
          <a:p>
            <a:pPr lvl="1"/>
            <a:endParaRPr lang="en-US" dirty="0">
              <a:solidFill>
                <a:prstClr val="black"/>
              </a:solidFill>
            </a:endParaRPr>
          </a:p>
          <a:p>
            <a:pPr lvl="1"/>
            <a:endParaRPr lang="en-US" dirty="0">
              <a:solidFill>
                <a:prstClr val="black"/>
              </a:solidFill>
            </a:endParaRPr>
          </a:p>
          <a:p>
            <a:pPr lvl="1"/>
            <a:r>
              <a:rPr lang="en-US" dirty="0">
                <a:solidFill>
                  <a:prstClr val="black"/>
                </a:solidFill>
              </a:rPr>
              <a:t>Question 2: How many sentences are in this million word Dickens corpus?</a:t>
            </a:r>
          </a:p>
          <a:p>
            <a:pPr lvl="1"/>
            <a:r>
              <a:rPr lang="en-US" dirty="0">
                <a:solidFill>
                  <a:prstClr val="black"/>
                </a:solidFill>
              </a:rPr>
              <a:t>Hint: you probably want to save sentences into a list, e.g. </a:t>
            </a:r>
            <a:r>
              <a:rPr lang="en-US" sz="2000" dirty="0" err="1">
                <a:solidFill>
                  <a:srgbClr val="000000"/>
                </a:solidFill>
                <a:effectLst/>
                <a:latin typeface="Menlo" panose="020B0609030804020204" pitchFamily="49" charset="0"/>
              </a:rPr>
              <a:t>sents</a:t>
            </a:r>
            <a:r>
              <a:rPr lang="en-US" sz="2000" dirty="0">
                <a:solidFill>
                  <a:srgbClr val="000000"/>
                </a:solidFill>
                <a:effectLst/>
                <a:latin typeface="Menlo" panose="020B0609030804020204" pitchFamily="49" charset="0"/>
              </a:rPr>
              <a:t> = </a:t>
            </a:r>
            <a:r>
              <a:rPr lang="en-US" sz="2000" dirty="0" err="1">
                <a:solidFill>
                  <a:srgbClr val="000000"/>
                </a:solidFill>
                <a:effectLst/>
                <a:latin typeface="Menlo" panose="020B0609030804020204" pitchFamily="49" charset="0"/>
              </a:rPr>
              <a:t>nltk.sent_tokenize</a:t>
            </a:r>
            <a:r>
              <a:rPr lang="en-US" sz="2000" dirty="0">
                <a:solidFill>
                  <a:srgbClr val="000000"/>
                </a:solidFill>
                <a:effectLst/>
                <a:latin typeface="Menlo" panose="020B0609030804020204" pitchFamily="49" charset="0"/>
              </a:rPr>
              <a:t>(raw)</a:t>
            </a:r>
          </a:p>
          <a:p>
            <a:pPr lvl="1"/>
            <a:r>
              <a:rPr lang="en-US" b="1" dirty="0">
                <a:solidFill>
                  <a:srgbClr val="000000"/>
                </a:solidFill>
                <a:latin typeface="Aptos" panose="020B0004020202020204" pitchFamily="34" charset="0"/>
              </a:rPr>
              <a:t>Note</a:t>
            </a:r>
            <a:r>
              <a:rPr lang="en-US" dirty="0">
                <a:solidFill>
                  <a:srgbClr val="000000"/>
                </a:solidFill>
                <a:latin typeface="Aptos" panose="020B0004020202020204" pitchFamily="34" charset="0"/>
              </a:rPr>
              <a:t>: each sentence in the list is still a string (not a list of words).</a:t>
            </a:r>
            <a:endParaRPr lang="en-US" dirty="0">
              <a:solidFill>
                <a:prstClr val="black"/>
              </a:solidFill>
            </a:endParaRPr>
          </a:p>
          <a:p>
            <a:endParaRPr lang="en-US" dirty="0"/>
          </a:p>
        </p:txBody>
      </p:sp>
      <p:pic>
        <p:nvPicPr>
          <p:cNvPr id="5" name="Picture 4" descr="A screenshot of a computer&#10;&#10;Description automatically generated">
            <a:extLst>
              <a:ext uri="{FF2B5EF4-FFF2-40B4-BE49-F238E27FC236}">
                <a16:creationId xmlns:a16="http://schemas.microsoft.com/office/drawing/2014/main" id="{B98F9256-20E5-6E2E-D47C-487C8D1AB419}"/>
              </a:ext>
            </a:extLst>
          </p:cNvPr>
          <p:cNvPicPr>
            <a:picLocks noChangeAspect="1"/>
          </p:cNvPicPr>
          <p:nvPr/>
        </p:nvPicPr>
        <p:blipFill>
          <a:blip r:embed="rId2"/>
          <a:stretch>
            <a:fillRect/>
          </a:stretch>
        </p:blipFill>
        <p:spPr>
          <a:xfrm>
            <a:off x="2647950" y="2348783"/>
            <a:ext cx="7210753" cy="2004317"/>
          </a:xfrm>
          <a:prstGeom prst="rect">
            <a:avLst/>
          </a:prstGeom>
          <a:ln>
            <a:solidFill>
              <a:schemeClr val="tx1"/>
            </a:solidFill>
          </a:ln>
        </p:spPr>
      </p:pic>
    </p:spTree>
    <p:extLst>
      <p:ext uri="{BB962C8B-B14F-4D97-AF65-F5344CB8AC3E}">
        <p14:creationId xmlns:p14="http://schemas.microsoft.com/office/powerpoint/2010/main" val="93383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43A0-C0A8-19FD-785E-D1A95F5C6145}"/>
              </a:ext>
            </a:extLst>
          </p:cNvPr>
          <p:cNvSpPr>
            <a:spLocks noGrp="1"/>
          </p:cNvSpPr>
          <p:nvPr>
            <p:ph type="title"/>
          </p:nvPr>
        </p:nvSpPr>
        <p:spPr/>
        <p:txBody>
          <a:bodyPr/>
          <a:lstStyle/>
          <a:p>
            <a:r>
              <a:rPr lang="en-US" dirty="0"/>
              <a:t>Homework 8</a:t>
            </a:r>
          </a:p>
        </p:txBody>
      </p:sp>
      <p:sp>
        <p:nvSpPr>
          <p:cNvPr id="3" name="Content Placeholder 2">
            <a:extLst>
              <a:ext uri="{FF2B5EF4-FFF2-40B4-BE49-F238E27FC236}">
                <a16:creationId xmlns:a16="http://schemas.microsoft.com/office/drawing/2014/main" id="{249F98F3-EF59-0D48-8CAA-D139E94E892F}"/>
              </a:ext>
            </a:extLst>
          </p:cNvPr>
          <p:cNvSpPr>
            <a:spLocks noGrp="1"/>
          </p:cNvSpPr>
          <p:nvPr>
            <p:ph idx="1"/>
          </p:nvPr>
        </p:nvSpPr>
        <p:spPr/>
        <p:txBody>
          <a:bodyPr>
            <a:normAutofit fontScale="92500"/>
          </a:bodyPr>
          <a:lstStyle/>
          <a:p>
            <a:r>
              <a:rPr lang="en-US" sz="2800" dirty="0">
                <a:solidFill>
                  <a:prstClr val="black"/>
                </a:solidFill>
              </a:rPr>
              <a:t>Step 5: using </a:t>
            </a:r>
            <a:r>
              <a:rPr kumimoji="0" lang="en-US" sz="2400" b="0" i="0" u="none" strike="noStrike" kern="1200" cap="none" spc="0" normalizeH="0" baseline="0" noProof="0" dirty="0" err="1">
                <a:ln>
                  <a:noFill/>
                </a:ln>
                <a:solidFill>
                  <a:prstClr val="black"/>
                </a:solidFill>
                <a:effectLst/>
                <a:uLnTx/>
                <a:uFillTx/>
                <a:latin typeface="Menlo" panose="020B0609030804020204" pitchFamily="49" charset="0"/>
                <a:ea typeface="Menlo" panose="020B0609030804020204" pitchFamily="49" charset="0"/>
                <a:cs typeface="Menlo" panose="020B0609030804020204" pitchFamily="49" charset="0"/>
              </a:rPr>
              <a:t>sents</a:t>
            </a:r>
            <a:r>
              <a:rPr lang="en-US" sz="2800" dirty="0">
                <a:solidFill>
                  <a:prstClr val="black"/>
                </a:solidFill>
              </a:rPr>
              <a:t>, </a:t>
            </a:r>
            <a:r>
              <a:rPr lang="en-US" sz="2800" i="1" dirty="0">
                <a:solidFill>
                  <a:prstClr val="black"/>
                </a:solidFill>
              </a:rPr>
              <a:t>the list of sentences in step 4</a:t>
            </a:r>
            <a:r>
              <a:rPr lang="en-US" sz="2800" dirty="0">
                <a:solidFill>
                  <a:prstClr val="black"/>
                </a:solidFill>
              </a:rPr>
              <a:t>,  let's compute the Frequency Distributio</a:t>
            </a:r>
            <a:r>
              <a:rPr lang="en-US" dirty="0">
                <a:solidFill>
                  <a:prstClr val="black"/>
                </a:solidFill>
              </a:rPr>
              <a:t>n </a:t>
            </a:r>
            <a:r>
              <a:rPr lang="en-US" sz="2800" dirty="0">
                <a:solidFill>
                  <a:prstClr val="black"/>
                </a:solidFill>
              </a:rPr>
              <a:t>of the 1</a:t>
            </a:r>
            <a:r>
              <a:rPr lang="en-US" sz="2800" baseline="30000" dirty="0">
                <a:solidFill>
                  <a:prstClr val="black"/>
                </a:solidFill>
              </a:rPr>
              <a:t>st</a:t>
            </a:r>
            <a:r>
              <a:rPr lang="en-US" sz="2800" dirty="0">
                <a:solidFill>
                  <a:prstClr val="black"/>
                </a:solidFill>
              </a:rPr>
              <a:t> word (of sentences) as follows:</a:t>
            </a:r>
            <a:endParaRPr lang="en-US" dirty="0">
              <a:solidFill>
                <a:prstClr val="black"/>
              </a:solidFill>
            </a:endParaRPr>
          </a:p>
          <a:p>
            <a:pPr lvl="1"/>
            <a:r>
              <a:rPr lang="en-US" sz="2000" dirty="0">
                <a:solidFill>
                  <a:srgbClr val="000000"/>
                </a:solidFill>
                <a:effectLst/>
                <a:latin typeface="Menlo" panose="020B0609030804020204" pitchFamily="49" charset="0"/>
              </a:rPr>
              <a:t>[</a:t>
            </a:r>
            <a:r>
              <a:rPr lang="en-US" sz="2000" dirty="0" err="1">
                <a:solidFill>
                  <a:srgbClr val="000000"/>
                </a:solidFill>
                <a:effectLst/>
                <a:latin typeface="Menlo" panose="020B0609030804020204" pitchFamily="49" charset="0"/>
              </a:rPr>
              <a:t>nltk.word_tokenize</a:t>
            </a:r>
            <a:r>
              <a:rPr lang="en-US" sz="2000" dirty="0">
                <a:solidFill>
                  <a:srgbClr val="000000"/>
                </a:solidFill>
                <a:effectLst/>
                <a:latin typeface="Menlo" panose="020B0609030804020204" pitchFamily="49" charset="0"/>
              </a:rPr>
              <a:t>(sent)[0] for sent in </a:t>
            </a:r>
            <a:r>
              <a:rPr lang="en-US" sz="2000" dirty="0" err="1">
                <a:solidFill>
                  <a:srgbClr val="000000"/>
                </a:solidFill>
                <a:effectLst/>
                <a:latin typeface="Menlo" panose="020B0609030804020204" pitchFamily="49" charset="0"/>
              </a:rPr>
              <a:t>sents</a:t>
            </a:r>
            <a:r>
              <a:rPr lang="en-US" sz="2000" dirty="0">
                <a:solidFill>
                  <a:srgbClr val="000000"/>
                </a:solidFill>
                <a:effectLst/>
                <a:latin typeface="Menlo" panose="020B0609030804020204" pitchFamily="49" charset="0"/>
              </a:rPr>
              <a:t>]</a:t>
            </a:r>
          </a:p>
          <a:p>
            <a:pPr lvl="1"/>
            <a:r>
              <a:rPr lang="en-US" dirty="0"/>
              <a:t>Explanation: </a:t>
            </a:r>
          </a:p>
          <a:p>
            <a:pPr lvl="2"/>
            <a:r>
              <a:rPr lang="en-US" dirty="0" err="1">
                <a:solidFill>
                  <a:srgbClr val="000000"/>
                </a:solidFill>
                <a:effectLst/>
                <a:latin typeface="Menlo" panose="020B0609030804020204" pitchFamily="49" charset="0"/>
              </a:rPr>
              <a:t>nltk.word_tokenize</a:t>
            </a:r>
            <a:r>
              <a:rPr lang="en-US" dirty="0">
                <a:solidFill>
                  <a:srgbClr val="000000"/>
                </a:solidFill>
                <a:effectLst/>
                <a:latin typeface="Menlo" panose="020B0609030804020204" pitchFamily="49" charset="0"/>
              </a:rPr>
              <a:t>(sent)</a:t>
            </a:r>
            <a:r>
              <a:rPr lang="en-US" dirty="0"/>
              <a:t> is the list of words for string </a:t>
            </a:r>
            <a:r>
              <a:rPr lang="en-US" dirty="0">
                <a:latin typeface="Menlo" panose="020B0609030804020204" pitchFamily="49" charset="0"/>
                <a:ea typeface="Menlo" panose="020B0609030804020204" pitchFamily="49" charset="0"/>
                <a:cs typeface="Menlo" panose="020B0609030804020204" pitchFamily="49" charset="0"/>
              </a:rPr>
              <a:t>sent</a:t>
            </a:r>
            <a:r>
              <a:rPr lang="en-US" dirty="0"/>
              <a:t>.</a:t>
            </a:r>
          </a:p>
          <a:p>
            <a:pPr lvl="2"/>
            <a:r>
              <a:rPr lang="en-US" dirty="0" err="1">
                <a:solidFill>
                  <a:srgbClr val="000000"/>
                </a:solidFill>
                <a:effectLst/>
                <a:latin typeface="Menlo" panose="020B0609030804020204" pitchFamily="49" charset="0"/>
              </a:rPr>
              <a:t>nltk.word_tokenize</a:t>
            </a:r>
            <a:r>
              <a:rPr lang="en-US" dirty="0">
                <a:solidFill>
                  <a:srgbClr val="000000"/>
                </a:solidFill>
                <a:effectLst/>
                <a:latin typeface="Menlo" panose="020B0609030804020204" pitchFamily="49" charset="0"/>
              </a:rPr>
              <a:t>(sent)[0]</a:t>
            </a:r>
            <a:r>
              <a:rPr lang="en-US" dirty="0"/>
              <a:t> is the 1</a:t>
            </a:r>
            <a:r>
              <a:rPr lang="en-US" baseline="30000" dirty="0"/>
              <a:t>st</a:t>
            </a:r>
            <a:r>
              <a:rPr lang="en-US" dirty="0"/>
              <a:t> word in each sentence.</a:t>
            </a:r>
          </a:p>
          <a:p>
            <a:pPr lvl="2"/>
            <a:r>
              <a:rPr lang="en-US" dirty="0">
                <a:latin typeface="Menlo" panose="020B0609030804020204" pitchFamily="49" charset="0"/>
                <a:ea typeface="Menlo" panose="020B0609030804020204" pitchFamily="49" charset="0"/>
                <a:cs typeface="Menlo" panose="020B0609030804020204" pitchFamily="49" charset="0"/>
              </a:rPr>
              <a:t>[…] </a:t>
            </a:r>
            <a:r>
              <a:rPr lang="en-US" dirty="0"/>
              <a:t>list comprehension collects the first words of all the sentences.</a:t>
            </a:r>
          </a:p>
          <a:p>
            <a:pPr lvl="1"/>
            <a:r>
              <a:rPr lang="en-US" sz="2000" dirty="0" err="1">
                <a:solidFill>
                  <a:prstClr val="black"/>
                </a:solidFill>
                <a:latin typeface="Menlo" panose="020B0609030804020204" pitchFamily="49" charset="0"/>
                <a:ea typeface="Menlo" panose="020B0609030804020204" pitchFamily="49" charset="0"/>
                <a:cs typeface="Menlo" panose="020B0609030804020204" pitchFamily="49" charset="0"/>
              </a:rPr>
              <a:t>nltk.FreqDist</a:t>
            </a:r>
            <a:r>
              <a:rPr lang="en-US" sz="2000" dirty="0">
                <a:solidFill>
                  <a:prstClr val="black"/>
                </a:solidFill>
                <a:latin typeface="Menlo" panose="020B0609030804020204" pitchFamily="49" charset="0"/>
                <a:ea typeface="Menlo" panose="020B0609030804020204" pitchFamily="49" charset="0"/>
                <a:cs typeface="Menlo" panose="020B0609030804020204" pitchFamily="49" charset="0"/>
              </a:rPr>
              <a:t>()</a:t>
            </a:r>
            <a:r>
              <a:rPr lang="en-US" dirty="0"/>
              <a:t> applied to this corpus of first words will give the distribution of possible first words</a:t>
            </a:r>
          </a:p>
          <a:p>
            <a:pPr lvl="1"/>
            <a:r>
              <a:rPr lang="en-US" dirty="0"/>
              <a:t>Question 3: which is the most frequent 1</a:t>
            </a:r>
            <a:r>
              <a:rPr lang="en-US" baseline="30000" dirty="0"/>
              <a:t>st</a:t>
            </a:r>
            <a:r>
              <a:rPr lang="en-US" dirty="0"/>
              <a:t> word of our sentence corpus?</a:t>
            </a:r>
          </a:p>
          <a:p>
            <a:pPr lvl="1"/>
            <a:r>
              <a:rPr lang="en-US" b="1" dirty="0"/>
              <a:t>Hint</a:t>
            </a:r>
            <a:r>
              <a:rPr lang="en-US" dirty="0"/>
              <a:t>: you might expect '</a:t>
            </a:r>
            <a:r>
              <a:rPr lang="en-US" i="1" dirty="0"/>
              <a:t>The'</a:t>
            </a:r>
            <a:r>
              <a:rPr lang="en-US" dirty="0"/>
              <a:t>, but you'd be wrong…</a:t>
            </a:r>
          </a:p>
          <a:p>
            <a:pPr lvl="1"/>
            <a:r>
              <a:rPr lang="en-US" dirty="0"/>
              <a:t>Question 4: what are the top 5 1</a:t>
            </a:r>
            <a:r>
              <a:rPr lang="en-US" baseline="30000" dirty="0"/>
              <a:t>st</a:t>
            </a:r>
            <a:r>
              <a:rPr lang="en-US" dirty="0"/>
              <a:t> words (that are not punctuation)? </a:t>
            </a:r>
          </a:p>
        </p:txBody>
      </p:sp>
    </p:spTree>
    <p:extLst>
      <p:ext uri="{BB962C8B-B14F-4D97-AF65-F5344CB8AC3E}">
        <p14:creationId xmlns:p14="http://schemas.microsoft.com/office/powerpoint/2010/main" val="363593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43A0-C0A8-19FD-785E-D1A95F5C6145}"/>
              </a:ext>
            </a:extLst>
          </p:cNvPr>
          <p:cNvSpPr>
            <a:spLocks noGrp="1"/>
          </p:cNvSpPr>
          <p:nvPr>
            <p:ph type="title"/>
          </p:nvPr>
        </p:nvSpPr>
        <p:spPr/>
        <p:txBody>
          <a:bodyPr/>
          <a:lstStyle/>
          <a:p>
            <a:r>
              <a:rPr lang="en-US" dirty="0"/>
              <a:t>Homework 8</a:t>
            </a:r>
          </a:p>
        </p:txBody>
      </p:sp>
      <p:sp>
        <p:nvSpPr>
          <p:cNvPr id="3" name="Content Placeholder 2">
            <a:extLst>
              <a:ext uri="{FF2B5EF4-FFF2-40B4-BE49-F238E27FC236}">
                <a16:creationId xmlns:a16="http://schemas.microsoft.com/office/drawing/2014/main" id="{249F98F3-EF59-0D48-8CAA-D139E94E892F}"/>
              </a:ext>
            </a:extLst>
          </p:cNvPr>
          <p:cNvSpPr>
            <a:spLocks noGrp="1"/>
          </p:cNvSpPr>
          <p:nvPr>
            <p:ph idx="1"/>
          </p:nvPr>
        </p:nvSpPr>
        <p:spPr/>
        <p:txBody>
          <a:bodyPr>
            <a:normAutofit/>
          </a:bodyPr>
          <a:lstStyle/>
          <a:p>
            <a:r>
              <a:rPr lang="en-US" sz="2800" dirty="0">
                <a:solidFill>
                  <a:prstClr val="black"/>
                </a:solidFill>
              </a:rPr>
              <a:t>Step </a:t>
            </a:r>
            <a:r>
              <a:rPr lang="en-US" dirty="0">
                <a:solidFill>
                  <a:prstClr val="black"/>
                </a:solidFill>
              </a:rPr>
              <a:t>6</a:t>
            </a:r>
            <a:r>
              <a:rPr lang="en-US" sz="2800" dirty="0">
                <a:solidFill>
                  <a:prstClr val="black"/>
                </a:solidFill>
              </a:rPr>
              <a:t>: using </a:t>
            </a:r>
            <a:r>
              <a:rPr kumimoji="0" lang="en-US" sz="2400" b="0" i="0" u="none" strike="noStrike" kern="1200" cap="none" spc="0" normalizeH="0" baseline="0" noProof="0" dirty="0" err="1">
                <a:ln>
                  <a:noFill/>
                </a:ln>
                <a:solidFill>
                  <a:prstClr val="black"/>
                </a:solidFill>
                <a:effectLst/>
                <a:uLnTx/>
                <a:uFillTx/>
                <a:latin typeface="Menlo" panose="020B0609030804020204" pitchFamily="49" charset="0"/>
                <a:ea typeface="Menlo" panose="020B0609030804020204" pitchFamily="49" charset="0"/>
                <a:cs typeface="Menlo" panose="020B0609030804020204" pitchFamily="49" charset="0"/>
              </a:rPr>
              <a:t>randomtext.py</a:t>
            </a:r>
            <a:r>
              <a:rPr lang="en-US" sz="2800" dirty="0">
                <a:solidFill>
                  <a:prstClr val="black"/>
                </a:solidFill>
              </a:rPr>
              <a:t> generate some samp</a:t>
            </a:r>
            <a:r>
              <a:rPr lang="en-US" dirty="0">
                <a:solidFill>
                  <a:prstClr val="black"/>
                </a:solidFill>
              </a:rPr>
              <a:t>le sentences using the top-5 1st words (</a:t>
            </a:r>
            <a:r>
              <a:rPr lang="en-US" i="1" dirty="0">
                <a:solidFill>
                  <a:prstClr val="black"/>
                </a:solidFill>
              </a:rPr>
              <a:t>that are not punctuation</a:t>
            </a:r>
            <a:r>
              <a:rPr lang="en-US" dirty="0">
                <a:solidFill>
                  <a:prstClr val="black"/>
                </a:solidFill>
              </a:rPr>
              <a:t>) from those you found in step 5.</a:t>
            </a:r>
          </a:p>
          <a:p>
            <a:pPr lvl="1"/>
            <a:r>
              <a:rPr lang="en-US" dirty="0">
                <a:solidFill>
                  <a:prstClr val="black"/>
                </a:solidFill>
              </a:rPr>
              <a:t>Question 5: are the bigram-derived sentences grammatical? Explain.</a:t>
            </a:r>
          </a:p>
          <a:p>
            <a:pPr lvl="1"/>
            <a:r>
              <a:rPr lang="en-US" dirty="0">
                <a:solidFill>
                  <a:prstClr val="black"/>
                </a:solidFill>
              </a:rPr>
              <a:t>Question 6: what is the longest grammatical (sub)sequence?</a:t>
            </a:r>
          </a:p>
          <a:p>
            <a:pPr lvl="1"/>
            <a:r>
              <a:rPr lang="en-US" dirty="0"/>
              <a:t>Example:</a:t>
            </a:r>
          </a:p>
          <a:p>
            <a:pPr marL="914400" lvl="2" indent="0">
              <a:buNone/>
            </a:pPr>
            <a:r>
              <a:rPr lang="en-US" dirty="0">
                <a:solidFill>
                  <a:srgbClr val="000000"/>
                </a:solidFill>
                <a:effectLst/>
                <a:latin typeface="Menlo" panose="020B0609030804020204" pitchFamily="49" charset="0"/>
              </a:rPr>
              <a:t>&gt;&gt;&gt; sentence(</a:t>
            </a:r>
            <a:r>
              <a:rPr lang="en-US" dirty="0">
                <a:solidFill>
                  <a:schemeClr val="accent1"/>
                </a:solidFill>
                <a:effectLst/>
                <a:latin typeface="Menlo" panose="020B0609030804020204" pitchFamily="49" charset="0"/>
              </a:rPr>
              <a:t>'The</a:t>
            </a:r>
            <a:r>
              <a:rPr lang="en-US" dirty="0">
                <a:solidFill>
                  <a:srgbClr val="000000"/>
                </a:solidFill>
                <a:effectLst/>
                <a:latin typeface="Menlo" panose="020B0609030804020204" pitchFamily="49" charset="0"/>
              </a:rPr>
              <a:t>')</a:t>
            </a:r>
          </a:p>
          <a:p>
            <a:pPr marL="914400" lvl="2" indent="0">
              <a:buNone/>
            </a:pPr>
            <a:r>
              <a:rPr lang="en-US" dirty="0">
                <a:solidFill>
                  <a:srgbClr val="000000"/>
                </a:solidFill>
                <a:effectLst/>
                <a:latin typeface="Menlo" panose="020B0609030804020204" pitchFamily="49" charset="0"/>
              </a:rPr>
              <a:t>['The', 'heartiness', ',', 'that', 'really', 'I', 'have', 'being', 'now', ',', 'and', 'Mrs.', '</a:t>
            </a:r>
            <a:r>
              <a:rPr lang="en-US" dirty="0" err="1">
                <a:solidFill>
                  <a:srgbClr val="000000"/>
                </a:solidFill>
                <a:effectLst/>
                <a:latin typeface="Menlo" panose="020B0609030804020204" pitchFamily="49" charset="0"/>
              </a:rPr>
              <a:t>Corney</a:t>
            </a:r>
            <a:r>
              <a:rPr lang="en-US" dirty="0">
                <a:solidFill>
                  <a:srgbClr val="000000"/>
                </a:solidFill>
                <a:effectLst/>
                <a:latin typeface="Menlo" panose="020B0609030804020204" pitchFamily="49" charset="0"/>
              </a:rPr>
              <a:t>', '’', 'returned', ',', 'addressing', 'the', 'least', 'it', 'written', 'in', 'search', 'of', 'me', 'in', 'his', 'word', 'with', 'her', ',', 'friendship', '!']</a:t>
            </a:r>
          </a:p>
        </p:txBody>
      </p:sp>
    </p:spTree>
    <p:extLst>
      <p:ext uri="{BB962C8B-B14F-4D97-AF65-F5344CB8AC3E}">
        <p14:creationId xmlns:p14="http://schemas.microsoft.com/office/powerpoint/2010/main" val="20871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aper with text on it&#10;&#10;Description automatically generated">
            <a:extLst>
              <a:ext uri="{FF2B5EF4-FFF2-40B4-BE49-F238E27FC236}">
                <a16:creationId xmlns:a16="http://schemas.microsoft.com/office/drawing/2014/main" id="{98106282-B751-8A0B-41CC-D58EC6A1F011}"/>
              </a:ext>
            </a:extLst>
          </p:cNvPr>
          <p:cNvPicPr>
            <a:picLocks noGrp="1" noChangeAspect="1"/>
          </p:cNvPicPr>
          <p:nvPr>
            <p:ph idx="1"/>
          </p:nvPr>
        </p:nvPicPr>
        <p:blipFill>
          <a:blip r:embed="rId2"/>
          <a:stretch>
            <a:fillRect/>
          </a:stretch>
        </p:blipFill>
        <p:spPr>
          <a:xfrm>
            <a:off x="2700779" y="968188"/>
            <a:ext cx="8851141" cy="5120640"/>
          </a:xfrm>
          <a:ln>
            <a:solidFill>
              <a:schemeClr val="tx1"/>
            </a:solidFill>
          </a:ln>
        </p:spPr>
      </p:pic>
      <p:sp>
        <p:nvSpPr>
          <p:cNvPr id="6" name="TextBox 5">
            <a:extLst>
              <a:ext uri="{FF2B5EF4-FFF2-40B4-BE49-F238E27FC236}">
                <a16:creationId xmlns:a16="http://schemas.microsoft.com/office/drawing/2014/main" id="{229D9230-D836-319E-CACF-A845CAAACA1D}"/>
              </a:ext>
            </a:extLst>
          </p:cNvPr>
          <p:cNvSpPr txBox="1"/>
          <p:nvPr/>
        </p:nvSpPr>
        <p:spPr>
          <a:xfrm>
            <a:off x="4038600" y="4673600"/>
            <a:ext cx="7186613" cy="831850"/>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a:solidFill>
                  <a:srgbClr val="FFFFFF"/>
                </a:solidFill>
              </a:rPr>
              <a:t>Claude Shannon (1948)</a:t>
            </a:r>
          </a:p>
          <a:p>
            <a:pPr algn="ctr">
              <a:spcAft>
                <a:spcPts val="600"/>
              </a:spcAft>
            </a:pPr>
            <a:r>
              <a:rPr lang="en-US" sz="1300">
                <a:solidFill>
                  <a:srgbClr val="FFFFFF"/>
                </a:solidFill>
              </a:rPr>
              <a:t>Father of Information Theory</a:t>
            </a:r>
          </a:p>
        </p:txBody>
      </p:sp>
      <p:sp>
        <p:nvSpPr>
          <p:cNvPr id="2" name="Title 1">
            <a:extLst>
              <a:ext uri="{FF2B5EF4-FFF2-40B4-BE49-F238E27FC236}">
                <a16:creationId xmlns:a16="http://schemas.microsoft.com/office/drawing/2014/main" id="{CFDB557D-2746-2500-B187-86033FAE39B9}"/>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Homework 8 Review</a:t>
            </a:r>
          </a:p>
        </p:txBody>
      </p:sp>
    </p:spTree>
    <p:extLst>
      <p:ext uri="{BB962C8B-B14F-4D97-AF65-F5344CB8AC3E}">
        <p14:creationId xmlns:p14="http://schemas.microsoft.com/office/powerpoint/2010/main" val="787421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7883F-D5F3-AED5-D1DB-B7A24554F1BA}"/>
              </a:ext>
            </a:extLst>
          </p:cNvPr>
          <p:cNvSpPr>
            <a:spLocks noGrp="1"/>
          </p:cNvSpPr>
          <p:nvPr>
            <p:ph type="title"/>
          </p:nvPr>
        </p:nvSpPr>
        <p:spPr/>
        <p:txBody>
          <a:bodyPr>
            <a:normAutofit/>
          </a:bodyPr>
          <a:lstStyle/>
          <a:p>
            <a:r>
              <a:rPr lang="en-US" sz="3200" dirty="0">
                <a:effectLst/>
                <a:latin typeface="Times"/>
              </a:rPr>
              <a:t>3. THE SERIES OF APPROXIMATIONS TO ENGLISH </a:t>
            </a:r>
            <a:endParaRPr lang="en-US" sz="6600" dirty="0"/>
          </a:p>
        </p:txBody>
      </p:sp>
      <p:sp>
        <p:nvSpPr>
          <p:cNvPr id="3" name="Content Placeholder 2">
            <a:extLst>
              <a:ext uri="{FF2B5EF4-FFF2-40B4-BE49-F238E27FC236}">
                <a16:creationId xmlns:a16="http://schemas.microsoft.com/office/drawing/2014/main" id="{67A3D989-A8AB-094B-0B2A-BB78CE1C26FB}"/>
              </a:ext>
            </a:extLst>
          </p:cNvPr>
          <p:cNvSpPr>
            <a:spLocks noGrp="1"/>
          </p:cNvSpPr>
          <p:nvPr>
            <p:ph idx="1"/>
          </p:nvPr>
        </p:nvSpPr>
        <p:spPr>
          <a:xfrm>
            <a:off x="838200" y="1825625"/>
            <a:ext cx="10515600" cy="4667250"/>
          </a:xfrm>
        </p:spPr>
        <p:txBody>
          <a:bodyPr>
            <a:normAutofit fontScale="85000" lnSpcReduction="20000"/>
          </a:bodyPr>
          <a:lstStyle/>
          <a:p>
            <a:pPr>
              <a:buFont typeface="+mj-lt"/>
              <a:buAutoNum type="arabicPeriod"/>
            </a:pPr>
            <a:r>
              <a:rPr lang="en-US" sz="1800" dirty="0">
                <a:effectLst/>
                <a:latin typeface="Times"/>
              </a:rPr>
              <a:t>Zero-order approximation (symbols independent and equiprobable). </a:t>
            </a:r>
          </a:p>
          <a:p>
            <a:r>
              <a:rPr lang="en-US" sz="1800" dirty="0">
                <a:effectLst/>
                <a:latin typeface="Times"/>
              </a:rPr>
              <a:t>XFOML RXKHRJFFJUJ ZLPWCFWKCYJ FFJEYVKCQSGHYD QPAAMKBZAACIBZL- HJQD. </a:t>
            </a:r>
          </a:p>
          <a:p>
            <a:pPr marL="342900" indent="-342900">
              <a:buFont typeface="+mj-lt"/>
              <a:buAutoNum type="arabicPeriod" startAt="2"/>
            </a:pPr>
            <a:r>
              <a:rPr lang="en-US" sz="1800" dirty="0">
                <a:effectLst/>
                <a:latin typeface="Times"/>
              </a:rPr>
              <a:t>First-order approximation (symbols independent but with frequencies of English text). </a:t>
            </a:r>
          </a:p>
          <a:p>
            <a:r>
              <a:rPr lang="en-US" sz="1800" dirty="0">
                <a:effectLst/>
                <a:latin typeface="Times"/>
              </a:rPr>
              <a:t>OCRO HLI RGWR NMIELWIS EU LL NBNESEBYA TH EEI ALHENHTTPA OOBTTVA NAH BRL. </a:t>
            </a:r>
          </a:p>
          <a:p>
            <a:pPr marL="342900" indent="-342900">
              <a:buFont typeface="+mj-lt"/>
              <a:buAutoNum type="arabicPeriod" startAt="3"/>
            </a:pPr>
            <a:r>
              <a:rPr lang="en-US" sz="1800" dirty="0">
                <a:effectLst/>
                <a:latin typeface="Times"/>
              </a:rPr>
              <a:t>Second-order approximation (</a:t>
            </a:r>
            <a:r>
              <a:rPr lang="en-US" sz="1800" b="1" dirty="0" err="1">
                <a:effectLst/>
                <a:latin typeface="Times"/>
              </a:rPr>
              <a:t>digram</a:t>
            </a:r>
            <a:r>
              <a:rPr lang="en-US" sz="1800" dirty="0">
                <a:effectLst/>
                <a:latin typeface="Times"/>
              </a:rPr>
              <a:t> structure as in English). </a:t>
            </a:r>
          </a:p>
          <a:p>
            <a:r>
              <a:rPr lang="en-US" sz="1800" dirty="0">
                <a:effectLst/>
                <a:latin typeface="Times"/>
              </a:rPr>
              <a:t>ON IE ANTSOUTINYS ARE T INCTORE ST BE S DEAMY ACHIN D ILONASIVE TU- COOWE AT TEASONARE FUSO TIZIN ANDY TOBE SEACE CTISBE. </a:t>
            </a:r>
          </a:p>
          <a:p>
            <a:pPr marL="342900" indent="-342900">
              <a:buFont typeface="+mj-lt"/>
              <a:buAutoNum type="arabicPeriod" startAt="4"/>
            </a:pPr>
            <a:r>
              <a:rPr lang="en-US" sz="1800" dirty="0">
                <a:effectLst/>
                <a:latin typeface="Times"/>
              </a:rPr>
              <a:t>Third-order approximation (</a:t>
            </a:r>
            <a:r>
              <a:rPr lang="en-US" sz="1800" b="1" dirty="0">
                <a:effectLst/>
                <a:latin typeface="Times"/>
              </a:rPr>
              <a:t>trigram</a:t>
            </a:r>
            <a:r>
              <a:rPr lang="en-US" sz="1800" dirty="0">
                <a:effectLst/>
                <a:latin typeface="Times"/>
              </a:rPr>
              <a:t> structure as in English). </a:t>
            </a:r>
          </a:p>
          <a:p>
            <a:r>
              <a:rPr lang="en-US" sz="1800" dirty="0">
                <a:effectLst/>
                <a:latin typeface="Times"/>
              </a:rPr>
              <a:t>IN NO IST LAT WHEY CRATICT FROURE BIRS GROCID PONDENOME OF DEMONSTURES OF THE REPTAGIN IS REGOACTIONA OF CRE. </a:t>
            </a:r>
          </a:p>
          <a:p>
            <a:pPr marL="342900" indent="-342900">
              <a:buFont typeface="+mj-lt"/>
              <a:buAutoNum type="arabicPeriod" startAt="5"/>
            </a:pPr>
            <a:r>
              <a:rPr lang="en-US" sz="1800" dirty="0">
                <a:effectLst/>
                <a:latin typeface="Times"/>
              </a:rPr>
              <a:t>First-order word approximation. Rather than continue with tetragram,: : : ,</a:t>
            </a:r>
            <a:r>
              <a:rPr lang="en-US" sz="1800" i="1" dirty="0">
                <a:effectLst/>
                <a:latin typeface="Times"/>
              </a:rPr>
              <a:t>n</a:t>
            </a:r>
            <a:r>
              <a:rPr lang="en-US" sz="1800" dirty="0">
                <a:effectLst/>
                <a:latin typeface="Times"/>
              </a:rPr>
              <a:t>-gram structure it is easier and better to jump at this point to word units. Here words are chosen independently but with their appropriate frequencies. </a:t>
            </a:r>
          </a:p>
          <a:p>
            <a:r>
              <a:rPr lang="en-US" sz="1800" dirty="0">
                <a:effectLst/>
                <a:latin typeface="Times"/>
              </a:rPr>
              <a:t>REPRESENTING AND SPEEDILY IS AN GOOD APT OR COME CAN DIFFERENT NATURAL HERE HE THE A IN CAME THE TO OF TO EXPERT GRAY COME TO FURNISHES THE LINE MESSAGE HAD BE THESE. </a:t>
            </a:r>
          </a:p>
          <a:p>
            <a:pPr marL="342900" indent="-342900">
              <a:buFont typeface="+mj-lt"/>
              <a:buAutoNum type="arabicPeriod" startAt="6"/>
            </a:pPr>
            <a:r>
              <a:rPr lang="en-US" sz="1800" dirty="0">
                <a:effectLst/>
                <a:latin typeface="Times"/>
              </a:rPr>
              <a:t>Second-order word approximation, (i.e. </a:t>
            </a:r>
            <a:r>
              <a:rPr lang="en-US" sz="1800" b="1" dirty="0">
                <a:effectLst/>
                <a:latin typeface="Times"/>
              </a:rPr>
              <a:t>bigram</a:t>
            </a:r>
            <a:r>
              <a:rPr lang="en-US" sz="1800" dirty="0">
                <a:effectLst/>
                <a:latin typeface="Times"/>
              </a:rPr>
              <a:t>). The word transition probabilities are correct but no further structure is included. </a:t>
            </a:r>
          </a:p>
          <a:p>
            <a:r>
              <a:rPr lang="en-US" sz="1800" dirty="0">
                <a:effectLst/>
                <a:latin typeface="Times"/>
              </a:rPr>
              <a:t>THE HEAD AND IN FRONTAL ATTACK ON AN ENGLISH WRITER THAT THE CHARACTER OF THIS POINT IS THEREFORE ANOTHER METHOD FOR THE LETTERS THAT THE TIME OF WHO EVER TOLD THE PROBLEM FOR AN UNEXPECTED. </a:t>
            </a:r>
          </a:p>
        </p:txBody>
      </p:sp>
    </p:spTree>
    <p:extLst>
      <p:ext uri="{BB962C8B-B14F-4D97-AF65-F5344CB8AC3E}">
        <p14:creationId xmlns:p14="http://schemas.microsoft.com/office/powerpoint/2010/main" val="298973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0BDB-A307-2513-953D-8B7A4CAEED18}"/>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black"/>
                </a:solidFill>
                <a:effectLst/>
                <a:uLnTx/>
                <a:uFillTx/>
                <a:latin typeface="Times"/>
                <a:ea typeface="+mj-ea"/>
                <a:cs typeface="+mj-cs"/>
              </a:rPr>
              <a:t>3. THE SERIES OF APPROXIMATIONS TO ENGLISH </a:t>
            </a:r>
            <a:endParaRPr lang="en-US" dirty="0"/>
          </a:p>
        </p:txBody>
      </p:sp>
      <p:sp>
        <p:nvSpPr>
          <p:cNvPr id="3" name="Content Placeholder 2">
            <a:extLst>
              <a:ext uri="{FF2B5EF4-FFF2-40B4-BE49-F238E27FC236}">
                <a16:creationId xmlns:a16="http://schemas.microsoft.com/office/drawing/2014/main" id="{57B84B27-5840-CB5B-20CB-F20FF8955027}"/>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Shannon's claims:</a:t>
            </a:r>
            <a:endParaRPr lang="en-US" sz="1800" dirty="0">
              <a:effectLst/>
              <a:latin typeface="Times"/>
            </a:endParaRPr>
          </a:p>
          <a:p>
            <a:r>
              <a:rPr lang="en-US" sz="2400" dirty="0">
                <a:effectLst/>
                <a:latin typeface="Times"/>
              </a:rPr>
              <a:t>The resemblance to ordinary English text increases quite noticeably at each of the above steps. </a:t>
            </a:r>
            <a:endParaRPr lang="en-US" sz="3600" dirty="0"/>
          </a:p>
          <a:p>
            <a:r>
              <a:rPr lang="en-US" sz="2400" dirty="0">
                <a:effectLst/>
                <a:latin typeface="Times"/>
              </a:rPr>
              <a:t>Note that these samples </a:t>
            </a:r>
            <a:r>
              <a:rPr lang="en-US" sz="2400" b="1" dirty="0">
                <a:solidFill>
                  <a:schemeClr val="accent1"/>
                </a:solidFill>
                <a:effectLst/>
                <a:latin typeface="Times"/>
              </a:rPr>
              <a:t>have reasonably good structure out to about twice the range</a:t>
            </a:r>
            <a:r>
              <a:rPr lang="en-US" sz="2400" dirty="0">
                <a:effectLst/>
                <a:latin typeface="Times"/>
              </a:rPr>
              <a:t> that is taken into account in their construction. </a:t>
            </a:r>
            <a:endParaRPr lang="en-US" sz="3600" dirty="0"/>
          </a:p>
          <a:p>
            <a:r>
              <a:rPr lang="en-US" sz="2400" dirty="0">
                <a:effectLst/>
                <a:latin typeface="Times"/>
              </a:rPr>
              <a:t>In (6) </a:t>
            </a:r>
            <a:r>
              <a:rPr lang="en-US" sz="2400" b="1" dirty="0">
                <a:solidFill>
                  <a:schemeClr val="accent1"/>
                </a:solidFill>
                <a:effectLst/>
                <a:latin typeface="Times"/>
              </a:rPr>
              <a:t>sequences of four or more words</a:t>
            </a:r>
            <a:r>
              <a:rPr lang="en-US" sz="2400" dirty="0">
                <a:effectLst/>
                <a:latin typeface="Times"/>
              </a:rPr>
              <a:t> can easily be placed in sentences without unusual or strained constructions. The particular sequence of ten words “attack on an English writer that the character of this” is not at all unreasonable. </a:t>
            </a:r>
          </a:p>
          <a:p>
            <a:r>
              <a:rPr lang="en-US" sz="2400" dirty="0">
                <a:effectLst/>
                <a:latin typeface="Times"/>
              </a:rPr>
              <a:t>It appears then that a sufficiently complex stochastic process will give a satisfactory representation of a discrete source. </a:t>
            </a:r>
            <a:endParaRPr lang="en-US" sz="3600" dirty="0"/>
          </a:p>
          <a:p>
            <a:endParaRPr lang="en-US" dirty="0"/>
          </a:p>
        </p:txBody>
      </p:sp>
    </p:spTree>
    <p:extLst>
      <p:ext uri="{BB962C8B-B14F-4D97-AF65-F5344CB8AC3E}">
        <p14:creationId xmlns:p14="http://schemas.microsoft.com/office/powerpoint/2010/main" val="144419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6ABA-8328-B4AE-6A3A-0662B4AA56AB}"/>
              </a:ext>
            </a:extLst>
          </p:cNvPr>
          <p:cNvSpPr>
            <a:spLocks noGrp="1"/>
          </p:cNvSpPr>
          <p:nvPr>
            <p:ph type="title"/>
          </p:nvPr>
        </p:nvSpPr>
        <p:spPr/>
        <p:txBody>
          <a:bodyPr/>
          <a:lstStyle/>
          <a:p>
            <a:r>
              <a:rPr lang="en-US" dirty="0"/>
              <a:t>Milestones</a:t>
            </a:r>
          </a:p>
        </p:txBody>
      </p:sp>
      <p:sp>
        <p:nvSpPr>
          <p:cNvPr id="4" name="Content Placeholder 3">
            <a:extLst>
              <a:ext uri="{FF2B5EF4-FFF2-40B4-BE49-F238E27FC236}">
                <a16:creationId xmlns:a16="http://schemas.microsoft.com/office/drawing/2014/main" id="{ABB0216B-C537-9239-D6D4-61754CD32B7F}"/>
              </a:ext>
            </a:extLst>
          </p:cNvPr>
          <p:cNvSpPr>
            <a:spLocks noGrp="1"/>
          </p:cNvSpPr>
          <p:nvPr>
            <p:ph sz="half" idx="1"/>
          </p:nvPr>
        </p:nvSpPr>
        <p:spPr/>
        <p:txBody>
          <a:bodyPr>
            <a:normAutofit/>
          </a:bodyPr>
          <a:lstStyle/>
          <a:p>
            <a:r>
              <a:rPr lang="en-US" dirty="0"/>
              <a:t>Mendenhall's 1887 </a:t>
            </a:r>
            <a:r>
              <a:rPr lang="en-US" i="1" dirty="0"/>
              <a:t>Science </a:t>
            </a:r>
            <a:r>
              <a:rPr lang="en-US" dirty="0"/>
              <a:t>paper</a:t>
            </a:r>
          </a:p>
          <a:p>
            <a:pPr lvl="1"/>
            <a:r>
              <a:rPr lang="en-US" dirty="0"/>
              <a:t>you guys reproduced his experiment (</a:t>
            </a:r>
            <a:r>
              <a:rPr lang="en-US" dirty="0" err="1">
                <a:solidFill>
                  <a:schemeClr val="accent1"/>
                </a:solidFill>
              </a:rPr>
              <a:t>nltk</a:t>
            </a:r>
            <a:r>
              <a:rPr lang="en-US" dirty="0">
                <a:solidFill>
                  <a:schemeClr val="accent1"/>
                </a:solidFill>
              </a:rPr>
              <a:t> made it easy</a:t>
            </a:r>
            <a:r>
              <a:rPr lang="en-US" dirty="0"/>
              <a:t>)</a:t>
            </a:r>
          </a:p>
          <a:p>
            <a:pPr lvl="1"/>
            <a:r>
              <a:rPr lang="en-US" dirty="0"/>
              <a:t>tested his claims about stylometry</a:t>
            </a:r>
          </a:p>
        </p:txBody>
      </p:sp>
      <p:sp>
        <p:nvSpPr>
          <p:cNvPr id="9" name="Content Placeholder 8">
            <a:extLst>
              <a:ext uri="{FF2B5EF4-FFF2-40B4-BE49-F238E27FC236}">
                <a16:creationId xmlns:a16="http://schemas.microsoft.com/office/drawing/2014/main" id="{146E3906-26E0-AF5B-FABD-ACA9B11BA8D1}"/>
              </a:ext>
            </a:extLst>
          </p:cNvPr>
          <p:cNvSpPr>
            <a:spLocks noGrp="1"/>
          </p:cNvSpPr>
          <p:nvPr>
            <p:ph sz="half" idx="2"/>
          </p:nvPr>
        </p:nvSpPr>
        <p:spPr>
          <a:xfrm>
            <a:off x="6172199" y="1825625"/>
            <a:ext cx="5316967" cy="1980256"/>
          </a:xfrm>
        </p:spPr>
        <p:txBody>
          <a:bodyPr>
            <a:normAutofit/>
          </a:bodyPr>
          <a:lstStyle/>
          <a:p>
            <a:r>
              <a:rPr lang="en-US" dirty="0"/>
              <a:t>Next, on our radar is Claude Shannon!</a:t>
            </a:r>
          </a:p>
          <a:p>
            <a:pPr lvl="1"/>
            <a:r>
              <a:rPr lang="en-US" dirty="0"/>
              <a:t>Fast forward to 1948. </a:t>
            </a:r>
          </a:p>
          <a:p>
            <a:pPr lvl="1"/>
            <a:r>
              <a:rPr lang="en-US" dirty="0"/>
              <a:t>Paper is: </a:t>
            </a:r>
            <a:r>
              <a:rPr lang="en-US" i="1" dirty="0"/>
              <a:t>The mathematical theory of communication</a:t>
            </a:r>
            <a:r>
              <a:rPr lang="en-US" dirty="0"/>
              <a:t>.</a:t>
            </a:r>
          </a:p>
        </p:txBody>
      </p:sp>
      <p:pic>
        <p:nvPicPr>
          <p:cNvPr id="10" name="Content Placeholder 6" descr="A close-up of a text&#10;&#10;Description automatically generated">
            <a:extLst>
              <a:ext uri="{FF2B5EF4-FFF2-40B4-BE49-F238E27FC236}">
                <a16:creationId xmlns:a16="http://schemas.microsoft.com/office/drawing/2014/main" id="{D49394A5-ACD6-0D1B-C401-EF00A2FB0896}"/>
              </a:ext>
            </a:extLst>
          </p:cNvPr>
          <p:cNvPicPr>
            <a:picLocks noChangeAspect="1"/>
          </p:cNvPicPr>
          <p:nvPr/>
        </p:nvPicPr>
        <p:blipFill>
          <a:blip r:embed="rId2"/>
          <a:stretch>
            <a:fillRect/>
          </a:stretch>
        </p:blipFill>
        <p:spPr>
          <a:xfrm>
            <a:off x="1624913" y="4217966"/>
            <a:ext cx="3836773" cy="1838454"/>
          </a:xfrm>
          <a:prstGeom prst="rect">
            <a:avLst/>
          </a:prstGeom>
          <a:ln>
            <a:solidFill>
              <a:schemeClr val="tx1"/>
            </a:solidFill>
          </a:ln>
        </p:spPr>
      </p:pic>
      <p:pic>
        <p:nvPicPr>
          <p:cNvPr id="12" name="Picture 11" descr="A person in a suit&#10;&#10;Description automatically generated">
            <a:extLst>
              <a:ext uri="{FF2B5EF4-FFF2-40B4-BE49-F238E27FC236}">
                <a16:creationId xmlns:a16="http://schemas.microsoft.com/office/drawing/2014/main" id="{E74A2267-9135-47B5-AA74-BF7EC9CCF43E}"/>
              </a:ext>
            </a:extLst>
          </p:cNvPr>
          <p:cNvPicPr>
            <a:picLocks noChangeAspect="1"/>
          </p:cNvPicPr>
          <p:nvPr/>
        </p:nvPicPr>
        <p:blipFill>
          <a:blip r:embed="rId3"/>
          <a:stretch>
            <a:fillRect/>
          </a:stretch>
        </p:blipFill>
        <p:spPr>
          <a:xfrm>
            <a:off x="6916987" y="3805881"/>
            <a:ext cx="2205741" cy="2686994"/>
          </a:xfrm>
          <a:prstGeom prst="rect">
            <a:avLst/>
          </a:prstGeom>
          <a:ln>
            <a:solidFill>
              <a:schemeClr val="tx1"/>
            </a:solidFill>
          </a:ln>
        </p:spPr>
      </p:pic>
    </p:spTree>
    <p:extLst>
      <p:ext uri="{BB962C8B-B14F-4D97-AF65-F5344CB8AC3E}">
        <p14:creationId xmlns:p14="http://schemas.microsoft.com/office/powerpoint/2010/main" val="401401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9FF8-920F-EE49-5E6C-8BCAF9A86035}"/>
              </a:ext>
            </a:extLst>
          </p:cNvPr>
          <p:cNvSpPr>
            <a:spLocks noGrp="1"/>
          </p:cNvSpPr>
          <p:nvPr>
            <p:ph type="title"/>
          </p:nvPr>
        </p:nvSpPr>
        <p:spPr/>
        <p:txBody>
          <a:bodyPr/>
          <a:lstStyle/>
          <a:p>
            <a:r>
              <a:rPr lang="en-US" dirty="0"/>
              <a:t>How did Shannon do this?</a:t>
            </a:r>
          </a:p>
        </p:txBody>
      </p:sp>
      <p:sp>
        <p:nvSpPr>
          <p:cNvPr id="3" name="Content Placeholder 2">
            <a:extLst>
              <a:ext uri="{FF2B5EF4-FFF2-40B4-BE49-F238E27FC236}">
                <a16:creationId xmlns:a16="http://schemas.microsoft.com/office/drawing/2014/main" id="{1EBF6662-529D-1132-15C2-D2CD6FC74C7A}"/>
              </a:ext>
            </a:extLst>
          </p:cNvPr>
          <p:cNvSpPr>
            <a:spLocks noGrp="1"/>
          </p:cNvSpPr>
          <p:nvPr>
            <p:ph idx="1"/>
          </p:nvPr>
        </p:nvSpPr>
        <p:spPr/>
        <p:txBody>
          <a:bodyPr/>
          <a:lstStyle/>
          <a:p>
            <a:r>
              <a:rPr lang="en-US" sz="2400" dirty="0">
                <a:effectLst/>
                <a:latin typeface="Times"/>
              </a:rPr>
              <a:t>To construct (3) for example, one opens a book at random and selects a letter at random on the page. This letter is recorded. The book is then opened to another page and one reads until this letter is encountered. The succeeding letter is then recorded. Turning to another page this second letter is searched for and the succeeding letter recorded, etc. </a:t>
            </a:r>
          </a:p>
          <a:p>
            <a:r>
              <a:rPr lang="en-US" sz="2400" dirty="0">
                <a:effectLst/>
                <a:latin typeface="Times"/>
              </a:rPr>
              <a:t>A similar process was used for (4), (5) and (6). </a:t>
            </a:r>
          </a:p>
          <a:p>
            <a:r>
              <a:rPr lang="en-US" sz="2400" dirty="0">
                <a:effectLst/>
                <a:latin typeface="Times"/>
              </a:rPr>
              <a:t>It would be interesting if further approximations could be constructed, </a:t>
            </a:r>
            <a:r>
              <a:rPr lang="en-US" sz="2400" b="1" dirty="0">
                <a:solidFill>
                  <a:schemeClr val="accent1"/>
                </a:solidFill>
                <a:effectLst/>
                <a:latin typeface="Times"/>
              </a:rPr>
              <a:t>but the labor involved becomes enormous</a:t>
            </a:r>
            <a:r>
              <a:rPr lang="en-US" sz="2400" dirty="0">
                <a:effectLst/>
                <a:latin typeface="Times"/>
              </a:rPr>
              <a:t> at the next stage. </a:t>
            </a:r>
            <a:endParaRPr lang="en-US" sz="3600" dirty="0"/>
          </a:p>
        </p:txBody>
      </p:sp>
    </p:spTree>
    <p:extLst>
      <p:ext uri="{BB962C8B-B14F-4D97-AF65-F5344CB8AC3E}">
        <p14:creationId xmlns:p14="http://schemas.microsoft.com/office/powerpoint/2010/main" val="3932144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71E90-6070-4745-B3F3-799128C348B3}"/>
              </a:ext>
            </a:extLst>
          </p:cNvPr>
          <p:cNvSpPr>
            <a:spLocks noGrp="1"/>
          </p:cNvSpPr>
          <p:nvPr>
            <p:ph type="title"/>
          </p:nvPr>
        </p:nvSpPr>
        <p:spPr/>
        <p:txBody>
          <a:bodyPr/>
          <a:lstStyle/>
          <a:p>
            <a:r>
              <a:rPr lang="en-US" dirty="0"/>
              <a:t>NLTK Book: Chapter 2</a:t>
            </a:r>
          </a:p>
        </p:txBody>
      </p:sp>
      <p:sp>
        <p:nvSpPr>
          <p:cNvPr id="3" name="Content Placeholder 2">
            <a:extLst>
              <a:ext uri="{FF2B5EF4-FFF2-40B4-BE49-F238E27FC236}">
                <a16:creationId xmlns:a16="http://schemas.microsoft.com/office/drawing/2014/main" id="{2DDF4BE9-580F-EC4F-811F-34DFC7CF7EA5}"/>
              </a:ext>
            </a:extLst>
          </p:cNvPr>
          <p:cNvSpPr>
            <a:spLocks noGrp="1"/>
          </p:cNvSpPr>
          <p:nvPr>
            <p:ph idx="1"/>
          </p:nvPr>
        </p:nvSpPr>
        <p:spPr/>
        <p:txBody>
          <a:bodyPr>
            <a:normAutofit fontScale="77500" lnSpcReduction="20000"/>
          </a:bodyPr>
          <a:lstStyle/>
          <a:p>
            <a:r>
              <a:rPr lang="en-US" sz="2400" dirty="0" err="1">
                <a:solidFill>
                  <a:prstClr val="black"/>
                </a:solidFill>
                <a:latin typeface="Menlo" panose="020B0609030804020204" pitchFamily="49" charset="0"/>
                <a:ea typeface="Menlo" panose="020B0609030804020204" pitchFamily="49" charset="0"/>
                <a:cs typeface="Menlo" panose="020B0609030804020204" pitchFamily="49" charset="0"/>
              </a:rPr>
              <a:t>nltk.ConditionalFreqDist</a:t>
            </a:r>
            <a:r>
              <a:rPr lang="en-US" sz="2400" dirty="0">
                <a:solidFill>
                  <a:prstClr val="black"/>
                </a:solidFill>
                <a:latin typeface="Menlo" panose="020B0609030804020204" pitchFamily="49" charset="0"/>
                <a:ea typeface="Menlo" panose="020B0609030804020204" pitchFamily="49" charset="0"/>
                <a:cs typeface="Menlo" panose="020B0609030804020204" pitchFamily="49" charset="0"/>
              </a:rPr>
              <a:t>()</a:t>
            </a:r>
            <a:r>
              <a:rPr lang="en-US" dirty="0"/>
              <a:t> generally works over tuples (condition, value)</a:t>
            </a:r>
          </a:p>
          <a:p>
            <a:r>
              <a:rPr lang="en-US" dirty="0"/>
              <a:t> i.e. </a:t>
            </a:r>
            <a:r>
              <a:rPr lang="en-US" i="1" dirty="0"/>
              <a:t>tuples</a:t>
            </a:r>
            <a:r>
              <a:rPr lang="en-US" dirty="0"/>
              <a:t> </a:t>
            </a:r>
            <a:r>
              <a:rPr lang="en-US" i="1" dirty="0"/>
              <a:t>need not be limited to bigrams.</a:t>
            </a:r>
          </a:p>
          <a:p>
            <a:pPr marL="0" indent="0">
              <a:buNone/>
            </a:pPr>
            <a:r>
              <a:rPr lang="en-US" b="1" dirty="0"/>
              <a:t>Example</a:t>
            </a:r>
            <a:r>
              <a:rPr lang="en-US" dirty="0"/>
              <a:t>:</a:t>
            </a:r>
          </a:p>
          <a:p>
            <a:pPr marL="0" indent="0">
              <a:buNone/>
            </a:pPr>
            <a:r>
              <a:rPr lang="en-US" sz="1900" dirty="0">
                <a:latin typeface="Menlo" panose="020B0609030804020204" pitchFamily="49" charset="0"/>
                <a:ea typeface="Menlo" panose="020B0609030804020204" pitchFamily="49" charset="0"/>
                <a:cs typeface="Menlo" panose="020B0609030804020204" pitchFamily="49" charset="0"/>
              </a:rPr>
              <a:t>import </a:t>
            </a:r>
            <a:r>
              <a:rPr lang="en-US" sz="1900" dirty="0" err="1">
                <a:latin typeface="Menlo" panose="020B0609030804020204" pitchFamily="49" charset="0"/>
                <a:ea typeface="Menlo" panose="020B0609030804020204" pitchFamily="49" charset="0"/>
                <a:cs typeface="Menlo" panose="020B0609030804020204" pitchFamily="49" charset="0"/>
              </a:rPr>
              <a:t>nltk</a:t>
            </a:r>
            <a:endParaRPr lang="en-US" sz="1900" dirty="0">
              <a:latin typeface="Menlo" panose="020B0609030804020204" pitchFamily="49" charset="0"/>
              <a:ea typeface="Menlo" panose="020B0609030804020204" pitchFamily="49" charset="0"/>
              <a:cs typeface="Menlo" panose="020B0609030804020204" pitchFamily="49" charset="0"/>
            </a:endParaRPr>
          </a:p>
          <a:p>
            <a:pPr marL="0" indent="0">
              <a:buNone/>
            </a:pPr>
            <a:r>
              <a:rPr lang="en-US" sz="1900" dirty="0">
                <a:latin typeface="Menlo" panose="020B0609030804020204" pitchFamily="49" charset="0"/>
                <a:ea typeface="Menlo" panose="020B0609030804020204" pitchFamily="49" charset="0"/>
                <a:cs typeface="Menlo" panose="020B0609030804020204" pitchFamily="49" charset="0"/>
              </a:rPr>
              <a:t>s = "Jim walks to the bank via the river bank and small bridge"</a:t>
            </a:r>
          </a:p>
          <a:p>
            <a:pPr marL="0" indent="0">
              <a:buNone/>
            </a:pPr>
            <a:r>
              <a:rPr lang="en-US" sz="1900" dirty="0" err="1">
                <a:latin typeface="Menlo" panose="020B0609030804020204" pitchFamily="49" charset="0"/>
                <a:ea typeface="Menlo" panose="020B0609030804020204" pitchFamily="49" charset="0"/>
                <a:cs typeface="Menlo" panose="020B0609030804020204" pitchFamily="49" charset="0"/>
              </a:rPr>
              <a:t>cfd</a:t>
            </a:r>
            <a:r>
              <a:rPr lang="en-US" sz="1900" dirty="0">
                <a:latin typeface="Menlo" panose="020B0609030804020204" pitchFamily="49" charset="0"/>
                <a:ea typeface="Menlo" panose="020B0609030804020204" pitchFamily="49" charset="0"/>
                <a:cs typeface="Menlo" panose="020B0609030804020204" pitchFamily="49" charset="0"/>
              </a:rPr>
              <a:t> = </a:t>
            </a:r>
            <a:r>
              <a:rPr lang="en-US" sz="1900" dirty="0" err="1">
                <a:latin typeface="Menlo" panose="020B0609030804020204" pitchFamily="49" charset="0"/>
                <a:ea typeface="Menlo" panose="020B0609030804020204" pitchFamily="49" charset="0"/>
                <a:cs typeface="Menlo" panose="020B0609030804020204" pitchFamily="49" charset="0"/>
              </a:rPr>
              <a:t>nltk.ConditionalFreqDist</a:t>
            </a:r>
            <a:r>
              <a:rPr lang="en-US" sz="1900" dirty="0">
                <a:latin typeface="Menlo" panose="020B0609030804020204" pitchFamily="49" charset="0"/>
                <a:ea typeface="Menlo" panose="020B0609030804020204" pitchFamily="49" charset="0"/>
                <a:cs typeface="Menlo" panose="020B0609030804020204" pitchFamily="49" charset="0"/>
              </a:rPr>
              <a:t>((</a:t>
            </a:r>
            <a:r>
              <a:rPr lang="en-US" sz="1900" dirty="0" err="1">
                <a:latin typeface="Menlo" panose="020B0609030804020204" pitchFamily="49" charset="0"/>
                <a:ea typeface="Menlo" panose="020B0609030804020204" pitchFamily="49" charset="0"/>
                <a:cs typeface="Menlo" panose="020B0609030804020204" pitchFamily="49" charset="0"/>
              </a:rPr>
              <a:t>len</a:t>
            </a:r>
            <a:r>
              <a:rPr lang="en-US" sz="1900" dirty="0">
                <a:latin typeface="Menlo" panose="020B0609030804020204" pitchFamily="49" charset="0"/>
                <a:ea typeface="Menlo" panose="020B0609030804020204" pitchFamily="49" charset="0"/>
                <a:cs typeface="Menlo" panose="020B0609030804020204" pitchFamily="49" charset="0"/>
              </a:rPr>
              <a:t>(w),w) for w in </a:t>
            </a:r>
            <a:r>
              <a:rPr lang="en-US" sz="1900" dirty="0" err="1">
                <a:latin typeface="Menlo" panose="020B0609030804020204" pitchFamily="49" charset="0"/>
                <a:ea typeface="Menlo" panose="020B0609030804020204" pitchFamily="49" charset="0"/>
                <a:cs typeface="Menlo" panose="020B0609030804020204" pitchFamily="49" charset="0"/>
              </a:rPr>
              <a:t>nltk.word_tokenize</a:t>
            </a:r>
            <a:r>
              <a:rPr lang="en-US" sz="1900" dirty="0">
                <a:latin typeface="Menlo" panose="020B0609030804020204" pitchFamily="49" charset="0"/>
                <a:ea typeface="Menlo" panose="020B0609030804020204" pitchFamily="49" charset="0"/>
                <a:cs typeface="Menlo" panose="020B0609030804020204" pitchFamily="49" charset="0"/>
              </a:rPr>
              <a:t>(s)) </a:t>
            </a:r>
          </a:p>
          <a:p>
            <a:pPr marL="0" indent="0">
              <a:buNone/>
            </a:pPr>
            <a:r>
              <a:rPr lang="en-US" sz="1900" dirty="0" err="1">
                <a:latin typeface="Menlo" panose="020B0609030804020204" pitchFamily="49" charset="0"/>
                <a:ea typeface="Menlo" panose="020B0609030804020204" pitchFamily="49" charset="0"/>
                <a:cs typeface="Menlo" panose="020B0609030804020204" pitchFamily="49" charset="0"/>
              </a:rPr>
              <a:t>cfd</a:t>
            </a:r>
            <a:r>
              <a:rPr lang="en-US" sz="1900" dirty="0">
                <a:latin typeface="Menlo" panose="020B0609030804020204" pitchFamily="49" charset="0"/>
                <a:ea typeface="Menlo" panose="020B0609030804020204" pitchFamily="49" charset="0"/>
                <a:cs typeface="Menlo" panose="020B0609030804020204" pitchFamily="49" charset="0"/>
              </a:rPr>
              <a:t>[3]</a:t>
            </a:r>
          </a:p>
          <a:p>
            <a:pPr marL="0" indent="0">
              <a:buNone/>
            </a:pPr>
            <a:r>
              <a:rPr lang="en-US" sz="1900" dirty="0" err="1">
                <a:solidFill>
                  <a:schemeClr val="accent1"/>
                </a:solidFill>
                <a:latin typeface="Menlo" panose="020B0609030804020204" pitchFamily="49" charset="0"/>
                <a:ea typeface="Menlo" panose="020B0609030804020204" pitchFamily="49" charset="0"/>
                <a:cs typeface="Menlo" panose="020B0609030804020204" pitchFamily="49" charset="0"/>
              </a:rPr>
              <a:t>FreqDist</a:t>
            </a:r>
            <a:r>
              <a:rPr lang="en-US" sz="1900" dirty="0">
                <a:solidFill>
                  <a:schemeClr val="accent1"/>
                </a:solidFill>
                <a:latin typeface="Menlo" panose="020B0609030804020204" pitchFamily="49" charset="0"/>
                <a:ea typeface="Menlo" panose="020B0609030804020204" pitchFamily="49" charset="0"/>
                <a:cs typeface="Menlo" panose="020B0609030804020204" pitchFamily="49" charset="0"/>
              </a:rPr>
              <a:t>({'the': 2, 'Jim': 1, 'via': 1, 'and': 1})</a:t>
            </a:r>
          </a:p>
          <a:p>
            <a:pPr marL="0" indent="0">
              <a:buNone/>
            </a:pPr>
            <a:r>
              <a:rPr lang="en-US" sz="1900" dirty="0" err="1">
                <a:latin typeface="Menlo" panose="020B0609030804020204" pitchFamily="49" charset="0"/>
                <a:ea typeface="Menlo" panose="020B0609030804020204" pitchFamily="49" charset="0"/>
                <a:cs typeface="Menlo" panose="020B0609030804020204" pitchFamily="49" charset="0"/>
              </a:rPr>
              <a:t>cfd</a:t>
            </a:r>
            <a:r>
              <a:rPr lang="en-US" sz="1900" dirty="0">
                <a:latin typeface="Menlo" panose="020B0609030804020204" pitchFamily="49" charset="0"/>
                <a:ea typeface="Menlo" panose="020B0609030804020204" pitchFamily="49" charset="0"/>
                <a:cs typeface="Menlo" panose="020B0609030804020204" pitchFamily="49" charset="0"/>
              </a:rPr>
              <a:t>[4]</a:t>
            </a:r>
          </a:p>
          <a:p>
            <a:pPr marL="0" indent="0">
              <a:buNone/>
            </a:pPr>
            <a:r>
              <a:rPr lang="en-US" sz="1900" dirty="0" err="1">
                <a:solidFill>
                  <a:schemeClr val="accent1"/>
                </a:solidFill>
                <a:latin typeface="Menlo" panose="020B0609030804020204" pitchFamily="49" charset="0"/>
                <a:ea typeface="Menlo" panose="020B0609030804020204" pitchFamily="49" charset="0"/>
                <a:cs typeface="Menlo" panose="020B0609030804020204" pitchFamily="49" charset="0"/>
              </a:rPr>
              <a:t>FreqDist</a:t>
            </a:r>
            <a:r>
              <a:rPr lang="en-US" sz="1900" dirty="0">
                <a:solidFill>
                  <a:schemeClr val="accent1"/>
                </a:solidFill>
                <a:latin typeface="Menlo" panose="020B0609030804020204" pitchFamily="49" charset="0"/>
                <a:ea typeface="Menlo" panose="020B0609030804020204" pitchFamily="49" charset="0"/>
                <a:cs typeface="Menlo" panose="020B0609030804020204" pitchFamily="49" charset="0"/>
              </a:rPr>
              <a:t>({'bank': 2})</a:t>
            </a:r>
          </a:p>
          <a:p>
            <a:pPr marL="0" indent="0">
              <a:buNone/>
            </a:pPr>
            <a:r>
              <a:rPr lang="en-US" sz="1900" dirty="0" err="1">
                <a:latin typeface="Menlo" panose="020B0609030804020204" pitchFamily="49" charset="0"/>
                <a:ea typeface="Menlo" panose="020B0609030804020204" pitchFamily="49" charset="0"/>
                <a:cs typeface="Menlo" panose="020B0609030804020204" pitchFamily="49" charset="0"/>
              </a:rPr>
              <a:t>cfd</a:t>
            </a:r>
            <a:r>
              <a:rPr lang="en-US" sz="1900" dirty="0">
                <a:latin typeface="Menlo" panose="020B0609030804020204" pitchFamily="49" charset="0"/>
                <a:ea typeface="Menlo" panose="020B0609030804020204" pitchFamily="49" charset="0"/>
                <a:cs typeface="Menlo" panose="020B0609030804020204" pitchFamily="49" charset="0"/>
              </a:rPr>
              <a:t>[5]</a:t>
            </a:r>
          </a:p>
          <a:p>
            <a:pPr marL="0" indent="0">
              <a:buNone/>
            </a:pPr>
            <a:r>
              <a:rPr lang="en-US" sz="1900" dirty="0" err="1">
                <a:solidFill>
                  <a:schemeClr val="accent1"/>
                </a:solidFill>
                <a:latin typeface="Menlo" panose="020B0609030804020204" pitchFamily="49" charset="0"/>
                <a:ea typeface="Menlo" panose="020B0609030804020204" pitchFamily="49" charset="0"/>
                <a:cs typeface="Menlo" panose="020B0609030804020204" pitchFamily="49" charset="0"/>
              </a:rPr>
              <a:t>FreqDist</a:t>
            </a:r>
            <a:r>
              <a:rPr lang="en-US" sz="1900" dirty="0">
                <a:solidFill>
                  <a:schemeClr val="accent1"/>
                </a:solidFill>
                <a:latin typeface="Menlo" panose="020B0609030804020204" pitchFamily="49" charset="0"/>
                <a:ea typeface="Menlo" panose="020B0609030804020204" pitchFamily="49" charset="0"/>
                <a:cs typeface="Menlo" panose="020B0609030804020204" pitchFamily="49" charset="0"/>
              </a:rPr>
              <a:t>({'small': 1, 'river': 1, 'walks': 1})</a:t>
            </a:r>
          </a:p>
          <a:p>
            <a:pPr marL="0" indent="0">
              <a:buNone/>
            </a:pPr>
            <a:r>
              <a:rPr lang="en-US" sz="1900" dirty="0" err="1">
                <a:latin typeface="Menlo" panose="020B0609030804020204" pitchFamily="49" charset="0"/>
                <a:ea typeface="Menlo" panose="020B0609030804020204" pitchFamily="49" charset="0"/>
                <a:cs typeface="Menlo" panose="020B0609030804020204" pitchFamily="49" charset="0"/>
              </a:rPr>
              <a:t>cfd</a:t>
            </a:r>
            <a:r>
              <a:rPr lang="en-US" sz="1900" dirty="0">
                <a:latin typeface="Menlo" panose="020B0609030804020204" pitchFamily="49" charset="0"/>
                <a:ea typeface="Menlo" panose="020B0609030804020204" pitchFamily="49" charset="0"/>
                <a:cs typeface="Menlo" panose="020B0609030804020204" pitchFamily="49" charset="0"/>
              </a:rPr>
              <a:t>[2]</a:t>
            </a:r>
          </a:p>
          <a:p>
            <a:pPr marL="0" indent="0">
              <a:buNone/>
            </a:pPr>
            <a:r>
              <a:rPr lang="en-US" sz="1900" dirty="0" err="1">
                <a:solidFill>
                  <a:schemeClr val="accent1"/>
                </a:solidFill>
                <a:latin typeface="Menlo" panose="020B0609030804020204" pitchFamily="49" charset="0"/>
                <a:ea typeface="Menlo" panose="020B0609030804020204" pitchFamily="49" charset="0"/>
                <a:cs typeface="Menlo" panose="020B0609030804020204" pitchFamily="49" charset="0"/>
              </a:rPr>
              <a:t>FreqDist</a:t>
            </a:r>
            <a:r>
              <a:rPr lang="en-US" sz="1900" dirty="0">
                <a:solidFill>
                  <a:schemeClr val="accent1"/>
                </a:solidFill>
                <a:latin typeface="Menlo" panose="020B0609030804020204" pitchFamily="49" charset="0"/>
                <a:ea typeface="Menlo" panose="020B0609030804020204" pitchFamily="49" charset="0"/>
                <a:cs typeface="Menlo" panose="020B0609030804020204" pitchFamily="49" charset="0"/>
              </a:rPr>
              <a:t>({'to': 1})</a:t>
            </a:r>
          </a:p>
          <a:p>
            <a:pPr marL="0" indent="0">
              <a:buNone/>
            </a:pPr>
            <a:endParaRPr lang="en-US" dirty="0"/>
          </a:p>
        </p:txBody>
      </p:sp>
    </p:spTree>
    <p:extLst>
      <p:ext uri="{BB962C8B-B14F-4D97-AF65-F5344CB8AC3E}">
        <p14:creationId xmlns:p14="http://schemas.microsoft.com/office/powerpoint/2010/main" val="249391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E267D-B88D-3349-90A0-7BBBA6E65327}"/>
              </a:ext>
            </a:extLst>
          </p:cNvPr>
          <p:cNvSpPr>
            <a:spLocks noGrp="1"/>
          </p:cNvSpPr>
          <p:nvPr>
            <p:ph type="title"/>
          </p:nvPr>
        </p:nvSpPr>
        <p:spPr/>
        <p:txBody>
          <a:bodyPr/>
          <a:lstStyle/>
          <a:p>
            <a:r>
              <a:rPr lang="en-US" dirty="0"/>
              <a:t>NLTK Book: Chapter 2</a:t>
            </a:r>
          </a:p>
        </p:txBody>
      </p:sp>
      <p:sp>
        <p:nvSpPr>
          <p:cNvPr id="3" name="Content Placeholder 2">
            <a:extLst>
              <a:ext uri="{FF2B5EF4-FFF2-40B4-BE49-F238E27FC236}">
                <a16:creationId xmlns:a16="http://schemas.microsoft.com/office/drawing/2014/main" id="{22C42658-2A38-6B43-B153-8FC166DB41E3}"/>
              </a:ext>
            </a:extLst>
          </p:cNvPr>
          <p:cNvSpPr>
            <a:spLocks noGrp="1"/>
          </p:cNvSpPr>
          <p:nvPr>
            <p:ph idx="1"/>
          </p:nvPr>
        </p:nvSpPr>
        <p:spPr>
          <a:xfrm>
            <a:off x="838200" y="1503336"/>
            <a:ext cx="10750062" cy="5055726"/>
          </a:xfrm>
        </p:spPr>
        <p:txBody>
          <a:bodyPr>
            <a:normAutofit fontScale="77500" lnSpcReduction="20000"/>
          </a:bodyPr>
          <a:lstStyle/>
          <a:p>
            <a:r>
              <a:rPr lang="en-US" dirty="0" err="1"/>
              <a:t>ConditionalFreqDist</a:t>
            </a:r>
            <a:r>
              <a:rPr lang="en-US" dirty="0"/>
              <a:t> </a:t>
            </a:r>
          </a:p>
          <a:p>
            <a:r>
              <a:rPr lang="en-US" dirty="0"/>
              <a:t>Example:</a:t>
            </a:r>
          </a:p>
          <a:p>
            <a:endParaRPr lang="en-US" dirty="0"/>
          </a:p>
          <a:p>
            <a:endParaRPr lang="en-US" dirty="0"/>
          </a:p>
          <a:p>
            <a:endParaRPr lang="en-US" dirty="0"/>
          </a:p>
          <a:p>
            <a:pPr marL="0" indent="0">
              <a:buNone/>
            </a:pPr>
            <a:r>
              <a:rPr lang="en-US" sz="2200" dirty="0" err="1">
                <a:latin typeface="Menlo" panose="020B0609030804020204" pitchFamily="49" charset="0"/>
                <a:ea typeface="Menlo" panose="020B0609030804020204" pitchFamily="49" charset="0"/>
                <a:cs typeface="Menlo" panose="020B0609030804020204" pitchFamily="49" charset="0"/>
              </a:rPr>
              <a:t>cfd.conditions</a:t>
            </a:r>
            <a:r>
              <a:rPr lang="en-US" sz="2200" dirty="0">
                <a:latin typeface="Menlo" panose="020B0609030804020204" pitchFamily="49" charset="0"/>
                <a:ea typeface="Menlo" panose="020B0609030804020204" pitchFamily="49" charset="0"/>
                <a:cs typeface="Menlo" panose="020B0609030804020204" pitchFamily="49" charset="0"/>
              </a:rPr>
              <a:t>()</a:t>
            </a:r>
          </a:p>
          <a:p>
            <a:pPr marL="0" indent="0">
              <a:buNone/>
            </a:pPr>
            <a:r>
              <a:rPr lang="en-US" sz="2200" dirty="0">
                <a:solidFill>
                  <a:schemeClr val="accent1"/>
                </a:solidFill>
                <a:latin typeface="Menlo" panose="020B0609030804020204" pitchFamily="49" charset="0"/>
                <a:ea typeface="Menlo" panose="020B0609030804020204" pitchFamily="49" charset="0"/>
                <a:cs typeface="Menlo" panose="020B0609030804020204" pitchFamily="49" charset="0"/>
              </a:rPr>
              <a:t>[2, 3, 4, 5, 6]</a:t>
            </a:r>
          </a:p>
          <a:p>
            <a:pPr marL="0" indent="0">
              <a:buNone/>
            </a:pPr>
            <a:r>
              <a:rPr lang="en-US" sz="2200" dirty="0" err="1">
                <a:latin typeface="Menlo" panose="020B0609030804020204" pitchFamily="49" charset="0"/>
                <a:ea typeface="Menlo" panose="020B0609030804020204" pitchFamily="49" charset="0"/>
                <a:cs typeface="Menlo" panose="020B0609030804020204" pitchFamily="49" charset="0"/>
              </a:rPr>
              <a:t>cfd.tabulate</a:t>
            </a:r>
            <a:r>
              <a:rPr lang="en-US" sz="2200" dirty="0">
                <a:latin typeface="Menlo" panose="020B0609030804020204" pitchFamily="49" charset="0"/>
                <a:ea typeface="Menlo" panose="020B0609030804020204" pitchFamily="49" charset="0"/>
                <a:cs typeface="Menlo" panose="020B0609030804020204" pitchFamily="49" charset="0"/>
              </a:rPr>
              <a:t>()</a:t>
            </a:r>
          </a:p>
          <a:p>
            <a:pPr marL="0" indent="0">
              <a:buNone/>
            </a:pPr>
            <a:r>
              <a:rPr lang="en-US" sz="2200" dirty="0">
                <a:solidFill>
                  <a:schemeClr val="accent1"/>
                </a:solidFill>
                <a:latin typeface="Menlo" panose="020B0609030804020204" pitchFamily="49" charset="0"/>
                <a:ea typeface="Menlo" panose="020B0609030804020204" pitchFamily="49" charset="0"/>
                <a:cs typeface="Menlo" panose="020B0609030804020204" pitchFamily="49" charset="0"/>
              </a:rPr>
              <a:t>     Jim    and   bank bridge  river  small    the     to    via  walks </a:t>
            </a:r>
          </a:p>
          <a:p>
            <a:pPr marL="0" indent="0">
              <a:buNone/>
            </a:pPr>
            <a:r>
              <a:rPr lang="en-US" sz="2200" dirty="0">
                <a:solidFill>
                  <a:schemeClr val="accent1"/>
                </a:solidFill>
                <a:latin typeface="Menlo" panose="020B0609030804020204" pitchFamily="49" charset="0"/>
                <a:ea typeface="Menlo" panose="020B0609030804020204" pitchFamily="49" charset="0"/>
                <a:cs typeface="Menlo" panose="020B0609030804020204" pitchFamily="49" charset="0"/>
              </a:rPr>
              <a:t>2      0      0      0      0      0      0      0      1      0      0 </a:t>
            </a:r>
          </a:p>
          <a:p>
            <a:pPr marL="0" indent="0">
              <a:buNone/>
            </a:pPr>
            <a:r>
              <a:rPr lang="en-US" sz="2200" dirty="0">
                <a:solidFill>
                  <a:schemeClr val="accent1"/>
                </a:solidFill>
                <a:latin typeface="Menlo" panose="020B0609030804020204" pitchFamily="49" charset="0"/>
                <a:ea typeface="Menlo" panose="020B0609030804020204" pitchFamily="49" charset="0"/>
                <a:cs typeface="Menlo" panose="020B0609030804020204" pitchFamily="49" charset="0"/>
              </a:rPr>
              <a:t>3      1      1      0      0      0      0      2      0      1      0 </a:t>
            </a:r>
          </a:p>
          <a:p>
            <a:pPr marL="0" indent="0">
              <a:buNone/>
            </a:pPr>
            <a:r>
              <a:rPr lang="en-US" sz="2200" dirty="0">
                <a:solidFill>
                  <a:schemeClr val="accent1"/>
                </a:solidFill>
                <a:latin typeface="Menlo" panose="020B0609030804020204" pitchFamily="49" charset="0"/>
                <a:ea typeface="Menlo" panose="020B0609030804020204" pitchFamily="49" charset="0"/>
                <a:cs typeface="Menlo" panose="020B0609030804020204" pitchFamily="49" charset="0"/>
              </a:rPr>
              <a:t>4      0      0      2      0      0      0      0      0      0      0 </a:t>
            </a:r>
          </a:p>
          <a:p>
            <a:pPr marL="0" indent="0">
              <a:buNone/>
            </a:pPr>
            <a:r>
              <a:rPr lang="en-US" sz="2200" dirty="0">
                <a:solidFill>
                  <a:schemeClr val="accent1"/>
                </a:solidFill>
                <a:latin typeface="Menlo" panose="020B0609030804020204" pitchFamily="49" charset="0"/>
                <a:ea typeface="Menlo" panose="020B0609030804020204" pitchFamily="49" charset="0"/>
                <a:cs typeface="Menlo" panose="020B0609030804020204" pitchFamily="49" charset="0"/>
              </a:rPr>
              <a:t>5      0      0      0      0      1      1      0      0      0      1 </a:t>
            </a:r>
          </a:p>
          <a:p>
            <a:pPr marL="0" indent="0">
              <a:buNone/>
            </a:pPr>
            <a:r>
              <a:rPr lang="en-US" sz="2200" dirty="0">
                <a:solidFill>
                  <a:schemeClr val="accent1"/>
                </a:solidFill>
                <a:latin typeface="Menlo" panose="020B0609030804020204" pitchFamily="49" charset="0"/>
                <a:ea typeface="Menlo" panose="020B0609030804020204" pitchFamily="49" charset="0"/>
                <a:cs typeface="Menlo" panose="020B0609030804020204" pitchFamily="49" charset="0"/>
              </a:rPr>
              <a:t>6      0      0      0      1      0      0      0      0      0      0</a:t>
            </a:r>
          </a:p>
          <a:p>
            <a:pPr marL="0" indent="0">
              <a:buNone/>
            </a:pPr>
            <a:r>
              <a:rPr lang="en-US" sz="2200" dirty="0" err="1">
                <a:latin typeface="Menlo" panose="020B0609030804020204" pitchFamily="49" charset="0"/>
                <a:ea typeface="Menlo" panose="020B0609030804020204" pitchFamily="49" charset="0"/>
                <a:cs typeface="Menlo" panose="020B0609030804020204" pitchFamily="49" charset="0"/>
              </a:rPr>
              <a:t>cfd.plot</a:t>
            </a:r>
            <a:r>
              <a:rPr lang="en-US" sz="2200" dirty="0">
                <a:latin typeface="Menlo" panose="020B0609030804020204" pitchFamily="49" charset="0"/>
                <a:ea typeface="Menlo" panose="020B0609030804020204" pitchFamily="49" charset="0"/>
                <a:cs typeface="Menlo" panose="020B0609030804020204" pitchFamily="49" charset="0"/>
              </a:rPr>
              <a:t>()</a:t>
            </a:r>
            <a:endParaRPr lang="en-US" sz="2200" dirty="0">
              <a:solidFill>
                <a:schemeClr val="accent1"/>
              </a:solidFill>
              <a:latin typeface="Menlo" panose="020B0609030804020204" pitchFamily="49" charset="0"/>
              <a:ea typeface="Menlo" panose="020B0609030804020204" pitchFamily="49" charset="0"/>
              <a:cs typeface="Menlo" panose="020B0609030804020204" pitchFamily="49" charset="0"/>
            </a:endParaRPr>
          </a:p>
        </p:txBody>
      </p:sp>
      <p:pic>
        <p:nvPicPr>
          <p:cNvPr id="6" name="Picture 5">
            <a:extLst>
              <a:ext uri="{FF2B5EF4-FFF2-40B4-BE49-F238E27FC236}">
                <a16:creationId xmlns:a16="http://schemas.microsoft.com/office/drawing/2014/main" id="{35DED77C-6429-264C-B6A3-87ACF010958D}"/>
              </a:ext>
            </a:extLst>
          </p:cNvPr>
          <p:cNvPicPr>
            <a:picLocks noChangeAspect="1"/>
          </p:cNvPicPr>
          <p:nvPr/>
        </p:nvPicPr>
        <p:blipFill>
          <a:blip r:embed="rId2"/>
          <a:stretch>
            <a:fillRect/>
          </a:stretch>
        </p:blipFill>
        <p:spPr>
          <a:xfrm>
            <a:off x="6979403" y="582100"/>
            <a:ext cx="4101885" cy="3236812"/>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107669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84F80-A624-364D-8651-027AE67EA951}"/>
              </a:ext>
            </a:extLst>
          </p:cNvPr>
          <p:cNvSpPr>
            <a:spLocks noGrp="1"/>
          </p:cNvSpPr>
          <p:nvPr>
            <p:ph type="title"/>
          </p:nvPr>
        </p:nvSpPr>
        <p:spPr/>
        <p:txBody>
          <a:bodyPr/>
          <a:lstStyle/>
          <a:p>
            <a:r>
              <a:rPr lang="en-US" dirty="0" err="1"/>
              <a:t>nltk</a:t>
            </a:r>
            <a:r>
              <a:rPr lang="en-US" dirty="0"/>
              <a:t> book: </a:t>
            </a:r>
            <a:r>
              <a:rPr lang="en-US" b="1" dirty="0"/>
              <a:t>1.3   Brown Corpus</a:t>
            </a:r>
            <a:endParaRPr lang="en-US" dirty="0"/>
          </a:p>
        </p:txBody>
      </p:sp>
      <p:sp>
        <p:nvSpPr>
          <p:cNvPr id="3" name="Content Placeholder 2">
            <a:extLst>
              <a:ext uri="{FF2B5EF4-FFF2-40B4-BE49-F238E27FC236}">
                <a16:creationId xmlns:a16="http://schemas.microsoft.com/office/drawing/2014/main" id="{5376A962-C360-2947-90A0-DDF1A5A087D3}"/>
              </a:ext>
            </a:extLst>
          </p:cNvPr>
          <p:cNvSpPr>
            <a:spLocks noGrp="1"/>
          </p:cNvSpPr>
          <p:nvPr>
            <p:ph idx="1"/>
          </p:nvPr>
        </p:nvSpPr>
        <p:spPr>
          <a:xfrm>
            <a:off x="838200" y="1825625"/>
            <a:ext cx="10515600" cy="4237245"/>
          </a:xfrm>
        </p:spPr>
        <p:txBody>
          <a:bodyPr>
            <a:normAutofit fontScale="62500" lnSpcReduction="20000"/>
          </a:bodyPr>
          <a:lstStyle/>
          <a:p>
            <a:pPr marL="0" indent="0">
              <a:buNone/>
            </a:pPr>
            <a:r>
              <a:rPr lang="en-US" sz="2300" dirty="0">
                <a:latin typeface="Menlo" panose="020B0609030804020204" pitchFamily="49" charset="0"/>
                <a:ea typeface="Menlo" panose="020B0609030804020204" pitchFamily="49" charset="0"/>
                <a:cs typeface="Menlo" panose="020B0609030804020204" pitchFamily="49" charset="0"/>
              </a:rPr>
              <a:t>&gt;&gt;&gt; from </a:t>
            </a:r>
            <a:r>
              <a:rPr lang="en-US" sz="2300" dirty="0" err="1">
                <a:latin typeface="Menlo" panose="020B0609030804020204" pitchFamily="49" charset="0"/>
                <a:ea typeface="Menlo" panose="020B0609030804020204" pitchFamily="49" charset="0"/>
                <a:cs typeface="Menlo" panose="020B0609030804020204" pitchFamily="49" charset="0"/>
              </a:rPr>
              <a:t>nltk.corpus</a:t>
            </a:r>
            <a:r>
              <a:rPr lang="en-US" sz="2300" dirty="0">
                <a:latin typeface="Menlo" panose="020B0609030804020204" pitchFamily="49" charset="0"/>
                <a:ea typeface="Menlo" panose="020B0609030804020204" pitchFamily="49" charset="0"/>
                <a:cs typeface="Menlo" panose="020B0609030804020204" pitchFamily="49" charset="0"/>
              </a:rPr>
              <a:t> import brown</a:t>
            </a:r>
          </a:p>
          <a:p>
            <a:pPr marL="0" indent="0">
              <a:buNone/>
            </a:pPr>
            <a:r>
              <a:rPr lang="en-US" sz="2300" dirty="0">
                <a:latin typeface="Menlo" panose="020B0609030804020204" pitchFamily="49" charset="0"/>
                <a:ea typeface="Menlo" panose="020B0609030804020204" pitchFamily="49" charset="0"/>
                <a:cs typeface="Menlo" panose="020B0609030804020204" pitchFamily="49" charset="0"/>
              </a:rPr>
              <a:t>&gt;&gt;&gt; </a:t>
            </a:r>
            <a:r>
              <a:rPr lang="en-US" sz="2300" dirty="0" err="1">
                <a:latin typeface="Menlo" panose="020B0609030804020204" pitchFamily="49" charset="0"/>
                <a:ea typeface="Menlo" panose="020B0609030804020204" pitchFamily="49" charset="0"/>
                <a:cs typeface="Menlo" panose="020B0609030804020204" pitchFamily="49" charset="0"/>
              </a:rPr>
              <a:t>len</a:t>
            </a:r>
            <a:r>
              <a:rPr lang="en-US" sz="2300" dirty="0">
                <a:latin typeface="Menlo" panose="020B0609030804020204" pitchFamily="49" charset="0"/>
                <a:ea typeface="Menlo" panose="020B0609030804020204" pitchFamily="49" charset="0"/>
                <a:cs typeface="Menlo" panose="020B0609030804020204" pitchFamily="49" charset="0"/>
              </a:rPr>
              <a:t>(</a:t>
            </a:r>
            <a:r>
              <a:rPr lang="en-US" sz="2300" dirty="0" err="1">
                <a:latin typeface="Menlo" panose="020B0609030804020204" pitchFamily="49" charset="0"/>
                <a:ea typeface="Menlo" panose="020B0609030804020204" pitchFamily="49" charset="0"/>
                <a:cs typeface="Menlo" panose="020B0609030804020204" pitchFamily="49" charset="0"/>
              </a:rPr>
              <a:t>brown.fileids</a:t>
            </a:r>
            <a:r>
              <a:rPr lang="en-US" sz="2300" dirty="0">
                <a:latin typeface="Menlo" panose="020B0609030804020204" pitchFamily="49" charset="0"/>
                <a:ea typeface="Menlo" panose="020B0609030804020204" pitchFamily="49" charset="0"/>
                <a:cs typeface="Menlo" panose="020B0609030804020204" pitchFamily="49" charset="0"/>
              </a:rPr>
              <a:t>())</a:t>
            </a:r>
          </a:p>
          <a:p>
            <a:pPr marL="0" indent="0">
              <a:buNone/>
            </a:pPr>
            <a:r>
              <a:rPr lang="en-US" sz="2300" dirty="0">
                <a:latin typeface="Menlo" panose="020B0609030804020204" pitchFamily="49" charset="0"/>
                <a:ea typeface="Menlo" panose="020B0609030804020204" pitchFamily="49" charset="0"/>
                <a:cs typeface="Menlo" panose="020B0609030804020204" pitchFamily="49" charset="0"/>
              </a:rPr>
              <a:t>500</a:t>
            </a:r>
          </a:p>
          <a:p>
            <a:pPr marL="0" indent="0">
              <a:buNone/>
            </a:pPr>
            <a:r>
              <a:rPr lang="en-US" sz="2300" dirty="0">
                <a:latin typeface="Menlo" panose="020B0609030804020204" pitchFamily="49" charset="0"/>
                <a:ea typeface="Menlo" panose="020B0609030804020204" pitchFamily="49" charset="0"/>
                <a:cs typeface="Menlo" panose="020B0609030804020204" pitchFamily="49" charset="0"/>
              </a:rPr>
              <a:t>&gt;&gt;&gt; </a:t>
            </a:r>
            <a:r>
              <a:rPr lang="en-US" sz="2300" dirty="0" err="1">
                <a:latin typeface="Menlo" panose="020B0609030804020204" pitchFamily="49" charset="0"/>
                <a:ea typeface="Menlo" panose="020B0609030804020204" pitchFamily="49" charset="0"/>
                <a:cs typeface="Menlo" panose="020B0609030804020204" pitchFamily="49" charset="0"/>
              </a:rPr>
              <a:t>brown.categories</a:t>
            </a:r>
            <a:r>
              <a:rPr lang="en-US" sz="2300" dirty="0">
                <a:latin typeface="Menlo" panose="020B0609030804020204" pitchFamily="49" charset="0"/>
                <a:ea typeface="Menlo" panose="020B0609030804020204" pitchFamily="49" charset="0"/>
                <a:cs typeface="Menlo" panose="020B0609030804020204" pitchFamily="49" charset="0"/>
              </a:rPr>
              <a:t>()</a:t>
            </a:r>
          </a:p>
          <a:p>
            <a:pPr marL="0" indent="0">
              <a:buNone/>
            </a:pPr>
            <a:r>
              <a:rPr lang="en-US" sz="2300" dirty="0">
                <a:latin typeface="Menlo" panose="020B0609030804020204" pitchFamily="49" charset="0"/>
                <a:ea typeface="Menlo" panose="020B0609030804020204" pitchFamily="49" charset="0"/>
                <a:cs typeface="Menlo" panose="020B0609030804020204" pitchFamily="49" charset="0"/>
              </a:rPr>
              <a:t>['adventure', '</a:t>
            </a:r>
            <a:r>
              <a:rPr lang="en-US" sz="2300" dirty="0" err="1">
                <a:latin typeface="Menlo" panose="020B0609030804020204" pitchFamily="49" charset="0"/>
                <a:ea typeface="Menlo" panose="020B0609030804020204" pitchFamily="49" charset="0"/>
                <a:cs typeface="Menlo" panose="020B0609030804020204" pitchFamily="49" charset="0"/>
              </a:rPr>
              <a:t>belles_lettres</a:t>
            </a:r>
            <a:r>
              <a:rPr lang="en-US" sz="2300" dirty="0">
                <a:latin typeface="Menlo" panose="020B0609030804020204" pitchFamily="49" charset="0"/>
                <a:ea typeface="Menlo" panose="020B0609030804020204" pitchFamily="49" charset="0"/>
                <a:cs typeface="Menlo" panose="020B0609030804020204" pitchFamily="49" charset="0"/>
              </a:rPr>
              <a:t>', 'editorial', 'fiction', 'government', 'hobbies', 'humor', 'learned', 'lore', 'mystery', 'news', 'religion', 'reviews', 'romance', '</a:t>
            </a:r>
            <a:r>
              <a:rPr lang="en-US" sz="2300" dirty="0" err="1">
                <a:latin typeface="Menlo" panose="020B0609030804020204" pitchFamily="49" charset="0"/>
                <a:ea typeface="Menlo" panose="020B0609030804020204" pitchFamily="49" charset="0"/>
                <a:cs typeface="Menlo" panose="020B0609030804020204" pitchFamily="49" charset="0"/>
              </a:rPr>
              <a:t>science_fiction</a:t>
            </a:r>
            <a:r>
              <a:rPr lang="en-US" sz="2300" dirty="0">
                <a:latin typeface="Menlo" panose="020B0609030804020204" pitchFamily="49" charset="0"/>
                <a:ea typeface="Menlo" panose="020B0609030804020204" pitchFamily="49" charset="0"/>
                <a:cs typeface="Menlo" panose="020B0609030804020204" pitchFamily="49" charset="0"/>
              </a:rPr>
              <a:t>']</a:t>
            </a:r>
          </a:p>
          <a:p>
            <a:pPr marL="0" indent="0">
              <a:buNone/>
            </a:pPr>
            <a:r>
              <a:rPr lang="en-US" sz="2300" dirty="0">
                <a:latin typeface="Menlo" panose="020B0609030804020204" pitchFamily="49" charset="0"/>
                <a:ea typeface="Menlo" panose="020B0609030804020204" pitchFamily="49" charset="0"/>
                <a:cs typeface="Menlo" panose="020B0609030804020204" pitchFamily="49" charset="0"/>
              </a:rPr>
              <a:t>&gt;&gt;&gt; news = </a:t>
            </a:r>
            <a:r>
              <a:rPr lang="en-US" sz="2300" dirty="0" err="1">
                <a:latin typeface="Menlo" panose="020B0609030804020204" pitchFamily="49" charset="0"/>
                <a:ea typeface="Menlo" panose="020B0609030804020204" pitchFamily="49" charset="0"/>
                <a:cs typeface="Menlo" panose="020B0609030804020204" pitchFamily="49" charset="0"/>
              </a:rPr>
              <a:t>brown.words</a:t>
            </a:r>
            <a:r>
              <a:rPr lang="en-US" sz="2300" dirty="0">
                <a:latin typeface="Menlo" panose="020B0609030804020204" pitchFamily="49" charset="0"/>
                <a:ea typeface="Menlo" panose="020B0609030804020204" pitchFamily="49" charset="0"/>
                <a:cs typeface="Menlo" panose="020B0609030804020204" pitchFamily="49" charset="0"/>
              </a:rPr>
              <a:t>(</a:t>
            </a:r>
            <a:r>
              <a:rPr lang="en-US" sz="2300" dirty="0">
                <a:solidFill>
                  <a:srgbClr val="FF0000"/>
                </a:solidFill>
                <a:latin typeface="Menlo" panose="020B0609030804020204" pitchFamily="49" charset="0"/>
                <a:ea typeface="Menlo" panose="020B0609030804020204" pitchFamily="49" charset="0"/>
                <a:cs typeface="Menlo" panose="020B0609030804020204" pitchFamily="49" charset="0"/>
              </a:rPr>
              <a:t>categories='news'</a:t>
            </a:r>
            <a:r>
              <a:rPr lang="en-US" sz="2300" dirty="0">
                <a:latin typeface="Menlo" panose="020B0609030804020204" pitchFamily="49" charset="0"/>
                <a:ea typeface="Menlo" panose="020B0609030804020204" pitchFamily="49" charset="0"/>
                <a:cs typeface="Menlo" panose="020B0609030804020204" pitchFamily="49" charset="0"/>
              </a:rPr>
              <a:t>)</a:t>
            </a:r>
          </a:p>
          <a:p>
            <a:pPr marL="0" indent="0">
              <a:buNone/>
            </a:pPr>
            <a:r>
              <a:rPr lang="en-US" sz="2300" dirty="0">
                <a:latin typeface="Menlo" panose="020B0609030804020204" pitchFamily="49" charset="0"/>
                <a:ea typeface="Menlo" panose="020B0609030804020204" pitchFamily="49" charset="0"/>
                <a:cs typeface="Menlo" panose="020B0609030804020204" pitchFamily="49" charset="0"/>
              </a:rPr>
              <a:t>&gt;&gt;&gt; import </a:t>
            </a:r>
            <a:r>
              <a:rPr lang="en-US" sz="2300" dirty="0" err="1">
                <a:latin typeface="Menlo" panose="020B0609030804020204" pitchFamily="49" charset="0"/>
                <a:ea typeface="Menlo" panose="020B0609030804020204" pitchFamily="49" charset="0"/>
                <a:cs typeface="Menlo" panose="020B0609030804020204" pitchFamily="49" charset="0"/>
              </a:rPr>
              <a:t>nltk</a:t>
            </a:r>
            <a:endParaRPr lang="en-US" sz="2300" dirty="0">
              <a:latin typeface="Menlo" panose="020B0609030804020204" pitchFamily="49" charset="0"/>
              <a:ea typeface="Menlo" panose="020B0609030804020204" pitchFamily="49" charset="0"/>
              <a:cs typeface="Menlo" panose="020B0609030804020204" pitchFamily="49" charset="0"/>
            </a:endParaRPr>
          </a:p>
          <a:p>
            <a:pPr marL="0" indent="0">
              <a:buNone/>
            </a:pPr>
            <a:r>
              <a:rPr lang="en-US" sz="2300" dirty="0">
                <a:latin typeface="Menlo" panose="020B0609030804020204" pitchFamily="49" charset="0"/>
                <a:ea typeface="Menlo" panose="020B0609030804020204" pitchFamily="49" charset="0"/>
                <a:cs typeface="Menlo" panose="020B0609030804020204" pitchFamily="49" charset="0"/>
              </a:rPr>
              <a:t>&gt;&gt;&gt; </a:t>
            </a:r>
            <a:r>
              <a:rPr lang="en-US" sz="2300" dirty="0" err="1">
                <a:latin typeface="Menlo" panose="020B0609030804020204" pitchFamily="49" charset="0"/>
                <a:ea typeface="Menlo" panose="020B0609030804020204" pitchFamily="49" charset="0"/>
                <a:cs typeface="Menlo" panose="020B0609030804020204" pitchFamily="49" charset="0"/>
              </a:rPr>
              <a:t>fd</a:t>
            </a:r>
            <a:r>
              <a:rPr lang="en-US" sz="2300" dirty="0">
                <a:latin typeface="Menlo" panose="020B0609030804020204" pitchFamily="49" charset="0"/>
                <a:ea typeface="Menlo" panose="020B0609030804020204" pitchFamily="49" charset="0"/>
                <a:cs typeface="Menlo" panose="020B0609030804020204" pitchFamily="49" charset="0"/>
              </a:rPr>
              <a:t> = </a:t>
            </a:r>
            <a:r>
              <a:rPr lang="en-US" sz="2300" dirty="0" err="1">
                <a:latin typeface="Menlo" panose="020B0609030804020204" pitchFamily="49" charset="0"/>
                <a:ea typeface="Menlo" panose="020B0609030804020204" pitchFamily="49" charset="0"/>
                <a:cs typeface="Menlo" panose="020B0609030804020204" pitchFamily="49" charset="0"/>
              </a:rPr>
              <a:t>nltk.FreqDist</a:t>
            </a:r>
            <a:r>
              <a:rPr lang="en-US" sz="2300" dirty="0">
                <a:latin typeface="Menlo" panose="020B0609030804020204" pitchFamily="49" charset="0"/>
                <a:ea typeface="Menlo" panose="020B0609030804020204" pitchFamily="49" charset="0"/>
                <a:cs typeface="Menlo" panose="020B0609030804020204" pitchFamily="49" charset="0"/>
              </a:rPr>
              <a:t>(</a:t>
            </a:r>
            <a:r>
              <a:rPr lang="en-US" sz="2300" dirty="0" err="1">
                <a:latin typeface="Menlo" panose="020B0609030804020204" pitchFamily="49" charset="0"/>
                <a:ea typeface="Menlo" panose="020B0609030804020204" pitchFamily="49" charset="0"/>
                <a:cs typeface="Menlo" panose="020B0609030804020204" pitchFamily="49" charset="0"/>
              </a:rPr>
              <a:t>w.lower</a:t>
            </a:r>
            <a:r>
              <a:rPr lang="en-US" sz="2300" dirty="0">
                <a:latin typeface="Menlo" panose="020B0609030804020204" pitchFamily="49" charset="0"/>
                <a:ea typeface="Menlo" panose="020B0609030804020204" pitchFamily="49" charset="0"/>
                <a:cs typeface="Menlo" panose="020B0609030804020204" pitchFamily="49" charset="0"/>
              </a:rPr>
              <a:t>() for w in news)</a:t>
            </a:r>
          </a:p>
          <a:p>
            <a:pPr marL="0" indent="0">
              <a:buNone/>
            </a:pPr>
            <a:r>
              <a:rPr lang="en-US" sz="2400" dirty="0">
                <a:latin typeface="Menlo" panose="020B0609030804020204" pitchFamily="49" charset="0"/>
                <a:ea typeface="Menlo" panose="020B0609030804020204" pitchFamily="49" charset="0"/>
                <a:cs typeface="Menlo" panose="020B0609030804020204" pitchFamily="49" charset="0"/>
              </a:rPr>
              <a:t>&gt;&gt;&gt; </a:t>
            </a:r>
            <a:r>
              <a:rPr lang="en-US" sz="2400" dirty="0">
                <a:solidFill>
                  <a:schemeClr val="accent1"/>
                </a:solidFill>
                <a:latin typeface="Menlo" panose="020B0609030804020204" pitchFamily="49" charset="0"/>
                <a:ea typeface="Menlo" panose="020B0609030804020204" pitchFamily="49" charset="0"/>
                <a:cs typeface="Menlo" panose="020B0609030804020204" pitchFamily="49" charset="0"/>
              </a:rPr>
              <a:t>modals</a:t>
            </a:r>
            <a:r>
              <a:rPr lang="en-US" sz="2400" dirty="0">
                <a:latin typeface="Menlo" panose="020B0609030804020204" pitchFamily="49" charset="0"/>
                <a:ea typeface="Menlo" panose="020B0609030804020204" pitchFamily="49" charset="0"/>
                <a:cs typeface="Menlo" panose="020B0609030804020204" pitchFamily="49" charset="0"/>
              </a:rPr>
              <a:t> = ['can', 'could', 'may', 'might', 'must', 'shall', 'should', 'will', 'would']</a:t>
            </a:r>
          </a:p>
          <a:p>
            <a:pPr marL="0" indent="0">
              <a:buNone/>
            </a:pPr>
            <a:r>
              <a:rPr lang="en-US" sz="2300" dirty="0">
                <a:latin typeface="Menlo" panose="020B0609030804020204" pitchFamily="49" charset="0"/>
                <a:ea typeface="Menlo" panose="020B0609030804020204" pitchFamily="49" charset="0"/>
                <a:cs typeface="Menlo" panose="020B0609030804020204" pitchFamily="49" charset="0"/>
              </a:rPr>
              <a:t>&gt;&gt;&gt; for m in </a:t>
            </a:r>
            <a:r>
              <a:rPr lang="en-US" sz="2300" dirty="0">
                <a:solidFill>
                  <a:schemeClr val="accent1"/>
                </a:solidFill>
                <a:latin typeface="Menlo" panose="020B0609030804020204" pitchFamily="49" charset="0"/>
                <a:ea typeface="Menlo" panose="020B0609030804020204" pitchFamily="49" charset="0"/>
                <a:cs typeface="Menlo" panose="020B0609030804020204" pitchFamily="49" charset="0"/>
              </a:rPr>
              <a:t>modals</a:t>
            </a:r>
            <a:r>
              <a:rPr lang="en-US" sz="2300" dirty="0">
                <a:latin typeface="Menlo" panose="020B0609030804020204" pitchFamily="49" charset="0"/>
                <a:ea typeface="Menlo" panose="020B0609030804020204" pitchFamily="49" charset="0"/>
                <a:cs typeface="Menlo" panose="020B0609030804020204" pitchFamily="49" charset="0"/>
              </a:rPr>
              <a:t>:</a:t>
            </a:r>
          </a:p>
          <a:p>
            <a:pPr marL="0" indent="0">
              <a:buNone/>
            </a:pPr>
            <a:r>
              <a:rPr lang="en-US" sz="2300" dirty="0">
                <a:latin typeface="Menlo" panose="020B0609030804020204" pitchFamily="49" charset="0"/>
                <a:ea typeface="Menlo" panose="020B0609030804020204" pitchFamily="49" charset="0"/>
                <a:cs typeface="Menlo" panose="020B0609030804020204" pitchFamily="49" charset="0"/>
              </a:rPr>
              <a:t>...     print('{}: {}'.format(</a:t>
            </a:r>
            <a:r>
              <a:rPr lang="en-US" sz="2300" b="1" dirty="0" err="1">
                <a:solidFill>
                  <a:srgbClr val="FF0000"/>
                </a:solidFill>
                <a:latin typeface="Menlo" panose="020B0609030804020204" pitchFamily="49" charset="0"/>
                <a:ea typeface="Menlo" panose="020B0609030804020204" pitchFamily="49" charset="0"/>
                <a:cs typeface="Menlo" panose="020B0609030804020204" pitchFamily="49" charset="0"/>
              </a:rPr>
              <a:t>m</a:t>
            </a:r>
            <a:r>
              <a:rPr lang="en-US" sz="2300" dirty="0" err="1">
                <a:latin typeface="Menlo" panose="020B0609030804020204" pitchFamily="49" charset="0"/>
                <a:ea typeface="Menlo" panose="020B0609030804020204" pitchFamily="49" charset="0"/>
                <a:cs typeface="Menlo" panose="020B0609030804020204" pitchFamily="49" charset="0"/>
              </a:rPr>
              <a:t>,</a:t>
            </a:r>
            <a:r>
              <a:rPr lang="en-US" sz="2300" b="1" dirty="0" err="1">
                <a:solidFill>
                  <a:srgbClr val="FF0000"/>
                </a:solidFill>
                <a:latin typeface="Menlo" panose="020B0609030804020204" pitchFamily="49" charset="0"/>
                <a:ea typeface="Menlo" panose="020B0609030804020204" pitchFamily="49" charset="0"/>
                <a:cs typeface="Menlo" panose="020B0609030804020204" pitchFamily="49" charset="0"/>
              </a:rPr>
              <a:t>fd</a:t>
            </a:r>
            <a:r>
              <a:rPr lang="en-US" sz="2300" b="1" dirty="0">
                <a:solidFill>
                  <a:srgbClr val="FF0000"/>
                </a:solidFill>
                <a:latin typeface="Menlo" panose="020B0609030804020204" pitchFamily="49" charset="0"/>
                <a:ea typeface="Menlo" panose="020B0609030804020204" pitchFamily="49" charset="0"/>
                <a:cs typeface="Menlo" panose="020B0609030804020204" pitchFamily="49" charset="0"/>
              </a:rPr>
              <a:t>[m]</a:t>
            </a:r>
            <a:r>
              <a:rPr lang="en-US" sz="2300" dirty="0">
                <a:latin typeface="Menlo" panose="020B0609030804020204" pitchFamily="49" charset="0"/>
                <a:ea typeface="Menlo" panose="020B0609030804020204" pitchFamily="49" charset="0"/>
                <a:cs typeface="Menlo" panose="020B0609030804020204" pitchFamily="49" charset="0"/>
              </a:rPr>
              <a:t>), end=' ')</a:t>
            </a:r>
          </a:p>
          <a:p>
            <a:pPr marL="0" indent="0">
              <a:buNone/>
            </a:pPr>
            <a:r>
              <a:rPr lang="en-US" sz="2300" dirty="0">
                <a:latin typeface="Menlo" panose="020B0609030804020204" pitchFamily="49" charset="0"/>
                <a:ea typeface="Menlo" panose="020B0609030804020204" pitchFamily="49" charset="0"/>
                <a:cs typeface="Menlo" panose="020B0609030804020204" pitchFamily="49" charset="0"/>
              </a:rPr>
              <a:t>... </a:t>
            </a:r>
          </a:p>
          <a:p>
            <a:pPr marL="0" indent="0">
              <a:buNone/>
            </a:pPr>
            <a:r>
              <a:rPr lang="en-US" sz="2300" dirty="0">
                <a:latin typeface="Menlo" panose="020B0609030804020204" pitchFamily="49" charset="0"/>
                <a:ea typeface="Menlo" panose="020B0609030804020204" pitchFamily="49" charset="0"/>
                <a:cs typeface="Menlo" panose="020B0609030804020204" pitchFamily="49" charset="0"/>
              </a:rPr>
              <a:t>can: 94 could: 87 may: 93 might: 38 must: 53 shall: 5 should: 61 will: 389 would: 246 </a:t>
            </a:r>
          </a:p>
          <a:p>
            <a:pPr marL="0" indent="0">
              <a:buNone/>
            </a:pPr>
            <a:r>
              <a:rPr lang="en-US" sz="2300" dirty="0">
                <a:latin typeface="Menlo" panose="020B0609030804020204" pitchFamily="49" charset="0"/>
                <a:ea typeface="Menlo" panose="020B0609030804020204" pitchFamily="49" charset="0"/>
                <a:cs typeface="Menlo" panose="020B0609030804020204" pitchFamily="49" charset="0"/>
              </a:rPr>
              <a:t>&gt;&gt;&gt; </a:t>
            </a:r>
          </a:p>
        </p:txBody>
      </p:sp>
      <p:sp>
        <p:nvSpPr>
          <p:cNvPr id="4" name="Up Arrow Callout 3">
            <a:extLst>
              <a:ext uri="{FF2B5EF4-FFF2-40B4-BE49-F238E27FC236}">
                <a16:creationId xmlns:a16="http://schemas.microsoft.com/office/drawing/2014/main" id="{FB3846E9-8FF0-74FC-5E04-8058B7D1D5E2}"/>
              </a:ext>
            </a:extLst>
          </p:cNvPr>
          <p:cNvSpPr/>
          <p:nvPr/>
        </p:nvSpPr>
        <p:spPr>
          <a:xfrm>
            <a:off x="3836504" y="5555974"/>
            <a:ext cx="3488635" cy="884583"/>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frequency </a:t>
            </a:r>
            <a:r>
              <a:rPr lang="en-US" dirty="0" err="1"/>
              <a:t>distribtution</a:t>
            </a:r>
            <a:r>
              <a:rPr lang="en-US" dirty="0"/>
              <a:t> of </a:t>
            </a:r>
            <a:r>
              <a:rPr lang="en-US" i="1" dirty="0"/>
              <a:t>modals</a:t>
            </a:r>
            <a:r>
              <a:rPr lang="en-US" dirty="0"/>
              <a:t> over the category </a:t>
            </a:r>
            <a:r>
              <a:rPr lang="en-US" i="1" dirty="0"/>
              <a:t>news</a:t>
            </a:r>
          </a:p>
        </p:txBody>
      </p:sp>
    </p:spTree>
    <p:extLst>
      <p:ext uri="{BB962C8B-B14F-4D97-AF65-F5344CB8AC3E}">
        <p14:creationId xmlns:p14="http://schemas.microsoft.com/office/powerpoint/2010/main" val="51264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66896-048F-9D4E-A668-9A85CDEB7470}"/>
              </a:ext>
            </a:extLst>
          </p:cNvPr>
          <p:cNvSpPr>
            <a:spLocks noGrp="1"/>
          </p:cNvSpPr>
          <p:nvPr>
            <p:ph type="title"/>
          </p:nvPr>
        </p:nvSpPr>
        <p:spPr/>
        <p:txBody>
          <a:bodyPr>
            <a:normAutofit/>
          </a:bodyPr>
          <a:lstStyle/>
          <a:p>
            <a:r>
              <a:rPr lang="en-US" sz="4000" dirty="0" err="1"/>
              <a:t>nltk</a:t>
            </a:r>
            <a:r>
              <a:rPr lang="en-US" sz="4000" dirty="0"/>
              <a:t> book: </a:t>
            </a:r>
            <a:r>
              <a:rPr lang="en-US" sz="4000" b="1" dirty="0"/>
              <a:t>2   Conditional Frequency Distributions</a:t>
            </a:r>
            <a:endParaRPr lang="en-US" sz="4000" dirty="0"/>
          </a:p>
        </p:txBody>
      </p:sp>
      <p:pic>
        <p:nvPicPr>
          <p:cNvPr id="5" name="Content Placeholder 4" descr="Graphical user interface, table&#10;&#10;Description automatically generated">
            <a:extLst>
              <a:ext uri="{FF2B5EF4-FFF2-40B4-BE49-F238E27FC236}">
                <a16:creationId xmlns:a16="http://schemas.microsoft.com/office/drawing/2014/main" id="{24992BD2-108B-1149-A4F0-5DD4A632E9BB}"/>
              </a:ext>
            </a:extLst>
          </p:cNvPr>
          <p:cNvPicPr>
            <a:picLocks noGrp="1" noChangeAspect="1"/>
          </p:cNvPicPr>
          <p:nvPr>
            <p:ph idx="1"/>
          </p:nvPr>
        </p:nvPicPr>
        <p:blipFill>
          <a:blip r:embed="rId2"/>
          <a:stretch>
            <a:fillRect/>
          </a:stretch>
        </p:blipFill>
        <p:spPr>
          <a:xfrm>
            <a:off x="2589449" y="1716654"/>
            <a:ext cx="7013101" cy="1899834"/>
          </a:xfrm>
        </p:spPr>
      </p:pic>
      <p:pic>
        <p:nvPicPr>
          <p:cNvPr id="7" name="Picture 6" descr="Graphical user interface, text&#10;&#10;Description automatically generated">
            <a:extLst>
              <a:ext uri="{FF2B5EF4-FFF2-40B4-BE49-F238E27FC236}">
                <a16:creationId xmlns:a16="http://schemas.microsoft.com/office/drawing/2014/main" id="{19731DAC-52D4-D549-AED3-DF26B97A1F28}"/>
              </a:ext>
            </a:extLst>
          </p:cNvPr>
          <p:cNvPicPr>
            <a:picLocks noChangeAspect="1"/>
          </p:cNvPicPr>
          <p:nvPr/>
        </p:nvPicPr>
        <p:blipFill>
          <a:blip r:embed="rId3"/>
          <a:stretch>
            <a:fillRect/>
          </a:stretch>
        </p:blipFill>
        <p:spPr>
          <a:xfrm>
            <a:off x="1462998" y="3642454"/>
            <a:ext cx="9266001" cy="2063652"/>
          </a:xfrm>
          <a:prstGeom prst="rect">
            <a:avLst/>
          </a:prstGeom>
          <a:ln>
            <a:solidFill>
              <a:schemeClr val="tx1"/>
            </a:solidFill>
          </a:ln>
        </p:spPr>
      </p:pic>
      <p:pic>
        <p:nvPicPr>
          <p:cNvPr id="9" name="Picture 8">
            <a:extLst>
              <a:ext uri="{FF2B5EF4-FFF2-40B4-BE49-F238E27FC236}">
                <a16:creationId xmlns:a16="http://schemas.microsoft.com/office/drawing/2014/main" id="{22D33C81-8538-BB4D-8B6C-E8CBBF0A4950}"/>
              </a:ext>
            </a:extLst>
          </p:cNvPr>
          <p:cNvPicPr>
            <a:picLocks noChangeAspect="1"/>
          </p:cNvPicPr>
          <p:nvPr/>
        </p:nvPicPr>
        <p:blipFill>
          <a:blip r:embed="rId4"/>
          <a:stretch>
            <a:fillRect/>
          </a:stretch>
        </p:blipFill>
        <p:spPr>
          <a:xfrm>
            <a:off x="1104900" y="5750607"/>
            <a:ext cx="10248900" cy="647700"/>
          </a:xfrm>
          <a:prstGeom prst="rect">
            <a:avLst/>
          </a:prstGeom>
        </p:spPr>
      </p:pic>
    </p:spTree>
    <p:extLst>
      <p:ext uri="{BB962C8B-B14F-4D97-AF65-F5344CB8AC3E}">
        <p14:creationId xmlns:p14="http://schemas.microsoft.com/office/powerpoint/2010/main" val="3184929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84F80-A624-364D-8651-027AE67EA951}"/>
              </a:ext>
            </a:extLst>
          </p:cNvPr>
          <p:cNvSpPr>
            <a:spLocks noGrp="1"/>
          </p:cNvSpPr>
          <p:nvPr>
            <p:ph type="title"/>
          </p:nvPr>
        </p:nvSpPr>
        <p:spPr/>
        <p:txBody>
          <a:bodyPr/>
          <a:lstStyle/>
          <a:p>
            <a:r>
              <a:rPr lang="en-US" sz="4000" dirty="0" err="1">
                <a:solidFill>
                  <a:prstClr val="black"/>
                </a:solidFill>
              </a:rPr>
              <a:t>nltk</a:t>
            </a:r>
            <a:r>
              <a:rPr lang="en-US" sz="4000" dirty="0">
                <a:solidFill>
                  <a:prstClr val="black"/>
                </a:solidFill>
              </a:rPr>
              <a:t> book: </a:t>
            </a:r>
            <a:r>
              <a:rPr lang="en-US" sz="4000" b="1" dirty="0">
                <a:solidFill>
                  <a:prstClr val="black"/>
                </a:solidFill>
              </a:rPr>
              <a:t>2   Conditional Frequency Distributions</a:t>
            </a:r>
            <a:endParaRPr lang="en-US" dirty="0"/>
          </a:p>
        </p:txBody>
      </p:sp>
      <p:sp>
        <p:nvSpPr>
          <p:cNvPr id="3" name="Content Placeholder 2">
            <a:extLst>
              <a:ext uri="{FF2B5EF4-FFF2-40B4-BE49-F238E27FC236}">
                <a16:creationId xmlns:a16="http://schemas.microsoft.com/office/drawing/2014/main" id="{5376A962-C360-2947-90A0-DDF1A5A087D3}"/>
              </a:ext>
            </a:extLst>
          </p:cNvPr>
          <p:cNvSpPr>
            <a:spLocks noGrp="1"/>
          </p:cNvSpPr>
          <p:nvPr>
            <p:ph idx="1"/>
          </p:nvPr>
        </p:nvSpPr>
        <p:spPr>
          <a:xfrm>
            <a:off x="838200" y="1825624"/>
            <a:ext cx="10515600" cy="4873349"/>
          </a:xfrm>
        </p:spPr>
        <p:txBody>
          <a:bodyPr>
            <a:normAutofit fontScale="40000" lnSpcReduction="20000"/>
          </a:bodyPr>
          <a:lstStyle/>
          <a:p>
            <a:pPr marL="0" indent="0">
              <a:buNone/>
            </a:pPr>
            <a:r>
              <a:rPr lang="en-US" dirty="0">
                <a:latin typeface="Menlo" panose="020B0609030804020204" pitchFamily="49" charset="0"/>
                <a:ea typeface="Menlo" panose="020B0609030804020204" pitchFamily="49" charset="0"/>
                <a:cs typeface="Menlo" panose="020B0609030804020204" pitchFamily="49" charset="0"/>
              </a:rPr>
              <a:t>&gt;&gt;&gt; modals = ['can', 'could', 'may', 'might', 'must', 'shall', 'should', 'will', 'would']</a:t>
            </a:r>
          </a:p>
          <a:p>
            <a:pPr marL="0" indent="0">
              <a:buNone/>
            </a:pPr>
            <a:r>
              <a:rPr lang="en-US" dirty="0">
                <a:latin typeface="Menlo" panose="020B0609030804020204" pitchFamily="49" charset="0"/>
                <a:ea typeface="Menlo" panose="020B0609030804020204" pitchFamily="49" charset="0"/>
                <a:cs typeface="Menlo" panose="020B0609030804020204" pitchFamily="49" charset="0"/>
              </a:rPr>
              <a:t>&gt;&gt;&gt; </a:t>
            </a:r>
            <a:r>
              <a:rPr lang="en-US" dirty="0" err="1">
                <a:latin typeface="Menlo" panose="020B0609030804020204" pitchFamily="49" charset="0"/>
                <a:ea typeface="Menlo" panose="020B0609030804020204" pitchFamily="49" charset="0"/>
                <a:cs typeface="Menlo" panose="020B0609030804020204" pitchFamily="49" charset="0"/>
              </a:rPr>
              <a:t>cfd</a:t>
            </a:r>
            <a:r>
              <a:rPr lang="en-US" dirty="0">
                <a:latin typeface="Menlo" panose="020B0609030804020204" pitchFamily="49" charset="0"/>
                <a:ea typeface="Menlo" panose="020B0609030804020204" pitchFamily="49" charset="0"/>
                <a:cs typeface="Menlo" panose="020B0609030804020204" pitchFamily="49" charset="0"/>
              </a:rPr>
              <a:t> = </a:t>
            </a:r>
            <a:r>
              <a:rPr lang="en-US" dirty="0" err="1">
                <a:latin typeface="Menlo" panose="020B0609030804020204" pitchFamily="49" charset="0"/>
                <a:ea typeface="Menlo" panose="020B0609030804020204" pitchFamily="49" charset="0"/>
                <a:cs typeface="Menlo" panose="020B0609030804020204" pitchFamily="49" charset="0"/>
              </a:rPr>
              <a:t>nltk.ConditionalFreqDist</a:t>
            </a:r>
            <a:r>
              <a:rPr lang="en-US" dirty="0">
                <a:latin typeface="Menlo" panose="020B0609030804020204" pitchFamily="49" charset="0"/>
                <a:ea typeface="Menlo" panose="020B0609030804020204" pitchFamily="49" charset="0"/>
                <a:cs typeface="Menlo" panose="020B0609030804020204" pitchFamily="49" charset="0"/>
              </a:rPr>
              <a:t>(</a:t>
            </a:r>
            <a:r>
              <a:rPr lang="en-US" dirty="0">
                <a:solidFill>
                  <a:schemeClr val="accent1"/>
                </a:solidFill>
                <a:latin typeface="Menlo" panose="020B0609030804020204" pitchFamily="49" charset="0"/>
                <a:ea typeface="Menlo" panose="020B0609030804020204" pitchFamily="49" charset="0"/>
                <a:cs typeface="Menlo" panose="020B0609030804020204" pitchFamily="49" charset="0"/>
              </a:rPr>
              <a:t>(</a:t>
            </a:r>
            <a:r>
              <a:rPr lang="en-US" dirty="0" err="1">
                <a:solidFill>
                  <a:schemeClr val="accent1"/>
                </a:solidFill>
                <a:latin typeface="Menlo" panose="020B0609030804020204" pitchFamily="49" charset="0"/>
                <a:ea typeface="Menlo" panose="020B0609030804020204" pitchFamily="49" charset="0"/>
                <a:cs typeface="Menlo" panose="020B0609030804020204" pitchFamily="49" charset="0"/>
              </a:rPr>
              <a:t>cat,word</a:t>
            </a:r>
            <a:r>
              <a:rPr lang="en-US" dirty="0">
                <a:solidFill>
                  <a:schemeClr val="accent1"/>
                </a:solidFill>
                <a:latin typeface="Menlo" panose="020B0609030804020204" pitchFamily="49" charset="0"/>
                <a:ea typeface="Menlo" panose="020B0609030804020204" pitchFamily="49" charset="0"/>
                <a:cs typeface="Menlo" panose="020B0609030804020204" pitchFamily="49" charset="0"/>
              </a:rPr>
              <a:t>)</a:t>
            </a:r>
            <a:r>
              <a:rPr lang="en-US" dirty="0">
                <a:latin typeface="Menlo" panose="020B0609030804020204" pitchFamily="49" charset="0"/>
                <a:ea typeface="Menlo" panose="020B0609030804020204" pitchFamily="49" charset="0"/>
                <a:cs typeface="Menlo" panose="020B0609030804020204" pitchFamily="49" charset="0"/>
              </a:rPr>
              <a:t> for cat in </a:t>
            </a:r>
            <a:r>
              <a:rPr lang="en-US" dirty="0" err="1">
                <a:latin typeface="Menlo" panose="020B0609030804020204" pitchFamily="49" charset="0"/>
                <a:ea typeface="Menlo" panose="020B0609030804020204" pitchFamily="49" charset="0"/>
                <a:cs typeface="Menlo" panose="020B0609030804020204" pitchFamily="49" charset="0"/>
              </a:rPr>
              <a:t>brown.categories</a:t>
            </a:r>
            <a:r>
              <a:rPr lang="en-US" dirty="0">
                <a:latin typeface="Menlo" panose="020B0609030804020204" pitchFamily="49" charset="0"/>
                <a:ea typeface="Menlo" panose="020B0609030804020204" pitchFamily="49" charset="0"/>
                <a:cs typeface="Menlo" panose="020B0609030804020204" pitchFamily="49" charset="0"/>
              </a:rPr>
              <a:t>() for word in </a:t>
            </a:r>
            <a:r>
              <a:rPr lang="en-US" dirty="0" err="1">
                <a:latin typeface="Menlo" panose="020B0609030804020204" pitchFamily="49" charset="0"/>
                <a:ea typeface="Menlo" panose="020B0609030804020204" pitchFamily="49" charset="0"/>
                <a:cs typeface="Menlo" panose="020B0609030804020204" pitchFamily="49" charset="0"/>
              </a:rPr>
              <a:t>brown.words</a:t>
            </a:r>
            <a:r>
              <a:rPr lang="en-US" dirty="0">
                <a:latin typeface="Menlo" panose="020B0609030804020204" pitchFamily="49" charset="0"/>
                <a:ea typeface="Menlo" panose="020B0609030804020204" pitchFamily="49" charset="0"/>
                <a:cs typeface="Menlo" panose="020B0609030804020204" pitchFamily="49" charset="0"/>
              </a:rPr>
              <a:t>(categories=cat))</a:t>
            </a:r>
          </a:p>
          <a:p>
            <a:pPr marL="0" indent="0">
              <a:buNone/>
            </a:pPr>
            <a:r>
              <a:rPr lang="en-US" dirty="0">
                <a:latin typeface="Menlo" panose="020B0609030804020204" pitchFamily="49" charset="0"/>
                <a:ea typeface="Menlo" panose="020B0609030804020204" pitchFamily="49" charset="0"/>
                <a:cs typeface="Menlo" panose="020B0609030804020204" pitchFamily="49" charset="0"/>
              </a:rPr>
              <a:t>&gt;&gt;&gt; </a:t>
            </a:r>
            <a:r>
              <a:rPr lang="en-US" dirty="0" err="1">
                <a:latin typeface="Menlo" panose="020B0609030804020204" pitchFamily="49" charset="0"/>
                <a:ea typeface="Menlo" panose="020B0609030804020204" pitchFamily="49" charset="0"/>
                <a:cs typeface="Menlo" panose="020B0609030804020204" pitchFamily="49" charset="0"/>
              </a:rPr>
              <a:t>cfd.tabulate</a:t>
            </a:r>
            <a:r>
              <a:rPr lang="en-US" dirty="0">
                <a:latin typeface="Menlo" panose="020B0609030804020204" pitchFamily="49" charset="0"/>
                <a:ea typeface="Menlo" panose="020B0609030804020204" pitchFamily="49" charset="0"/>
                <a:cs typeface="Menlo" panose="020B0609030804020204" pitchFamily="49" charset="0"/>
              </a:rPr>
              <a:t>(conditions=</a:t>
            </a:r>
            <a:r>
              <a:rPr lang="en-US" dirty="0" err="1">
                <a:latin typeface="Menlo" panose="020B0609030804020204" pitchFamily="49" charset="0"/>
                <a:ea typeface="Menlo" panose="020B0609030804020204" pitchFamily="49" charset="0"/>
                <a:cs typeface="Menlo" panose="020B0609030804020204" pitchFamily="49" charset="0"/>
              </a:rPr>
              <a:t>brown.categories</a:t>
            </a:r>
            <a:r>
              <a:rPr lang="en-US" dirty="0">
                <a:latin typeface="Menlo" panose="020B0609030804020204" pitchFamily="49" charset="0"/>
                <a:ea typeface="Menlo" panose="020B0609030804020204" pitchFamily="49" charset="0"/>
                <a:cs typeface="Menlo" panose="020B0609030804020204" pitchFamily="49" charset="0"/>
              </a:rPr>
              <a:t>(), samples=modals)</a:t>
            </a:r>
          </a:p>
          <a:p>
            <a:pPr marL="0" indent="0">
              <a:buNone/>
            </a:pPr>
            <a:r>
              <a:rPr lang="en-US" sz="3100" dirty="0">
                <a:latin typeface="Menlo" panose="020B0609030804020204" pitchFamily="49" charset="0"/>
                <a:ea typeface="Menlo" panose="020B0609030804020204" pitchFamily="49" charset="0"/>
                <a:cs typeface="Menlo" panose="020B0609030804020204" pitchFamily="49" charset="0"/>
              </a:rPr>
              <a:t>                   can  could    may  might   must  shall should   will  would </a:t>
            </a:r>
          </a:p>
          <a:p>
            <a:pPr marL="0" indent="0">
              <a:buNone/>
            </a:pPr>
            <a:r>
              <a:rPr lang="en-US" sz="3100" dirty="0">
                <a:latin typeface="Menlo" panose="020B0609030804020204" pitchFamily="49" charset="0"/>
                <a:ea typeface="Menlo" panose="020B0609030804020204" pitchFamily="49" charset="0"/>
                <a:cs typeface="Menlo" panose="020B0609030804020204" pitchFamily="49" charset="0"/>
              </a:rPr>
              <a:t>      adventure     46    151      5     58     27      7     15     50    </a:t>
            </a:r>
            <a:r>
              <a:rPr lang="en-US" sz="3100" dirty="0">
                <a:solidFill>
                  <a:srgbClr val="FF0000"/>
                </a:solidFill>
                <a:latin typeface="Menlo" panose="020B0609030804020204" pitchFamily="49" charset="0"/>
                <a:ea typeface="Menlo" panose="020B0609030804020204" pitchFamily="49" charset="0"/>
                <a:cs typeface="Menlo" panose="020B0609030804020204" pitchFamily="49" charset="0"/>
              </a:rPr>
              <a:t>191</a:t>
            </a:r>
            <a:r>
              <a:rPr lang="en-US" sz="3100" dirty="0">
                <a:latin typeface="Menlo" panose="020B0609030804020204" pitchFamily="49" charset="0"/>
                <a:ea typeface="Menlo" panose="020B0609030804020204" pitchFamily="49" charset="0"/>
                <a:cs typeface="Menlo" panose="020B0609030804020204" pitchFamily="49" charset="0"/>
              </a:rPr>
              <a:t> </a:t>
            </a:r>
          </a:p>
          <a:p>
            <a:pPr marL="0" indent="0">
              <a:buNone/>
            </a:pPr>
            <a:r>
              <a:rPr lang="en-US" sz="3100" dirty="0">
                <a:latin typeface="Menlo" panose="020B0609030804020204" pitchFamily="49" charset="0"/>
                <a:ea typeface="Menlo" panose="020B0609030804020204" pitchFamily="49" charset="0"/>
                <a:cs typeface="Menlo" panose="020B0609030804020204" pitchFamily="49" charset="0"/>
              </a:rPr>
              <a:t> </a:t>
            </a:r>
            <a:r>
              <a:rPr lang="en-US" sz="3100" dirty="0" err="1">
                <a:latin typeface="Menlo" panose="020B0609030804020204" pitchFamily="49" charset="0"/>
                <a:ea typeface="Menlo" panose="020B0609030804020204" pitchFamily="49" charset="0"/>
                <a:cs typeface="Menlo" panose="020B0609030804020204" pitchFamily="49" charset="0"/>
              </a:rPr>
              <a:t>belles_lettres</a:t>
            </a:r>
            <a:r>
              <a:rPr lang="en-US" sz="3100" dirty="0">
                <a:latin typeface="Menlo" panose="020B0609030804020204" pitchFamily="49" charset="0"/>
                <a:ea typeface="Menlo" panose="020B0609030804020204" pitchFamily="49" charset="0"/>
                <a:cs typeface="Menlo" panose="020B0609030804020204" pitchFamily="49" charset="0"/>
              </a:rPr>
              <a:t>    246    213    207    113    170     34    102    236    </a:t>
            </a:r>
            <a:r>
              <a:rPr lang="en-US" sz="3100" dirty="0">
                <a:solidFill>
                  <a:srgbClr val="FF0000"/>
                </a:solidFill>
                <a:latin typeface="Menlo" panose="020B0609030804020204" pitchFamily="49" charset="0"/>
                <a:ea typeface="Menlo" panose="020B0609030804020204" pitchFamily="49" charset="0"/>
                <a:cs typeface="Menlo" panose="020B0609030804020204" pitchFamily="49" charset="0"/>
              </a:rPr>
              <a:t>392</a:t>
            </a:r>
            <a:r>
              <a:rPr lang="en-US" sz="3100" dirty="0">
                <a:latin typeface="Menlo" panose="020B0609030804020204" pitchFamily="49" charset="0"/>
                <a:ea typeface="Menlo" panose="020B0609030804020204" pitchFamily="49" charset="0"/>
                <a:cs typeface="Menlo" panose="020B0609030804020204" pitchFamily="49" charset="0"/>
              </a:rPr>
              <a:t> </a:t>
            </a:r>
          </a:p>
          <a:p>
            <a:pPr marL="0" indent="0">
              <a:buNone/>
            </a:pPr>
            <a:r>
              <a:rPr lang="en-US" sz="3100" dirty="0">
                <a:latin typeface="Menlo" panose="020B0609030804020204" pitchFamily="49" charset="0"/>
                <a:ea typeface="Menlo" panose="020B0609030804020204" pitchFamily="49" charset="0"/>
                <a:cs typeface="Menlo" panose="020B0609030804020204" pitchFamily="49" charset="0"/>
              </a:rPr>
              <a:t>      editorial    121     56     74     39     53     19     88    </a:t>
            </a:r>
            <a:r>
              <a:rPr lang="en-US" sz="3100" dirty="0">
                <a:solidFill>
                  <a:srgbClr val="FF0000"/>
                </a:solidFill>
                <a:latin typeface="Menlo" panose="020B0609030804020204" pitchFamily="49" charset="0"/>
                <a:ea typeface="Menlo" panose="020B0609030804020204" pitchFamily="49" charset="0"/>
                <a:cs typeface="Menlo" panose="020B0609030804020204" pitchFamily="49" charset="0"/>
              </a:rPr>
              <a:t>233</a:t>
            </a:r>
            <a:r>
              <a:rPr lang="en-US" sz="3100" dirty="0">
                <a:latin typeface="Menlo" panose="020B0609030804020204" pitchFamily="49" charset="0"/>
                <a:ea typeface="Menlo" panose="020B0609030804020204" pitchFamily="49" charset="0"/>
                <a:cs typeface="Menlo" panose="020B0609030804020204" pitchFamily="49" charset="0"/>
              </a:rPr>
              <a:t>    180 </a:t>
            </a:r>
          </a:p>
          <a:p>
            <a:pPr marL="0" indent="0">
              <a:buNone/>
            </a:pPr>
            <a:r>
              <a:rPr lang="en-US" sz="3100" dirty="0">
                <a:latin typeface="Menlo" panose="020B0609030804020204" pitchFamily="49" charset="0"/>
                <a:ea typeface="Menlo" panose="020B0609030804020204" pitchFamily="49" charset="0"/>
                <a:cs typeface="Menlo" panose="020B0609030804020204" pitchFamily="49" charset="0"/>
              </a:rPr>
              <a:t>        fiction     37    166      8     44     55      3     35     52    </a:t>
            </a:r>
            <a:r>
              <a:rPr lang="en-US" sz="3100" dirty="0">
                <a:solidFill>
                  <a:srgbClr val="FF0000"/>
                </a:solidFill>
                <a:latin typeface="Menlo" panose="020B0609030804020204" pitchFamily="49" charset="0"/>
                <a:ea typeface="Menlo" panose="020B0609030804020204" pitchFamily="49" charset="0"/>
                <a:cs typeface="Menlo" panose="020B0609030804020204" pitchFamily="49" charset="0"/>
              </a:rPr>
              <a:t>287</a:t>
            </a:r>
            <a:r>
              <a:rPr lang="en-US" sz="3100" dirty="0">
                <a:latin typeface="Menlo" panose="020B0609030804020204" pitchFamily="49" charset="0"/>
                <a:ea typeface="Menlo" panose="020B0609030804020204" pitchFamily="49" charset="0"/>
                <a:cs typeface="Menlo" panose="020B0609030804020204" pitchFamily="49" charset="0"/>
              </a:rPr>
              <a:t> </a:t>
            </a:r>
          </a:p>
          <a:p>
            <a:pPr marL="0" indent="0">
              <a:buNone/>
            </a:pPr>
            <a:r>
              <a:rPr lang="en-US" sz="3100" dirty="0">
                <a:latin typeface="Menlo" panose="020B0609030804020204" pitchFamily="49" charset="0"/>
                <a:ea typeface="Menlo" panose="020B0609030804020204" pitchFamily="49" charset="0"/>
                <a:cs typeface="Menlo" panose="020B0609030804020204" pitchFamily="49" charset="0"/>
              </a:rPr>
              <a:t>     government    117     38    153     13    102     98    112    </a:t>
            </a:r>
            <a:r>
              <a:rPr lang="en-US" sz="3100" dirty="0">
                <a:solidFill>
                  <a:srgbClr val="FF0000"/>
                </a:solidFill>
                <a:latin typeface="Menlo" panose="020B0609030804020204" pitchFamily="49" charset="0"/>
                <a:ea typeface="Menlo" panose="020B0609030804020204" pitchFamily="49" charset="0"/>
                <a:cs typeface="Menlo" panose="020B0609030804020204" pitchFamily="49" charset="0"/>
              </a:rPr>
              <a:t>244</a:t>
            </a:r>
            <a:r>
              <a:rPr lang="en-US" sz="3100" dirty="0">
                <a:latin typeface="Menlo" panose="020B0609030804020204" pitchFamily="49" charset="0"/>
                <a:ea typeface="Menlo" panose="020B0609030804020204" pitchFamily="49" charset="0"/>
                <a:cs typeface="Menlo" panose="020B0609030804020204" pitchFamily="49" charset="0"/>
              </a:rPr>
              <a:t>    120 </a:t>
            </a:r>
          </a:p>
          <a:p>
            <a:pPr marL="0" indent="0">
              <a:buNone/>
            </a:pPr>
            <a:r>
              <a:rPr lang="en-US" sz="3100" dirty="0">
                <a:latin typeface="Menlo" panose="020B0609030804020204" pitchFamily="49" charset="0"/>
                <a:ea typeface="Menlo" panose="020B0609030804020204" pitchFamily="49" charset="0"/>
                <a:cs typeface="Menlo" panose="020B0609030804020204" pitchFamily="49" charset="0"/>
              </a:rPr>
              <a:t>        hobbies    </a:t>
            </a:r>
            <a:r>
              <a:rPr lang="en-US" sz="3100" dirty="0">
                <a:solidFill>
                  <a:srgbClr val="FF0000"/>
                </a:solidFill>
                <a:latin typeface="Menlo" panose="020B0609030804020204" pitchFamily="49" charset="0"/>
                <a:ea typeface="Menlo" panose="020B0609030804020204" pitchFamily="49" charset="0"/>
                <a:cs typeface="Menlo" panose="020B0609030804020204" pitchFamily="49" charset="0"/>
              </a:rPr>
              <a:t>268</a:t>
            </a:r>
            <a:r>
              <a:rPr lang="en-US" sz="3100" dirty="0">
                <a:latin typeface="Menlo" panose="020B0609030804020204" pitchFamily="49" charset="0"/>
                <a:ea typeface="Menlo" panose="020B0609030804020204" pitchFamily="49" charset="0"/>
                <a:cs typeface="Menlo" panose="020B0609030804020204" pitchFamily="49" charset="0"/>
              </a:rPr>
              <a:t>     58    131     22     83      5     73    264     78 </a:t>
            </a:r>
          </a:p>
          <a:p>
            <a:pPr marL="0" indent="0">
              <a:buNone/>
            </a:pPr>
            <a:r>
              <a:rPr lang="en-US" sz="3100" dirty="0">
                <a:latin typeface="Menlo" panose="020B0609030804020204" pitchFamily="49" charset="0"/>
                <a:ea typeface="Menlo" panose="020B0609030804020204" pitchFamily="49" charset="0"/>
                <a:cs typeface="Menlo" panose="020B0609030804020204" pitchFamily="49" charset="0"/>
              </a:rPr>
              <a:t>          humor     16     30      8      8      9      2      7     13     </a:t>
            </a:r>
            <a:r>
              <a:rPr lang="en-US" sz="3100" dirty="0">
                <a:solidFill>
                  <a:srgbClr val="FF0000"/>
                </a:solidFill>
                <a:latin typeface="Menlo" panose="020B0609030804020204" pitchFamily="49" charset="0"/>
                <a:ea typeface="Menlo" panose="020B0609030804020204" pitchFamily="49" charset="0"/>
                <a:cs typeface="Menlo" panose="020B0609030804020204" pitchFamily="49" charset="0"/>
              </a:rPr>
              <a:t>56</a:t>
            </a:r>
            <a:r>
              <a:rPr lang="en-US" sz="3100" dirty="0">
                <a:latin typeface="Menlo" panose="020B0609030804020204" pitchFamily="49" charset="0"/>
                <a:ea typeface="Menlo" panose="020B0609030804020204" pitchFamily="49" charset="0"/>
                <a:cs typeface="Menlo" panose="020B0609030804020204" pitchFamily="49" charset="0"/>
              </a:rPr>
              <a:t> </a:t>
            </a:r>
          </a:p>
          <a:p>
            <a:pPr marL="0" indent="0">
              <a:buNone/>
            </a:pPr>
            <a:r>
              <a:rPr lang="en-US" sz="3100" dirty="0">
                <a:latin typeface="Menlo" panose="020B0609030804020204" pitchFamily="49" charset="0"/>
                <a:ea typeface="Menlo" panose="020B0609030804020204" pitchFamily="49" charset="0"/>
                <a:cs typeface="Menlo" panose="020B0609030804020204" pitchFamily="49" charset="0"/>
              </a:rPr>
              <a:t>        learned    </a:t>
            </a:r>
            <a:r>
              <a:rPr lang="en-US" sz="3100" dirty="0">
                <a:solidFill>
                  <a:srgbClr val="FF0000"/>
                </a:solidFill>
                <a:latin typeface="Menlo" panose="020B0609030804020204" pitchFamily="49" charset="0"/>
                <a:ea typeface="Menlo" panose="020B0609030804020204" pitchFamily="49" charset="0"/>
                <a:cs typeface="Menlo" panose="020B0609030804020204" pitchFamily="49" charset="0"/>
              </a:rPr>
              <a:t>365</a:t>
            </a:r>
            <a:r>
              <a:rPr lang="en-US" sz="3100" dirty="0">
                <a:latin typeface="Menlo" panose="020B0609030804020204" pitchFamily="49" charset="0"/>
                <a:ea typeface="Menlo" panose="020B0609030804020204" pitchFamily="49" charset="0"/>
                <a:cs typeface="Menlo" panose="020B0609030804020204" pitchFamily="49" charset="0"/>
              </a:rPr>
              <a:t>    159    324    128    202     40    171    340    319 </a:t>
            </a:r>
          </a:p>
          <a:p>
            <a:pPr marL="0" indent="0">
              <a:buNone/>
            </a:pPr>
            <a:r>
              <a:rPr lang="en-US" sz="3100" dirty="0">
                <a:latin typeface="Menlo" panose="020B0609030804020204" pitchFamily="49" charset="0"/>
                <a:ea typeface="Menlo" panose="020B0609030804020204" pitchFamily="49" charset="0"/>
                <a:cs typeface="Menlo" panose="020B0609030804020204" pitchFamily="49" charset="0"/>
              </a:rPr>
              <a:t>           lore    170    141    165     49     96     12     76    175    </a:t>
            </a:r>
            <a:r>
              <a:rPr lang="en-US" sz="3100" dirty="0">
                <a:solidFill>
                  <a:srgbClr val="FF0000"/>
                </a:solidFill>
                <a:latin typeface="Menlo" panose="020B0609030804020204" pitchFamily="49" charset="0"/>
                <a:ea typeface="Menlo" panose="020B0609030804020204" pitchFamily="49" charset="0"/>
                <a:cs typeface="Menlo" panose="020B0609030804020204" pitchFamily="49" charset="0"/>
              </a:rPr>
              <a:t>186</a:t>
            </a:r>
            <a:r>
              <a:rPr lang="en-US" sz="3100" dirty="0">
                <a:latin typeface="Menlo" panose="020B0609030804020204" pitchFamily="49" charset="0"/>
                <a:ea typeface="Menlo" panose="020B0609030804020204" pitchFamily="49" charset="0"/>
                <a:cs typeface="Menlo" panose="020B0609030804020204" pitchFamily="49" charset="0"/>
              </a:rPr>
              <a:t> </a:t>
            </a:r>
          </a:p>
          <a:p>
            <a:pPr marL="0" indent="0">
              <a:buNone/>
            </a:pPr>
            <a:r>
              <a:rPr lang="en-US" sz="3100" dirty="0">
                <a:latin typeface="Menlo" panose="020B0609030804020204" pitchFamily="49" charset="0"/>
                <a:ea typeface="Menlo" panose="020B0609030804020204" pitchFamily="49" charset="0"/>
                <a:cs typeface="Menlo" panose="020B0609030804020204" pitchFamily="49" charset="0"/>
              </a:rPr>
              <a:t>        mystery     42    141     13     57     30      1     29     20    </a:t>
            </a:r>
            <a:r>
              <a:rPr lang="en-US" sz="3100" dirty="0">
                <a:solidFill>
                  <a:srgbClr val="FF0000"/>
                </a:solidFill>
                <a:latin typeface="Menlo" panose="020B0609030804020204" pitchFamily="49" charset="0"/>
                <a:ea typeface="Menlo" panose="020B0609030804020204" pitchFamily="49" charset="0"/>
                <a:cs typeface="Menlo" panose="020B0609030804020204" pitchFamily="49" charset="0"/>
              </a:rPr>
              <a:t>186</a:t>
            </a:r>
            <a:r>
              <a:rPr lang="en-US" sz="3100" dirty="0">
                <a:latin typeface="Menlo" panose="020B0609030804020204" pitchFamily="49" charset="0"/>
                <a:ea typeface="Menlo" panose="020B0609030804020204" pitchFamily="49" charset="0"/>
                <a:cs typeface="Menlo" panose="020B0609030804020204" pitchFamily="49" charset="0"/>
              </a:rPr>
              <a:t> </a:t>
            </a:r>
          </a:p>
          <a:p>
            <a:pPr marL="0" indent="0">
              <a:buNone/>
            </a:pPr>
            <a:r>
              <a:rPr lang="en-US" sz="3100" dirty="0">
                <a:latin typeface="Menlo" panose="020B0609030804020204" pitchFamily="49" charset="0"/>
                <a:ea typeface="Menlo" panose="020B0609030804020204" pitchFamily="49" charset="0"/>
                <a:cs typeface="Menlo" panose="020B0609030804020204" pitchFamily="49" charset="0"/>
              </a:rPr>
              <a:t>           news     93     86     66     38     50      5     59    </a:t>
            </a:r>
            <a:r>
              <a:rPr lang="en-US" sz="3100" dirty="0">
                <a:solidFill>
                  <a:srgbClr val="FF0000"/>
                </a:solidFill>
                <a:latin typeface="Menlo" panose="020B0609030804020204" pitchFamily="49" charset="0"/>
                <a:ea typeface="Menlo" panose="020B0609030804020204" pitchFamily="49" charset="0"/>
                <a:cs typeface="Menlo" panose="020B0609030804020204" pitchFamily="49" charset="0"/>
              </a:rPr>
              <a:t>389</a:t>
            </a:r>
            <a:r>
              <a:rPr lang="en-US" sz="3100" dirty="0">
                <a:latin typeface="Menlo" panose="020B0609030804020204" pitchFamily="49" charset="0"/>
                <a:ea typeface="Menlo" panose="020B0609030804020204" pitchFamily="49" charset="0"/>
                <a:cs typeface="Menlo" panose="020B0609030804020204" pitchFamily="49" charset="0"/>
              </a:rPr>
              <a:t>    244 </a:t>
            </a:r>
          </a:p>
          <a:p>
            <a:pPr marL="0" indent="0">
              <a:buNone/>
            </a:pPr>
            <a:r>
              <a:rPr lang="en-US" sz="3100" dirty="0">
                <a:latin typeface="Menlo" panose="020B0609030804020204" pitchFamily="49" charset="0"/>
                <a:ea typeface="Menlo" panose="020B0609030804020204" pitchFamily="49" charset="0"/>
                <a:cs typeface="Menlo" panose="020B0609030804020204" pitchFamily="49" charset="0"/>
              </a:rPr>
              <a:t>       religion     </a:t>
            </a:r>
            <a:r>
              <a:rPr lang="en-US" sz="3100" dirty="0">
                <a:solidFill>
                  <a:srgbClr val="FF0000"/>
                </a:solidFill>
                <a:latin typeface="Menlo" panose="020B0609030804020204" pitchFamily="49" charset="0"/>
                <a:ea typeface="Menlo" panose="020B0609030804020204" pitchFamily="49" charset="0"/>
                <a:cs typeface="Menlo" panose="020B0609030804020204" pitchFamily="49" charset="0"/>
              </a:rPr>
              <a:t>82</a:t>
            </a:r>
            <a:r>
              <a:rPr lang="en-US" sz="3100" dirty="0">
                <a:latin typeface="Menlo" panose="020B0609030804020204" pitchFamily="49" charset="0"/>
                <a:ea typeface="Menlo" panose="020B0609030804020204" pitchFamily="49" charset="0"/>
                <a:cs typeface="Menlo" panose="020B0609030804020204" pitchFamily="49" charset="0"/>
              </a:rPr>
              <a:t>     59     78     12     54     21     45     71     68 </a:t>
            </a:r>
          </a:p>
          <a:p>
            <a:pPr marL="0" indent="0">
              <a:buNone/>
            </a:pPr>
            <a:r>
              <a:rPr lang="en-US" sz="3100" dirty="0">
                <a:latin typeface="Menlo" panose="020B0609030804020204" pitchFamily="49" charset="0"/>
                <a:ea typeface="Menlo" panose="020B0609030804020204" pitchFamily="49" charset="0"/>
                <a:cs typeface="Menlo" panose="020B0609030804020204" pitchFamily="49" charset="0"/>
              </a:rPr>
              <a:t>        reviews     45     40     45     26     19      1     18     </a:t>
            </a:r>
            <a:r>
              <a:rPr lang="en-US" sz="3100" dirty="0">
                <a:solidFill>
                  <a:srgbClr val="FF0000"/>
                </a:solidFill>
                <a:latin typeface="Menlo" panose="020B0609030804020204" pitchFamily="49" charset="0"/>
                <a:ea typeface="Menlo" panose="020B0609030804020204" pitchFamily="49" charset="0"/>
                <a:cs typeface="Menlo" panose="020B0609030804020204" pitchFamily="49" charset="0"/>
              </a:rPr>
              <a:t>58</a:t>
            </a:r>
            <a:r>
              <a:rPr lang="en-US" sz="3100" dirty="0">
                <a:latin typeface="Menlo" panose="020B0609030804020204" pitchFamily="49" charset="0"/>
                <a:ea typeface="Menlo" panose="020B0609030804020204" pitchFamily="49" charset="0"/>
                <a:cs typeface="Menlo" panose="020B0609030804020204" pitchFamily="49" charset="0"/>
              </a:rPr>
              <a:t>     47 </a:t>
            </a:r>
          </a:p>
          <a:p>
            <a:pPr marL="0" indent="0">
              <a:buNone/>
            </a:pPr>
            <a:r>
              <a:rPr lang="en-US" sz="3100" dirty="0">
                <a:latin typeface="Menlo" panose="020B0609030804020204" pitchFamily="49" charset="0"/>
                <a:ea typeface="Menlo" panose="020B0609030804020204" pitchFamily="49" charset="0"/>
                <a:cs typeface="Menlo" panose="020B0609030804020204" pitchFamily="49" charset="0"/>
              </a:rPr>
              <a:t>        romance     74    193     11     51     45      3     32     43    </a:t>
            </a:r>
            <a:r>
              <a:rPr lang="en-US" sz="3100" dirty="0">
                <a:solidFill>
                  <a:srgbClr val="FF0000"/>
                </a:solidFill>
                <a:latin typeface="Menlo" panose="020B0609030804020204" pitchFamily="49" charset="0"/>
                <a:ea typeface="Menlo" panose="020B0609030804020204" pitchFamily="49" charset="0"/>
                <a:cs typeface="Menlo" panose="020B0609030804020204" pitchFamily="49" charset="0"/>
              </a:rPr>
              <a:t>244</a:t>
            </a:r>
            <a:r>
              <a:rPr lang="en-US" sz="3100" dirty="0">
                <a:latin typeface="Menlo" panose="020B0609030804020204" pitchFamily="49" charset="0"/>
                <a:ea typeface="Menlo" panose="020B0609030804020204" pitchFamily="49" charset="0"/>
                <a:cs typeface="Menlo" panose="020B0609030804020204" pitchFamily="49" charset="0"/>
              </a:rPr>
              <a:t> </a:t>
            </a:r>
          </a:p>
          <a:p>
            <a:pPr marL="0" indent="0">
              <a:buNone/>
            </a:pPr>
            <a:r>
              <a:rPr lang="en-US" sz="3100" dirty="0" err="1">
                <a:latin typeface="Menlo" panose="020B0609030804020204" pitchFamily="49" charset="0"/>
                <a:ea typeface="Menlo" panose="020B0609030804020204" pitchFamily="49" charset="0"/>
                <a:cs typeface="Menlo" panose="020B0609030804020204" pitchFamily="49" charset="0"/>
              </a:rPr>
              <a:t>science_fiction</a:t>
            </a:r>
            <a:r>
              <a:rPr lang="en-US" sz="3100" dirty="0">
                <a:latin typeface="Menlo" panose="020B0609030804020204" pitchFamily="49" charset="0"/>
                <a:ea typeface="Menlo" panose="020B0609030804020204" pitchFamily="49" charset="0"/>
                <a:cs typeface="Menlo" panose="020B0609030804020204" pitchFamily="49" charset="0"/>
              </a:rPr>
              <a:t>     16     49      4     12      8      3      3     16     </a:t>
            </a:r>
            <a:r>
              <a:rPr lang="en-US" sz="3100" dirty="0">
                <a:solidFill>
                  <a:srgbClr val="FF0000"/>
                </a:solidFill>
                <a:latin typeface="Menlo" panose="020B0609030804020204" pitchFamily="49" charset="0"/>
                <a:ea typeface="Menlo" panose="020B0609030804020204" pitchFamily="49" charset="0"/>
                <a:cs typeface="Menlo" panose="020B0609030804020204" pitchFamily="49" charset="0"/>
              </a:rPr>
              <a:t>79</a:t>
            </a:r>
            <a:r>
              <a:rPr lang="en-US" sz="3100" dirty="0">
                <a:latin typeface="Menlo" panose="020B0609030804020204" pitchFamily="49" charset="0"/>
                <a:ea typeface="Menlo" panose="020B0609030804020204" pitchFamily="49" charset="0"/>
                <a:cs typeface="Menlo" panose="020B0609030804020204" pitchFamily="49" charset="0"/>
              </a:rPr>
              <a:t> </a:t>
            </a:r>
          </a:p>
        </p:txBody>
      </p:sp>
      <p:sp>
        <p:nvSpPr>
          <p:cNvPr id="4" name="TextBox 3">
            <a:extLst>
              <a:ext uri="{FF2B5EF4-FFF2-40B4-BE49-F238E27FC236}">
                <a16:creationId xmlns:a16="http://schemas.microsoft.com/office/drawing/2014/main" id="{577C1FCE-EAFF-204C-8183-FF88401EF8EC}"/>
              </a:ext>
            </a:extLst>
          </p:cNvPr>
          <p:cNvSpPr txBox="1"/>
          <p:nvPr/>
        </p:nvSpPr>
        <p:spPr>
          <a:xfrm>
            <a:off x="8577470" y="3048000"/>
            <a:ext cx="3220278" cy="286232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dirty="0"/>
              <a:t>The NLTK book says, "</a:t>
            </a:r>
            <a:r>
              <a:rPr lang="en-US" sz="2000" i="1" dirty="0"/>
              <a:t>Observe that the most frequent modal in the news genre is </a:t>
            </a:r>
            <a:r>
              <a:rPr lang="en-US" sz="2000" i="1" dirty="0">
                <a:solidFill>
                  <a:srgbClr val="FF0000"/>
                </a:solidFill>
              </a:rPr>
              <a:t>will</a:t>
            </a:r>
            <a:r>
              <a:rPr lang="en-US" sz="2000" i="1" dirty="0"/>
              <a:t>, while the most frequent modal in the romance genre is </a:t>
            </a:r>
            <a:r>
              <a:rPr lang="en-US" sz="2000" i="1" dirty="0">
                <a:solidFill>
                  <a:srgbClr val="FF0000"/>
                </a:solidFill>
              </a:rPr>
              <a:t>could*</a:t>
            </a:r>
            <a:r>
              <a:rPr lang="en-US" sz="2000" i="1" dirty="0"/>
              <a:t>" </a:t>
            </a:r>
            <a:r>
              <a:rPr lang="en-US" i="1" dirty="0">
                <a:solidFill>
                  <a:srgbClr val="FF0000"/>
                </a:solidFill>
              </a:rPr>
              <a:t>*</a:t>
            </a:r>
            <a:r>
              <a:rPr lang="en-US" dirty="0">
                <a:solidFill>
                  <a:srgbClr val="FF0000"/>
                </a:solidFill>
              </a:rPr>
              <a:t>actually, </a:t>
            </a:r>
            <a:r>
              <a:rPr lang="en-US" i="1" dirty="0">
                <a:solidFill>
                  <a:srgbClr val="FF0000"/>
                </a:solidFill>
              </a:rPr>
              <a:t>would</a:t>
            </a:r>
            <a:r>
              <a:rPr lang="en-US" dirty="0">
                <a:solidFill>
                  <a:srgbClr val="FF0000"/>
                </a:solidFill>
              </a:rPr>
              <a:t> in this table</a:t>
            </a:r>
            <a:r>
              <a:rPr lang="en-US" dirty="0"/>
              <a:t> </a:t>
            </a:r>
            <a:endParaRPr lang="en-US" sz="2000" dirty="0"/>
          </a:p>
          <a:p>
            <a:r>
              <a:rPr lang="en-US" sz="2000" i="1" dirty="0"/>
              <a:t>Would you have predicted this?</a:t>
            </a:r>
            <a:endParaRPr lang="en-US" sz="2000" dirty="0"/>
          </a:p>
        </p:txBody>
      </p:sp>
    </p:spTree>
    <p:extLst>
      <p:ext uri="{BB962C8B-B14F-4D97-AF65-F5344CB8AC3E}">
        <p14:creationId xmlns:p14="http://schemas.microsoft.com/office/powerpoint/2010/main" val="223806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1B2B0-F964-426E-AC90-A7B067D5CAE1}"/>
              </a:ext>
            </a:extLst>
          </p:cNvPr>
          <p:cNvSpPr>
            <a:spLocks noGrp="1"/>
          </p:cNvSpPr>
          <p:nvPr>
            <p:ph type="title"/>
          </p:nvPr>
        </p:nvSpPr>
        <p:spPr/>
        <p:txBody>
          <a:bodyPr/>
          <a:lstStyle/>
          <a:p>
            <a:r>
              <a:rPr lang="en-US" dirty="0"/>
              <a:t>Today's Topics</a:t>
            </a:r>
          </a:p>
        </p:txBody>
      </p:sp>
      <p:sp>
        <p:nvSpPr>
          <p:cNvPr id="3" name="Content Placeholder 2">
            <a:extLst>
              <a:ext uri="{FF2B5EF4-FFF2-40B4-BE49-F238E27FC236}">
                <a16:creationId xmlns:a16="http://schemas.microsoft.com/office/drawing/2014/main" id="{FEE1C1D1-8B90-2BA0-08CE-06DD03BD017B}"/>
              </a:ext>
            </a:extLst>
          </p:cNvPr>
          <p:cNvSpPr>
            <a:spLocks noGrp="1"/>
          </p:cNvSpPr>
          <p:nvPr>
            <p:ph idx="1"/>
          </p:nvPr>
        </p:nvSpPr>
        <p:spPr/>
        <p:txBody>
          <a:bodyPr>
            <a:normAutofit/>
          </a:bodyPr>
          <a:lstStyle/>
          <a:p>
            <a:r>
              <a:rPr lang="en-US" sz="3200" dirty="0"/>
              <a:t>Recap of </a:t>
            </a:r>
            <a:r>
              <a:rPr lang="en-US" sz="2400" dirty="0" err="1">
                <a:latin typeface="Menlo" panose="020B0609030804020204" pitchFamily="49" charset="0"/>
                <a:ea typeface="Menlo" panose="020B0609030804020204" pitchFamily="49" charset="0"/>
                <a:cs typeface="Menlo" panose="020B0609030804020204" pitchFamily="49" charset="0"/>
              </a:rPr>
              <a:t>nltk.ConditionalFreqDist</a:t>
            </a:r>
            <a:r>
              <a:rPr lang="en-US" sz="2400" dirty="0">
                <a:latin typeface="Menlo" panose="020B0609030804020204" pitchFamily="49" charset="0"/>
                <a:ea typeface="Menlo" panose="020B0609030804020204" pitchFamily="49" charset="0"/>
                <a:cs typeface="Menlo" panose="020B0609030804020204" pitchFamily="49" charset="0"/>
              </a:rPr>
              <a:t>(</a:t>
            </a:r>
            <a:r>
              <a:rPr lang="en-US" sz="2400" dirty="0" err="1">
                <a:latin typeface="Menlo" panose="020B0609030804020204" pitchFamily="49" charset="0"/>
                <a:ea typeface="Menlo" panose="020B0609030804020204" pitchFamily="49" charset="0"/>
                <a:cs typeface="Menlo" panose="020B0609030804020204" pitchFamily="49" charset="0"/>
              </a:rPr>
              <a:t>nltk.bigrams</a:t>
            </a:r>
            <a:r>
              <a:rPr lang="en-US" sz="2400" dirty="0">
                <a:latin typeface="Menlo" panose="020B0609030804020204" pitchFamily="49" charset="0"/>
                <a:ea typeface="Menlo" panose="020B0609030804020204" pitchFamily="49" charset="0"/>
                <a:cs typeface="Menlo" panose="020B0609030804020204" pitchFamily="49" charset="0"/>
              </a:rPr>
              <a:t>(</a:t>
            </a:r>
            <a:r>
              <a:rPr lang="en-US" sz="2400" i="1" dirty="0">
                <a:solidFill>
                  <a:schemeClr val="accent1"/>
                </a:solidFill>
                <a:latin typeface="Menlo" panose="020B0609030804020204" pitchFamily="49" charset="0"/>
                <a:ea typeface="Menlo" panose="020B0609030804020204" pitchFamily="49" charset="0"/>
                <a:cs typeface="Menlo" panose="020B0609030804020204" pitchFamily="49" charset="0"/>
              </a:rPr>
              <a:t>text</a:t>
            </a:r>
            <a:r>
              <a:rPr lang="en-US" sz="2400" dirty="0">
                <a:latin typeface="Menlo" panose="020B0609030804020204" pitchFamily="49" charset="0"/>
                <a:ea typeface="Menlo" panose="020B0609030804020204" pitchFamily="49" charset="0"/>
                <a:cs typeface="Menlo" panose="020B0609030804020204" pitchFamily="49" charset="0"/>
              </a:rPr>
              <a:t>)) </a:t>
            </a:r>
            <a:endParaRPr lang="en-US" sz="3200" dirty="0">
              <a:latin typeface="Menlo" panose="020B0609030804020204" pitchFamily="49" charset="0"/>
              <a:ea typeface="Menlo" panose="020B0609030804020204" pitchFamily="49" charset="0"/>
              <a:cs typeface="Menlo" panose="020B0609030804020204" pitchFamily="49" charset="0"/>
            </a:endParaRPr>
          </a:p>
          <a:p>
            <a:r>
              <a:rPr lang="en-US" sz="3200" dirty="0"/>
              <a:t>Homework 8</a:t>
            </a:r>
          </a:p>
        </p:txBody>
      </p:sp>
    </p:spTree>
    <p:extLst>
      <p:ext uri="{BB962C8B-B14F-4D97-AF65-F5344CB8AC3E}">
        <p14:creationId xmlns:p14="http://schemas.microsoft.com/office/powerpoint/2010/main" val="3056116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566B2-D710-8696-17B3-65814873E83E}"/>
              </a:ext>
            </a:extLst>
          </p:cNvPr>
          <p:cNvSpPr>
            <a:spLocks noGrp="1"/>
          </p:cNvSpPr>
          <p:nvPr>
            <p:ph type="title"/>
          </p:nvPr>
        </p:nvSpPr>
        <p:spPr/>
        <p:txBody>
          <a:bodyPr/>
          <a:lstStyle/>
          <a:p>
            <a:r>
              <a:rPr lang="en-US" dirty="0"/>
              <a:t>Last Time</a:t>
            </a:r>
          </a:p>
        </p:txBody>
      </p:sp>
      <p:sp>
        <p:nvSpPr>
          <p:cNvPr id="3" name="Content Placeholder 2">
            <a:extLst>
              <a:ext uri="{FF2B5EF4-FFF2-40B4-BE49-F238E27FC236}">
                <a16:creationId xmlns:a16="http://schemas.microsoft.com/office/drawing/2014/main" id="{59060FF7-0307-4489-DD37-B9A59D7D9FE2}"/>
              </a:ext>
            </a:extLst>
          </p:cNvPr>
          <p:cNvSpPr>
            <a:spLocks noGrp="1"/>
          </p:cNvSpPr>
          <p:nvPr>
            <p:ph idx="1"/>
          </p:nvPr>
        </p:nvSpPr>
        <p:spPr>
          <a:xfrm>
            <a:off x="838199" y="1825624"/>
            <a:ext cx="10665941" cy="4439251"/>
          </a:xfrm>
        </p:spPr>
        <p:txBody>
          <a:bodyPr>
            <a:normAutofit fontScale="92500" lnSpcReduction="10000"/>
          </a:bodyPr>
          <a:lstStyle/>
          <a:p>
            <a:r>
              <a:rPr lang="en-US" dirty="0"/>
              <a:t>Given any  corpus, e.g. </a:t>
            </a:r>
            <a:r>
              <a:rPr kumimoji="0" lang="en-US" sz="2400" b="0" i="1" u="none" strike="noStrike" kern="1200" cap="none" spc="0" normalizeH="0" baseline="0" noProof="0" dirty="0">
                <a:ln>
                  <a:noFill/>
                </a:ln>
                <a:solidFill>
                  <a:schemeClr val="accent1"/>
                </a:solidFill>
                <a:effectLst/>
                <a:uLnTx/>
                <a:uFillTx/>
                <a:latin typeface="Menlo" panose="020B0609030804020204" pitchFamily="49" charset="0"/>
                <a:ea typeface="Menlo" panose="020B0609030804020204" pitchFamily="49" charset="0"/>
                <a:cs typeface="Menlo" panose="020B0609030804020204" pitchFamily="49" charset="0"/>
              </a:rPr>
              <a:t>words</a:t>
            </a:r>
            <a:r>
              <a:rPr lang="en-US" dirty="0"/>
              <a:t>, a list of words:</a:t>
            </a:r>
          </a:p>
          <a:p>
            <a:pPr lvl="1"/>
            <a:r>
              <a:rPr lang="en-US" sz="2000" dirty="0" err="1">
                <a:latin typeface="Menlo" panose="020B0609030804020204" pitchFamily="49" charset="0"/>
                <a:ea typeface="Menlo" panose="020B0609030804020204" pitchFamily="49" charset="0"/>
                <a:cs typeface="Menlo" panose="020B0609030804020204" pitchFamily="49" charset="0"/>
              </a:rPr>
              <a:t>cfd</a:t>
            </a:r>
            <a:r>
              <a:rPr lang="en-US" sz="2000" dirty="0">
                <a:latin typeface="Menlo" panose="020B0609030804020204" pitchFamily="49" charset="0"/>
                <a:ea typeface="Menlo" panose="020B0609030804020204" pitchFamily="49" charset="0"/>
                <a:cs typeface="Menlo" panose="020B0609030804020204" pitchFamily="49" charset="0"/>
              </a:rPr>
              <a:t> = </a:t>
            </a:r>
            <a:r>
              <a:rPr lang="en-US" sz="2000" dirty="0" err="1">
                <a:latin typeface="Menlo" panose="020B0609030804020204" pitchFamily="49" charset="0"/>
                <a:ea typeface="Menlo" panose="020B0609030804020204" pitchFamily="49" charset="0"/>
                <a:cs typeface="Menlo" panose="020B0609030804020204" pitchFamily="49" charset="0"/>
              </a:rPr>
              <a:t>nltk.ConditionalFreqDist</a:t>
            </a:r>
            <a:r>
              <a:rPr lang="en-US" sz="2000" dirty="0">
                <a:latin typeface="Menlo" panose="020B0609030804020204" pitchFamily="49" charset="0"/>
                <a:ea typeface="Menlo" panose="020B0609030804020204" pitchFamily="49" charset="0"/>
                <a:cs typeface="Menlo" panose="020B0609030804020204" pitchFamily="49" charset="0"/>
              </a:rPr>
              <a:t>(</a:t>
            </a:r>
            <a:r>
              <a:rPr lang="en-US" sz="2000" dirty="0" err="1">
                <a:latin typeface="Menlo" panose="020B0609030804020204" pitchFamily="49" charset="0"/>
                <a:ea typeface="Menlo" panose="020B0609030804020204" pitchFamily="49" charset="0"/>
                <a:cs typeface="Menlo" panose="020B0609030804020204" pitchFamily="49" charset="0"/>
              </a:rPr>
              <a:t>nltk.bigrams</a:t>
            </a:r>
            <a:r>
              <a:rPr lang="en-US" sz="2000" dirty="0">
                <a:latin typeface="Menlo" panose="020B0609030804020204" pitchFamily="49" charset="0"/>
                <a:ea typeface="Menlo" panose="020B0609030804020204" pitchFamily="49" charset="0"/>
                <a:cs typeface="Menlo" panose="020B0609030804020204" pitchFamily="49" charset="0"/>
              </a:rPr>
              <a:t>(</a:t>
            </a:r>
            <a:r>
              <a:rPr lang="en-US" sz="2000" i="1" dirty="0">
                <a:solidFill>
                  <a:schemeClr val="accent1"/>
                </a:solidFill>
                <a:latin typeface="Menlo" panose="020B0609030804020204" pitchFamily="49" charset="0"/>
                <a:ea typeface="Menlo" panose="020B0609030804020204" pitchFamily="49" charset="0"/>
                <a:cs typeface="Menlo" panose="020B0609030804020204" pitchFamily="49" charset="0"/>
              </a:rPr>
              <a:t>words</a:t>
            </a:r>
            <a:r>
              <a:rPr lang="en-US" sz="2000" dirty="0">
                <a:latin typeface="Menlo" panose="020B0609030804020204" pitchFamily="49" charset="0"/>
                <a:ea typeface="Menlo" panose="020B0609030804020204" pitchFamily="49" charset="0"/>
                <a:cs typeface="Menlo" panose="020B0609030804020204" pitchFamily="49" charset="0"/>
              </a:rPr>
              <a:t>))</a:t>
            </a:r>
          </a:p>
          <a:p>
            <a:pPr lvl="1"/>
            <a:r>
              <a:rPr lang="en-US" sz="2000" dirty="0" err="1">
                <a:solidFill>
                  <a:prstClr val="black"/>
                </a:solidFill>
                <a:latin typeface="Menlo" panose="020B0609030804020204" pitchFamily="49" charset="0"/>
                <a:ea typeface="Menlo" panose="020B0609030804020204" pitchFamily="49" charset="0"/>
                <a:cs typeface="Menlo" panose="020B0609030804020204" pitchFamily="49" charset="0"/>
              </a:rPr>
              <a:t>nltk.bigrams</a:t>
            </a:r>
            <a:r>
              <a:rPr lang="en-US" sz="2000" dirty="0">
                <a:solidFill>
                  <a:prstClr val="black"/>
                </a:solidFill>
                <a:latin typeface="Menlo" panose="020B0609030804020204" pitchFamily="49" charset="0"/>
                <a:ea typeface="Menlo" panose="020B0609030804020204" pitchFamily="49" charset="0"/>
                <a:cs typeface="Menlo" panose="020B0609030804020204" pitchFamily="49" charset="0"/>
              </a:rPr>
              <a:t>(</a:t>
            </a:r>
            <a:r>
              <a:rPr lang="en-US" sz="2000" i="1" dirty="0">
                <a:solidFill>
                  <a:schemeClr val="accent1"/>
                </a:solidFill>
                <a:latin typeface="Menlo" panose="020B0609030804020204" pitchFamily="49" charset="0"/>
                <a:ea typeface="Menlo" panose="020B0609030804020204" pitchFamily="49" charset="0"/>
                <a:cs typeface="Menlo" panose="020B0609030804020204" pitchFamily="49" charset="0"/>
              </a:rPr>
              <a:t>words</a:t>
            </a:r>
            <a:r>
              <a:rPr lang="en-US" sz="2000" dirty="0">
                <a:solidFill>
                  <a:prstClr val="black"/>
                </a:solidFill>
                <a:latin typeface="Menlo" panose="020B0609030804020204" pitchFamily="49" charset="0"/>
                <a:ea typeface="Menlo" panose="020B0609030804020204" pitchFamily="49" charset="0"/>
                <a:cs typeface="Menlo" panose="020B0609030804020204" pitchFamily="49" charset="0"/>
              </a:rPr>
              <a:t>) </a:t>
            </a:r>
            <a:r>
              <a:rPr lang="en-US" dirty="0">
                <a:solidFill>
                  <a:prstClr val="black"/>
                </a:solidFill>
                <a:latin typeface="Aptos" panose="020B0004020202020204" pitchFamily="34" charset="0"/>
                <a:ea typeface="Menlo" panose="020B0609030804020204" pitchFamily="49" charset="0"/>
                <a:cs typeface="Menlo" panose="020B0609030804020204" pitchFamily="49" charset="0"/>
              </a:rPr>
              <a:t>produces a list of  </a:t>
            </a:r>
            <a:r>
              <a:rPr lang="en-US" sz="2000" dirty="0">
                <a:solidFill>
                  <a:prstClr val="black"/>
                </a:solidFill>
                <a:latin typeface="Menlo" panose="020B0609030804020204" pitchFamily="49" charset="0"/>
                <a:ea typeface="Menlo" panose="020B0609030804020204" pitchFamily="49" charset="0"/>
                <a:cs typeface="Menlo" panose="020B0609030804020204" pitchFamily="49" charset="0"/>
              </a:rPr>
              <a:t>(word1, word2) </a:t>
            </a:r>
            <a:r>
              <a:rPr lang="en-US" dirty="0">
                <a:solidFill>
                  <a:prstClr val="black"/>
                </a:solidFill>
                <a:latin typeface="Aptos" panose="020B0004020202020204" pitchFamily="34" charset="0"/>
                <a:ea typeface="Menlo" panose="020B0609030804020204" pitchFamily="49" charset="0"/>
                <a:cs typeface="Menlo" panose="020B0609030804020204" pitchFamily="49" charset="0"/>
              </a:rPr>
              <a:t>tuples</a:t>
            </a:r>
          </a:p>
          <a:p>
            <a:pPr lvl="1"/>
            <a:r>
              <a:rPr lang="en-US" sz="2000" dirty="0" err="1">
                <a:solidFill>
                  <a:prstClr val="black"/>
                </a:solidFill>
                <a:latin typeface="Menlo" panose="020B0609030804020204" pitchFamily="49" charset="0"/>
                <a:ea typeface="Menlo" panose="020B0609030804020204" pitchFamily="49" charset="0"/>
                <a:cs typeface="Menlo" panose="020B0609030804020204" pitchFamily="49" charset="0"/>
              </a:rPr>
              <a:t>cfd</a:t>
            </a:r>
            <a:r>
              <a:rPr lang="en-US" sz="2000" dirty="0">
                <a:solidFill>
                  <a:prstClr val="black"/>
                </a:solidFill>
                <a:latin typeface="Menlo" panose="020B0609030804020204" pitchFamily="49" charset="0"/>
                <a:ea typeface="Menlo" panose="020B0609030804020204" pitchFamily="49" charset="0"/>
                <a:cs typeface="Menlo" panose="020B0609030804020204" pitchFamily="49" charset="0"/>
              </a:rPr>
              <a:t>[</a:t>
            </a:r>
            <a:r>
              <a:rPr lang="en-US" sz="2000" i="1" dirty="0">
                <a:solidFill>
                  <a:prstClr val="black"/>
                </a:solidFill>
                <a:latin typeface="Menlo" panose="020B0609030804020204" pitchFamily="49" charset="0"/>
                <a:ea typeface="Menlo" panose="020B0609030804020204" pitchFamily="49" charset="0"/>
                <a:cs typeface="Menlo" panose="020B0609030804020204" pitchFamily="49" charset="0"/>
              </a:rPr>
              <a:t>word1</a:t>
            </a:r>
            <a:r>
              <a:rPr lang="en-US" sz="2000" dirty="0">
                <a:solidFill>
                  <a:prstClr val="black"/>
                </a:solidFill>
                <a:latin typeface="Menlo" panose="020B0609030804020204" pitchFamily="49" charset="0"/>
                <a:ea typeface="Menlo" panose="020B0609030804020204" pitchFamily="49" charset="0"/>
                <a:cs typeface="Menlo" panose="020B0609030804020204" pitchFamily="49" charset="0"/>
              </a:rPr>
              <a:t>]</a:t>
            </a:r>
            <a:r>
              <a:rPr lang="en-US" sz="2000" dirty="0">
                <a:solidFill>
                  <a:prstClr val="black"/>
                </a:solidFill>
                <a:latin typeface="Calibri" panose="020F0502020204030204" pitchFamily="34" charset="0"/>
                <a:ea typeface="Menlo" panose="020B0609030804020204" pitchFamily="49" charset="0"/>
                <a:cs typeface="Calibri" panose="020F0502020204030204" pitchFamily="34" charset="0"/>
              </a:rPr>
              <a:t> returns a </a:t>
            </a:r>
            <a:r>
              <a:rPr lang="en-US" sz="2000" dirty="0" err="1">
                <a:solidFill>
                  <a:prstClr val="black"/>
                </a:solidFill>
                <a:latin typeface="Menlo" panose="020B0609030804020204" pitchFamily="49" charset="0"/>
                <a:ea typeface="Menlo" panose="020B0609030804020204" pitchFamily="49" charset="0"/>
                <a:cs typeface="Menlo" panose="020B0609030804020204" pitchFamily="49" charset="0"/>
              </a:rPr>
              <a:t>FreqDist</a:t>
            </a:r>
            <a:r>
              <a:rPr lang="en-US" sz="2000" dirty="0">
                <a:solidFill>
                  <a:prstClr val="black"/>
                </a:solidFill>
                <a:latin typeface="Calibri" panose="020F0502020204030204" pitchFamily="34" charset="0"/>
                <a:ea typeface="Menlo" panose="020B0609030804020204" pitchFamily="49" charset="0"/>
                <a:cs typeface="Calibri" panose="020F0502020204030204" pitchFamily="34" charset="0"/>
              </a:rPr>
              <a:t> for the next word </a:t>
            </a:r>
            <a:r>
              <a:rPr lang="en-US" i="1" dirty="0">
                <a:solidFill>
                  <a:prstClr val="black"/>
                </a:solidFill>
                <a:latin typeface="Calibri" panose="020F0502020204030204" pitchFamily="34" charset="0"/>
                <a:ea typeface="Menlo" panose="020B0609030804020204" pitchFamily="49" charset="0"/>
                <a:cs typeface="Calibri" panose="020F0502020204030204" pitchFamily="34" charset="0"/>
              </a:rPr>
              <a:t>word2</a:t>
            </a:r>
            <a:r>
              <a:rPr lang="en-US" sz="2000" dirty="0">
                <a:solidFill>
                  <a:prstClr val="black"/>
                </a:solidFill>
                <a:latin typeface="Calibri" panose="020F0502020204030204" pitchFamily="34" charset="0"/>
                <a:ea typeface="Menlo" panose="020B0609030804020204" pitchFamily="49" charset="0"/>
                <a:cs typeface="Calibri" panose="020F0502020204030204" pitchFamily="34" charset="0"/>
              </a:rPr>
              <a:t>.</a:t>
            </a:r>
          </a:p>
          <a:p>
            <a:pPr lvl="1"/>
            <a:r>
              <a:rPr lang="en-US" sz="2000" dirty="0" err="1">
                <a:solidFill>
                  <a:prstClr val="black"/>
                </a:solidFill>
                <a:latin typeface="Menlo" panose="020B0609030804020204" pitchFamily="49" charset="0"/>
                <a:ea typeface="Menlo" panose="020B0609030804020204" pitchFamily="49" charset="0"/>
                <a:cs typeface="Menlo" panose="020B0609030804020204" pitchFamily="49" charset="0"/>
              </a:rPr>
              <a:t>cfd</a:t>
            </a:r>
            <a:r>
              <a:rPr lang="en-US" sz="2000" dirty="0">
                <a:solidFill>
                  <a:prstClr val="black"/>
                </a:solidFill>
                <a:latin typeface="Menlo" panose="020B0609030804020204" pitchFamily="49" charset="0"/>
                <a:ea typeface="Menlo" panose="020B0609030804020204" pitchFamily="49" charset="0"/>
                <a:cs typeface="Menlo" panose="020B0609030804020204" pitchFamily="49" charset="0"/>
              </a:rPr>
              <a:t>[</a:t>
            </a:r>
            <a:r>
              <a:rPr lang="en-US" sz="2000" i="1" dirty="0">
                <a:solidFill>
                  <a:prstClr val="black"/>
                </a:solidFill>
                <a:latin typeface="Menlo" panose="020B0609030804020204" pitchFamily="49" charset="0"/>
                <a:ea typeface="Menlo" panose="020B0609030804020204" pitchFamily="49" charset="0"/>
                <a:cs typeface="Menlo" panose="020B0609030804020204" pitchFamily="49" charset="0"/>
              </a:rPr>
              <a:t>word1</a:t>
            </a:r>
            <a:r>
              <a:rPr lang="en-US" sz="2000" dirty="0">
                <a:solidFill>
                  <a:prstClr val="black"/>
                </a:solidFill>
                <a:latin typeface="Menlo" panose="020B0609030804020204" pitchFamily="49" charset="0"/>
                <a:ea typeface="Menlo" panose="020B0609030804020204" pitchFamily="49" charset="0"/>
                <a:cs typeface="Menlo" panose="020B0609030804020204" pitchFamily="49" charset="0"/>
              </a:rPr>
              <a:t>][word2] </a:t>
            </a:r>
            <a:r>
              <a:rPr lang="en-US" sz="2000" dirty="0">
                <a:solidFill>
                  <a:prstClr val="black"/>
                </a:solidFill>
                <a:latin typeface="Calibri" panose="020F0502020204030204" pitchFamily="34" charset="0"/>
                <a:ea typeface="Menlo" panose="020B0609030804020204" pitchFamily="49" charset="0"/>
                <a:cs typeface="Calibri" panose="020F0502020204030204" pitchFamily="34" charset="0"/>
              </a:rPr>
              <a:t>= # times bigram </a:t>
            </a:r>
            <a:r>
              <a:rPr lang="en-US" sz="2000" i="1" dirty="0">
                <a:solidFill>
                  <a:prstClr val="black"/>
                </a:solidFill>
                <a:latin typeface="Menlo" panose="020B0609030804020204" pitchFamily="49" charset="0"/>
                <a:ea typeface="Menlo" panose="020B0609030804020204" pitchFamily="49" charset="0"/>
                <a:cs typeface="Menlo" panose="020B0609030804020204" pitchFamily="49" charset="0"/>
              </a:rPr>
              <a:t>word1 word2</a:t>
            </a:r>
            <a:r>
              <a:rPr lang="en-US" sz="2000" dirty="0">
                <a:solidFill>
                  <a:prstClr val="black"/>
                </a:solidFill>
                <a:latin typeface="Calibri" panose="020F0502020204030204" pitchFamily="34" charset="0"/>
                <a:ea typeface="Menlo" panose="020B0609030804020204" pitchFamily="49" charset="0"/>
                <a:cs typeface="Calibri" panose="020F0502020204030204" pitchFamily="34" charset="0"/>
              </a:rPr>
              <a:t> occurs</a:t>
            </a:r>
          </a:p>
          <a:p>
            <a:pPr lvl="1"/>
            <a:r>
              <a:rPr lang="en-US" dirty="0">
                <a:solidFill>
                  <a:schemeClr val="accent1"/>
                </a:solidFill>
                <a:latin typeface="Calibri" panose="020F0502020204030204" pitchFamily="34" charset="0"/>
                <a:ea typeface="Menlo" panose="020B0609030804020204" pitchFamily="49" charset="0"/>
                <a:cs typeface="Calibri" panose="020F0502020204030204" pitchFamily="34" charset="0"/>
              </a:rPr>
              <a:t>word1 is called the condition</a:t>
            </a:r>
          </a:p>
          <a:p>
            <a:r>
              <a:rPr lang="en-US" dirty="0">
                <a:latin typeface="Aptos" panose="020B0004020202020204" pitchFamily="34" charset="0"/>
                <a:ea typeface="Menlo" panose="020B0609030804020204" pitchFamily="49" charset="0"/>
                <a:cs typeface="Menlo" panose="020B0609030804020204" pitchFamily="49" charset="0"/>
              </a:rPr>
              <a:t>Example </a:t>
            </a:r>
          </a:p>
          <a:p>
            <a:pPr lvl="1"/>
            <a:r>
              <a:rPr lang="en-US" dirty="0">
                <a:latin typeface="Aptos" panose="020B0004020202020204" pitchFamily="34" charset="0"/>
                <a:ea typeface="Menlo" panose="020B0609030804020204" pitchFamily="49" charset="0"/>
                <a:cs typeface="Menlo" panose="020B0609030804020204" pitchFamily="49" charset="0"/>
              </a:rPr>
              <a:t>words that follow </a:t>
            </a:r>
            <a:r>
              <a:rPr lang="en-US" i="1" dirty="0">
                <a:latin typeface="Aptos" panose="020B0004020202020204" pitchFamily="34" charset="0"/>
                <a:ea typeface="Menlo" panose="020B0609030804020204" pitchFamily="49" charset="0"/>
                <a:cs typeface="Menlo" panose="020B0609030804020204" pitchFamily="49" charset="0"/>
              </a:rPr>
              <a:t>The</a:t>
            </a:r>
            <a:r>
              <a:rPr lang="en-US" dirty="0">
                <a:latin typeface="Aptos" panose="020B0004020202020204" pitchFamily="34" charset="0"/>
                <a:ea typeface="Menlo" panose="020B0609030804020204" pitchFamily="49" charset="0"/>
                <a:cs typeface="Menlo" panose="020B0609030804020204" pitchFamily="49" charset="0"/>
              </a:rPr>
              <a:t>/</a:t>
            </a:r>
            <a:r>
              <a:rPr lang="en-US" i="1" dirty="0">
                <a:latin typeface="Aptos" panose="020B0004020202020204" pitchFamily="34" charset="0"/>
                <a:ea typeface="Menlo" panose="020B0609030804020204" pitchFamily="49" charset="0"/>
                <a:cs typeface="Menlo" panose="020B0609030804020204" pitchFamily="49" charset="0"/>
              </a:rPr>
              <a:t>the </a:t>
            </a:r>
            <a:r>
              <a:rPr lang="en-US" dirty="0">
                <a:latin typeface="Aptos" panose="020B0004020202020204" pitchFamily="34" charset="0"/>
                <a:ea typeface="Menlo" panose="020B0609030804020204" pitchFamily="49" charset="0"/>
                <a:cs typeface="Menlo" panose="020B0609030804020204" pitchFamily="49" charset="0"/>
              </a:rPr>
              <a:t>from the book of </a:t>
            </a:r>
            <a:r>
              <a:rPr lang="en-US" i="1" dirty="0">
                <a:latin typeface="Aptos" panose="020B0004020202020204" pitchFamily="34" charset="0"/>
                <a:ea typeface="Menlo" panose="020B0609030804020204" pitchFamily="49" charset="0"/>
                <a:cs typeface="Menlo" panose="020B0609030804020204" pitchFamily="49" charset="0"/>
              </a:rPr>
              <a:t>Genesis</a:t>
            </a:r>
            <a:r>
              <a:rPr lang="en-US" dirty="0">
                <a:latin typeface="Aptos" panose="020B0004020202020204" pitchFamily="34" charset="0"/>
                <a:ea typeface="Menlo" panose="020B0609030804020204" pitchFamily="49" charset="0"/>
                <a:cs typeface="Menlo" panose="020B0609030804020204" pitchFamily="49" charset="0"/>
              </a:rPr>
              <a:t>:</a:t>
            </a:r>
          </a:p>
          <a:p>
            <a:pPr marL="457200" lvl="1" indent="0">
              <a:buNone/>
            </a:pPr>
            <a:r>
              <a:rPr lang="en-US" sz="1600" dirty="0">
                <a:latin typeface="Menlo" panose="020B0609030804020204" pitchFamily="49" charset="0"/>
                <a:ea typeface="Menlo" panose="020B0609030804020204" pitchFamily="49" charset="0"/>
                <a:cs typeface="Menlo" panose="020B0609030804020204" pitchFamily="49" charset="0"/>
              </a:rPr>
              <a:t>&gt;&gt;&gt; </a:t>
            </a:r>
            <a:r>
              <a:rPr lang="en-US" sz="1600" dirty="0" err="1">
                <a:latin typeface="Menlo" panose="020B0609030804020204" pitchFamily="49" charset="0"/>
                <a:ea typeface="Menlo" panose="020B0609030804020204" pitchFamily="49" charset="0"/>
                <a:cs typeface="Menlo" panose="020B0609030804020204" pitchFamily="49" charset="0"/>
              </a:rPr>
              <a:t>cfd</a:t>
            </a:r>
            <a:r>
              <a:rPr lang="en-US" sz="1600" dirty="0">
                <a:latin typeface="Menlo" panose="020B0609030804020204" pitchFamily="49" charset="0"/>
                <a:ea typeface="Menlo" panose="020B0609030804020204" pitchFamily="49" charset="0"/>
                <a:cs typeface="Menlo" panose="020B0609030804020204" pitchFamily="49" charset="0"/>
              </a:rPr>
              <a:t>['The']</a:t>
            </a:r>
          </a:p>
          <a:p>
            <a:pPr marL="457200" lvl="1" indent="0">
              <a:buNone/>
            </a:pPr>
            <a:r>
              <a:rPr lang="en-US" sz="1600" dirty="0" err="1">
                <a:solidFill>
                  <a:schemeClr val="accent1"/>
                </a:solidFill>
                <a:latin typeface="Menlo" panose="020B0609030804020204" pitchFamily="49" charset="0"/>
                <a:ea typeface="Menlo" panose="020B0609030804020204" pitchFamily="49" charset="0"/>
                <a:cs typeface="Menlo" panose="020B0609030804020204" pitchFamily="49" charset="0"/>
              </a:rPr>
              <a:t>FreqDist</a:t>
            </a:r>
            <a:r>
              <a:rPr lang="en-US" sz="1600" dirty="0">
                <a:solidFill>
                  <a:schemeClr val="accent1"/>
                </a:solidFill>
                <a:latin typeface="Menlo" panose="020B0609030804020204" pitchFamily="49" charset="0"/>
                <a:ea typeface="Menlo" panose="020B0609030804020204" pitchFamily="49" charset="0"/>
                <a:cs typeface="Menlo" panose="020B0609030804020204" pitchFamily="49" charset="0"/>
              </a:rPr>
              <a:t>({'sons': 5, 'children': 4, 'LORD': 4, 'man': 3, 'days': 2, 'three': 2, 'name': 1, 'woman': 1, 'serpent': 1, 'earth': 1, ...})</a:t>
            </a:r>
          </a:p>
          <a:p>
            <a:pPr marL="457200" lvl="1" indent="0">
              <a:buNone/>
            </a:pPr>
            <a:r>
              <a:rPr lang="en-US" sz="1600" dirty="0">
                <a:latin typeface="Menlo" panose="020B0609030804020204" pitchFamily="49" charset="0"/>
                <a:ea typeface="Menlo" panose="020B0609030804020204" pitchFamily="49" charset="0"/>
                <a:cs typeface="Menlo" panose="020B0609030804020204" pitchFamily="49" charset="0"/>
              </a:rPr>
              <a:t>&gt;&gt;&gt; </a:t>
            </a:r>
            <a:r>
              <a:rPr lang="en-US" sz="1600" dirty="0" err="1">
                <a:latin typeface="Menlo" panose="020B0609030804020204" pitchFamily="49" charset="0"/>
                <a:ea typeface="Menlo" panose="020B0609030804020204" pitchFamily="49" charset="0"/>
                <a:cs typeface="Menlo" panose="020B0609030804020204" pitchFamily="49" charset="0"/>
              </a:rPr>
              <a:t>cfd</a:t>
            </a:r>
            <a:r>
              <a:rPr lang="en-US" sz="1600" dirty="0">
                <a:latin typeface="Menlo" panose="020B0609030804020204" pitchFamily="49" charset="0"/>
                <a:ea typeface="Menlo" panose="020B0609030804020204" pitchFamily="49" charset="0"/>
                <a:cs typeface="Menlo" panose="020B0609030804020204" pitchFamily="49" charset="0"/>
              </a:rPr>
              <a:t>['the']</a:t>
            </a:r>
          </a:p>
          <a:p>
            <a:pPr marL="457200" lvl="1" indent="0">
              <a:buNone/>
            </a:pPr>
            <a:r>
              <a:rPr lang="en-US" sz="1600" dirty="0" err="1">
                <a:solidFill>
                  <a:schemeClr val="accent1"/>
                </a:solidFill>
                <a:latin typeface="Menlo" panose="020B0609030804020204" pitchFamily="49" charset="0"/>
                <a:ea typeface="Menlo" panose="020B0609030804020204" pitchFamily="49" charset="0"/>
                <a:cs typeface="Menlo" panose="020B0609030804020204" pitchFamily="49" charset="0"/>
              </a:rPr>
              <a:t>FreqDist</a:t>
            </a:r>
            <a:r>
              <a:rPr lang="en-US" sz="1600" dirty="0">
                <a:solidFill>
                  <a:schemeClr val="accent1"/>
                </a:solidFill>
                <a:latin typeface="Menlo" panose="020B0609030804020204" pitchFamily="49" charset="0"/>
                <a:ea typeface="Menlo" panose="020B0609030804020204" pitchFamily="49" charset="0"/>
                <a:cs typeface="Menlo" panose="020B0609030804020204" pitchFamily="49" charset="0"/>
              </a:rPr>
              <a:t>({'land': 156, 'LORD': 154, 'earth': 105, 'sons': 69, 'name': 42, 'field': 39, 'men': 36, 'man': 34, 'waters': 30, 'children': 30, ...})</a:t>
            </a:r>
          </a:p>
          <a:p>
            <a:pPr marL="914400" lvl="2" indent="0">
              <a:buNone/>
            </a:pPr>
            <a:endParaRPr lang="en-US" sz="1600" dirty="0">
              <a:solidFill>
                <a:schemeClr val="accent1"/>
              </a:solidFill>
              <a:latin typeface="Menlo" panose="020B0609030804020204" pitchFamily="49" charset="0"/>
              <a:ea typeface="Menlo" panose="020B0609030804020204" pitchFamily="49" charset="0"/>
              <a:cs typeface="Menlo" panose="020B0609030804020204" pitchFamily="49" charset="0"/>
            </a:endParaRPr>
          </a:p>
          <a:p>
            <a:pPr lvl="1"/>
            <a:endParaRPr lang="en-US" dirty="0"/>
          </a:p>
        </p:txBody>
      </p:sp>
    </p:spTree>
    <p:extLst>
      <p:ext uri="{BB962C8B-B14F-4D97-AF65-F5344CB8AC3E}">
        <p14:creationId xmlns:p14="http://schemas.microsoft.com/office/powerpoint/2010/main" val="6477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693B7-6D17-3460-3158-FA8740B107C1}"/>
              </a:ext>
            </a:extLst>
          </p:cNvPr>
          <p:cNvSpPr>
            <a:spLocks noGrp="1"/>
          </p:cNvSpPr>
          <p:nvPr>
            <p:ph type="title"/>
          </p:nvPr>
        </p:nvSpPr>
        <p:spPr/>
        <p:txBody>
          <a:bodyPr/>
          <a:lstStyle/>
          <a:p>
            <a:r>
              <a:rPr lang="en-US" dirty="0"/>
              <a:t>Last Time</a:t>
            </a:r>
          </a:p>
        </p:txBody>
      </p:sp>
      <p:sp>
        <p:nvSpPr>
          <p:cNvPr id="3" name="Content Placeholder 2">
            <a:extLst>
              <a:ext uri="{FF2B5EF4-FFF2-40B4-BE49-F238E27FC236}">
                <a16:creationId xmlns:a16="http://schemas.microsoft.com/office/drawing/2014/main" id="{20456EE5-7257-E924-5180-BA582E0D07AF}"/>
              </a:ext>
            </a:extLst>
          </p:cNvPr>
          <p:cNvSpPr>
            <a:spLocks noGrp="1"/>
          </p:cNvSpPr>
          <p:nvPr>
            <p:ph idx="1"/>
          </p:nvPr>
        </p:nvSpPr>
        <p:spPr>
          <a:xfrm>
            <a:off x="838200" y="1825624"/>
            <a:ext cx="10515600" cy="1054958"/>
          </a:xfrm>
        </p:spPr>
        <p:txBody>
          <a:bodyPr>
            <a:normAutofit fontScale="85000" lnSpcReduction="20000"/>
          </a:bodyPr>
          <a:lstStyle/>
          <a:p>
            <a:pPr marL="0" indent="0">
              <a:buNone/>
            </a:pPr>
            <a:r>
              <a:rPr lang="en-US" sz="3100" dirty="0">
                <a:ea typeface="Menlo" panose="020B0609030804020204" pitchFamily="49" charset="0"/>
                <a:cs typeface="Menlo" panose="020B0609030804020204" pitchFamily="49" charset="0"/>
              </a:rPr>
              <a:t>Generate text using a bigram probability distribution </a:t>
            </a:r>
            <a:endParaRPr lang="en-US" sz="3100" dirty="0">
              <a:hlinkClick r:id="rId2"/>
            </a:endParaRPr>
          </a:p>
          <a:p>
            <a:r>
              <a:rPr lang="en-US" sz="2200" dirty="0">
                <a:hlinkClick r:id="rId2"/>
              </a:rPr>
              <a:t>https://docs.python.org/3/library/random.html#random.choice</a:t>
            </a:r>
            <a:endParaRPr lang="en-US" sz="2200" dirty="0"/>
          </a:p>
          <a:p>
            <a:r>
              <a:rPr lang="en-US" sz="2200" dirty="0">
                <a:latin typeface="Menlo" panose="020B0609030804020204" pitchFamily="49" charset="0"/>
                <a:ea typeface="Menlo" panose="020B0609030804020204" pitchFamily="49" charset="0"/>
                <a:cs typeface="Menlo" panose="020B0609030804020204" pitchFamily="49" charset="0"/>
              </a:rPr>
              <a:t>from random import choice</a:t>
            </a:r>
          </a:p>
          <a:p>
            <a:pPr marL="0" indent="0">
              <a:buNone/>
            </a:pPr>
            <a:endParaRPr lang="en-US" dirty="0"/>
          </a:p>
          <a:p>
            <a:endParaRPr lang="en-US" dirty="0"/>
          </a:p>
        </p:txBody>
      </p:sp>
      <p:pic>
        <p:nvPicPr>
          <p:cNvPr id="5" name="Picture 4" descr="A yellow line with black text&#10;&#10;Description automatically generated">
            <a:extLst>
              <a:ext uri="{FF2B5EF4-FFF2-40B4-BE49-F238E27FC236}">
                <a16:creationId xmlns:a16="http://schemas.microsoft.com/office/drawing/2014/main" id="{D525EF7B-2149-2000-C9D8-AF2F3941F13D}"/>
              </a:ext>
            </a:extLst>
          </p:cNvPr>
          <p:cNvPicPr>
            <a:picLocks noChangeAspect="1"/>
          </p:cNvPicPr>
          <p:nvPr/>
        </p:nvPicPr>
        <p:blipFill>
          <a:blip r:embed="rId3"/>
          <a:stretch>
            <a:fillRect/>
          </a:stretch>
        </p:blipFill>
        <p:spPr>
          <a:xfrm>
            <a:off x="1247003" y="2880582"/>
            <a:ext cx="7772400" cy="1096835"/>
          </a:xfrm>
          <a:prstGeom prst="rect">
            <a:avLst/>
          </a:prstGeom>
          <a:ln>
            <a:solidFill>
              <a:schemeClr val="tx1"/>
            </a:solidFill>
          </a:ln>
        </p:spPr>
      </p:pic>
      <p:sp>
        <p:nvSpPr>
          <p:cNvPr id="7" name="TextBox 6">
            <a:extLst>
              <a:ext uri="{FF2B5EF4-FFF2-40B4-BE49-F238E27FC236}">
                <a16:creationId xmlns:a16="http://schemas.microsoft.com/office/drawing/2014/main" id="{27AAE118-ECA1-991C-A669-04ED5E72C2D6}"/>
              </a:ext>
            </a:extLst>
          </p:cNvPr>
          <p:cNvSpPr txBox="1"/>
          <p:nvPr/>
        </p:nvSpPr>
        <p:spPr>
          <a:xfrm>
            <a:off x="1247003" y="4097347"/>
            <a:ext cx="6098058" cy="2031325"/>
          </a:xfrm>
          <a:prstGeom prst="rect">
            <a:avLst/>
          </a:prstGeom>
          <a:noFill/>
          <a:ln>
            <a:solidFill>
              <a:schemeClr val="tx1"/>
            </a:solidFill>
          </a:ln>
        </p:spPr>
        <p:txBody>
          <a:bodyPr wrap="square">
            <a:spAutoFit/>
          </a:bodyPr>
          <a:lstStyle/>
          <a:p>
            <a:r>
              <a:rPr lang="en-US" dirty="0">
                <a:solidFill>
                  <a:srgbClr val="000000"/>
                </a:solidFill>
                <a:effectLst/>
                <a:latin typeface="Menlo" panose="020B0609030804020204" pitchFamily="49" charset="0"/>
              </a:rPr>
              <a:t>&gt;&gt;&gt; from random import choice</a:t>
            </a:r>
          </a:p>
          <a:p>
            <a:r>
              <a:rPr lang="en-US" dirty="0">
                <a:solidFill>
                  <a:srgbClr val="000000"/>
                </a:solidFill>
                <a:effectLst/>
                <a:latin typeface="Menlo" panose="020B0609030804020204" pitchFamily="49" charset="0"/>
              </a:rPr>
              <a:t>&gt;&gt;&gt; choice(['</a:t>
            </a:r>
            <a:r>
              <a:rPr lang="en-US" dirty="0" err="1">
                <a:solidFill>
                  <a:srgbClr val="000000"/>
                </a:solidFill>
                <a:effectLst/>
                <a:latin typeface="Menlo" panose="020B0609030804020204" pitchFamily="49" charset="0"/>
              </a:rPr>
              <a:t>the','man','the','woman</a:t>
            </a:r>
            <a:r>
              <a:rPr lang="en-US" dirty="0">
                <a:solidFill>
                  <a:srgbClr val="000000"/>
                </a:solidFill>
                <a:effectLst/>
                <a:latin typeface="Menlo" panose="020B0609030804020204" pitchFamily="49" charset="0"/>
              </a:rPr>
              <a:t>'])</a:t>
            </a:r>
          </a:p>
          <a:p>
            <a:r>
              <a:rPr lang="en-US" dirty="0">
                <a:solidFill>
                  <a:srgbClr val="000000"/>
                </a:solidFill>
                <a:effectLst/>
                <a:latin typeface="Menlo" panose="020B0609030804020204" pitchFamily="49" charset="0"/>
              </a:rPr>
              <a:t>'woman'</a:t>
            </a:r>
          </a:p>
          <a:p>
            <a:r>
              <a:rPr lang="en-US" dirty="0">
                <a:solidFill>
                  <a:srgbClr val="000000"/>
                </a:solidFill>
                <a:effectLst/>
                <a:latin typeface="Menlo" panose="020B0609030804020204" pitchFamily="49" charset="0"/>
              </a:rPr>
              <a:t>&gt;&gt;&gt; choice(['</a:t>
            </a:r>
            <a:r>
              <a:rPr lang="en-US" dirty="0" err="1">
                <a:solidFill>
                  <a:srgbClr val="000000"/>
                </a:solidFill>
                <a:effectLst/>
                <a:latin typeface="Menlo" panose="020B0609030804020204" pitchFamily="49" charset="0"/>
              </a:rPr>
              <a:t>the','man','the','woman</a:t>
            </a:r>
            <a:r>
              <a:rPr lang="en-US" dirty="0">
                <a:solidFill>
                  <a:srgbClr val="000000"/>
                </a:solidFill>
                <a:effectLst/>
                <a:latin typeface="Menlo" panose="020B0609030804020204" pitchFamily="49" charset="0"/>
              </a:rPr>
              <a:t>'])</a:t>
            </a:r>
          </a:p>
          <a:p>
            <a:r>
              <a:rPr lang="en-US" dirty="0">
                <a:solidFill>
                  <a:srgbClr val="000000"/>
                </a:solidFill>
                <a:effectLst/>
                <a:latin typeface="Menlo" panose="020B0609030804020204" pitchFamily="49" charset="0"/>
              </a:rPr>
              <a:t>'woman'</a:t>
            </a:r>
          </a:p>
          <a:p>
            <a:r>
              <a:rPr lang="en-US" dirty="0">
                <a:solidFill>
                  <a:srgbClr val="000000"/>
                </a:solidFill>
                <a:effectLst/>
                <a:latin typeface="Menlo" panose="020B0609030804020204" pitchFamily="49" charset="0"/>
              </a:rPr>
              <a:t>&gt;&gt;&gt; choice(['</a:t>
            </a:r>
            <a:r>
              <a:rPr lang="en-US" dirty="0" err="1">
                <a:solidFill>
                  <a:srgbClr val="000000"/>
                </a:solidFill>
                <a:effectLst/>
                <a:latin typeface="Menlo" panose="020B0609030804020204" pitchFamily="49" charset="0"/>
              </a:rPr>
              <a:t>the','man','the','woman</a:t>
            </a:r>
            <a:r>
              <a:rPr lang="en-US" dirty="0">
                <a:solidFill>
                  <a:srgbClr val="000000"/>
                </a:solidFill>
                <a:effectLst/>
                <a:latin typeface="Menlo" panose="020B0609030804020204" pitchFamily="49" charset="0"/>
              </a:rPr>
              <a:t>'])</a:t>
            </a:r>
          </a:p>
          <a:p>
            <a:r>
              <a:rPr lang="en-US" dirty="0">
                <a:solidFill>
                  <a:srgbClr val="000000"/>
                </a:solidFill>
                <a:effectLst/>
                <a:latin typeface="Menlo" panose="020B0609030804020204" pitchFamily="49" charset="0"/>
              </a:rPr>
              <a:t>'the'</a:t>
            </a:r>
          </a:p>
        </p:txBody>
      </p:sp>
    </p:spTree>
    <p:extLst>
      <p:ext uri="{BB962C8B-B14F-4D97-AF65-F5344CB8AC3E}">
        <p14:creationId xmlns:p14="http://schemas.microsoft.com/office/powerpoint/2010/main" val="236567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03AF9-1755-B06C-3B6A-6B8787AD38E1}"/>
              </a:ext>
            </a:extLst>
          </p:cNvPr>
          <p:cNvSpPr>
            <a:spLocks noGrp="1"/>
          </p:cNvSpPr>
          <p:nvPr>
            <p:ph type="title"/>
          </p:nvPr>
        </p:nvSpPr>
        <p:spPr/>
        <p:txBody>
          <a:bodyPr>
            <a:normAutofit/>
          </a:bodyPr>
          <a:lstStyle/>
          <a:p>
            <a:r>
              <a:rPr lang="en-US" sz="4000" dirty="0" err="1">
                <a:latin typeface="Menlo" panose="020B0609030804020204" pitchFamily="49" charset="0"/>
                <a:ea typeface="Menlo" panose="020B0609030804020204" pitchFamily="49" charset="0"/>
                <a:cs typeface="Menlo" panose="020B0609030804020204" pitchFamily="49" charset="0"/>
              </a:rPr>
              <a:t>random.choice</a:t>
            </a:r>
            <a:r>
              <a:rPr lang="en-US" sz="4000" dirty="0">
                <a:latin typeface="Menlo" panose="020B0609030804020204" pitchFamily="49" charset="0"/>
                <a:ea typeface="Menlo" panose="020B0609030804020204" pitchFamily="49" charset="0"/>
                <a:cs typeface="Menlo" panose="020B0609030804020204" pitchFamily="49" charset="0"/>
              </a:rPr>
              <a:t>()</a:t>
            </a:r>
          </a:p>
        </p:txBody>
      </p:sp>
      <p:sp>
        <p:nvSpPr>
          <p:cNvPr id="3" name="Content Placeholder 2">
            <a:extLst>
              <a:ext uri="{FF2B5EF4-FFF2-40B4-BE49-F238E27FC236}">
                <a16:creationId xmlns:a16="http://schemas.microsoft.com/office/drawing/2014/main" id="{9BE75FA7-6793-650E-EC80-49C4D8419200}"/>
              </a:ext>
            </a:extLst>
          </p:cNvPr>
          <p:cNvSpPr>
            <a:spLocks noGrp="1"/>
          </p:cNvSpPr>
          <p:nvPr>
            <p:ph idx="1"/>
          </p:nvPr>
        </p:nvSpPr>
        <p:spPr>
          <a:xfrm>
            <a:off x="838199" y="1825625"/>
            <a:ext cx="10816771" cy="4351338"/>
          </a:xfrm>
        </p:spPr>
        <p:txBody>
          <a:bodyPr>
            <a:normAutofit/>
          </a:bodyPr>
          <a:lstStyle/>
          <a:p>
            <a:r>
              <a:rPr lang="en-US" sz="3200" dirty="0"/>
              <a:t>Over the long run, experiments should come out right:</a:t>
            </a:r>
          </a:p>
          <a:p>
            <a:pPr marL="457200" lvl="1" indent="0">
              <a:buNone/>
            </a:pPr>
            <a:r>
              <a:rPr lang="en-US" dirty="0">
                <a:latin typeface="Menlo" panose="020B0609030804020204" pitchFamily="49" charset="0"/>
                <a:ea typeface="Menlo" panose="020B0609030804020204" pitchFamily="49" charset="0"/>
                <a:cs typeface="Menlo" panose="020B0609030804020204" pitchFamily="49" charset="0"/>
              </a:rPr>
              <a:t>python</a:t>
            </a:r>
          </a:p>
          <a:p>
            <a:pPr marL="457200" lvl="1" indent="0">
              <a:buNone/>
            </a:pPr>
            <a:r>
              <a:rPr lang="en-US" dirty="0">
                <a:solidFill>
                  <a:srgbClr val="000000"/>
                </a:solidFill>
                <a:effectLst/>
                <a:latin typeface="Menlo" panose="020B0609030804020204" pitchFamily="49" charset="0"/>
              </a:rPr>
              <a:t>&gt;&gt;&gt; import </a:t>
            </a:r>
            <a:r>
              <a:rPr lang="en-US" dirty="0" err="1">
                <a:solidFill>
                  <a:srgbClr val="000000"/>
                </a:solidFill>
                <a:effectLst/>
                <a:latin typeface="Menlo" panose="020B0609030804020204" pitchFamily="49" charset="0"/>
              </a:rPr>
              <a:t>nltk</a:t>
            </a:r>
            <a:endParaRPr lang="en-US" dirty="0">
              <a:solidFill>
                <a:srgbClr val="000000"/>
              </a:solidFill>
              <a:effectLst/>
              <a:latin typeface="Menlo" panose="020B0609030804020204" pitchFamily="49" charset="0"/>
            </a:endParaRPr>
          </a:p>
          <a:p>
            <a:pPr marL="457200" lvl="1" indent="0">
              <a:buNone/>
            </a:pPr>
            <a:r>
              <a:rPr lang="en-US" dirty="0">
                <a:solidFill>
                  <a:srgbClr val="000000"/>
                </a:solidFill>
                <a:effectLst/>
                <a:latin typeface="Menlo" panose="020B0609030804020204" pitchFamily="49" charset="0"/>
              </a:rPr>
              <a:t>&gt;&gt;&gt; from random import choice</a:t>
            </a:r>
          </a:p>
          <a:p>
            <a:pPr marL="457200" lvl="1" indent="0">
              <a:buNone/>
            </a:pPr>
            <a:r>
              <a:rPr lang="en-US" dirty="0">
                <a:solidFill>
                  <a:srgbClr val="000000"/>
                </a:solidFill>
                <a:effectLst/>
                <a:latin typeface="Menlo" panose="020B0609030804020204" pitchFamily="49" charset="0"/>
              </a:rPr>
              <a:t>&gt;&gt;&gt; </a:t>
            </a:r>
            <a:r>
              <a:rPr lang="en-US" dirty="0" err="1">
                <a:solidFill>
                  <a:srgbClr val="000000"/>
                </a:solidFill>
                <a:effectLst/>
                <a:latin typeface="Menlo" panose="020B0609030804020204" pitchFamily="49" charset="0"/>
              </a:rPr>
              <a:t>nltk.FreqDist</a:t>
            </a:r>
            <a:r>
              <a:rPr lang="en-US" dirty="0">
                <a:solidFill>
                  <a:srgbClr val="000000"/>
                </a:solidFill>
                <a:effectLst/>
                <a:latin typeface="Menlo" panose="020B0609030804020204" pitchFamily="49" charset="0"/>
              </a:rPr>
              <a:t>([choice(['</a:t>
            </a:r>
            <a:r>
              <a:rPr lang="en-US" dirty="0" err="1">
                <a:solidFill>
                  <a:srgbClr val="000000"/>
                </a:solidFill>
                <a:effectLst/>
                <a:latin typeface="Menlo" panose="020B0609030804020204" pitchFamily="49" charset="0"/>
              </a:rPr>
              <a:t>the','man','the','woman</a:t>
            </a:r>
            <a:r>
              <a:rPr lang="en-US" dirty="0">
                <a:solidFill>
                  <a:srgbClr val="000000"/>
                </a:solidFill>
                <a:effectLst/>
                <a:latin typeface="Menlo" panose="020B0609030804020204" pitchFamily="49" charset="0"/>
              </a:rPr>
              <a:t>']) for </a:t>
            </a:r>
            <a:r>
              <a:rPr lang="en-US" dirty="0" err="1">
                <a:solidFill>
                  <a:srgbClr val="000000"/>
                </a:solidFill>
                <a:effectLst/>
                <a:latin typeface="Menlo" panose="020B0609030804020204" pitchFamily="49" charset="0"/>
              </a:rPr>
              <a:t>i</a:t>
            </a:r>
            <a:r>
              <a:rPr lang="en-US" dirty="0">
                <a:solidFill>
                  <a:srgbClr val="000000"/>
                </a:solidFill>
                <a:effectLst/>
                <a:latin typeface="Menlo" panose="020B0609030804020204" pitchFamily="49" charset="0"/>
              </a:rPr>
              <a:t> in range(1000)])</a:t>
            </a:r>
          </a:p>
          <a:p>
            <a:pPr marL="457200" lvl="1" indent="0">
              <a:buNone/>
            </a:pPr>
            <a:r>
              <a:rPr lang="en-US" dirty="0" err="1">
                <a:solidFill>
                  <a:srgbClr val="000000"/>
                </a:solidFill>
                <a:effectLst/>
                <a:latin typeface="Menlo" panose="020B0609030804020204" pitchFamily="49" charset="0"/>
              </a:rPr>
              <a:t>FreqDist</a:t>
            </a:r>
            <a:r>
              <a:rPr lang="en-US" dirty="0">
                <a:solidFill>
                  <a:srgbClr val="000000"/>
                </a:solidFill>
                <a:effectLst/>
                <a:latin typeface="Menlo" panose="020B0609030804020204" pitchFamily="49" charset="0"/>
              </a:rPr>
              <a:t>({'the': 491, 'woman': 255, 'man': 254})</a:t>
            </a:r>
          </a:p>
        </p:txBody>
      </p:sp>
      <p:sp>
        <p:nvSpPr>
          <p:cNvPr id="4" name="Up Arrow Callout 3">
            <a:extLst>
              <a:ext uri="{FF2B5EF4-FFF2-40B4-BE49-F238E27FC236}">
                <a16:creationId xmlns:a16="http://schemas.microsoft.com/office/drawing/2014/main" id="{597E798D-7F61-3FA8-D9C9-BD2F37D9D3FD}"/>
              </a:ext>
            </a:extLst>
          </p:cNvPr>
          <p:cNvSpPr/>
          <p:nvPr/>
        </p:nvSpPr>
        <p:spPr>
          <a:xfrm>
            <a:off x="4397829" y="4586515"/>
            <a:ext cx="972457" cy="885371"/>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500</a:t>
            </a:r>
          </a:p>
        </p:txBody>
      </p:sp>
      <p:sp>
        <p:nvSpPr>
          <p:cNvPr id="5" name="Up Arrow Callout 4">
            <a:extLst>
              <a:ext uri="{FF2B5EF4-FFF2-40B4-BE49-F238E27FC236}">
                <a16:creationId xmlns:a16="http://schemas.microsoft.com/office/drawing/2014/main" id="{8911889A-B85C-4D1B-6B49-1EB517E59F76}"/>
              </a:ext>
            </a:extLst>
          </p:cNvPr>
          <p:cNvSpPr/>
          <p:nvPr/>
        </p:nvSpPr>
        <p:spPr>
          <a:xfrm>
            <a:off x="6836231" y="4586515"/>
            <a:ext cx="972457" cy="885371"/>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250</a:t>
            </a:r>
          </a:p>
        </p:txBody>
      </p:sp>
      <p:sp>
        <p:nvSpPr>
          <p:cNvPr id="6" name="Up Arrow Callout 5">
            <a:extLst>
              <a:ext uri="{FF2B5EF4-FFF2-40B4-BE49-F238E27FC236}">
                <a16:creationId xmlns:a16="http://schemas.microsoft.com/office/drawing/2014/main" id="{A9C271D6-49E3-6A08-DEE5-BBC8A6FE511D}"/>
              </a:ext>
            </a:extLst>
          </p:cNvPr>
          <p:cNvSpPr/>
          <p:nvPr/>
        </p:nvSpPr>
        <p:spPr>
          <a:xfrm>
            <a:off x="9245600" y="4576309"/>
            <a:ext cx="972457" cy="885371"/>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250</a:t>
            </a:r>
          </a:p>
        </p:txBody>
      </p:sp>
    </p:spTree>
    <p:extLst>
      <p:ext uri="{BB962C8B-B14F-4D97-AF65-F5344CB8AC3E}">
        <p14:creationId xmlns:p14="http://schemas.microsoft.com/office/powerpoint/2010/main" val="107546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693B7-6D17-3460-3158-FA8740B107C1}"/>
              </a:ext>
            </a:extLst>
          </p:cNvPr>
          <p:cNvSpPr>
            <a:spLocks noGrp="1"/>
          </p:cNvSpPr>
          <p:nvPr>
            <p:ph type="title"/>
          </p:nvPr>
        </p:nvSpPr>
        <p:spPr/>
        <p:txBody>
          <a:bodyPr/>
          <a:lstStyle/>
          <a:p>
            <a:r>
              <a:rPr lang="en-US" dirty="0"/>
              <a:t>Last Time</a:t>
            </a:r>
          </a:p>
        </p:txBody>
      </p:sp>
      <p:pic>
        <p:nvPicPr>
          <p:cNvPr id="5" name="Content Placeholder 4" descr="A screenshot of a computer program&#10;&#10;Description automatically generated">
            <a:extLst>
              <a:ext uri="{FF2B5EF4-FFF2-40B4-BE49-F238E27FC236}">
                <a16:creationId xmlns:a16="http://schemas.microsoft.com/office/drawing/2014/main" id="{318E522A-6041-3277-D41A-4B51353B18B6}"/>
              </a:ext>
            </a:extLst>
          </p:cNvPr>
          <p:cNvPicPr>
            <a:picLocks noGrp="1" noChangeAspect="1"/>
          </p:cNvPicPr>
          <p:nvPr>
            <p:ph idx="1"/>
          </p:nvPr>
        </p:nvPicPr>
        <p:blipFill>
          <a:blip r:embed="rId2"/>
          <a:stretch>
            <a:fillRect/>
          </a:stretch>
        </p:blipFill>
        <p:spPr>
          <a:xfrm>
            <a:off x="1375546" y="2470943"/>
            <a:ext cx="8627623" cy="3843359"/>
          </a:xfrm>
          <a:ln>
            <a:solidFill>
              <a:schemeClr val="tx1"/>
            </a:solidFill>
          </a:ln>
        </p:spPr>
      </p:pic>
      <p:sp>
        <p:nvSpPr>
          <p:cNvPr id="6" name="TextBox 5">
            <a:extLst>
              <a:ext uri="{FF2B5EF4-FFF2-40B4-BE49-F238E27FC236}">
                <a16:creationId xmlns:a16="http://schemas.microsoft.com/office/drawing/2014/main" id="{A3F05B77-7149-2CD0-E849-72DA1ABD7E4E}"/>
              </a:ext>
            </a:extLst>
          </p:cNvPr>
          <p:cNvSpPr txBox="1"/>
          <p:nvPr/>
        </p:nvSpPr>
        <p:spPr>
          <a:xfrm>
            <a:off x="854676" y="1977081"/>
            <a:ext cx="4185889"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t>Course website:</a:t>
            </a:r>
            <a:r>
              <a:rPr lang="en-US" dirty="0"/>
              <a:t> </a:t>
            </a:r>
            <a:r>
              <a:rPr lang="en-US" dirty="0" err="1">
                <a:latin typeface="Menlo" panose="020B0609030804020204" pitchFamily="49" charset="0"/>
                <a:ea typeface="Menlo" panose="020B0609030804020204" pitchFamily="49" charset="0"/>
                <a:cs typeface="Menlo" panose="020B0609030804020204" pitchFamily="49" charset="0"/>
              </a:rPr>
              <a:t>randomtext.py</a:t>
            </a:r>
            <a:endParaRPr lang="en-US" dirty="0">
              <a:latin typeface="Menlo" panose="020B0609030804020204" pitchFamily="49" charset="0"/>
              <a:ea typeface="Menlo" panose="020B0609030804020204" pitchFamily="49" charset="0"/>
              <a:cs typeface="Menlo" panose="020B0609030804020204" pitchFamily="49" charset="0"/>
            </a:endParaRPr>
          </a:p>
        </p:txBody>
      </p:sp>
    </p:spTree>
    <p:extLst>
      <p:ext uri="{BB962C8B-B14F-4D97-AF65-F5344CB8AC3E}">
        <p14:creationId xmlns:p14="http://schemas.microsoft.com/office/powerpoint/2010/main" val="3221860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9A8F6-4B8F-59CF-B912-1EFC948AEFAA}"/>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2B1FE55E-DE6C-CD95-35F9-ED77B86A6231}"/>
              </a:ext>
            </a:extLst>
          </p:cNvPr>
          <p:cNvSpPr>
            <a:spLocks noGrp="1"/>
          </p:cNvSpPr>
          <p:nvPr>
            <p:ph idx="1"/>
          </p:nvPr>
        </p:nvSpPr>
        <p:spPr/>
        <p:txBody>
          <a:bodyPr>
            <a:normAutofit/>
          </a:bodyPr>
          <a:lstStyle/>
          <a:p>
            <a:r>
              <a:rPr lang="en-US" sz="2400" dirty="0">
                <a:latin typeface="Menlo" panose="020B0609030804020204" pitchFamily="49" charset="0"/>
                <a:ea typeface="Menlo" panose="020B0609030804020204" pitchFamily="49" charset="0"/>
                <a:cs typeface="Menlo" panose="020B0609030804020204" pitchFamily="49" charset="0"/>
              </a:rPr>
              <a:t>python –</a:t>
            </a:r>
            <a:r>
              <a:rPr lang="en-US" sz="2400" dirty="0" err="1">
                <a:latin typeface="Menlo" panose="020B0609030804020204" pitchFamily="49" charset="0"/>
                <a:ea typeface="Menlo" panose="020B0609030804020204" pitchFamily="49" charset="0"/>
                <a:cs typeface="Menlo" panose="020B0609030804020204" pitchFamily="49" charset="0"/>
              </a:rPr>
              <a:t>i</a:t>
            </a:r>
            <a:r>
              <a:rPr lang="en-US" sz="2400" dirty="0">
                <a:latin typeface="Menlo" panose="020B0609030804020204" pitchFamily="49" charset="0"/>
                <a:ea typeface="Menlo" panose="020B0609030804020204" pitchFamily="49" charset="0"/>
                <a:cs typeface="Menlo" panose="020B0609030804020204" pitchFamily="49" charset="0"/>
              </a:rPr>
              <a:t> </a:t>
            </a:r>
            <a:r>
              <a:rPr lang="en-US" sz="2400" dirty="0" err="1">
                <a:latin typeface="Menlo" panose="020B0609030804020204" pitchFamily="49" charset="0"/>
                <a:ea typeface="Menlo" panose="020B0609030804020204" pitchFamily="49" charset="0"/>
                <a:cs typeface="Menlo" panose="020B0609030804020204" pitchFamily="49" charset="0"/>
              </a:rPr>
              <a:t>randomtext.py</a:t>
            </a:r>
            <a:endParaRPr lang="en-US" sz="2400" dirty="0">
              <a:latin typeface="Menlo" panose="020B0609030804020204" pitchFamily="49" charset="0"/>
              <a:ea typeface="Menlo" panose="020B0609030804020204" pitchFamily="49" charset="0"/>
              <a:cs typeface="Menlo" panose="020B0609030804020204" pitchFamily="49" charset="0"/>
            </a:endParaRPr>
          </a:p>
          <a:p>
            <a:pPr marL="457200" lvl="1" indent="0">
              <a:buNone/>
            </a:pPr>
            <a:r>
              <a:rPr lang="en-US" sz="2000" dirty="0">
                <a:latin typeface="Menlo" panose="020B0609030804020204" pitchFamily="49" charset="0"/>
                <a:ea typeface="Menlo" panose="020B0609030804020204" pitchFamily="49" charset="0"/>
                <a:cs typeface="Menlo" panose="020B0609030804020204" pitchFamily="49" charset="0"/>
              </a:rPr>
              <a:t>&gt;&gt;&gt; from </a:t>
            </a:r>
            <a:r>
              <a:rPr lang="en-US" sz="2000" dirty="0" err="1">
                <a:latin typeface="Menlo" panose="020B0609030804020204" pitchFamily="49" charset="0"/>
                <a:ea typeface="Menlo" panose="020B0609030804020204" pitchFamily="49" charset="0"/>
                <a:cs typeface="Menlo" panose="020B0609030804020204" pitchFamily="49" charset="0"/>
              </a:rPr>
              <a:t>nltk.corpus</a:t>
            </a:r>
            <a:r>
              <a:rPr lang="en-US" sz="2000" dirty="0">
                <a:latin typeface="Menlo" panose="020B0609030804020204" pitchFamily="49" charset="0"/>
                <a:ea typeface="Menlo" panose="020B0609030804020204" pitchFamily="49" charset="0"/>
                <a:cs typeface="Menlo" panose="020B0609030804020204" pitchFamily="49" charset="0"/>
              </a:rPr>
              <a:t> import genesis</a:t>
            </a:r>
          </a:p>
          <a:p>
            <a:pPr marL="457200" lvl="1" indent="0">
              <a:buNone/>
            </a:pPr>
            <a:r>
              <a:rPr lang="en-US" sz="2000" dirty="0">
                <a:latin typeface="Menlo" panose="020B0609030804020204" pitchFamily="49" charset="0"/>
                <a:ea typeface="Menlo" panose="020B0609030804020204" pitchFamily="49" charset="0"/>
                <a:cs typeface="Menlo" panose="020B0609030804020204" pitchFamily="49" charset="0"/>
              </a:rPr>
              <a:t>&gt;&gt;&gt; words = </a:t>
            </a:r>
            <a:r>
              <a:rPr lang="en-US" sz="2000" dirty="0" err="1">
                <a:latin typeface="Menlo" panose="020B0609030804020204" pitchFamily="49" charset="0"/>
                <a:ea typeface="Menlo" panose="020B0609030804020204" pitchFamily="49" charset="0"/>
                <a:cs typeface="Menlo" panose="020B0609030804020204" pitchFamily="49" charset="0"/>
              </a:rPr>
              <a:t>genesis.words</a:t>
            </a:r>
            <a:r>
              <a:rPr lang="en-US" sz="2000" dirty="0">
                <a:latin typeface="Menlo" panose="020B0609030804020204" pitchFamily="49" charset="0"/>
                <a:ea typeface="Menlo" panose="020B0609030804020204" pitchFamily="49" charset="0"/>
                <a:cs typeface="Menlo" panose="020B0609030804020204" pitchFamily="49" charset="0"/>
              </a:rPr>
              <a:t>('</a:t>
            </a:r>
            <a:r>
              <a:rPr lang="en-US" sz="2000" dirty="0" err="1">
                <a:latin typeface="Menlo" panose="020B0609030804020204" pitchFamily="49" charset="0"/>
                <a:ea typeface="Menlo" panose="020B0609030804020204" pitchFamily="49" charset="0"/>
                <a:cs typeface="Menlo" panose="020B0609030804020204" pitchFamily="49" charset="0"/>
              </a:rPr>
              <a:t>english-kjv.txt</a:t>
            </a:r>
            <a:r>
              <a:rPr lang="en-US" sz="2000" dirty="0">
                <a:latin typeface="Menlo" panose="020B0609030804020204" pitchFamily="49" charset="0"/>
                <a:ea typeface="Menlo" panose="020B0609030804020204" pitchFamily="49" charset="0"/>
                <a:cs typeface="Menlo" panose="020B0609030804020204" pitchFamily="49" charset="0"/>
              </a:rPr>
              <a:t>')</a:t>
            </a:r>
          </a:p>
          <a:p>
            <a:pPr marL="457200" lvl="1" indent="0">
              <a:buNone/>
            </a:pPr>
            <a:r>
              <a:rPr lang="en-US" sz="2000" dirty="0">
                <a:latin typeface="Menlo" panose="020B0609030804020204" pitchFamily="49" charset="0"/>
                <a:ea typeface="Menlo" panose="020B0609030804020204" pitchFamily="49" charset="0"/>
                <a:cs typeface="Menlo" panose="020B0609030804020204" pitchFamily="49" charset="0"/>
              </a:rPr>
              <a:t>&gt;&gt;&gt; </a:t>
            </a:r>
            <a:r>
              <a:rPr lang="en-US" sz="2000" dirty="0" err="1">
                <a:latin typeface="Menlo" panose="020B0609030804020204" pitchFamily="49" charset="0"/>
                <a:ea typeface="Menlo" panose="020B0609030804020204" pitchFamily="49" charset="0"/>
                <a:cs typeface="Menlo" panose="020B0609030804020204" pitchFamily="49" charset="0"/>
              </a:rPr>
              <a:t>cfd</a:t>
            </a:r>
            <a:r>
              <a:rPr lang="en-US" sz="2000" dirty="0">
                <a:latin typeface="Menlo" panose="020B0609030804020204" pitchFamily="49" charset="0"/>
                <a:ea typeface="Menlo" panose="020B0609030804020204" pitchFamily="49" charset="0"/>
                <a:cs typeface="Menlo" panose="020B0609030804020204" pitchFamily="49" charset="0"/>
              </a:rPr>
              <a:t> = </a:t>
            </a:r>
            <a:r>
              <a:rPr lang="en-US" sz="2000" dirty="0" err="1">
                <a:latin typeface="Menlo" panose="020B0609030804020204" pitchFamily="49" charset="0"/>
                <a:ea typeface="Menlo" panose="020B0609030804020204" pitchFamily="49" charset="0"/>
                <a:cs typeface="Menlo" panose="020B0609030804020204" pitchFamily="49" charset="0"/>
              </a:rPr>
              <a:t>nltk.ConditionalFreqDist</a:t>
            </a:r>
            <a:r>
              <a:rPr lang="en-US" sz="2000" dirty="0">
                <a:latin typeface="Menlo" panose="020B0609030804020204" pitchFamily="49" charset="0"/>
                <a:ea typeface="Menlo" panose="020B0609030804020204" pitchFamily="49" charset="0"/>
                <a:cs typeface="Menlo" panose="020B0609030804020204" pitchFamily="49" charset="0"/>
              </a:rPr>
              <a:t>(</a:t>
            </a:r>
            <a:r>
              <a:rPr lang="en-US" sz="2000" dirty="0" err="1">
                <a:latin typeface="Menlo" panose="020B0609030804020204" pitchFamily="49" charset="0"/>
                <a:ea typeface="Menlo" panose="020B0609030804020204" pitchFamily="49" charset="0"/>
                <a:cs typeface="Menlo" panose="020B0609030804020204" pitchFamily="49" charset="0"/>
              </a:rPr>
              <a:t>nltk.bigrams</a:t>
            </a:r>
            <a:r>
              <a:rPr lang="en-US" sz="2000" dirty="0">
                <a:latin typeface="Menlo" panose="020B0609030804020204" pitchFamily="49" charset="0"/>
                <a:ea typeface="Menlo" panose="020B0609030804020204" pitchFamily="49" charset="0"/>
                <a:cs typeface="Menlo" panose="020B0609030804020204" pitchFamily="49" charset="0"/>
              </a:rPr>
              <a:t>(words))</a:t>
            </a:r>
          </a:p>
          <a:p>
            <a:pPr marL="457200" lvl="1" indent="0">
              <a:buNone/>
            </a:pPr>
            <a:r>
              <a:rPr lang="en-US" sz="2000" dirty="0" err="1">
                <a:latin typeface="Menlo" panose="020B0609030804020204" pitchFamily="49" charset="0"/>
                <a:ea typeface="Menlo" panose="020B0609030804020204" pitchFamily="49" charset="0"/>
                <a:cs typeface="Menlo" panose="020B0609030804020204" pitchFamily="49" charset="0"/>
              </a:rPr>
              <a:t>len</a:t>
            </a:r>
            <a:r>
              <a:rPr lang="en-US" sz="2000" dirty="0">
                <a:latin typeface="Menlo" panose="020B0609030804020204" pitchFamily="49" charset="0"/>
                <a:ea typeface="Menlo" panose="020B0609030804020204" pitchFamily="49" charset="0"/>
                <a:cs typeface="Menlo" panose="020B0609030804020204" pitchFamily="49" charset="0"/>
              </a:rPr>
              <a:t>(words)</a:t>
            </a:r>
          </a:p>
          <a:p>
            <a:pPr marL="457200" lvl="1" indent="0">
              <a:buNone/>
            </a:pPr>
            <a:r>
              <a:rPr lang="en-US" sz="2000" dirty="0">
                <a:solidFill>
                  <a:schemeClr val="accent1"/>
                </a:solidFill>
                <a:latin typeface="Menlo" panose="020B0609030804020204" pitchFamily="49" charset="0"/>
                <a:ea typeface="Menlo" panose="020B0609030804020204" pitchFamily="49" charset="0"/>
                <a:cs typeface="Menlo" panose="020B0609030804020204" pitchFamily="49" charset="0"/>
              </a:rPr>
              <a:t>44764</a:t>
            </a:r>
          </a:p>
          <a:p>
            <a:pPr marL="457200" lvl="1" indent="0">
              <a:buNone/>
            </a:pPr>
            <a:r>
              <a:rPr lang="en-US" sz="2000" dirty="0" err="1">
                <a:latin typeface="Menlo" panose="020B0609030804020204" pitchFamily="49" charset="0"/>
                <a:ea typeface="Menlo" panose="020B0609030804020204" pitchFamily="49" charset="0"/>
                <a:cs typeface="Menlo" panose="020B0609030804020204" pitchFamily="49" charset="0"/>
              </a:rPr>
              <a:t>cfd</a:t>
            </a:r>
            <a:endParaRPr lang="en-US" sz="2000" dirty="0">
              <a:latin typeface="Menlo" panose="020B0609030804020204" pitchFamily="49" charset="0"/>
              <a:ea typeface="Menlo" panose="020B0609030804020204" pitchFamily="49" charset="0"/>
              <a:cs typeface="Menlo" panose="020B0609030804020204" pitchFamily="49" charset="0"/>
            </a:endParaRPr>
          </a:p>
          <a:p>
            <a:pPr marL="457200" lvl="1" indent="0">
              <a:buNone/>
            </a:pPr>
            <a:r>
              <a:rPr lang="en-US" sz="2000" dirty="0">
                <a:solidFill>
                  <a:schemeClr val="accent1"/>
                </a:solidFill>
                <a:latin typeface="Menlo" panose="020B0609030804020204" pitchFamily="49" charset="0"/>
                <a:ea typeface="Menlo" panose="020B0609030804020204" pitchFamily="49" charset="0"/>
                <a:cs typeface="Menlo" panose="020B0609030804020204" pitchFamily="49" charset="0"/>
              </a:rPr>
              <a:t>&lt;</a:t>
            </a:r>
            <a:r>
              <a:rPr lang="en-US" sz="2000" dirty="0" err="1">
                <a:solidFill>
                  <a:schemeClr val="accent1"/>
                </a:solidFill>
                <a:latin typeface="Menlo" panose="020B0609030804020204" pitchFamily="49" charset="0"/>
                <a:ea typeface="Menlo" panose="020B0609030804020204" pitchFamily="49" charset="0"/>
                <a:cs typeface="Menlo" panose="020B0609030804020204" pitchFamily="49" charset="0"/>
              </a:rPr>
              <a:t>ConditionalFreqDist</a:t>
            </a:r>
            <a:r>
              <a:rPr lang="en-US" sz="2000" dirty="0">
                <a:solidFill>
                  <a:schemeClr val="accent1"/>
                </a:solidFill>
                <a:latin typeface="Menlo" panose="020B0609030804020204" pitchFamily="49" charset="0"/>
                <a:ea typeface="Menlo" panose="020B0609030804020204" pitchFamily="49" charset="0"/>
                <a:cs typeface="Menlo" panose="020B0609030804020204" pitchFamily="49" charset="0"/>
              </a:rPr>
              <a:t> with 2789 conditions&gt; </a:t>
            </a:r>
          </a:p>
          <a:p>
            <a:pPr marL="457200" lvl="1" indent="0">
              <a:buNone/>
            </a:pPr>
            <a:r>
              <a:rPr lang="en-US" sz="2000" dirty="0">
                <a:solidFill>
                  <a:schemeClr val="tx2"/>
                </a:solidFill>
                <a:latin typeface="Menlo" panose="020B0609030804020204" pitchFamily="49" charset="0"/>
                <a:ea typeface="Menlo" panose="020B0609030804020204" pitchFamily="49" charset="0"/>
                <a:cs typeface="Menlo" panose="020B0609030804020204" pitchFamily="49" charset="0"/>
              </a:rPr>
              <a:t>vocab = set(words)</a:t>
            </a:r>
          </a:p>
          <a:p>
            <a:pPr marL="457200" lvl="1" indent="0">
              <a:buNone/>
            </a:pPr>
            <a:r>
              <a:rPr lang="en-US" sz="2000" dirty="0" err="1">
                <a:solidFill>
                  <a:schemeClr val="tx2"/>
                </a:solidFill>
                <a:latin typeface="Menlo" panose="020B0609030804020204" pitchFamily="49" charset="0"/>
                <a:ea typeface="Menlo" panose="020B0609030804020204" pitchFamily="49" charset="0"/>
                <a:cs typeface="Menlo" panose="020B0609030804020204" pitchFamily="49" charset="0"/>
              </a:rPr>
              <a:t>len</a:t>
            </a:r>
            <a:r>
              <a:rPr lang="en-US" sz="2000" dirty="0">
                <a:solidFill>
                  <a:schemeClr val="tx2"/>
                </a:solidFill>
                <a:latin typeface="Menlo" panose="020B0609030804020204" pitchFamily="49" charset="0"/>
                <a:ea typeface="Menlo" panose="020B0609030804020204" pitchFamily="49" charset="0"/>
                <a:cs typeface="Menlo" panose="020B0609030804020204" pitchFamily="49" charset="0"/>
              </a:rPr>
              <a:t>(vocab)</a:t>
            </a:r>
          </a:p>
          <a:p>
            <a:pPr marL="457200" lvl="1" indent="0">
              <a:buNone/>
            </a:pPr>
            <a:r>
              <a:rPr lang="en-US" sz="2000" dirty="0">
                <a:solidFill>
                  <a:schemeClr val="accent1"/>
                </a:solidFill>
                <a:latin typeface="Menlo" panose="020B0609030804020204" pitchFamily="49" charset="0"/>
                <a:ea typeface="Menlo" panose="020B0609030804020204" pitchFamily="49" charset="0"/>
                <a:cs typeface="Menlo" panose="020B0609030804020204" pitchFamily="49" charset="0"/>
              </a:rPr>
              <a:t>2789</a:t>
            </a:r>
          </a:p>
        </p:txBody>
      </p:sp>
      <p:sp>
        <p:nvSpPr>
          <p:cNvPr id="4" name="Left Arrow Callout 3">
            <a:extLst>
              <a:ext uri="{FF2B5EF4-FFF2-40B4-BE49-F238E27FC236}">
                <a16:creationId xmlns:a16="http://schemas.microsoft.com/office/drawing/2014/main" id="{ABC005D3-8016-E0C1-D57C-01A7BD7C53A7}"/>
              </a:ext>
            </a:extLst>
          </p:cNvPr>
          <p:cNvSpPr/>
          <p:nvPr/>
        </p:nvSpPr>
        <p:spPr>
          <a:xfrm>
            <a:off x="9279925" y="2261287"/>
            <a:ext cx="2224216" cy="735226"/>
          </a:xfrm>
          <a:prstGeom prst="leftArrowCallou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Our corpus!</a:t>
            </a:r>
          </a:p>
        </p:txBody>
      </p:sp>
    </p:spTree>
    <p:extLst>
      <p:ext uri="{BB962C8B-B14F-4D97-AF65-F5344CB8AC3E}">
        <p14:creationId xmlns:p14="http://schemas.microsoft.com/office/powerpoint/2010/main" val="305255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693B7-6D17-3460-3158-FA8740B107C1}"/>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20456EE5-7257-E924-5180-BA582E0D07AF}"/>
              </a:ext>
            </a:extLst>
          </p:cNvPr>
          <p:cNvSpPr>
            <a:spLocks noGrp="1"/>
          </p:cNvSpPr>
          <p:nvPr>
            <p:ph idx="1"/>
          </p:nvPr>
        </p:nvSpPr>
        <p:spPr/>
        <p:txBody>
          <a:bodyPr/>
          <a:lstStyle/>
          <a:p>
            <a:pPr marL="0" indent="0">
              <a:buNone/>
            </a:pPr>
            <a:r>
              <a:rPr lang="en-US" sz="2000" dirty="0">
                <a:solidFill>
                  <a:srgbClr val="000000"/>
                </a:solidFill>
                <a:effectLst/>
                <a:latin typeface="Menlo" panose="020B0609030804020204" pitchFamily="49" charset="0"/>
              </a:rPr>
              <a:t>&gt;&gt;&gt; </a:t>
            </a:r>
            <a:r>
              <a:rPr lang="en-US" sz="2000" dirty="0" err="1">
                <a:solidFill>
                  <a:srgbClr val="000000"/>
                </a:solidFill>
                <a:effectLst/>
                <a:latin typeface="Menlo" panose="020B0609030804020204" pitchFamily="49" charset="0"/>
              </a:rPr>
              <a:t>nwords</a:t>
            </a:r>
            <a:r>
              <a:rPr lang="en-US" sz="2000" dirty="0">
                <a:solidFill>
                  <a:srgbClr val="000000"/>
                </a:solidFill>
                <a:effectLst/>
                <a:latin typeface="Menlo" panose="020B0609030804020204" pitchFamily="49" charset="0"/>
              </a:rPr>
              <a:t>(10, 'The')</a:t>
            </a:r>
          </a:p>
          <a:p>
            <a:pPr marL="0" indent="0">
              <a:buNone/>
            </a:pPr>
            <a:r>
              <a:rPr lang="en-US" sz="2000" dirty="0">
                <a:solidFill>
                  <a:srgbClr val="000000"/>
                </a:solidFill>
                <a:effectLst/>
                <a:latin typeface="Menlo" panose="020B0609030804020204" pitchFamily="49" charset="0"/>
              </a:rPr>
              <a:t>['The', 'sun', 'went', 'on', 'me', ',', 'the', 'inhabitants', 'of', '</a:t>
            </a:r>
            <a:r>
              <a:rPr lang="en-US" sz="2000" dirty="0" err="1">
                <a:solidFill>
                  <a:srgbClr val="000000"/>
                </a:solidFill>
                <a:effectLst/>
                <a:latin typeface="Menlo" panose="020B0609030804020204" pitchFamily="49" charset="0"/>
              </a:rPr>
              <a:t>Zilpah</a:t>
            </a:r>
            <a:r>
              <a:rPr lang="en-US" sz="2000" dirty="0">
                <a:solidFill>
                  <a:srgbClr val="000000"/>
                </a:solidFill>
                <a:effectLst/>
                <a:latin typeface="Menlo" panose="020B0609030804020204" pitchFamily="49" charset="0"/>
              </a:rPr>
              <a:t>']</a:t>
            </a:r>
          </a:p>
          <a:p>
            <a:pPr marL="0" indent="0">
              <a:buNone/>
            </a:pPr>
            <a:r>
              <a:rPr lang="en-US" sz="2000" dirty="0">
                <a:solidFill>
                  <a:srgbClr val="000000"/>
                </a:solidFill>
                <a:effectLst/>
                <a:latin typeface="Menlo" panose="020B0609030804020204" pitchFamily="49" charset="0"/>
              </a:rPr>
              <a:t>&gt;&gt;&gt; </a:t>
            </a:r>
            <a:r>
              <a:rPr lang="en-US" sz="2000" dirty="0" err="1">
                <a:solidFill>
                  <a:srgbClr val="000000"/>
                </a:solidFill>
                <a:effectLst/>
                <a:latin typeface="Menlo" panose="020B0609030804020204" pitchFamily="49" charset="0"/>
              </a:rPr>
              <a:t>nwords</a:t>
            </a:r>
            <a:r>
              <a:rPr lang="en-US" sz="2000" dirty="0">
                <a:solidFill>
                  <a:srgbClr val="000000"/>
                </a:solidFill>
                <a:effectLst/>
                <a:latin typeface="Menlo" panose="020B0609030804020204" pitchFamily="49" charset="0"/>
              </a:rPr>
              <a:t>(10, 'The')</a:t>
            </a:r>
          </a:p>
          <a:p>
            <a:pPr marL="0" indent="0">
              <a:buNone/>
            </a:pPr>
            <a:r>
              <a:rPr lang="en-US" sz="2000" dirty="0">
                <a:solidFill>
                  <a:srgbClr val="000000"/>
                </a:solidFill>
                <a:effectLst/>
                <a:latin typeface="Menlo" panose="020B0609030804020204" pitchFamily="49" charset="0"/>
              </a:rPr>
              <a:t>['The', 'dream', ',', 'which', 'was', 'brought', 'him', '.', 'The', 'Kenites']</a:t>
            </a:r>
          </a:p>
          <a:p>
            <a:r>
              <a:rPr lang="en-US" sz="2400" dirty="0">
                <a:solidFill>
                  <a:srgbClr val="000000"/>
                </a:solidFill>
                <a:latin typeface="Aptos" panose="020B0004020202020204" pitchFamily="34" charset="0"/>
              </a:rPr>
              <a:t>Notice: punctuation counts as a word</a:t>
            </a:r>
          </a:p>
          <a:p>
            <a:r>
              <a:rPr lang="en-US" sz="2400" dirty="0">
                <a:solidFill>
                  <a:srgbClr val="000000"/>
                </a:solidFill>
                <a:latin typeface="Aptos" panose="020B0004020202020204" pitchFamily="34" charset="0"/>
              </a:rPr>
              <a:t>Instead of a fixed number of words, we can generate words until we encounter a sentence-ending punctuation symbol, e.g. ?,!,.</a:t>
            </a:r>
          </a:p>
          <a:p>
            <a:r>
              <a:rPr lang="en-US" sz="2400" dirty="0">
                <a:solidFill>
                  <a:srgbClr val="000000"/>
                </a:solidFill>
                <a:effectLst/>
                <a:latin typeface="Aptos" panose="020B0004020202020204" pitchFamily="34" charset="0"/>
              </a:rPr>
              <a:t>function is called </a:t>
            </a:r>
            <a:r>
              <a:rPr lang="en-US" sz="2000" dirty="0">
                <a:solidFill>
                  <a:srgbClr val="000000"/>
                </a:solidFill>
                <a:effectLst/>
                <a:latin typeface="Menlo" panose="020B0609030804020204" pitchFamily="49" charset="0"/>
                <a:ea typeface="Menlo" panose="020B0609030804020204" pitchFamily="49" charset="0"/>
                <a:cs typeface="Menlo" panose="020B0609030804020204" pitchFamily="49" charset="0"/>
              </a:rPr>
              <a:t>sentence(</a:t>
            </a:r>
            <a:r>
              <a:rPr lang="en-US" sz="2000" dirty="0" err="1">
                <a:solidFill>
                  <a:schemeClr val="accent1"/>
                </a:solidFill>
                <a:effectLst/>
                <a:latin typeface="Menlo" panose="020B0609030804020204" pitchFamily="49" charset="0"/>
                <a:ea typeface="Menlo" panose="020B0609030804020204" pitchFamily="49" charset="0"/>
                <a:cs typeface="Menlo" panose="020B0609030804020204" pitchFamily="49" charset="0"/>
              </a:rPr>
              <a:t>StartWord</a:t>
            </a:r>
            <a:r>
              <a:rPr lang="en-US" sz="2000" dirty="0">
                <a:solidFill>
                  <a:srgbClr val="000000"/>
                </a:solidFill>
                <a:effectLst/>
                <a:latin typeface="Menlo" panose="020B0609030804020204" pitchFamily="49" charset="0"/>
                <a:ea typeface="Menlo" panose="020B0609030804020204" pitchFamily="49" charset="0"/>
                <a:cs typeface="Menlo" panose="020B0609030804020204" pitchFamily="49" charset="0"/>
              </a:rPr>
              <a:t>)</a:t>
            </a:r>
            <a:endParaRPr lang="en-US" sz="2400" dirty="0">
              <a:solidFill>
                <a:srgbClr val="000000"/>
              </a:solidFill>
              <a:effectLst/>
              <a:latin typeface="Menlo" panose="020B0609030804020204" pitchFamily="49" charset="0"/>
              <a:ea typeface="Menlo" panose="020B0609030804020204" pitchFamily="49" charset="0"/>
              <a:cs typeface="Menlo" panose="020B0609030804020204" pitchFamily="49" charset="0"/>
            </a:endParaRPr>
          </a:p>
        </p:txBody>
      </p:sp>
    </p:spTree>
    <p:extLst>
      <p:ext uri="{BB962C8B-B14F-4D97-AF65-F5344CB8AC3E}">
        <p14:creationId xmlns:p14="http://schemas.microsoft.com/office/powerpoint/2010/main" val="205784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238</TotalTime>
  <Words>2407</Words>
  <Application>Microsoft Macintosh PowerPoint</Application>
  <PresentationFormat>Widescreen</PresentationFormat>
  <Paragraphs>225</Paragraphs>
  <Slides>25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Times</vt:lpstr>
      <vt:lpstr>Aptos</vt:lpstr>
      <vt:lpstr>Aptos Display</vt:lpstr>
      <vt:lpstr>Arial</vt:lpstr>
      <vt:lpstr>Calibri</vt:lpstr>
      <vt:lpstr>Menlo</vt:lpstr>
      <vt:lpstr>Office Theme</vt:lpstr>
      <vt:lpstr>LING 388: Computers and Language</vt:lpstr>
      <vt:lpstr>Milestones</vt:lpstr>
      <vt:lpstr>Today's Topics</vt:lpstr>
      <vt:lpstr>Last Time</vt:lpstr>
      <vt:lpstr>Last Time</vt:lpstr>
      <vt:lpstr>random.choice()</vt:lpstr>
      <vt:lpstr>Last Time</vt:lpstr>
      <vt:lpstr>Example</vt:lpstr>
      <vt:lpstr>Example</vt:lpstr>
      <vt:lpstr>Example</vt:lpstr>
      <vt:lpstr>Homework 8</vt:lpstr>
      <vt:lpstr>Homework 8</vt:lpstr>
      <vt:lpstr>Homework 8</vt:lpstr>
      <vt:lpstr>Homework 8</vt:lpstr>
      <vt:lpstr>Homework 8</vt:lpstr>
      <vt:lpstr>Homework 8</vt:lpstr>
      <vt:lpstr>Homework 8 Review</vt:lpstr>
      <vt:lpstr>3. THE SERIES OF APPROXIMATIONS TO ENGLISH </vt:lpstr>
      <vt:lpstr>3. THE SERIES OF APPROXIMATIONS TO ENGLISH </vt:lpstr>
      <vt:lpstr>How did Shannon do this?</vt:lpstr>
      <vt:lpstr>NLTK Book: Chapter 2</vt:lpstr>
      <vt:lpstr>NLTK Book: Chapter 2</vt:lpstr>
      <vt:lpstr>nltk book: 1.3   Brown Corpus</vt:lpstr>
      <vt:lpstr>nltk book: 2   Conditional Frequency Distributions</vt:lpstr>
      <vt:lpstr>nltk book: 2   Conditional Frequency Distributions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LING 388: Computers and Language</dc:title>
  <dc:creator>sandiway@mac.com</dc:creator>
  <cp:lastModifiedBy>sandiway@mac.com</cp:lastModifiedBy>
  <cp:revision>7</cp:revision>
  <cp:lastPrinted>2024-03-28T01:09:47Z</cp:lastPrinted>
  <dcterms:created xsi:type="dcterms:W3CDTF">2024-03-26T21:29:18Z</dcterms:created>
  <dcterms:modified xsi:type="dcterms:W3CDTF">2024-03-28T01:10:26Z</dcterms:modified>
</cp:coreProperties>
</file>