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382" r:id="rId3"/>
    <p:sldId id="383" r:id="rId4"/>
    <p:sldId id="365" r:id="rId5"/>
    <p:sldId id="260" r:id="rId6"/>
    <p:sldId id="366" r:id="rId7"/>
    <p:sldId id="292" r:id="rId8"/>
    <p:sldId id="293" r:id="rId9"/>
    <p:sldId id="294" r:id="rId10"/>
    <p:sldId id="295" r:id="rId11"/>
    <p:sldId id="296" r:id="rId12"/>
    <p:sldId id="303" r:id="rId13"/>
    <p:sldId id="261" r:id="rId14"/>
    <p:sldId id="297" r:id="rId15"/>
    <p:sldId id="298" r:id="rId16"/>
    <p:sldId id="299" r:id="rId17"/>
    <p:sldId id="300" r:id="rId18"/>
    <p:sldId id="278" r:id="rId19"/>
    <p:sldId id="279" r:id="rId20"/>
    <p:sldId id="280" r:id="rId21"/>
    <p:sldId id="264" r:id="rId22"/>
    <p:sldId id="265" r:id="rId23"/>
    <p:sldId id="266" r:id="rId24"/>
    <p:sldId id="284" r:id="rId25"/>
    <p:sldId id="287" r:id="rId26"/>
    <p:sldId id="258" r:id="rId27"/>
    <p:sldId id="267" r:id="rId28"/>
    <p:sldId id="288" r:id="rId29"/>
    <p:sldId id="380" r:id="rId30"/>
    <p:sldId id="304" r:id="rId31"/>
    <p:sldId id="381" r:id="rId32"/>
    <p:sldId id="374" r:id="rId33"/>
    <p:sldId id="308" r:id="rId34"/>
    <p:sldId id="385" r:id="rId35"/>
    <p:sldId id="386" r:id="rId36"/>
    <p:sldId id="302" r:id="rId37"/>
    <p:sldId id="375" r:id="rId38"/>
    <p:sldId id="376" r:id="rId39"/>
    <p:sldId id="38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FE345-2978-4B42-B150-314A28FCD06D}" type="datetimeFigureOut">
              <a:rPr lang="en-US" smtClean="0"/>
              <a:t>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596AF-E1F2-5447-AE48-DEB8B2FB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21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uriname" TargetMode="External"/><Relationship Id="rId3" Type="http://schemas.openxmlformats.org/officeDocument/2006/relationships/hyperlink" Target="https://en.wikipedia.org/wiki/Kalina_people" TargetMode="External"/><Relationship Id="rId7" Type="http://schemas.openxmlformats.org/officeDocument/2006/relationships/hyperlink" Target="https://en.wikipedia.org/wiki/Guyan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arib_language#cite_note-3" TargetMode="External"/><Relationship Id="rId5" Type="http://schemas.openxmlformats.org/officeDocument/2006/relationships/hyperlink" Target="https://en.wikipedia.org/wiki/Trinidad_and_Tobago" TargetMode="External"/><Relationship Id="rId10" Type="http://schemas.openxmlformats.org/officeDocument/2006/relationships/hyperlink" Target="https://en.wikipedia.org/wiki/Brazil" TargetMode="External"/><Relationship Id="rId4" Type="http://schemas.openxmlformats.org/officeDocument/2006/relationships/hyperlink" Target="https://en.wikipedia.org/wiki/Venezuela" TargetMode="External"/><Relationship Id="rId9" Type="http://schemas.openxmlformats.org/officeDocument/2006/relationships/hyperlink" Target="https://en.wikipedia.org/wiki/French_Guiana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&gt; $38 billion damage, 130 mph, 6</a:t>
            </a:r>
            <a:r>
              <a:rPr lang="en-US" baseline="30000" dirty="0"/>
              <a:t>th</a:t>
            </a:r>
            <a:r>
              <a:rPr lang="en-US" dirty="0"/>
              <a:t> costliest tropical cyclone on record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5FB0E-F78B-2D46-AEF4-9D9F7C028D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0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Kalina people"/>
              </a:rPr>
              <a:t>Kalina people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(Caribs) of South America. It is spoken by around 7,400 people mostly in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Venezuela"/>
              </a:rPr>
              <a:t>Venezuela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Trinidad and Tobago"/>
              </a:rPr>
              <a:t>Trinidad and Tobago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[3]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Guyana"/>
              </a:rPr>
              <a:t>Guyana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Suriname"/>
              </a:rPr>
              <a:t>Suriname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French Guiana"/>
              </a:rPr>
              <a:t>French Guiana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Brazil"/>
              </a:rPr>
              <a:t>Brazil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language is currently classified as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 endangered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5FB0E-F78B-2D46-AEF4-9D9F7C028D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62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 from old to modern English. Invention of the printing press 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Gutenberg, 1439)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5FB0E-F78B-2D46-AEF4-9D9F7C028D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0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Capital of British India. Kolkata. West Bengal. Bengali.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5FB0E-F78B-2D46-AEF4-9D9F7C028D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6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previous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5FB0E-F78B-2D46-AEF4-9D9F7C028D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4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5F03-39E2-CBC2-5CBC-6895D7DF7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5209A-EEBA-FD75-D003-2AF08568D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10A69-A6B3-45C1-E57C-02F54676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0683-CE17-334A-84EA-E0F8A4F1B82B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D9B9A-9AB3-9161-E7A4-F71F6DE2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A7101-9B8F-4D25-BED7-07F905D8C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E3-62A7-364C-9D41-4499946B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12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B2382-E297-13CA-F325-4E70C924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B707B-77B4-BEC2-A07D-E7DB34C11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3C4FA-0267-88D5-254F-7A456469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0683-CE17-334A-84EA-E0F8A4F1B82B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E7C65-3E05-62AD-AEC3-8D726556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448E4-ABDA-1993-B2FC-DFFE38E31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E3-62A7-364C-9D41-4499946B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7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1718DC-C39A-FF9F-9016-D89C08288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29842-1D28-F0EB-6FB8-376A91CB9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C12BC-0018-AD77-394F-77EDF076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0683-CE17-334A-84EA-E0F8A4F1B82B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D1182-44F5-D1F5-8AB1-0877E948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2CD15-03D9-E90A-0B46-F6462B0DF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E3-62A7-364C-9D41-4499946B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34D46-474A-81B0-EDA7-647F5914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B54B1-B784-7C18-E0FE-B93307ADE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1A582-798D-7F61-12B6-3206E8F8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0683-CE17-334A-84EA-E0F8A4F1B82B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64712-4A27-C382-29FD-1DCBBAD3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32B15-E9DF-A833-3C62-8521F410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E3-62A7-364C-9D41-4499946B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74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7647E-69ED-653E-4C08-DBC844300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0477C-EB0C-7E93-2025-4B5FD04D4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10550-AEAA-B199-16BD-72585580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0683-CE17-334A-84EA-E0F8A4F1B82B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71AAE-86D3-B984-4D19-E822CCF92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CDB68-1D7A-1505-7E40-EB20ABE56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E3-62A7-364C-9D41-4499946B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55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EBE7-EC18-2DDC-E3EF-20F86EB5E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EFCE2-B022-71C4-E117-071EDF092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3A43C-D165-512E-1D9D-C7C1EC9AA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E4F8A-A717-E74B-7003-8341F3B0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0683-CE17-334A-84EA-E0F8A4F1B82B}" type="datetimeFigureOut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AC773-ECE9-E98E-D2EA-B08511EE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55124-6128-04CE-744E-A892AD90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E3-62A7-364C-9D41-4499946B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8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E8FE-090B-AAC0-C340-835A727C0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1118F-E667-1CD4-A9D7-E34146046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6A1752-C622-6ECD-3EF1-9FD425C28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BDB3D-7D6D-4383-BB2E-68EF0DB15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06CEB-F85D-E8C1-5CC0-98C74258E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CDDA06-BB71-D2FF-8538-B89E66B3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0683-CE17-334A-84EA-E0F8A4F1B82B}" type="datetimeFigureOut">
              <a:rPr lang="en-US" smtClean="0"/>
              <a:t>1/12/24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69D9E5-7612-8868-D3C3-E0107EE3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1B1ED-0783-8200-9037-0A72DA52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E3-62A7-364C-9D41-4499946B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1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0D8C1-CA2C-3A8D-5C4E-8D165831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CF669-912E-0E3B-C6ED-AB7FA6A1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0683-CE17-334A-84EA-E0F8A4F1B82B}" type="datetimeFigureOut">
              <a:rPr lang="en-US" smtClean="0"/>
              <a:t>1/12/24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8CD84-9860-A5E8-67F0-E9CCBF70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3705B-0FD2-D892-9692-A02919D6B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E3-62A7-364C-9D41-4499946B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9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53478D-2C11-54A7-66D7-2807F232C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0683-CE17-334A-84EA-E0F8A4F1B82B}" type="datetimeFigureOut">
              <a:rPr lang="en-US" smtClean="0"/>
              <a:t>1/12/24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029200-B921-2650-636E-687EC6328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48EA7-255B-3329-5791-D034B873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E3-62A7-364C-9D41-4499946B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9B9D2-09D0-881D-7A41-37A103842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B77F2-0B93-7FFE-E6E5-A63A88BB2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E7A4A-A2B7-5400-3E8D-4CD1365C5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F3BF2-6D64-DA87-2FA7-DFA526620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0683-CE17-334A-84EA-E0F8A4F1B82B}" type="datetimeFigureOut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2EDFF-4B31-7DAC-133D-3775D666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9BF6C-F3AD-435A-B131-D085323E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E3-62A7-364C-9D41-4499946B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1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62B0-0D7E-01B4-6C86-6B90D8BD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B2DBD-A196-B08A-4816-6CDE193D2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24558-44ED-C312-3CE4-BA5D627C0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8C2D1-2372-C0EF-D0A8-56AA0C12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0683-CE17-334A-84EA-E0F8A4F1B82B}" type="datetimeFigureOut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43FCC-91FA-EBEC-54C3-58348CF47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E3712-323A-FECB-F962-047EE0C0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E3-62A7-364C-9D41-4499946B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3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5B056-9F49-B51F-D6D8-19E6F39D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0863E-E292-5595-AEE8-2E619F2E2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31AC6-4ECD-1645-9A17-5F559F9F3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90683-CE17-334A-84EA-E0F8A4F1B82B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C0F1E-9E1C-775B-33CB-29EEC7459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ABC00-3998-DC0B-49D8-75B7EAE8C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F26E3-62A7-364C-9D41-4499946B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2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om/ngram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png"/><Relationship Id="rId4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phZrqb8QOY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ymonline.com/word/tooth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tymonline.com/word/paste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books.google.com/ngrams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allysbakingaddiction.com/tiramisu/" TargetMode="External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sandiway@arizona.eduSUBJECT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theguardian.com/music/datablog/2010/nov/16/beatles-lyrics-words-music-itunes" TargetMode="Externa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books.google.com/ngram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utenberg.org/" TargetMode="Externa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2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C366D4-BBF7-C24A-8601-40A6E44B47C6}"/>
              </a:ext>
            </a:extLst>
          </p:cNvPr>
          <p:cNvSpPr txBox="1"/>
          <p:nvPr/>
        </p:nvSpPr>
        <p:spPr>
          <a:xfrm>
            <a:off x="5671902" y="1606988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spelling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48972-FF9D-3C4C-AC92-F0D8AD4A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Hurricanes</a:t>
            </a:r>
            <a:r>
              <a:rPr lang="en-US" dirty="0"/>
              <a:t>, typhoons and cyclones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070235-EE23-D742-AE66-5038FEE61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407112"/>
            <a:ext cx="10707766" cy="341953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F59E2B-9F00-C64D-87A2-ECE8E2249B54}"/>
              </a:ext>
            </a:extLst>
          </p:cNvPr>
          <p:cNvSpPr txBox="1"/>
          <p:nvPr/>
        </p:nvSpPr>
        <p:spPr>
          <a:xfrm>
            <a:off x="838200" y="1945447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OED:</a:t>
            </a:r>
          </a:p>
        </p:txBody>
      </p:sp>
      <p:sp>
        <p:nvSpPr>
          <p:cNvPr id="3" name="Left Bracket 2">
            <a:extLst>
              <a:ext uri="{FF2B5EF4-FFF2-40B4-BE49-F238E27FC236}">
                <a16:creationId xmlns:a16="http://schemas.microsoft.com/office/drawing/2014/main" id="{EF842F23-D65E-E840-8D09-8AB7CA2239F4}"/>
              </a:ext>
            </a:extLst>
          </p:cNvPr>
          <p:cNvSpPr/>
          <p:nvPr/>
        </p:nvSpPr>
        <p:spPr>
          <a:xfrm>
            <a:off x="6639338" y="3061252"/>
            <a:ext cx="79513" cy="19878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ket 6">
            <a:extLst>
              <a:ext uri="{FF2B5EF4-FFF2-40B4-BE49-F238E27FC236}">
                <a16:creationId xmlns:a16="http://schemas.microsoft.com/office/drawing/2014/main" id="{DA4B5BFB-B39F-4745-A981-C96BFED82F2C}"/>
              </a:ext>
            </a:extLst>
          </p:cNvPr>
          <p:cNvSpPr/>
          <p:nvPr/>
        </p:nvSpPr>
        <p:spPr>
          <a:xfrm>
            <a:off x="7474225" y="3061252"/>
            <a:ext cx="79513" cy="198783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15A9B1D5-7699-9C49-A6A1-25CCA17F0ECE}"/>
              </a:ext>
            </a:extLst>
          </p:cNvPr>
          <p:cNvSpPr/>
          <p:nvPr/>
        </p:nvSpPr>
        <p:spPr>
          <a:xfrm>
            <a:off x="6738730" y="3385928"/>
            <a:ext cx="79513" cy="19878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>
            <a:extLst>
              <a:ext uri="{FF2B5EF4-FFF2-40B4-BE49-F238E27FC236}">
                <a16:creationId xmlns:a16="http://schemas.microsoft.com/office/drawing/2014/main" id="{F777D3AE-C198-974F-AB1C-C01E764F7120}"/>
              </a:ext>
            </a:extLst>
          </p:cNvPr>
          <p:cNvSpPr/>
          <p:nvPr/>
        </p:nvSpPr>
        <p:spPr>
          <a:xfrm>
            <a:off x="7388084" y="3385928"/>
            <a:ext cx="79513" cy="198783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94E0001F-A24C-814F-931A-5710B4C657C7}"/>
              </a:ext>
            </a:extLst>
          </p:cNvPr>
          <p:cNvSpPr/>
          <p:nvPr/>
        </p:nvSpPr>
        <p:spPr>
          <a:xfrm>
            <a:off x="5512904" y="3697354"/>
            <a:ext cx="79513" cy="19878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89AA5E60-C6F9-F348-92EB-793A5E94AAF9}"/>
              </a:ext>
            </a:extLst>
          </p:cNvPr>
          <p:cNvSpPr/>
          <p:nvPr/>
        </p:nvSpPr>
        <p:spPr>
          <a:xfrm>
            <a:off x="6255024" y="3697354"/>
            <a:ext cx="79513" cy="198783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6B542412-957F-8642-A1A7-942F0BDBBC11}"/>
              </a:ext>
            </a:extLst>
          </p:cNvPr>
          <p:cNvSpPr/>
          <p:nvPr/>
        </p:nvSpPr>
        <p:spPr>
          <a:xfrm>
            <a:off x="6672470" y="2749823"/>
            <a:ext cx="79513" cy="19878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ket 13">
            <a:extLst>
              <a:ext uri="{FF2B5EF4-FFF2-40B4-BE49-F238E27FC236}">
                <a16:creationId xmlns:a16="http://schemas.microsoft.com/office/drawing/2014/main" id="{9878FA0E-FD53-284A-898F-A52827C7311D}"/>
              </a:ext>
            </a:extLst>
          </p:cNvPr>
          <p:cNvSpPr/>
          <p:nvPr/>
        </p:nvSpPr>
        <p:spPr>
          <a:xfrm>
            <a:off x="7798907" y="2749823"/>
            <a:ext cx="79513" cy="198783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3E1BEBB4-1DBD-1F42-B661-D8F919F68D0D}"/>
              </a:ext>
            </a:extLst>
          </p:cNvPr>
          <p:cNvSpPr/>
          <p:nvPr/>
        </p:nvSpPr>
        <p:spPr>
          <a:xfrm>
            <a:off x="5486401" y="2729947"/>
            <a:ext cx="79513" cy="19878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ket 15">
            <a:extLst>
              <a:ext uri="{FF2B5EF4-FFF2-40B4-BE49-F238E27FC236}">
                <a16:creationId xmlns:a16="http://schemas.microsoft.com/office/drawing/2014/main" id="{722E6999-B91E-1E40-A01C-324872BD4F96}"/>
              </a:ext>
            </a:extLst>
          </p:cNvPr>
          <p:cNvSpPr/>
          <p:nvPr/>
        </p:nvSpPr>
        <p:spPr>
          <a:xfrm>
            <a:off x="6387554" y="2729947"/>
            <a:ext cx="79513" cy="198783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8EE85B05-C3C1-8C47-AB16-809D0796B6C3}"/>
              </a:ext>
            </a:extLst>
          </p:cNvPr>
          <p:cNvSpPr/>
          <p:nvPr/>
        </p:nvSpPr>
        <p:spPr>
          <a:xfrm>
            <a:off x="9057860" y="4008785"/>
            <a:ext cx="79513" cy="19878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ket 17">
            <a:extLst>
              <a:ext uri="{FF2B5EF4-FFF2-40B4-BE49-F238E27FC236}">
                <a16:creationId xmlns:a16="http://schemas.microsoft.com/office/drawing/2014/main" id="{C815F614-6C67-3740-8B10-AD3D3660E484}"/>
              </a:ext>
            </a:extLst>
          </p:cNvPr>
          <p:cNvSpPr/>
          <p:nvPr/>
        </p:nvSpPr>
        <p:spPr>
          <a:xfrm>
            <a:off x="9839739" y="4008785"/>
            <a:ext cx="79513" cy="198783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0F02F736-8E57-6B49-8FA5-65F46A348605}"/>
              </a:ext>
            </a:extLst>
          </p:cNvPr>
          <p:cNvSpPr/>
          <p:nvPr/>
        </p:nvSpPr>
        <p:spPr>
          <a:xfrm>
            <a:off x="6659218" y="4313583"/>
            <a:ext cx="79513" cy="19878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FCB54D38-7DB3-EE46-ABDD-CDCB2D1E1CE6}"/>
              </a:ext>
            </a:extLst>
          </p:cNvPr>
          <p:cNvSpPr/>
          <p:nvPr/>
        </p:nvSpPr>
        <p:spPr>
          <a:xfrm>
            <a:off x="7494105" y="4313583"/>
            <a:ext cx="79513" cy="198783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139C7157-04A0-3B4C-9A29-0AC2CD1C3EF0}"/>
              </a:ext>
            </a:extLst>
          </p:cNvPr>
          <p:cNvSpPr/>
          <p:nvPr/>
        </p:nvSpPr>
        <p:spPr>
          <a:xfrm>
            <a:off x="3650972" y="4658138"/>
            <a:ext cx="79513" cy="19878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ket 21">
            <a:extLst>
              <a:ext uri="{FF2B5EF4-FFF2-40B4-BE49-F238E27FC236}">
                <a16:creationId xmlns:a16="http://schemas.microsoft.com/office/drawing/2014/main" id="{14DBC5C6-65FA-0F49-888F-76B3186CC4DD}"/>
              </a:ext>
            </a:extLst>
          </p:cNvPr>
          <p:cNvSpPr/>
          <p:nvPr/>
        </p:nvSpPr>
        <p:spPr>
          <a:xfrm>
            <a:off x="4525615" y="4658138"/>
            <a:ext cx="79513" cy="198783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0D2CC96C-9CBF-9142-91CF-D20A1FB7311E}"/>
              </a:ext>
            </a:extLst>
          </p:cNvPr>
          <p:cNvSpPr/>
          <p:nvPr/>
        </p:nvSpPr>
        <p:spPr>
          <a:xfrm>
            <a:off x="6798361" y="4943059"/>
            <a:ext cx="79513" cy="19878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2E212B55-816C-A84A-AFC1-0F15B95E839E}"/>
              </a:ext>
            </a:extLst>
          </p:cNvPr>
          <p:cNvSpPr/>
          <p:nvPr/>
        </p:nvSpPr>
        <p:spPr>
          <a:xfrm>
            <a:off x="7673004" y="4943059"/>
            <a:ext cx="79513" cy="198783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ket 24">
            <a:extLst>
              <a:ext uri="{FF2B5EF4-FFF2-40B4-BE49-F238E27FC236}">
                <a16:creationId xmlns:a16="http://schemas.microsoft.com/office/drawing/2014/main" id="{ED6577BE-3E83-6845-A0AE-9FBA4C49DFE2}"/>
              </a:ext>
            </a:extLst>
          </p:cNvPr>
          <p:cNvSpPr/>
          <p:nvPr/>
        </p:nvSpPr>
        <p:spPr>
          <a:xfrm>
            <a:off x="3571455" y="5242390"/>
            <a:ext cx="79513" cy="19878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ket 25">
            <a:extLst>
              <a:ext uri="{FF2B5EF4-FFF2-40B4-BE49-F238E27FC236}">
                <a16:creationId xmlns:a16="http://schemas.microsoft.com/office/drawing/2014/main" id="{76E1CF45-AB66-6549-9362-8D5841CA89AF}"/>
              </a:ext>
            </a:extLst>
          </p:cNvPr>
          <p:cNvSpPr/>
          <p:nvPr/>
        </p:nvSpPr>
        <p:spPr>
          <a:xfrm>
            <a:off x="4446098" y="5242390"/>
            <a:ext cx="79513" cy="198783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2A38A24E-9D7A-9E4F-9CDA-B9A406F0B8F6}"/>
              </a:ext>
            </a:extLst>
          </p:cNvPr>
          <p:cNvSpPr/>
          <p:nvPr/>
        </p:nvSpPr>
        <p:spPr>
          <a:xfrm>
            <a:off x="4717774" y="5242390"/>
            <a:ext cx="79513" cy="19878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ket 27">
            <a:extLst>
              <a:ext uri="{FF2B5EF4-FFF2-40B4-BE49-F238E27FC236}">
                <a16:creationId xmlns:a16="http://schemas.microsoft.com/office/drawing/2014/main" id="{2FD2F067-7AA0-5B4D-9E34-80584DA70C47}"/>
              </a:ext>
            </a:extLst>
          </p:cNvPr>
          <p:cNvSpPr/>
          <p:nvPr/>
        </p:nvSpPr>
        <p:spPr>
          <a:xfrm>
            <a:off x="5592417" y="5242390"/>
            <a:ext cx="79513" cy="198783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820529DB-6116-C54C-B197-72C42D1D9BA8}"/>
              </a:ext>
            </a:extLst>
          </p:cNvPr>
          <p:cNvSpPr/>
          <p:nvPr/>
        </p:nvSpPr>
        <p:spPr>
          <a:xfrm>
            <a:off x="5029195" y="5565225"/>
            <a:ext cx="79513" cy="19878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ket 29">
            <a:extLst>
              <a:ext uri="{FF2B5EF4-FFF2-40B4-BE49-F238E27FC236}">
                <a16:creationId xmlns:a16="http://schemas.microsoft.com/office/drawing/2014/main" id="{9DE50889-189D-1345-A2C4-CF52849CAA1A}"/>
              </a:ext>
            </a:extLst>
          </p:cNvPr>
          <p:cNvSpPr/>
          <p:nvPr/>
        </p:nvSpPr>
        <p:spPr>
          <a:xfrm>
            <a:off x="6076114" y="5565225"/>
            <a:ext cx="79513" cy="198783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63E299FF-F509-9349-B143-A72CE9F6E96B}"/>
              </a:ext>
            </a:extLst>
          </p:cNvPr>
          <p:cNvSpPr/>
          <p:nvPr/>
        </p:nvSpPr>
        <p:spPr>
          <a:xfrm>
            <a:off x="5632173" y="1690688"/>
            <a:ext cx="129860" cy="37796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ket 34">
            <a:extLst>
              <a:ext uri="{FF2B5EF4-FFF2-40B4-BE49-F238E27FC236}">
                <a16:creationId xmlns:a16="http://schemas.microsoft.com/office/drawing/2014/main" id="{B44E9599-0888-AE46-B80D-7822237AFE2C}"/>
              </a:ext>
            </a:extLst>
          </p:cNvPr>
          <p:cNvSpPr/>
          <p:nvPr/>
        </p:nvSpPr>
        <p:spPr>
          <a:xfrm>
            <a:off x="6721827" y="1702904"/>
            <a:ext cx="129860" cy="338459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4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8972-FF9D-3C4C-AC92-F0D8AD4A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Hurricanes</a:t>
            </a:r>
            <a:r>
              <a:rPr lang="en-US" dirty="0"/>
              <a:t>, typhoons and cyclones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3208E3-66D2-7847-A429-656648700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69443"/>
            <a:ext cx="10088532" cy="20617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EF2C4-647B-3A44-8BD5-A53F5E29E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517168"/>
            <a:ext cx="10073051" cy="374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B032E4-DBEC-6043-A72A-20D21AF792ED}"/>
              </a:ext>
            </a:extLst>
          </p:cNvPr>
          <p:cNvSpPr txBox="1"/>
          <p:nvPr/>
        </p:nvSpPr>
        <p:spPr>
          <a:xfrm>
            <a:off x="838200" y="1945447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OED: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3B59B9-AD4D-AD44-A279-A310BB5E5909}"/>
              </a:ext>
            </a:extLst>
          </p:cNvPr>
          <p:cNvSpPr/>
          <p:nvPr/>
        </p:nvSpPr>
        <p:spPr>
          <a:xfrm>
            <a:off x="7719237" y="2517168"/>
            <a:ext cx="1127051" cy="374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3AA75-AC62-0E45-BCD3-4C105DB9B632}"/>
              </a:ext>
            </a:extLst>
          </p:cNvPr>
          <p:cNvSpPr/>
          <p:nvPr/>
        </p:nvSpPr>
        <p:spPr>
          <a:xfrm>
            <a:off x="8906385" y="3169444"/>
            <a:ext cx="1205024" cy="329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7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E08427-8A5A-984E-A7E0-458816A4E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275" y="1690688"/>
            <a:ext cx="6230434" cy="4806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D7CFAA-D691-CF4D-9C6A-D14BDB79A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Hurricanes</a:t>
            </a:r>
            <a:r>
              <a:rPr lang="en-US" dirty="0"/>
              <a:t>, typhoons and cyclones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73FD7-68FA-9B4E-911A-35CCA5C7E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54829" cy="4351338"/>
          </a:xfrm>
        </p:spPr>
        <p:txBody>
          <a:bodyPr/>
          <a:lstStyle/>
          <a:p>
            <a:r>
              <a:rPr lang="en-US" dirty="0" err="1"/>
              <a:t>Wikpedia</a:t>
            </a:r>
            <a:r>
              <a:rPr lang="en-US" dirty="0"/>
              <a:t>: Orthography standardized by the (metal type) printing press, invented (on the European side) by Gutenberg, c. 1440, imported to England by Caxton, 1476.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649319-A8B3-6B4F-87A8-AAA8F5E01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80" t="4793" r="24069" b="5539"/>
          <a:stretch/>
        </p:blipFill>
        <p:spPr>
          <a:xfrm>
            <a:off x="8447314" y="1690688"/>
            <a:ext cx="2801257" cy="3652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9467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8972-FF9D-3C4C-AC92-F0D8AD4A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Hurricanes, typhoons and </a:t>
            </a:r>
            <a:r>
              <a:rPr lang="en-US" b="1" dirty="0">
                <a:solidFill>
                  <a:schemeClr val="accent1"/>
                </a:solidFill>
              </a:rPr>
              <a:t>cyclones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957817-EDF5-4948-9EC5-A5E4CAD88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50" y="2089944"/>
            <a:ext cx="10452100" cy="38227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FDB08D-8C8C-C54B-A490-1A6116344282}"/>
              </a:ext>
            </a:extLst>
          </p:cNvPr>
          <p:cNvSpPr/>
          <p:nvPr/>
        </p:nvSpPr>
        <p:spPr>
          <a:xfrm>
            <a:off x="923260" y="3934046"/>
            <a:ext cx="10347251" cy="19138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D6F42-91B6-A744-985D-267C9802FA08}"/>
              </a:ext>
            </a:extLst>
          </p:cNvPr>
          <p:cNvSpPr txBox="1"/>
          <p:nvPr/>
        </p:nvSpPr>
        <p:spPr>
          <a:xfrm>
            <a:off x="2254531" y="4660143"/>
            <a:ext cx="768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cyclone</a:t>
            </a:r>
            <a:r>
              <a:rPr lang="en-US" sz="2400" dirty="0"/>
              <a:t> is a neoclassical </a:t>
            </a:r>
            <a:r>
              <a:rPr lang="en-US" sz="2400" b="1" dirty="0"/>
              <a:t>neologism</a:t>
            </a:r>
            <a:r>
              <a:rPr lang="en-US" sz="2400" dirty="0"/>
              <a:t> (in 1850) (</a:t>
            </a:r>
            <a:r>
              <a:rPr lang="en-US" sz="2400" i="1" dirty="0"/>
              <a:t>ancient Greek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133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8972-FF9D-3C4C-AC92-F0D8AD4A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Hurricanes, typhoons and </a:t>
            </a:r>
            <a:r>
              <a:rPr lang="en-US" b="1" dirty="0">
                <a:solidFill>
                  <a:schemeClr val="accent1"/>
                </a:solidFill>
              </a:rPr>
              <a:t>cyclones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14D8ED-3CEA-914B-BB23-798E4B2C4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252" y="1690687"/>
            <a:ext cx="3256397" cy="49652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566CCF-D59A-F048-93F5-8AB83AEDD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01" y="1690688"/>
            <a:ext cx="3607052" cy="516731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C2B325F-51D9-2649-AC1E-5DC552F45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1648" y="1825625"/>
            <a:ext cx="3652151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Henry </a:t>
            </a:r>
            <a:r>
              <a:rPr lang="en-US" b="1" dirty="0" err="1"/>
              <a:t>Piddington</a:t>
            </a:r>
            <a:endParaRPr lang="en-US" b="1" dirty="0"/>
          </a:p>
          <a:p>
            <a:r>
              <a:rPr lang="en-US" dirty="0"/>
              <a:t>sailor, captain, curator of museum, president of marine courts in Calcutta (British India).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1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8972-FF9D-3C4C-AC92-F0D8AD4A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Hurricanes, </a:t>
            </a:r>
            <a:r>
              <a:rPr lang="en-US" b="1" dirty="0">
                <a:solidFill>
                  <a:schemeClr val="accent1"/>
                </a:solidFill>
              </a:rPr>
              <a:t>typhoons</a:t>
            </a:r>
            <a:r>
              <a:rPr lang="en-US" dirty="0"/>
              <a:t> and cyclones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85A924-2819-8F45-A8D3-A20A008C4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960" y="1825625"/>
            <a:ext cx="9704079" cy="43513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30035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8972-FF9D-3C4C-AC92-F0D8AD4A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Hurricanes, </a:t>
            </a:r>
            <a:r>
              <a:rPr lang="en-US" b="1" dirty="0">
                <a:solidFill>
                  <a:schemeClr val="accent1"/>
                </a:solidFill>
              </a:rPr>
              <a:t>typhoons</a:t>
            </a:r>
            <a:r>
              <a:rPr lang="en-US" dirty="0"/>
              <a:t> and cyclones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345C08-F738-F14C-9724-082DA806DF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2813" y="2597359"/>
            <a:ext cx="9561992" cy="74391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9BDA98-AF2A-434F-BA53-CC0DB0D1A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027186"/>
            <a:ext cx="5181600" cy="605631"/>
          </a:xfrm>
        </p:spPr>
        <p:txBody>
          <a:bodyPr/>
          <a:lstStyle/>
          <a:p>
            <a:r>
              <a:rPr lang="en-US" dirty="0" err="1"/>
              <a:t>Ty∙phoon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801DA9-6E02-A64D-9906-320281473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84" y="4383085"/>
            <a:ext cx="6289032" cy="1708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051DC2-61FE-294F-BF23-77C69096AD86}"/>
              </a:ext>
            </a:extLst>
          </p:cNvPr>
          <p:cNvSpPr txBox="1"/>
          <p:nvPr/>
        </p:nvSpPr>
        <p:spPr>
          <a:xfrm>
            <a:off x="1073684" y="2897998"/>
            <a:ext cx="409373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/>
              <a:t>大</a:t>
            </a:r>
            <a:r>
              <a:rPr lang="en-US" altLang="ja-JP" sz="3600" dirty="0"/>
              <a:t>∙</a:t>
            </a:r>
            <a:r>
              <a:rPr lang="ja-JP" altLang="en-US" sz="3600"/>
              <a:t>風</a:t>
            </a:r>
            <a:endParaRPr lang="en-US" altLang="ja-JP" sz="3600" dirty="0"/>
          </a:p>
          <a:p>
            <a:r>
              <a:rPr lang="en-US" sz="2000" i="1" dirty="0"/>
              <a:t>daai</a:t>
            </a:r>
            <a:r>
              <a:rPr lang="en-US" sz="2000" i="1" baseline="30000" dirty="0"/>
              <a:t>6</a:t>
            </a:r>
            <a:r>
              <a:rPr lang="en-US" sz="2000" i="1" dirty="0"/>
              <a:t> fung</a:t>
            </a:r>
            <a:r>
              <a:rPr lang="en-US" sz="2000" i="1" baseline="30000" dirty="0"/>
              <a:t>1</a:t>
            </a:r>
            <a:r>
              <a:rPr lang="en-US" sz="2000" dirty="0"/>
              <a:t>	(Cantonese)</a:t>
            </a:r>
          </a:p>
          <a:p>
            <a:r>
              <a:rPr lang="en-US" sz="2000" i="1" dirty="0" err="1"/>
              <a:t>dà</a:t>
            </a:r>
            <a:r>
              <a:rPr lang="en-US" sz="2000" i="1" dirty="0"/>
              <a:t>     </a:t>
            </a:r>
            <a:r>
              <a:rPr lang="en-US" sz="2000" i="1" dirty="0" err="1"/>
              <a:t>fēng</a:t>
            </a:r>
            <a:r>
              <a:rPr lang="en-US" sz="2000" i="1" dirty="0"/>
              <a:t>	</a:t>
            </a:r>
            <a:r>
              <a:rPr lang="en-US" sz="2000" dirty="0"/>
              <a:t>(Mandarin)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CB44B8-FED9-154C-B850-9EEF5B8F14F6}"/>
              </a:ext>
            </a:extLst>
          </p:cNvPr>
          <p:cNvCxnSpPr/>
          <p:nvPr/>
        </p:nvCxnSpPr>
        <p:spPr>
          <a:xfrm>
            <a:off x="1917290" y="2492477"/>
            <a:ext cx="0" cy="40552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E90944-3CC3-CB45-A30A-E8889CE87AA5}"/>
              </a:ext>
            </a:extLst>
          </p:cNvPr>
          <p:cNvCxnSpPr/>
          <p:nvPr/>
        </p:nvCxnSpPr>
        <p:spPr>
          <a:xfrm>
            <a:off x="1361767" y="2492477"/>
            <a:ext cx="0" cy="40552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F119C56-67F4-7A4D-BF9D-BB9CF1A9AA90}"/>
              </a:ext>
            </a:extLst>
          </p:cNvPr>
          <p:cNvSpPr txBox="1"/>
          <p:nvPr/>
        </p:nvSpPr>
        <p:spPr>
          <a:xfrm>
            <a:off x="1073684" y="6143059"/>
            <a:ext cx="446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toi</a:t>
            </a:r>
            <a:r>
              <a:rPr lang="en-US" sz="2400" i="1" baseline="30000" dirty="0"/>
              <a:t>4</a:t>
            </a:r>
            <a:r>
              <a:rPr lang="en-US" sz="2400" i="1" dirty="0"/>
              <a:t> fung</a:t>
            </a:r>
            <a:r>
              <a:rPr lang="en-US" sz="2400" i="1" baseline="30000" dirty="0"/>
              <a:t>2	</a:t>
            </a:r>
            <a:r>
              <a:rPr lang="en-US" sz="2400" i="1" dirty="0"/>
              <a:t>	</a:t>
            </a:r>
            <a:r>
              <a:rPr lang="en-US" sz="2400" dirty="0"/>
              <a:t>(Cantonese)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C677B3-A67C-2643-B86B-98CF7902C17B}"/>
              </a:ext>
            </a:extLst>
          </p:cNvPr>
          <p:cNvSpPr txBox="1"/>
          <p:nvPr/>
        </p:nvSpPr>
        <p:spPr>
          <a:xfrm>
            <a:off x="7609668" y="4383085"/>
            <a:ext cx="350261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But </a:t>
            </a:r>
            <a:r>
              <a:rPr lang="ja-JP" altLang="en-US" sz="2400"/>
              <a:t>颱風</a:t>
            </a:r>
            <a:r>
              <a:rPr lang="en-US" altLang="ja-JP" sz="2400" dirty="0"/>
              <a:t> first appeared in the 18</a:t>
            </a:r>
            <a:r>
              <a:rPr lang="en-US" altLang="ja-JP" sz="2400" baseline="30000" dirty="0"/>
              <a:t>th</a:t>
            </a:r>
            <a:r>
              <a:rPr lang="en-US" altLang="ja-JP" sz="2400" dirty="0"/>
              <a:t> century (Louie &amp; Liu, 2013)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66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8972-FF9D-3C4C-AC92-F0D8AD4A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Hurricanes, typhoons and cyclones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2CF7D7-FE9B-5F44-BDEE-DD12FF1BF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085" y="1356853"/>
            <a:ext cx="9711829" cy="5248224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0B7B65-E4F4-754E-9652-1EFE2E1B37C7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7506930" y="3735689"/>
            <a:ext cx="788362" cy="1883446"/>
          </a:xfrm>
          <a:prstGeom prst="straightConnector1">
            <a:avLst/>
          </a:prstGeom>
          <a:ln w="19050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090118B-C012-A344-B6AC-5C6D758737AC}"/>
              </a:ext>
            </a:extLst>
          </p:cNvPr>
          <p:cNvSpPr txBox="1"/>
          <p:nvPr/>
        </p:nvSpPr>
        <p:spPr>
          <a:xfrm>
            <a:off x="1240085" y="2482361"/>
            <a:ext cx="374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https://books.google.com/ngrams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27303-A06C-D74B-8FFD-7F0067EBA259}"/>
              </a:ext>
            </a:extLst>
          </p:cNvPr>
          <p:cNvSpPr txBox="1"/>
          <p:nvPr/>
        </p:nvSpPr>
        <p:spPr>
          <a:xfrm>
            <a:off x="3689134" y="3135535"/>
            <a:ext cx="2406866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/>
              <a:t>大</a:t>
            </a:r>
            <a:r>
              <a:rPr lang="en-US" altLang="ja-JP" sz="2800" dirty="0"/>
              <a:t>∙</a:t>
            </a:r>
            <a:r>
              <a:rPr lang="ja-JP" altLang="en-US" sz="2800"/>
              <a:t>風</a:t>
            </a:r>
            <a:r>
              <a:rPr lang="en-US" altLang="ja-JP" sz="2800" dirty="0"/>
              <a:t> </a:t>
            </a:r>
            <a:r>
              <a:rPr lang="en-US" altLang="ja-JP" sz="2400" dirty="0"/>
              <a:t>(OED)</a:t>
            </a:r>
            <a:endParaRPr lang="en-US" altLang="ja-JP" sz="3200" dirty="0"/>
          </a:p>
          <a:p>
            <a:r>
              <a:rPr lang="en-US" i="1" dirty="0"/>
              <a:t>daai</a:t>
            </a:r>
            <a:r>
              <a:rPr lang="en-US" i="1" baseline="30000" dirty="0"/>
              <a:t>6</a:t>
            </a:r>
            <a:r>
              <a:rPr lang="en-US" i="1" dirty="0"/>
              <a:t> fung</a:t>
            </a:r>
            <a:r>
              <a:rPr lang="en-US" i="1" baseline="30000" dirty="0"/>
              <a:t>1 </a:t>
            </a:r>
            <a:r>
              <a:rPr lang="en-US" dirty="0"/>
              <a:t>(Cantonese)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4CD667-8E0C-AC4C-8A42-7BC7A932DEB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892567" y="3935754"/>
            <a:ext cx="2464674" cy="1844936"/>
          </a:xfrm>
          <a:prstGeom prst="straightConnector1">
            <a:avLst/>
          </a:prstGeom>
          <a:ln w="19050">
            <a:solidFill>
              <a:schemeClr val="accent6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768065C-C5A2-2E4F-B3D4-86C63D30F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361" y="1890753"/>
            <a:ext cx="1287861" cy="184493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1074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an </a:t>
            </a:r>
            <a:r>
              <a:rPr lang="en-US" b="1" dirty="0"/>
              <a:t>N-gram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10914"/>
          </a:xfrm>
        </p:spPr>
        <p:txBody>
          <a:bodyPr>
            <a:normAutofit/>
          </a:bodyPr>
          <a:lstStyle/>
          <a:p>
            <a:r>
              <a:rPr lang="en-US" dirty="0"/>
              <a:t>Example (color-coded):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Star Wars</a:t>
            </a:r>
            <a:r>
              <a:rPr lang="en-US" dirty="0"/>
              <a:t> is an American </a:t>
            </a:r>
            <a:r>
              <a:rPr lang="en-US" dirty="0">
                <a:solidFill>
                  <a:schemeClr val="accent6"/>
                </a:solidFill>
              </a:rPr>
              <a:t>epic space opera</a:t>
            </a:r>
            <a:r>
              <a:rPr lang="en-US" dirty="0"/>
              <a:t> franchise.</a:t>
            </a:r>
          </a:p>
          <a:p>
            <a:r>
              <a:rPr lang="en-US" dirty="0"/>
              <a:t>Some bigrams (also trigrams) appear as dictionary headwords: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64" y="4170217"/>
            <a:ext cx="12573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64" y="3670299"/>
            <a:ext cx="8181109" cy="7683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2552" y="4688456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/>
              <a:t>☜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79" y="4872391"/>
            <a:ext cx="7886700" cy="8509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2890179" y="5830102"/>
            <a:ext cx="8749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space opera </a:t>
            </a:r>
            <a:r>
              <a:rPr lang="en-US" sz="2400" dirty="0"/>
              <a:t>is an example of a bigram that's a noun-noun compound</a:t>
            </a:r>
          </a:p>
        </p:txBody>
      </p:sp>
    </p:spTree>
    <p:extLst>
      <p:ext uri="{BB962C8B-B14F-4D97-AF65-F5344CB8AC3E}">
        <p14:creationId xmlns:p14="http://schemas.microsoft.com/office/powerpoint/2010/main" val="5196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an </a:t>
            </a:r>
            <a:r>
              <a:rPr lang="en-US" b="1" dirty="0"/>
              <a:t>N-gram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67502"/>
          </a:xfrm>
        </p:spPr>
        <p:txBody>
          <a:bodyPr/>
          <a:lstStyle/>
          <a:p>
            <a:r>
              <a:rPr lang="en-US" dirty="0"/>
              <a:t>How about the trigram </a:t>
            </a:r>
            <a:r>
              <a:rPr lang="en-US" dirty="0">
                <a:solidFill>
                  <a:schemeClr val="accent6"/>
                </a:solidFill>
              </a:rPr>
              <a:t>epic space opera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3893127"/>
            <a:ext cx="9182100" cy="2387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6776744" y="4712664"/>
            <a:ext cx="329404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☜</a:t>
            </a:r>
            <a:r>
              <a:rPr lang="en-US" sz="2800" b="1" i="1" dirty="0"/>
              <a:t>can you guess the</a:t>
            </a:r>
          </a:p>
          <a:p>
            <a:r>
              <a:rPr lang="en-US" sz="2800" b="1" i="1" dirty="0"/>
              <a:t>	meaning</a:t>
            </a:r>
            <a:r>
              <a:rPr lang="en-US" sz="2800" b="1" dirty="0"/>
              <a:t>?</a:t>
            </a:r>
            <a:endParaRPr lang="en-US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8FD7E-72FB-5C46-9C4C-A5738153A3BC}"/>
              </a:ext>
            </a:extLst>
          </p:cNvPr>
          <p:cNvSpPr/>
          <p:nvPr/>
        </p:nvSpPr>
        <p:spPr>
          <a:xfrm>
            <a:off x="5698434" y="4863548"/>
            <a:ext cx="1086679" cy="344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043B-F485-D01E-78DD-65F674D5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E67B3-F2A2-49F2-BD74-88C3710EA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Homework 1: install Python</a:t>
            </a:r>
          </a:p>
          <a:p>
            <a:r>
              <a:rPr lang="en-US" i="1" dirty="0"/>
              <a:t>Did you manage to do this</a:t>
            </a:r>
            <a:r>
              <a:rPr lang="en-US" dirty="0"/>
              <a:t>? </a:t>
            </a:r>
          </a:p>
          <a:p>
            <a:r>
              <a:rPr lang="en-US" dirty="0"/>
              <a:t>If not, bring your laptop for help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Recommend bringing your laptop to class anyway</a:t>
            </a:r>
          </a:p>
          <a:p>
            <a:pPr lvl="1"/>
            <a:r>
              <a:rPr lang="en-US" sz="2800" dirty="0"/>
              <a:t>follow the examples in the slides</a:t>
            </a:r>
          </a:p>
          <a:p>
            <a:pPr lvl="1"/>
            <a:r>
              <a:rPr lang="en-US" sz="2800" dirty="0"/>
              <a:t>if something doesn't work, you can ask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2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an </a:t>
            </a:r>
            <a:r>
              <a:rPr lang="en-US" b="1" dirty="0"/>
              <a:t>N-gram</a:t>
            </a:r>
            <a:r>
              <a:rPr lang="en-US" dirty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38" y="1755077"/>
            <a:ext cx="7632843" cy="43513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2" y="1755077"/>
            <a:ext cx="2781300" cy="1549400"/>
          </a:xfrm>
          <a:prstGeom prst="rect">
            <a:avLst/>
          </a:prstGeom>
        </p:spPr>
      </p:pic>
      <p:cxnSp>
        <p:nvCxnSpPr>
          <p:cNvPr id="7" name="Elbow Connector 6"/>
          <p:cNvCxnSpPr/>
          <p:nvPr/>
        </p:nvCxnSpPr>
        <p:spPr>
          <a:xfrm>
            <a:off x="1463042" y="3304477"/>
            <a:ext cx="1962913" cy="196247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417" y="2194560"/>
            <a:ext cx="2271023" cy="31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5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Wars and Star Trek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9031"/>
            <a:ext cx="10515600" cy="39045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37" y="2200275"/>
            <a:ext cx="2802245" cy="1690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782" y="2200276"/>
            <a:ext cx="2536032" cy="1690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9537" y="3917394"/>
            <a:ext cx="401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both enormously successful franchises </a:t>
            </a:r>
            <a:r>
              <a:rPr lang="mr-IN" i="1" dirty="0"/>
              <a:t>…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A603A-B0EA-8448-AF25-2F833E7F653B}"/>
              </a:ext>
            </a:extLst>
          </p:cNvPr>
          <p:cNvSpPr txBox="1"/>
          <p:nvPr/>
        </p:nvSpPr>
        <p:spPr>
          <a:xfrm>
            <a:off x="2649537" y="1602284"/>
            <a:ext cx="1516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Bigrams</a:t>
            </a:r>
          </a:p>
        </p:txBody>
      </p:sp>
    </p:spTree>
    <p:extLst>
      <p:ext uri="{BB962C8B-B14F-4D97-AF65-F5344CB8AC3E}">
        <p14:creationId xmlns:p14="http://schemas.microsoft.com/office/powerpoint/2010/main" val="91214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Wars and Star Trek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3802"/>
            <a:ext cx="10515600" cy="3854983"/>
          </a:xfrm>
        </p:spPr>
      </p:pic>
      <p:sp>
        <p:nvSpPr>
          <p:cNvPr id="5" name="Left-Right Arrow 4"/>
          <p:cNvSpPr/>
          <p:nvPr/>
        </p:nvSpPr>
        <p:spPr>
          <a:xfrm>
            <a:off x="2128839" y="5072063"/>
            <a:ext cx="571500" cy="17145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85964" y="4234175"/>
            <a:ext cx="1599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run</a:t>
            </a:r>
          </a:p>
          <a:p>
            <a:r>
              <a:rPr lang="en-US" dirty="0"/>
              <a:t>canceled: 1969</a:t>
            </a:r>
          </a:p>
        </p:txBody>
      </p:sp>
      <p:sp>
        <p:nvSpPr>
          <p:cNvPr id="7" name="Left-Right Arrow 6"/>
          <p:cNvSpPr/>
          <p:nvPr/>
        </p:nvSpPr>
        <p:spPr>
          <a:xfrm flipV="1">
            <a:off x="3750934" y="4659085"/>
            <a:ext cx="1147764" cy="221419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91598" y="4261964"/>
            <a:ext cx="126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Syndication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>
          <a:xfrm flipV="1">
            <a:off x="7604477" y="2743199"/>
            <a:ext cx="1147764" cy="221419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85804" y="2360085"/>
            <a:ext cx="2234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Generation films</a:t>
            </a:r>
          </a:p>
        </p:txBody>
      </p:sp>
      <p:sp>
        <p:nvSpPr>
          <p:cNvPr id="11" name="Left-Right Arrow 10"/>
          <p:cNvSpPr/>
          <p:nvPr/>
        </p:nvSpPr>
        <p:spPr>
          <a:xfrm flipV="1">
            <a:off x="4324815" y="3959697"/>
            <a:ext cx="1292213" cy="27447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24815" y="3516409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trilogy</a:t>
            </a:r>
          </a:p>
        </p:txBody>
      </p:sp>
      <p:sp>
        <p:nvSpPr>
          <p:cNvPr id="13" name="Left-Right Arrow 12"/>
          <p:cNvSpPr/>
          <p:nvPr/>
        </p:nvSpPr>
        <p:spPr>
          <a:xfrm flipV="1">
            <a:off x="8592015" y="4797586"/>
            <a:ext cx="1292213" cy="27447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92015" y="4354298"/>
            <a:ext cx="155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Prequel trilogy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71282" y="1251575"/>
            <a:ext cx="344485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/>
              <a:t>Why this blip ???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0" y="1571014"/>
            <a:ext cx="5445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Zooming in to 1965 onwards</a:t>
            </a:r>
            <a:r>
              <a:rPr lang="mr-IN" sz="3200" i="1" dirty="0"/>
              <a:t>…</a:t>
            </a:r>
            <a:r>
              <a:rPr lang="en-US" sz="3200" i="1" dirty="0"/>
              <a:t>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8548A69-DCE3-274C-9706-1BBF88CE260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283473" y="1897906"/>
            <a:ext cx="2210236" cy="831511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AFEE0EC4-6E42-804F-82A9-C18F32696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059" y="2729417"/>
            <a:ext cx="1021698" cy="15325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25FA11-81C3-0047-960D-FCE3DF57F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024" y="2669027"/>
            <a:ext cx="1443022" cy="8704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60D2B3-FBB2-8248-A538-6B2042141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903" y="3407843"/>
            <a:ext cx="733026" cy="8704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03069F-91A8-014C-A28A-66E9B2DA6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813" y="2903627"/>
            <a:ext cx="950316" cy="14254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C59FF2-1C85-834B-B625-2BAB4AD7F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258" y="2708908"/>
            <a:ext cx="1778810" cy="10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5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Wars and Star Trek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1775"/>
            <a:ext cx="10515600" cy="3859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0802"/>
            <a:ext cx="1709057" cy="2250258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 flipV="1">
            <a:off x="3998244" y="4895868"/>
            <a:ext cx="1292213" cy="27447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98244" y="5170345"/>
            <a:ext cx="318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Strategic </a:t>
            </a:r>
            <a:r>
              <a:rPr lang="en-US"/>
              <a:t>Defense initiative (SDI)</a:t>
            </a:r>
            <a:endParaRPr lang="en-US" dirty="0"/>
          </a:p>
        </p:txBody>
      </p:sp>
      <p:sp>
        <p:nvSpPr>
          <p:cNvPr id="8" name="Lightning Bolt 7"/>
          <p:cNvSpPr/>
          <p:nvPr/>
        </p:nvSpPr>
        <p:spPr>
          <a:xfrm rot="2766472" flipH="1">
            <a:off x="5432897" y="2070073"/>
            <a:ext cx="504723" cy="107654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98002" y="1295602"/>
            <a:ext cx="24738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QUESTION: </a:t>
            </a:r>
          </a:p>
          <a:p>
            <a:r>
              <a:rPr lang="en-US" sz="2400" i="1" dirty="0"/>
              <a:t>How can we check</a:t>
            </a:r>
          </a:p>
          <a:p>
            <a:r>
              <a:rPr lang="en-US" sz="2400" i="1" dirty="0"/>
              <a:t>our hypothesis</a:t>
            </a:r>
          </a:p>
          <a:p>
            <a:r>
              <a:rPr lang="en-US" sz="2400" i="1" dirty="0"/>
              <a:t>is right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8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Wars and Star Trek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2940"/>
            <a:ext cx="10515600" cy="36767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272" y="1690688"/>
            <a:ext cx="1213055" cy="159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64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Ronald Reagan "Star Wars" Speech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19371"/>
            <a:ext cx="5181600" cy="3363845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93746"/>
          </a:xfrm>
        </p:spPr>
        <p:txBody>
          <a:bodyPr/>
          <a:lstStyle/>
          <a:p>
            <a:r>
              <a:rPr lang="en-US" dirty="0"/>
              <a:t>Top bigrams and trigrams: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1820363"/>
            <a:ext cx="498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https://www.youtube.com/watch?v=8phZrqb8QOY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76" y="2319371"/>
            <a:ext cx="3200400" cy="3035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88" y="5478843"/>
            <a:ext cx="3657600" cy="7493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0" name="TextBox 9"/>
          <p:cNvSpPr txBox="1"/>
          <p:nvPr/>
        </p:nvSpPr>
        <p:spPr>
          <a:xfrm>
            <a:off x="9902952" y="2443543"/>
            <a:ext cx="2108013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The bigram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Star Wars</a:t>
            </a:r>
          </a:p>
          <a:p>
            <a:r>
              <a:rPr lang="en-US" sz="2000" dirty="0"/>
              <a:t>was never actually</a:t>
            </a:r>
          </a:p>
          <a:p>
            <a:r>
              <a:rPr lang="en-US" sz="2000" dirty="0"/>
              <a:t>mentioned in</a:t>
            </a:r>
          </a:p>
          <a:p>
            <a:r>
              <a:rPr lang="en-US" sz="2000" dirty="0"/>
              <a:t>the speech …</a:t>
            </a:r>
          </a:p>
        </p:txBody>
      </p:sp>
    </p:spTree>
    <p:extLst>
      <p:ext uri="{BB962C8B-B14F-4D97-AF65-F5344CB8AC3E}">
        <p14:creationId xmlns:p14="http://schemas.microsoft.com/office/powerpoint/2010/main" val="95332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 dirty="0"/>
              <a:t>Blackboards, chalkboards and whiteboards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65320" cy="4667250"/>
          </a:xfrm>
        </p:spPr>
        <p:txBody>
          <a:bodyPr>
            <a:noAutofit/>
          </a:bodyPr>
          <a:lstStyle/>
          <a:p>
            <a:r>
              <a:rPr lang="en-US" sz="2400" b="1" dirty="0"/>
              <a:t>Blackboards</a:t>
            </a:r>
            <a:r>
              <a:rPr lang="en-US" sz="2400" dirty="0"/>
              <a:t>:</a:t>
            </a:r>
          </a:p>
          <a:p>
            <a:pPr lvl="1"/>
            <a:r>
              <a:rPr lang="en-US" dirty="0"/>
              <a:t>"The term ‘blackboard’ is attested in English from the </a:t>
            </a:r>
            <a:r>
              <a:rPr lang="en-US" b="1" dirty="0"/>
              <a:t>mid-eighteenth century</a:t>
            </a:r>
            <a:r>
              <a:rPr lang="en-US" dirty="0"/>
              <a:t>."</a:t>
            </a:r>
          </a:p>
          <a:p>
            <a:pPr lvl="1"/>
            <a:r>
              <a:rPr lang="en-US" dirty="0"/>
              <a:t>OED: </a:t>
            </a:r>
            <a:r>
              <a:rPr lang="en-US" i="1" dirty="0"/>
              <a:t>“with Chalk on a black-Board”</a:t>
            </a:r>
            <a:r>
              <a:rPr lang="en-US" dirty="0"/>
              <a:t> (1739)</a:t>
            </a:r>
          </a:p>
          <a:p>
            <a:pPr lvl="1"/>
            <a:r>
              <a:rPr lang="en-US" dirty="0"/>
              <a:t>"first attested use of chalk on blackboard in the United States dates to </a:t>
            </a:r>
            <a:r>
              <a:rPr lang="en-US" b="1" dirty="0"/>
              <a:t>September 21, 1801</a:t>
            </a:r>
            <a:r>
              <a:rPr lang="en-US" dirty="0"/>
              <a:t>, in a lecture course in mathematics given by George Baron."</a:t>
            </a:r>
          </a:p>
          <a:p>
            <a:pPr marL="457200" lvl="1" indent="0">
              <a:buNone/>
            </a:pPr>
            <a:r>
              <a:rPr lang="en-US" dirty="0"/>
              <a:t>(</a:t>
            </a:r>
            <a:r>
              <a:rPr lang="en-US" b="1" dirty="0"/>
              <a:t>Source</a:t>
            </a:r>
            <a:r>
              <a:rPr lang="en-US" dirty="0"/>
              <a:t>: Wikipedia)</a:t>
            </a:r>
          </a:p>
        </p:txBody>
      </p:sp>
      <p:pic>
        <p:nvPicPr>
          <p:cNvPr id="9" name="Picture 8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5AFC9424-E665-5414-73E6-0368A7B50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699" y="1614557"/>
            <a:ext cx="7006814" cy="4667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6AD711-D00B-B690-BA7F-E5952939BCDA}"/>
              </a:ext>
            </a:extLst>
          </p:cNvPr>
          <p:cNvSpPr txBox="1"/>
          <p:nvPr/>
        </p:nvSpPr>
        <p:spPr>
          <a:xfrm>
            <a:off x="5967109" y="2036693"/>
            <a:ext cx="555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Okahoma</a:t>
            </a:r>
            <a:r>
              <a:rPr lang="en-US" dirty="0"/>
              <a:t> City 1917 classroom preserved (</a:t>
            </a:r>
            <a:r>
              <a:rPr lang="en-US" i="1" dirty="0"/>
              <a:t>found</a:t>
            </a:r>
            <a:r>
              <a:rPr lang="en-US" dirty="0"/>
              <a:t> </a:t>
            </a:r>
            <a:r>
              <a:rPr lang="en-US" i="1" dirty="0"/>
              <a:t>in</a:t>
            </a:r>
            <a:r>
              <a:rPr lang="en-US" dirty="0"/>
              <a:t> 2015)</a:t>
            </a:r>
          </a:p>
        </p:txBody>
      </p:sp>
    </p:spTree>
    <p:extLst>
      <p:ext uri="{BB962C8B-B14F-4D97-AF65-F5344CB8AC3E}">
        <p14:creationId xmlns:p14="http://schemas.microsoft.com/office/powerpoint/2010/main" val="142547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Blackboards, chalkboards and whiteboards</a:t>
            </a:r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C5881D76-6D5B-1440-7E02-10934861E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2381"/>
            <a:ext cx="10515600" cy="3777826"/>
          </a:xfrm>
        </p:spPr>
      </p:pic>
      <p:sp>
        <p:nvSpPr>
          <p:cNvPr id="5" name="TextBox 4"/>
          <p:cNvSpPr txBox="1"/>
          <p:nvPr/>
        </p:nvSpPr>
        <p:spPr>
          <a:xfrm>
            <a:off x="3352799" y="1690688"/>
            <a:ext cx="548640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800" b="1" dirty="0"/>
              <a:t>Staged word compound formation?</a:t>
            </a:r>
          </a:p>
          <a:p>
            <a:pPr marL="0" lvl="1"/>
            <a:r>
              <a:rPr lang="en-US" sz="2800" i="1" dirty="0"/>
              <a:t>"black-Board</a:t>
            </a:r>
            <a:r>
              <a:rPr lang="en-US" sz="2800" dirty="0"/>
              <a:t>” (1739) =&gt; </a:t>
            </a:r>
            <a:r>
              <a:rPr lang="en-US" sz="2800" i="1" dirty="0"/>
              <a:t>blackboard</a:t>
            </a:r>
          </a:p>
        </p:txBody>
      </p:sp>
      <p:sp>
        <p:nvSpPr>
          <p:cNvPr id="9" name="Down Arrow Callout 8">
            <a:extLst>
              <a:ext uri="{FF2B5EF4-FFF2-40B4-BE49-F238E27FC236}">
                <a16:creationId xmlns:a16="http://schemas.microsoft.com/office/drawing/2014/main" id="{847F4AEB-7EAD-D68E-7857-BBBB73C778D0}"/>
              </a:ext>
            </a:extLst>
          </p:cNvPr>
          <p:cNvSpPr/>
          <p:nvPr/>
        </p:nvSpPr>
        <p:spPr>
          <a:xfrm>
            <a:off x="3478924" y="3804884"/>
            <a:ext cx="830318" cy="95410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1860</a:t>
            </a:r>
          </a:p>
        </p:txBody>
      </p:sp>
    </p:spTree>
    <p:extLst>
      <p:ext uri="{BB962C8B-B14F-4D97-AF65-F5344CB8AC3E}">
        <p14:creationId xmlns:p14="http://schemas.microsoft.com/office/powerpoint/2010/main" val="136239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Toothpaste vs tooth paste vs tooth-paste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" y="2117044"/>
            <a:ext cx="10515600" cy="3792883"/>
          </a:xfrm>
        </p:spPr>
      </p:pic>
      <p:sp>
        <p:nvSpPr>
          <p:cNvPr id="7" name="TextBox 6"/>
          <p:cNvSpPr txBox="1"/>
          <p:nvPr/>
        </p:nvSpPr>
        <p:spPr>
          <a:xfrm>
            <a:off x="3772287" y="1809196"/>
            <a:ext cx="464742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also </a:t>
            </a:r>
            <a:r>
              <a:rPr lang="en-US" i="1" dirty="0"/>
              <a:t>tooth-paste</a:t>
            </a:r>
            <a:r>
              <a:rPr lang="en-US" dirty="0"/>
              <a:t>, 1832, from </a:t>
            </a:r>
            <a:r>
              <a:rPr lang="en-US" b="1" dirty="0">
                <a:hlinkClick r:id="rId3"/>
              </a:rPr>
              <a:t>tooth</a:t>
            </a:r>
            <a:r>
              <a:rPr lang="en-US" dirty="0"/>
              <a:t> + </a:t>
            </a:r>
            <a:r>
              <a:rPr lang="en-US" b="1" dirty="0">
                <a:hlinkClick r:id="rId4"/>
              </a:rPr>
              <a:t>paste</a:t>
            </a:r>
            <a:r>
              <a:rPr lang="en-US" dirty="0"/>
              <a:t> (n.). </a:t>
            </a:r>
          </a:p>
          <a:p>
            <a:r>
              <a:rPr lang="en-US" dirty="0"/>
              <a:t>Earlier substances: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tooth-powder</a:t>
            </a:r>
            <a:r>
              <a:rPr lang="en-US" dirty="0"/>
              <a:t> (1540s)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tooth-soap</a:t>
            </a:r>
            <a:r>
              <a:rPr lang="en-US" dirty="0"/>
              <a:t> (c. 1600)</a:t>
            </a:r>
          </a:p>
        </p:txBody>
      </p:sp>
    </p:spTree>
    <p:extLst>
      <p:ext uri="{BB962C8B-B14F-4D97-AF65-F5344CB8AC3E}">
        <p14:creationId xmlns:p14="http://schemas.microsoft.com/office/powerpoint/2010/main" val="855287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D2DF5-DAA0-198B-9B9B-218094844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Blackboards, chalkboards and whiteboards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9A7283CB-09D7-59E9-E8FE-9D8B4C55C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25963"/>
            <a:ext cx="10515600" cy="37506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6DCB5A-1D12-66A8-8F2F-C9696F7F5D70}"/>
              </a:ext>
            </a:extLst>
          </p:cNvPr>
          <p:cNvSpPr txBox="1"/>
          <p:nvPr/>
        </p:nvSpPr>
        <p:spPr>
          <a:xfrm>
            <a:off x="3918431" y="1690688"/>
            <a:ext cx="4355138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/>
              <a:t>whiteboards</a:t>
            </a:r>
            <a:r>
              <a:rPr lang="en-US" dirty="0"/>
              <a:t> popular in the computer era</a:t>
            </a:r>
          </a:p>
          <a:p>
            <a:r>
              <a:rPr lang="en-US" dirty="0"/>
              <a:t>Reasons?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invention of the dry-erase marker (1975)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dust and floppy disk drives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respiratory issues </a:t>
            </a:r>
          </a:p>
        </p:txBody>
      </p:sp>
    </p:spTree>
    <p:extLst>
      <p:ext uri="{BB962C8B-B14F-4D97-AF65-F5344CB8AC3E}">
        <p14:creationId xmlns:p14="http://schemas.microsoft.com/office/powerpoint/2010/main" val="273688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DE1A-436E-B70C-142E-3801E8D5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CDFD-D31B-957D-D192-2BE4316FA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Google N-grams</a:t>
            </a:r>
          </a:p>
          <a:p>
            <a:pPr lvl="1"/>
            <a:r>
              <a:rPr lang="en-US" sz="3200" dirty="0"/>
              <a:t>nothing to install</a:t>
            </a:r>
          </a:p>
          <a:p>
            <a:pPr lvl="1"/>
            <a:r>
              <a:rPr lang="en-US" sz="3200" dirty="0"/>
              <a:t>we'll be using </a:t>
            </a:r>
            <a:r>
              <a:rPr lang="en-US" sz="3200" dirty="0">
                <a:hlinkClick r:id="rId2"/>
              </a:rPr>
              <a:t>https://books.google.com/ngrams/</a:t>
            </a:r>
            <a:endParaRPr lang="en-US" sz="3200" dirty="0"/>
          </a:p>
          <a:p>
            <a:pPr lvl="1"/>
            <a:r>
              <a:rPr lang="en-US" sz="3200" dirty="0"/>
              <a:t>follow along using your laptop</a:t>
            </a:r>
          </a:p>
          <a:p>
            <a:pPr lvl="1"/>
            <a:r>
              <a:rPr lang="en-US" sz="3200" dirty="0"/>
              <a:t>Quick Homework 2: </a:t>
            </a:r>
            <a:r>
              <a:rPr lang="en-US" sz="3200" dirty="0">
                <a:highlight>
                  <a:srgbClr val="FFFF00"/>
                </a:highlight>
              </a:rPr>
              <a:t>due tomorrow night</a:t>
            </a:r>
            <a:r>
              <a:rPr lang="en-US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692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56431A-18B7-7C48-9879-A274C7FE0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Tiramisu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D0076D-86F7-D348-8EBD-06E310F5DC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7014" y="1825625"/>
            <a:ext cx="2900892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583A6B-109D-1B4A-93E1-523B1CB5A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26041" y="1825624"/>
            <a:ext cx="2900892" cy="4083685"/>
          </a:xfrm>
        </p:spPr>
        <p:txBody>
          <a:bodyPr>
            <a:normAutofit/>
          </a:bodyPr>
          <a:lstStyle/>
          <a:p>
            <a:r>
              <a:rPr lang="en-US" dirty="0"/>
              <a:t>"</a:t>
            </a:r>
            <a:r>
              <a:rPr lang="en-US" i="1" dirty="0"/>
              <a:t>Tiramisu is a </a:t>
            </a:r>
            <a:r>
              <a:rPr lang="en-US" i="1" dirty="0">
                <a:solidFill>
                  <a:srgbClr val="FF0000"/>
                </a:solidFill>
              </a:rPr>
              <a:t>timeless</a:t>
            </a:r>
            <a:r>
              <a:rPr lang="en-US" i="1" dirty="0"/>
              <a:t> no-bake Italian dessert combining espresso-dipped ladyfingers and a creamy lightly sweetened mascarpone cream."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938DE3-5B26-B84D-B260-18B15A10473C}"/>
              </a:ext>
            </a:extLst>
          </p:cNvPr>
          <p:cNvSpPr/>
          <p:nvPr/>
        </p:nvSpPr>
        <p:spPr>
          <a:xfrm>
            <a:off x="1226248" y="6176963"/>
            <a:ext cx="4299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https://sallysbakingaddiction.com/tiramisu/</a:t>
            </a:r>
            <a:endParaRPr lang="en-US" dirty="0"/>
          </a:p>
        </p:txBody>
      </p:sp>
      <p:pic>
        <p:nvPicPr>
          <p:cNvPr id="3" name="Picture 2" descr="A picture containing text, indoor, ceiling, table&#10;&#10;Description automatically generated">
            <a:extLst>
              <a:ext uri="{FF2B5EF4-FFF2-40B4-BE49-F238E27FC236}">
                <a16:creationId xmlns:a16="http://schemas.microsoft.com/office/drawing/2014/main" id="{C7F2BCA9-3E00-DA4C-9879-F1CB3595B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068" y="1825624"/>
            <a:ext cx="3139918" cy="41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43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07E2B-F25E-5947-BC22-EECA61F34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Tiramisu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4469BC-8BDC-4B4C-A1D8-3F1BE4417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095" y="1825625"/>
            <a:ext cx="9137809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53E5E9-F8D1-FA4F-8632-06B68AC09C33}"/>
              </a:ext>
            </a:extLst>
          </p:cNvPr>
          <p:cNvSpPr txBox="1"/>
          <p:nvPr/>
        </p:nvSpPr>
        <p:spPr>
          <a:xfrm>
            <a:off x="3127360" y="2856449"/>
            <a:ext cx="438027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Most accounts of the origin of tiramisu date its invention to the 1960s in the region of Vento, Italy, at the restaurant </a:t>
            </a:r>
            <a:r>
              <a:rPr lang="en-US" i="1" dirty="0"/>
              <a:t>Le </a:t>
            </a:r>
            <a:r>
              <a:rPr lang="en-US" i="1" dirty="0" err="1"/>
              <a:t>Beccherie</a:t>
            </a:r>
            <a:r>
              <a:rPr lang="en-US" dirty="0"/>
              <a:t> in </a:t>
            </a:r>
            <a:r>
              <a:rPr lang="en-US" dirty="0" err="1"/>
              <a:t>Trevisio</a:t>
            </a:r>
            <a:r>
              <a:rPr lang="en-US" dirty="0"/>
              <a:t>. (Wikipedia)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B89042-8BD6-1940-AC3F-1DFD5D4AF1C5}"/>
              </a:ext>
            </a:extLst>
          </p:cNvPr>
          <p:cNvSpPr txBox="1"/>
          <p:nvPr/>
        </p:nvSpPr>
        <p:spPr>
          <a:xfrm>
            <a:off x="3127360" y="4146844"/>
            <a:ext cx="438027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First mentions: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1980 </a:t>
            </a:r>
            <a:r>
              <a:rPr lang="en-US" i="1" dirty="0"/>
              <a:t>Sabatini </a:t>
            </a:r>
            <a:r>
              <a:rPr lang="en-US" i="1" dirty="0" err="1"/>
              <a:t>Coletti</a:t>
            </a:r>
            <a:r>
              <a:rPr lang="en-US" i="1" dirty="0"/>
              <a:t> </a:t>
            </a:r>
            <a:r>
              <a:rPr lang="en-US" dirty="0"/>
              <a:t>(Italian dictionary)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1982 </a:t>
            </a:r>
            <a:r>
              <a:rPr lang="en-US" i="1" dirty="0"/>
              <a:t>Merriam-Webster</a:t>
            </a: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219B780A-CD1F-3D4B-9FF9-C1A052F3E307}"/>
              </a:ext>
            </a:extLst>
          </p:cNvPr>
          <p:cNvSpPr/>
          <p:nvPr/>
        </p:nvSpPr>
        <p:spPr>
          <a:xfrm rot="17858579" flipH="1">
            <a:off x="8118041" y="4299674"/>
            <a:ext cx="504723" cy="107654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5C341-6D12-7948-BB95-ECBA312D11A1}"/>
              </a:ext>
            </a:extLst>
          </p:cNvPr>
          <p:cNvSpPr txBox="1"/>
          <p:nvPr/>
        </p:nvSpPr>
        <p:spPr>
          <a:xfrm>
            <a:off x="7909370" y="4056778"/>
            <a:ext cx="89710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27985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1ED8-03E0-3F4F-AE4D-745D3037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Tiramisu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AC086D-13AB-AF48-9EF3-50DD3FAC06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838200" y="1825625"/>
            <a:ext cx="7193028" cy="4351338"/>
          </a:xfrm>
        </p:spPr>
      </p:pic>
      <p:pic>
        <p:nvPicPr>
          <p:cNvPr id="13" name="tiramisu sleepless in seattle">
            <a:hlinkClick r:id="" action="ppaction://media"/>
            <a:extLst>
              <a:ext uri="{FF2B5EF4-FFF2-40B4-BE49-F238E27FC236}">
                <a16:creationId xmlns:a16="http://schemas.microsoft.com/office/drawing/2014/main" id="{2AECCEF6-DB01-5847-80A4-027D68135A6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9631" y="2399566"/>
            <a:ext cx="4896993" cy="2754718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76AEA8C-4B54-7141-95F7-4AD284F638B0}"/>
              </a:ext>
            </a:extLst>
          </p:cNvPr>
          <p:cNvSpPr/>
          <p:nvPr/>
        </p:nvSpPr>
        <p:spPr>
          <a:xfrm>
            <a:off x="1730829" y="2824843"/>
            <a:ext cx="571500" cy="391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F1012-3056-4347-91F9-7C291C0A9D45}"/>
              </a:ext>
            </a:extLst>
          </p:cNvPr>
          <p:cNvSpPr txBox="1"/>
          <p:nvPr/>
        </p:nvSpPr>
        <p:spPr>
          <a:xfrm>
            <a:off x="3179833" y="3569758"/>
            <a:ext cx="2118487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The movie "</a:t>
            </a:r>
            <a:r>
              <a:rPr lang="en-US" sz="2400" i="1" dirty="0"/>
              <a:t>Sleepless in Seattle</a:t>
            </a:r>
            <a:r>
              <a:rPr lang="en-US" sz="2400" dirty="0"/>
              <a:t>" came out in 1993!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738901-0282-7849-B25F-5FDBB7BAB8A5}"/>
              </a:ext>
            </a:extLst>
          </p:cNvPr>
          <p:cNvCxnSpPr>
            <a:cxnSpLocks/>
            <a:stCxn id="8" idx="1"/>
            <a:endCxn id="7" idx="5"/>
          </p:cNvCxnSpPr>
          <p:nvPr/>
        </p:nvCxnSpPr>
        <p:spPr>
          <a:xfrm flipH="1" flipV="1">
            <a:off x="2218635" y="3159339"/>
            <a:ext cx="961198" cy="1195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23138BD-1E61-0C4C-8F33-1DEB8ED5E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4194" y="1768400"/>
            <a:ext cx="3492430" cy="3602717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8B0E3FD-5292-DF4D-9FEA-20077FE997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409" r="39440"/>
          <a:stretch/>
        </p:blipFill>
        <p:spPr>
          <a:xfrm>
            <a:off x="9411663" y="1288713"/>
            <a:ext cx="2349655" cy="49364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974630-4BF3-7C4B-8FD8-75C3DC60DC14}"/>
              </a:ext>
            </a:extLst>
          </p:cNvPr>
          <p:cNvSpPr txBox="1"/>
          <p:nvPr/>
        </p:nvSpPr>
        <p:spPr>
          <a:xfrm>
            <a:off x="9311383" y="858411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Dialogue:</a:t>
            </a:r>
          </a:p>
        </p:txBody>
      </p:sp>
    </p:spTree>
    <p:extLst>
      <p:ext uri="{BB962C8B-B14F-4D97-AF65-F5344CB8AC3E}">
        <p14:creationId xmlns:p14="http://schemas.microsoft.com/office/powerpoint/2010/main" val="149521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C0581-F96D-F242-A746-8D2044195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Tiramisu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C57973-286A-4948-AAE0-72447B4701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2019" y="1825625"/>
            <a:ext cx="3433961" cy="4351338"/>
          </a:xfr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46F086D-79F7-7742-BDE7-0E5EFFEEB370}"/>
              </a:ext>
            </a:extLst>
          </p:cNvPr>
          <p:cNvSpPr/>
          <p:nvPr/>
        </p:nvSpPr>
        <p:spPr>
          <a:xfrm>
            <a:off x="1540115" y="1756093"/>
            <a:ext cx="2743200" cy="9839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slice of cake with strawberries on a plate&#10;&#10;Description automatically generated with medium confidence">
            <a:extLst>
              <a:ext uri="{FF2B5EF4-FFF2-40B4-BE49-F238E27FC236}">
                <a16:creationId xmlns:a16="http://schemas.microsoft.com/office/drawing/2014/main" id="{F97285F3-151E-CF49-8920-E34DD87D24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6323" y="2070219"/>
            <a:ext cx="4505038" cy="4106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F037BD-DD9D-A544-A575-DE1944E4D290}"/>
              </a:ext>
            </a:extLst>
          </p:cNvPr>
          <p:cNvSpPr txBox="1"/>
          <p:nvPr/>
        </p:nvSpPr>
        <p:spPr>
          <a:xfrm>
            <a:off x="6271059" y="1589395"/>
            <a:ext cx="2615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Recent sad news … </a:t>
            </a:r>
          </a:p>
        </p:txBody>
      </p:sp>
    </p:spTree>
    <p:extLst>
      <p:ext uri="{BB962C8B-B14F-4D97-AF65-F5344CB8AC3E}">
        <p14:creationId xmlns:p14="http://schemas.microsoft.com/office/powerpoint/2010/main" val="22228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8D6E-1975-C8CF-D343-4F4532A4A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Homework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79F17-64E7-5150-92B1-006B558BB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Using Google N-grams </a:t>
            </a:r>
          </a:p>
          <a:p>
            <a:r>
              <a:rPr lang="en-US" dirty="0"/>
              <a:t>Question 1: </a:t>
            </a:r>
            <a:r>
              <a:rPr lang="en-US" dirty="0">
                <a:solidFill>
                  <a:schemeClr val="accent1"/>
                </a:solidFill>
              </a:rPr>
              <a:t>foreign words</a:t>
            </a:r>
          </a:p>
          <a:p>
            <a:pPr lvl="1"/>
            <a:r>
              <a:rPr lang="en-US" dirty="0"/>
              <a:t>Look up </a:t>
            </a:r>
            <a:r>
              <a:rPr lang="en-US" i="1" dirty="0"/>
              <a:t>pizza</a:t>
            </a:r>
            <a:r>
              <a:rPr lang="en-US" dirty="0"/>
              <a:t>, </a:t>
            </a:r>
            <a:r>
              <a:rPr lang="en-US" i="1" dirty="0"/>
              <a:t>sushi</a:t>
            </a:r>
            <a:r>
              <a:rPr lang="en-US" dirty="0"/>
              <a:t> and </a:t>
            </a:r>
            <a:r>
              <a:rPr lang="en-US" i="1" dirty="0"/>
              <a:t>taco</a:t>
            </a:r>
          </a:p>
          <a:p>
            <a:pPr lvl="1"/>
            <a:r>
              <a:rPr lang="en-US" dirty="0"/>
              <a:t>Which one came into the English language first? Are you surprised?</a:t>
            </a:r>
          </a:p>
          <a:p>
            <a:r>
              <a:rPr lang="en-US" dirty="0"/>
              <a:t>Question 2: compounding</a:t>
            </a:r>
          </a:p>
          <a:p>
            <a:pPr lvl="1"/>
            <a:r>
              <a:rPr lang="en-US" dirty="0"/>
              <a:t>Look up </a:t>
            </a:r>
            <a:r>
              <a:rPr lang="en-US" i="1" dirty="0"/>
              <a:t>toothpaste</a:t>
            </a:r>
            <a:r>
              <a:rPr lang="en-US" dirty="0"/>
              <a:t>, </a:t>
            </a:r>
            <a:r>
              <a:rPr lang="en-US" i="1" dirty="0"/>
              <a:t>tooth paste</a:t>
            </a:r>
            <a:r>
              <a:rPr lang="en-US" dirty="0"/>
              <a:t> (two words: bigram), </a:t>
            </a:r>
            <a:r>
              <a:rPr lang="en-US" i="1" dirty="0"/>
              <a:t>tooth-paste </a:t>
            </a:r>
            <a:r>
              <a:rPr lang="en-US" dirty="0"/>
              <a:t>(hyphenated) </a:t>
            </a:r>
          </a:p>
          <a:p>
            <a:pPr lvl="1"/>
            <a:r>
              <a:rPr lang="en-US" dirty="0"/>
              <a:t>About how many years did it take </a:t>
            </a:r>
            <a:r>
              <a:rPr lang="en-US" i="1" dirty="0"/>
              <a:t>toothpaste</a:t>
            </a:r>
            <a:r>
              <a:rPr lang="en-US" dirty="0"/>
              <a:t> to overtake the other two forms?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0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8281B-79D1-52BD-5F19-95E318670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Homework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42303-8107-93B5-8884-829396D87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Submit to </a:t>
            </a:r>
            <a:r>
              <a:rPr lang="en-US" dirty="0" err="1">
                <a:hlinkClick r:id="rId2"/>
              </a:rPr>
              <a:t>sandiway@arizona.edu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SUBJECT</a:t>
            </a:r>
            <a:r>
              <a:rPr lang="en-US" dirty="0"/>
              <a:t>: 388 Homework 2 </a:t>
            </a:r>
            <a:r>
              <a:rPr lang="en-US" i="1" dirty="0">
                <a:solidFill>
                  <a:srgbClr val="FF0000"/>
                </a:solidFill>
              </a:rPr>
              <a:t>YOUR NAME</a:t>
            </a:r>
          </a:p>
          <a:p>
            <a:r>
              <a:rPr lang="en-US" dirty="0"/>
              <a:t>One PDF file only </a:t>
            </a:r>
          </a:p>
          <a:p>
            <a:pPr lvl="1"/>
            <a:r>
              <a:rPr lang="en-US" dirty="0"/>
              <a:t>include Google N-gram viewer screenshots in your answer</a:t>
            </a:r>
          </a:p>
          <a:p>
            <a:r>
              <a:rPr lang="en-US" dirty="0"/>
              <a:t>Deadline:</a:t>
            </a:r>
          </a:p>
          <a:p>
            <a:pPr lvl="1"/>
            <a:r>
              <a:rPr lang="en-US" dirty="0"/>
              <a:t>midnight Wednesday </a:t>
            </a:r>
          </a:p>
          <a:p>
            <a:pPr lvl="1"/>
            <a:r>
              <a:rPr lang="en-US" dirty="0"/>
              <a:t>we will review the homework on Thursday</a:t>
            </a:r>
          </a:p>
        </p:txBody>
      </p:sp>
    </p:spTree>
    <p:extLst>
      <p:ext uri="{BB962C8B-B14F-4D97-AF65-F5344CB8AC3E}">
        <p14:creationId xmlns:p14="http://schemas.microsoft.com/office/powerpoint/2010/main" val="561376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95913-9302-2048-8C1D-2AED795C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Simplicity and String Concatenation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89804-BC7D-A349-BC34-083E25A5E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33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</a:rPr>
              <a:t>Examples</a:t>
            </a:r>
            <a:r>
              <a:rPr lang="en-US" sz="3200" dirty="0"/>
              <a:t>: </a:t>
            </a:r>
            <a:r>
              <a:rPr lang="en-US" dirty="0"/>
              <a:t>Chomsky (1956) 3 models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string concatenation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-gram</a:t>
            </a:r>
          </a:p>
          <a:p>
            <a:pPr lvl="1"/>
            <a:r>
              <a:rPr lang="en-US" dirty="0">
                <a:solidFill>
                  <a:srgbClr val="AB0520"/>
                </a:solidFill>
              </a:rPr>
              <a:t>simple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and easy to compute</a:t>
            </a:r>
            <a:endParaRPr lang="en-US" dirty="0"/>
          </a:p>
          <a:p>
            <a:r>
              <a:rPr lang="en-US" dirty="0"/>
              <a:t>But a </a:t>
            </a:r>
            <a:r>
              <a:rPr lang="en-US" dirty="0">
                <a:solidFill>
                  <a:srgbClr val="FF0000"/>
                </a:solidFill>
              </a:rPr>
              <a:t>poor model of language</a:t>
            </a:r>
            <a:r>
              <a:rPr lang="en-US" dirty="0"/>
              <a:t> (§2.4: Chomsky 1956)</a:t>
            </a:r>
          </a:p>
          <a:p>
            <a:pPr lvl="1"/>
            <a:r>
              <a:rPr lang="en-US" dirty="0"/>
              <a:t>"</a:t>
            </a:r>
            <a:r>
              <a:rPr lang="en-US" i="1" dirty="0"/>
              <a:t>there is no general relation between the frequency of a string (or its component parts) and its grammaticalness</a:t>
            </a:r>
            <a:r>
              <a:rPr lang="en-US" dirty="0"/>
              <a:t>"</a:t>
            </a:r>
          </a:p>
          <a:p>
            <a:pPr lvl="1"/>
            <a:r>
              <a:rPr lang="en-US" dirty="0"/>
              <a:t>colorless green ideas sleep furiously 	(</a:t>
            </a:r>
            <a:r>
              <a:rPr lang="en-US" sz="2000" dirty="0"/>
              <a:t>≈0 frequency component bigrams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furiously sleep ideas green colorless	(</a:t>
            </a:r>
            <a:r>
              <a:rPr lang="en-US" sz="2000" i="1" dirty="0"/>
              <a:t>effectively the same</a:t>
            </a:r>
            <a:r>
              <a:rPr lang="en-US" dirty="0"/>
              <a:t>)</a:t>
            </a:r>
          </a:p>
          <a:p>
            <a:r>
              <a:rPr lang="en-US" dirty="0"/>
              <a:t>(Chomsky, </a:t>
            </a:r>
            <a:r>
              <a:rPr lang="en-US" i="1" dirty="0"/>
              <a:t>OLLI lecture</a:t>
            </a:r>
            <a:r>
              <a:rPr lang="en-US" dirty="0"/>
              <a:t>, Oct 2021):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bombing</a:t>
            </a:r>
            <a:r>
              <a:rPr lang="en-US" baseline="-25000" dirty="0" err="1"/>
              <a:t>sg</a:t>
            </a:r>
            <a:r>
              <a:rPr lang="en-US" dirty="0"/>
              <a:t> of the </a:t>
            </a:r>
            <a:r>
              <a:rPr lang="en-US" dirty="0" err="1"/>
              <a:t>cities</a:t>
            </a:r>
            <a:r>
              <a:rPr lang="en-US" baseline="-25000" dirty="0" err="1"/>
              <a:t>pl</a:t>
            </a:r>
            <a:r>
              <a:rPr lang="en-US" dirty="0"/>
              <a:t> </a:t>
            </a:r>
            <a:r>
              <a:rPr lang="en-US" dirty="0" err="1"/>
              <a:t>is</a:t>
            </a:r>
            <a:r>
              <a:rPr lang="en-US" baseline="-25000" dirty="0" err="1"/>
              <a:t>sg</a:t>
            </a:r>
            <a:r>
              <a:rPr lang="en-US" dirty="0"/>
              <a:t> a/*are crime</a:t>
            </a:r>
          </a:p>
          <a:p>
            <a:pPr lvl="1"/>
            <a:r>
              <a:rPr lang="en-US" dirty="0">
                <a:solidFill>
                  <a:srgbClr val="AB0520"/>
                </a:solidFill>
              </a:rPr>
              <a:t>Carefully</a:t>
            </a:r>
            <a:r>
              <a:rPr lang="en-US" dirty="0"/>
              <a:t>, the man who </a:t>
            </a:r>
            <a:r>
              <a:rPr lang="en-US" dirty="0">
                <a:solidFill>
                  <a:srgbClr val="FFC000"/>
                </a:solidFill>
              </a:rPr>
              <a:t>fixed</a:t>
            </a:r>
            <a:r>
              <a:rPr lang="en-US" dirty="0"/>
              <a:t> the car </a:t>
            </a:r>
            <a:r>
              <a:rPr lang="en-US" dirty="0">
                <a:solidFill>
                  <a:schemeClr val="accent1"/>
                </a:solidFill>
              </a:rPr>
              <a:t>packed</a:t>
            </a:r>
            <a:r>
              <a:rPr lang="en-US" dirty="0"/>
              <a:t> his tools	</a:t>
            </a:r>
          </a:p>
          <a:p>
            <a:pPr lvl="2"/>
            <a:r>
              <a:rPr lang="en-US" dirty="0"/>
              <a:t>adverb </a:t>
            </a:r>
            <a:r>
              <a:rPr lang="en-US" dirty="0">
                <a:solidFill>
                  <a:srgbClr val="C00000"/>
                </a:solidFill>
              </a:rPr>
              <a:t>carefully</a:t>
            </a:r>
            <a:r>
              <a:rPr lang="en-US" dirty="0"/>
              <a:t> modifies </a:t>
            </a:r>
            <a:r>
              <a:rPr lang="en-US" dirty="0">
                <a:solidFill>
                  <a:schemeClr val="accent1"/>
                </a:solidFill>
              </a:rPr>
              <a:t>packed</a:t>
            </a:r>
            <a:r>
              <a:rPr lang="en-US" dirty="0"/>
              <a:t>, not </a:t>
            </a:r>
            <a:r>
              <a:rPr lang="en-US" dirty="0">
                <a:solidFill>
                  <a:schemeClr val="accent4"/>
                </a:solidFill>
              </a:rPr>
              <a:t>fixed</a:t>
            </a: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9F3A461-EBF5-7B41-B4FC-707D9204BF69}"/>
              </a:ext>
            </a:extLst>
          </p:cNvPr>
          <p:cNvSpPr/>
          <p:nvPr/>
        </p:nvSpPr>
        <p:spPr>
          <a:xfrm>
            <a:off x="1569308" y="4436076"/>
            <a:ext cx="1927654" cy="37070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786FEE0-40CB-A64B-8857-72387D218FEB}"/>
              </a:ext>
            </a:extLst>
          </p:cNvPr>
          <p:cNvSpPr/>
          <p:nvPr/>
        </p:nvSpPr>
        <p:spPr>
          <a:xfrm>
            <a:off x="2722605" y="4436076"/>
            <a:ext cx="1505465" cy="37070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8C10A0-0C05-8049-9038-FEB6E6840FD5}"/>
              </a:ext>
            </a:extLst>
          </p:cNvPr>
          <p:cNvSpPr/>
          <p:nvPr/>
        </p:nvSpPr>
        <p:spPr>
          <a:xfrm>
            <a:off x="3475337" y="4436076"/>
            <a:ext cx="1455009" cy="37070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82C52F8-43EA-284A-A33B-97E2576B7CB5}"/>
              </a:ext>
            </a:extLst>
          </p:cNvPr>
          <p:cNvSpPr/>
          <p:nvPr/>
        </p:nvSpPr>
        <p:spPr>
          <a:xfrm>
            <a:off x="4249694" y="4436076"/>
            <a:ext cx="1846306" cy="37070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EF2DD504-B836-F741-80B2-BFAD6DB6EE9A}"/>
              </a:ext>
            </a:extLst>
          </p:cNvPr>
          <p:cNvSpPr/>
          <p:nvPr/>
        </p:nvSpPr>
        <p:spPr>
          <a:xfrm>
            <a:off x="5974312" y="2507119"/>
            <a:ext cx="4839462" cy="62373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6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/>
              <a:t>needs lots of memory though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884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81F5C-FC14-0448-B2C5-D8103AE2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bigram language model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1D3D528B-7676-C549-A07E-BD11D94356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4488" y="1825625"/>
            <a:ext cx="4089023" cy="4351338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7032749-F98A-164C-8915-FE5166D3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511" y="1825625"/>
            <a:ext cx="6451512" cy="435133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5EFF5B-BDAA-E94A-9D66-31DD527E6F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916586" y="2367066"/>
            <a:ext cx="3023162" cy="2123867"/>
          </a:xfr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6E8B27-EF48-C84E-965B-23136232BBC4}"/>
              </a:ext>
            </a:extLst>
          </p:cNvPr>
          <p:cNvSpPr txBox="1"/>
          <p:nvPr/>
        </p:nvSpPr>
        <p:spPr>
          <a:xfrm>
            <a:off x="9562534" y="1843846"/>
            <a:ext cx="210871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word cloud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58,500 tokens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3,400 types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689E33-7385-C041-A71C-F885940E05BC}"/>
              </a:ext>
            </a:extLst>
          </p:cNvPr>
          <p:cNvSpPr/>
          <p:nvPr/>
        </p:nvSpPr>
        <p:spPr>
          <a:xfrm>
            <a:off x="1384488" y="6311900"/>
            <a:ext cx="9813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https://www.theguardian.com/music/datablog/2010/nov/16/beatles-lyrics-words-music-itunes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016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901F5-1A88-F54F-A5D1-9AB3DEAB1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ahead: a bigram language model</a:t>
            </a:r>
          </a:p>
        </p:txBody>
      </p:sp>
      <p:pic>
        <p:nvPicPr>
          <p:cNvPr id="10" name="Content Placeholder 9" descr="Chart, line chart&#10;&#10;Description automatically generated">
            <a:extLst>
              <a:ext uri="{FF2B5EF4-FFF2-40B4-BE49-F238E27FC236}">
                <a16:creationId xmlns:a16="http://schemas.microsoft.com/office/drawing/2014/main" id="{C8A1147F-BBEB-5943-A2B2-A0EB8CAB87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2270234"/>
            <a:ext cx="5754505" cy="3906728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A933D1B-C42E-DF46-A292-8BA2F170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0206" y="2123089"/>
            <a:ext cx="3523593" cy="40538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Common bigrams:</a:t>
            </a:r>
          </a:p>
          <a:p>
            <a:pPr lvl="1"/>
            <a:r>
              <a:rPr lang="en-US" dirty="0"/>
              <a:t>I  'm</a:t>
            </a:r>
          </a:p>
          <a:p>
            <a:pPr lvl="1"/>
            <a:r>
              <a:rPr lang="en-US" dirty="0"/>
              <a:t>do  </a:t>
            </a:r>
            <a:r>
              <a:rPr lang="en-US" dirty="0" err="1"/>
              <a:t>n't</a:t>
            </a:r>
            <a:endParaRPr lang="en-US" dirty="0"/>
          </a:p>
          <a:p>
            <a:pPr lvl="1"/>
            <a:r>
              <a:rPr lang="en-US" dirty="0"/>
              <a:t>it  's</a:t>
            </a:r>
          </a:p>
          <a:p>
            <a:pPr lvl="1"/>
            <a:r>
              <a:rPr lang="en-US" dirty="0"/>
              <a:t>I  'll</a:t>
            </a:r>
          </a:p>
          <a:p>
            <a:pPr lvl="1"/>
            <a:r>
              <a:rPr lang="en-US" dirty="0" err="1"/>
              <a:t>gon</a:t>
            </a:r>
            <a:r>
              <a:rPr lang="en-US" dirty="0"/>
              <a:t>  </a:t>
            </a:r>
            <a:r>
              <a:rPr lang="en-US" dirty="0" err="1"/>
              <a:t>na</a:t>
            </a:r>
            <a:endParaRPr lang="en-US" dirty="0"/>
          </a:p>
          <a:p>
            <a:pPr lvl="1"/>
            <a:r>
              <a:rPr lang="en-US" dirty="0"/>
              <a:t>you  're</a:t>
            </a:r>
          </a:p>
          <a:p>
            <a:pPr lvl="1"/>
            <a:r>
              <a:rPr lang="en-US" dirty="0"/>
              <a:t>in  the</a:t>
            </a:r>
          </a:p>
          <a:p>
            <a:pPr lvl="1"/>
            <a:r>
              <a:rPr lang="en-US" dirty="0"/>
              <a:t>you  know</a:t>
            </a:r>
          </a:p>
          <a:p>
            <a:pPr lvl="1"/>
            <a:r>
              <a:rPr lang="en-US" dirty="0"/>
              <a:t>can  't</a:t>
            </a:r>
          </a:p>
          <a:p>
            <a:pPr lvl="1"/>
            <a:r>
              <a:rPr lang="en-US" dirty="0"/>
              <a:t>to  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836312-1709-1349-8689-A706DC9A449E}"/>
              </a:ext>
            </a:extLst>
          </p:cNvPr>
          <p:cNvSpPr/>
          <p:nvPr/>
        </p:nvSpPr>
        <p:spPr>
          <a:xfrm>
            <a:off x="2280745" y="2244060"/>
            <a:ext cx="5029245" cy="2369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Example autogenerated lyrics: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</a:rPr>
              <a:t>I love her all belong . Try to , And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</a:rPr>
              <a:t>I beg you , baby , We 'll go ,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</a:rPr>
              <a:t>I write this letter for me down ! A little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</a:rPr>
              <a:t>I 'm </a:t>
            </a:r>
            <a:r>
              <a:rPr lang="en-US" sz="2400" i="1" dirty="0" err="1">
                <a:solidFill>
                  <a:schemeClr val="accent1"/>
                </a:solidFill>
              </a:rPr>
              <a:t>gon</a:t>
            </a:r>
            <a:r>
              <a:rPr lang="en-US" sz="2400" i="1" dirty="0">
                <a:solidFill>
                  <a:schemeClr val="accent1"/>
                </a:solidFill>
              </a:rPr>
              <a:t> </a:t>
            </a:r>
            <a:r>
              <a:rPr lang="en-US" sz="2400" i="1" dirty="0" err="1">
                <a:solidFill>
                  <a:schemeClr val="accent1"/>
                </a:solidFill>
              </a:rPr>
              <a:t>na</a:t>
            </a:r>
            <a:r>
              <a:rPr lang="en-US" sz="2400" i="1" dirty="0">
                <a:solidFill>
                  <a:schemeClr val="accent1"/>
                </a:solidFill>
              </a:rPr>
              <a:t> do . That boy would love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533CB-5AF9-6B43-93AF-CD59ECEB0691}"/>
              </a:ext>
            </a:extLst>
          </p:cNvPr>
          <p:cNvSpPr txBox="1"/>
          <p:nvPr/>
        </p:nvSpPr>
        <p:spPr>
          <a:xfrm>
            <a:off x="5273727" y="4640114"/>
            <a:ext cx="2484719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Needs lots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not very grammatical</a:t>
            </a:r>
          </a:p>
        </p:txBody>
      </p:sp>
    </p:spTree>
    <p:extLst>
      <p:ext uri="{BB962C8B-B14F-4D97-AF65-F5344CB8AC3E}">
        <p14:creationId xmlns:p14="http://schemas.microsoft.com/office/powerpoint/2010/main" val="176436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1AD8C-A799-E955-6947-C907FD5D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endParaRPr lang="en-US" dirty="0"/>
          </a:p>
        </p:txBody>
      </p:sp>
      <p:pic>
        <p:nvPicPr>
          <p:cNvPr id="6" name="Content Placeholder 5" descr="A screenshot of a white text&#10;&#10;Description automatically generated">
            <a:extLst>
              <a:ext uri="{FF2B5EF4-FFF2-40B4-BE49-F238E27FC236}">
                <a16:creationId xmlns:a16="http://schemas.microsoft.com/office/drawing/2014/main" id="{0D72FA0C-CBF8-E506-95CC-9BFAC81087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3"/>
            <a:ext cx="6198420" cy="3886200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screenshot of a song&#10;&#10;Description automatically generated">
            <a:extLst>
              <a:ext uri="{FF2B5EF4-FFF2-40B4-BE49-F238E27FC236}">
                <a16:creationId xmlns:a16="http://schemas.microsoft.com/office/drawing/2014/main" id="{794A1694-C3AA-AC02-0D98-A9AD8E4219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47869" y="2058193"/>
            <a:ext cx="3848100" cy="38862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61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0215-9494-5B44-ABED-685B0AB74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of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E4394-A23A-D04A-A8FA-5C5574F5D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50146" cy="450659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generally seek simple </a:t>
            </a:r>
            <a:r>
              <a:rPr lang="en-US" b="1" dirty="0"/>
              <a:t>formal</a:t>
            </a:r>
            <a:r>
              <a:rPr lang="en-US" dirty="0"/>
              <a:t> models for (rich and complex) human language</a:t>
            </a:r>
          </a:p>
          <a:p>
            <a:pPr lvl="1"/>
            <a:r>
              <a:rPr lang="en-US" b="1" dirty="0"/>
              <a:t>reasons</a:t>
            </a:r>
            <a:r>
              <a:rPr lang="en-US" dirty="0"/>
              <a:t>: explanatory depth </a:t>
            </a:r>
            <a:r>
              <a:rPr lang="en-US" sz="1400" dirty="0"/>
              <a:t>●</a:t>
            </a:r>
            <a:r>
              <a:rPr lang="en-US" sz="1600" dirty="0"/>
              <a:t> </a:t>
            </a:r>
            <a:r>
              <a:rPr lang="en-US" dirty="0"/>
              <a:t>plausibly acquired </a:t>
            </a:r>
            <a:r>
              <a:rPr lang="en-US" sz="1600" dirty="0"/>
              <a:t> </a:t>
            </a:r>
            <a:r>
              <a:rPr lang="en-US" sz="1400" dirty="0"/>
              <a:t>●</a:t>
            </a:r>
            <a:r>
              <a:rPr lang="en-US" dirty="0"/>
              <a:t> plausibly evolved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</a:rPr>
              <a:t>Examples</a:t>
            </a:r>
            <a:r>
              <a:rPr lang="en-US" sz="3200" dirty="0"/>
              <a:t>: </a:t>
            </a:r>
            <a:r>
              <a:rPr lang="en-US" dirty="0"/>
              <a:t>Chomsky (1956) 3 models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string concatenation</a:t>
            </a:r>
            <a:r>
              <a:rPr lang="en-US" sz="2800" dirty="0"/>
              <a:t>: </a:t>
            </a:r>
            <a:r>
              <a:rPr lang="en-US" sz="2800" i="1" dirty="0"/>
              <a:t>n</a:t>
            </a:r>
            <a:r>
              <a:rPr lang="en-US" sz="2800" dirty="0"/>
              <a:t>-gram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phrases</a:t>
            </a:r>
            <a:r>
              <a:rPr lang="en-US" sz="2800" dirty="0"/>
              <a:t> (</a:t>
            </a:r>
            <a:r>
              <a:rPr lang="en-US" sz="2800" i="1" dirty="0"/>
              <a:t>that expand recursively</a:t>
            </a:r>
            <a:r>
              <a:rPr lang="en-US" sz="2800" dirty="0"/>
              <a:t>),</a:t>
            </a:r>
          </a:p>
          <a:p>
            <a:pPr marL="457200" lvl="1" indent="0">
              <a:buNone/>
            </a:pPr>
            <a:r>
              <a:rPr lang="en-US" sz="2800" dirty="0"/>
              <a:t>	 phrase structure grammars</a:t>
            </a:r>
          </a:p>
          <a:p>
            <a:pPr lvl="2"/>
            <a:r>
              <a:rPr lang="en-US" sz="2200" dirty="0"/>
              <a:t>noun phrase (NP): e.g.,  </a:t>
            </a:r>
            <a:r>
              <a:rPr lang="en-US" sz="2200" i="1" dirty="0"/>
              <a:t>John</a:t>
            </a:r>
            <a:r>
              <a:rPr lang="en-US" sz="2200" dirty="0"/>
              <a:t>, </a:t>
            </a:r>
            <a:r>
              <a:rPr lang="en-US" sz="2200" i="1" dirty="0"/>
              <a:t>the little house</a:t>
            </a:r>
          </a:p>
          <a:p>
            <a:pPr lvl="2"/>
            <a:r>
              <a:rPr lang="en-US" sz="2200" dirty="0"/>
              <a:t>verb phrase (VP): e.g., </a:t>
            </a:r>
            <a:r>
              <a:rPr lang="en-US" sz="2200" i="1" dirty="0"/>
              <a:t>ran</a:t>
            </a:r>
            <a:r>
              <a:rPr lang="en-US" sz="2200" dirty="0"/>
              <a:t>, </a:t>
            </a:r>
            <a:r>
              <a:rPr lang="en-US" sz="2200" i="1" dirty="0"/>
              <a:t>walked to the store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b="1" dirty="0"/>
              <a:t>transformations</a:t>
            </a:r>
            <a:r>
              <a:rPr lang="en-US" sz="2800" dirty="0"/>
              <a:t> (</a:t>
            </a:r>
            <a:r>
              <a:rPr lang="en-US" sz="2800" i="1" dirty="0"/>
              <a:t>that rearrange structure</a:t>
            </a:r>
            <a:r>
              <a:rPr lang="en-US" sz="2800" dirty="0"/>
              <a:t>)</a:t>
            </a:r>
          </a:p>
          <a:p>
            <a:pPr lvl="2"/>
            <a:r>
              <a:rPr lang="en-US" sz="2200" dirty="0"/>
              <a:t>have (perfective) have + -</a:t>
            </a:r>
            <a:r>
              <a:rPr lang="en-US" sz="2200" dirty="0" err="1"/>
              <a:t>en</a:t>
            </a:r>
            <a:r>
              <a:rPr lang="en-US" sz="2200" dirty="0"/>
              <a:t>: </a:t>
            </a:r>
            <a:r>
              <a:rPr lang="en-US" sz="2200" dirty="0">
                <a:solidFill>
                  <a:srgbClr val="FF0000"/>
                </a:solidFill>
              </a:rPr>
              <a:t>has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be</a:t>
            </a:r>
            <a:r>
              <a:rPr lang="en-US" sz="2200" dirty="0">
                <a:solidFill>
                  <a:srgbClr val="FF0000"/>
                </a:solidFill>
              </a:rPr>
              <a:t>en</a:t>
            </a:r>
            <a:r>
              <a:rPr lang="en-US" sz="2200" dirty="0"/>
              <a:t> tak</a:t>
            </a:r>
            <a:r>
              <a:rPr lang="en-US" sz="2200" dirty="0">
                <a:solidFill>
                  <a:schemeClr val="accent1"/>
                </a:solidFill>
              </a:rPr>
              <a:t>ing</a:t>
            </a:r>
            <a:r>
              <a:rPr lang="en-US" sz="2200" dirty="0"/>
              <a:t> </a:t>
            </a:r>
          </a:p>
          <a:p>
            <a:pPr lvl="2"/>
            <a:r>
              <a:rPr lang="en-US" sz="2200" dirty="0"/>
              <a:t>passive: food </a:t>
            </a:r>
            <a:r>
              <a:rPr lang="en-US" sz="2200" dirty="0">
                <a:solidFill>
                  <a:srgbClr val="FF0000"/>
                </a:solidFill>
              </a:rPr>
              <a:t>was</a:t>
            </a:r>
            <a:r>
              <a:rPr lang="en-US" sz="2200" dirty="0"/>
              <a:t> eat</a:t>
            </a:r>
            <a:r>
              <a:rPr lang="en-US" sz="2200" dirty="0">
                <a:solidFill>
                  <a:srgbClr val="FF0000"/>
                </a:solidFill>
              </a:rPr>
              <a:t>en</a:t>
            </a:r>
          </a:p>
          <a:p>
            <a:pPr marL="971550" lvl="1" indent="-514350">
              <a:buFont typeface="+mj-lt"/>
              <a:buAutoNum type="arabicPeriod" startAt="4"/>
            </a:pPr>
            <a:r>
              <a:rPr lang="en-US" sz="2600" dirty="0">
                <a:solidFill>
                  <a:prstClr val="black"/>
                </a:solidFill>
              </a:rPr>
              <a:t>Minimalist Program (</a:t>
            </a:r>
            <a:r>
              <a:rPr lang="en-US" sz="2600" b="1" dirty="0">
                <a:solidFill>
                  <a:prstClr val="black"/>
                </a:solidFill>
              </a:rPr>
              <a:t>Merge</a:t>
            </a:r>
            <a:r>
              <a:rPr lang="en-US" sz="2600" dirty="0">
                <a:solidFill>
                  <a:prstClr val="black"/>
                </a:solidFill>
              </a:rPr>
              <a:t>) Chomsky (1995 </a:t>
            </a:r>
            <a:r>
              <a:rPr lang="en-US" sz="2600" i="1" dirty="0">
                <a:solidFill>
                  <a:prstClr val="black"/>
                </a:solidFill>
              </a:rPr>
              <a:t>onwards</a:t>
            </a:r>
            <a:r>
              <a:rPr lang="en-US" sz="2600" dirty="0">
                <a:solidFill>
                  <a:prstClr val="black"/>
                </a:solidFill>
              </a:rPr>
              <a:t>)</a:t>
            </a:r>
          </a:p>
          <a:p>
            <a:pPr lvl="2"/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AEDB97EF-D5F5-B047-9DF7-4E3742DC2812}"/>
              </a:ext>
            </a:extLst>
          </p:cNvPr>
          <p:cNvSpPr/>
          <p:nvPr/>
        </p:nvSpPr>
        <p:spPr>
          <a:xfrm>
            <a:off x="6313273" y="3025188"/>
            <a:ext cx="4246606" cy="62373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28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Google n-grams: </a:t>
            </a:r>
            <a:r>
              <a:rPr lang="en-US" sz="2400" i="1" dirty="0"/>
              <a:t>see later</a:t>
            </a:r>
          </a:p>
        </p:txBody>
      </p:sp>
    </p:spTree>
    <p:extLst>
      <p:ext uri="{BB962C8B-B14F-4D97-AF65-F5344CB8AC3E}">
        <p14:creationId xmlns:p14="http://schemas.microsoft.com/office/powerpoint/2010/main" val="292362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95913-9302-2048-8C1D-2AED795C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Simplicity and String Concatenation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89804-BC7D-A349-BC34-083E25A5E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65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</a:rPr>
              <a:t>Examples</a:t>
            </a:r>
            <a:r>
              <a:rPr lang="en-US" sz="3200" dirty="0"/>
              <a:t>: </a:t>
            </a:r>
            <a:r>
              <a:rPr lang="en-US" dirty="0"/>
              <a:t>Chomsky (1956) 3 models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string concatenation</a:t>
            </a:r>
            <a:r>
              <a:rPr lang="en-US" sz="2800" dirty="0"/>
              <a:t>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-gram</a:t>
            </a:r>
          </a:p>
          <a:p>
            <a:r>
              <a:rPr lang="en-US" dirty="0"/>
              <a:t>N-gram:</a:t>
            </a:r>
          </a:p>
          <a:p>
            <a:pPr lvl="1"/>
            <a:r>
              <a:rPr lang="en-US" b="1" dirty="0"/>
              <a:t>unigram</a:t>
            </a:r>
            <a:r>
              <a:rPr lang="en-US" dirty="0"/>
              <a:t>  (1-gram), a single word</a:t>
            </a:r>
          </a:p>
          <a:p>
            <a:pPr lvl="1"/>
            <a:r>
              <a:rPr lang="en-US" b="1" dirty="0"/>
              <a:t>bigram</a:t>
            </a:r>
            <a:r>
              <a:rPr lang="en-US" b="1" dirty="0">
                <a:solidFill>
                  <a:srgbClr val="FF0000"/>
                </a:solidFill>
              </a:rPr>
              <a:t>	 </a:t>
            </a:r>
            <a:r>
              <a:rPr lang="en-US" dirty="0"/>
              <a:t>(2-gram), i.e. 2 words next to each other</a:t>
            </a:r>
          </a:p>
          <a:p>
            <a:pPr lvl="1"/>
            <a:r>
              <a:rPr lang="en-US" b="1" dirty="0"/>
              <a:t>trigram</a:t>
            </a:r>
            <a:r>
              <a:rPr lang="en-US" dirty="0"/>
              <a:t> 	 (3-gram), i.e. 3 words in a row</a:t>
            </a:r>
          </a:p>
          <a:p>
            <a:r>
              <a:rPr lang="en-US" dirty="0"/>
              <a:t>Given any text corpus (</a:t>
            </a:r>
            <a:r>
              <a:rPr lang="en-US" i="1" dirty="0"/>
              <a:t>or millions of books and articles</a:t>
            </a:r>
            <a:r>
              <a:rPr lang="en-US" dirty="0"/>
              <a:t>, e.g. Google)</a:t>
            </a:r>
          </a:p>
          <a:p>
            <a:pPr lvl="1"/>
            <a:r>
              <a:rPr lang="en-US" dirty="0"/>
              <a:t>we can record n-gram counts in a (</a:t>
            </a:r>
            <a:r>
              <a:rPr lang="en-US" i="1" dirty="0"/>
              <a:t>vast</a:t>
            </a:r>
            <a:r>
              <a:rPr lang="en-US" dirty="0"/>
              <a:t>) table</a:t>
            </a:r>
          </a:p>
          <a:p>
            <a:pPr lvl="1"/>
            <a:r>
              <a:rPr lang="en-US" b="1" dirty="0">
                <a:solidFill>
                  <a:srgbClr val="AB0520"/>
                </a:solidFill>
              </a:rPr>
              <a:t>simple</a:t>
            </a:r>
            <a:r>
              <a:rPr lang="en-US" dirty="0"/>
              <a:t> and easy to compute given any text corpus</a:t>
            </a:r>
          </a:p>
          <a:p>
            <a:pPr lvl="1"/>
            <a:r>
              <a:rPr lang="en-US" dirty="0"/>
              <a:t>lots of memory is required</a:t>
            </a:r>
          </a:p>
        </p:txBody>
      </p:sp>
    </p:spTree>
    <p:extLst>
      <p:ext uri="{BB962C8B-B14F-4D97-AF65-F5344CB8AC3E}">
        <p14:creationId xmlns:p14="http://schemas.microsoft.com/office/powerpoint/2010/main" val="26778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Books N-gram Viewer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86768"/>
            <a:ext cx="10515600" cy="546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Menlo" charset="0"/>
                <a:ea typeface="Menlo" charset="0"/>
                <a:cs typeface="Menlo" charset="0"/>
                <a:hlinkClick r:id="rId2"/>
              </a:rPr>
              <a:t>https://books.google.com/ngrams</a:t>
            </a:r>
            <a:endParaRPr lang="en-US" sz="2000" dirty="0">
              <a:latin typeface="Menlo" charset="0"/>
              <a:ea typeface="Menlo" charset="0"/>
              <a:cs typeface="Menl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45" y="2566641"/>
            <a:ext cx="7844910" cy="1260616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A43C1D-B009-5940-99F9-2E305D16F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83" y="3943012"/>
            <a:ext cx="3408720" cy="2112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B34AAF-D838-6E4A-A3C1-1A4D3C27ED95}"/>
              </a:ext>
            </a:extLst>
          </p:cNvPr>
          <p:cNvSpPr txBox="1"/>
          <p:nvPr/>
        </p:nvSpPr>
        <p:spPr>
          <a:xfrm>
            <a:off x="6507676" y="6079581"/>
            <a:ext cx="4265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Google fast scanning machines. Source: Business Insider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AE8C34-424C-614B-A686-190E786DD0A0}"/>
              </a:ext>
            </a:extLst>
          </p:cNvPr>
          <p:cNvSpPr txBox="1"/>
          <p:nvPr/>
        </p:nvSpPr>
        <p:spPr>
          <a:xfrm>
            <a:off x="838200" y="3966984"/>
            <a:ext cx="572579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October 2019: 40 million books "scanned"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copyright issues … lawsuits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Other sources</a:t>
            </a:r>
            <a:r>
              <a:rPr lang="en-US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/>
              <a:t>Project Gutenberg</a:t>
            </a:r>
            <a:r>
              <a:rPr lang="en-US" sz="2000" dirty="0"/>
              <a:t> (since 1971)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public domain literature: 60K books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5"/>
              </a:rPr>
              <a:t>https://www.gutenberg.org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390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8972-FF9D-3C4C-AC92-F0D8AD4A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Hurricanes, typhoons and cyclones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DFF2A0-6FC4-DD4C-AC9A-3F1A159A5E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199" y="1825625"/>
            <a:ext cx="7044698" cy="4351338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835793-09BE-E64A-BBB6-6906A4113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82896" y="1825624"/>
            <a:ext cx="4077876" cy="4351339"/>
          </a:xfrm>
        </p:spPr>
        <p:txBody>
          <a:bodyPr>
            <a:normAutofit fontScale="92500"/>
          </a:bodyPr>
          <a:lstStyle/>
          <a:p>
            <a:r>
              <a:rPr lang="en-US" dirty="0"/>
              <a:t>A </a:t>
            </a:r>
            <a:r>
              <a:rPr lang="en-US" b="1" dirty="0"/>
              <a:t>hurricane</a:t>
            </a:r>
            <a:r>
              <a:rPr lang="en-US" dirty="0"/>
              <a:t> occurs in the Atlantic Ocean and northeastern Pacific Ocean.</a:t>
            </a:r>
          </a:p>
          <a:p>
            <a:r>
              <a:rPr lang="en-US" dirty="0"/>
              <a:t>A </a:t>
            </a:r>
            <a:r>
              <a:rPr lang="en-US" b="1" dirty="0"/>
              <a:t>typhoon</a:t>
            </a:r>
            <a:r>
              <a:rPr lang="en-US" dirty="0"/>
              <a:t> occurs in the northwestern Pacific Ocean.</a:t>
            </a:r>
          </a:p>
          <a:p>
            <a:r>
              <a:rPr lang="en-US" dirty="0"/>
              <a:t>A </a:t>
            </a:r>
            <a:r>
              <a:rPr lang="en-US" b="1" dirty="0"/>
              <a:t>cyclone</a:t>
            </a:r>
            <a:r>
              <a:rPr lang="en-US" dirty="0"/>
              <a:t> occurs in the south Pacific or Indian Ocean. </a:t>
            </a:r>
          </a:p>
          <a:p>
            <a:pPr marL="0" indent="0">
              <a:buNone/>
            </a:pPr>
            <a:r>
              <a:rPr lang="en-US" sz="2200" dirty="0"/>
              <a:t>Wikipedia: tropical cyclone [edited].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98747-811B-FA45-B0C8-F4488FB38C92}"/>
              </a:ext>
            </a:extLst>
          </p:cNvPr>
          <p:cNvSpPr txBox="1"/>
          <p:nvPr/>
        </p:nvSpPr>
        <p:spPr>
          <a:xfrm>
            <a:off x="838199" y="6176963"/>
            <a:ext cx="1011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September 2018</a:t>
            </a:r>
            <a:r>
              <a:rPr lang="en-US" dirty="0"/>
              <a:t>: NASA image of </a:t>
            </a:r>
            <a:r>
              <a:rPr lang="en-US" i="1" dirty="0"/>
              <a:t>hurricane Florence</a:t>
            </a:r>
            <a:r>
              <a:rPr lang="en-US" dirty="0"/>
              <a:t> from the ISS (200 km/</a:t>
            </a:r>
            <a:r>
              <a:rPr lang="en-US" dirty="0" err="1"/>
              <a:t>hr</a:t>
            </a:r>
            <a:r>
              <a:rPr lang="en-US" dirty="0"/>
              <a:t> winds; 54 deaths; $24 billion)</a:t>
            </a:r>
          </a:p>
        </p:txBody>
      </p:sp>
    </p:spTree>
    <p:extLst>
      <p:ext uri="{BB962C8B-B14F-4D97-AF65-F5344CB8AC3E}">
        <p14:creationId xmlns:p14="http://schemas.microsoft.com/office/powerpoint/2010/main" val="332719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4131-A1D6-504D-9FD6-B2A75E972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Hurricanes, typhoons and cyclones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B6A1DD-F838-BE42-91FB-B1A9BCAE8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83"/>
          <a:stretch/>
        </p:blipFill>
        <p:spPr>
          <a:xfrm>
            <a:off x="1092495" y="1690688"/>
            <a:ext cx="10007009" cy="4882009"/>
          </a:xfrm>
        </p:spPr>
      </p:pic>
    </p:spTree>
    <p:extLst>
      <p:ext uri="{BB962C8B-B14F-4D97-AF65-F5344CB8AC3E}">
        <p14:creationId xmlns:p14="http://schemas.microsoft.com/office/powerpoint/2010/main" val="288235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E6996-0081-2845-838E-182D9A1C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Hurricanes</a:t>
            </a:r>
            <a:r>
              <a:rPr lang="en-US" dirty="0"/>
              <a:t>, typhoons and cyclones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E1B6A60-8CA3-404F-BF5F-DCDD58633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4550" y="2051844"/>
            <a:ext cx="10502900" cy="38989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180BA35-E796-D541-A2AD-30AF2DE6703E}"/>
              </a:ext>
            </a:extLst>
          </p:cNvPr>
          <p:cNvSpPr/>
          <p:nvPr/>
        </p:nvSpPr>
        <p:spPr>
          <a:xfrm>
            <a:off x="1743741" y="5500688"/>
            <a:ext cx="4899948" cy="2408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2E264F93-4C3C-2948-96CE-4F6690B95CFF}"/>
              </a:ext>
            </a:extLst>
          </p:cNvPr>
          <p:cNvSpPr/>
          <p:nvPr/>
        </p:nvSpPr>
        <p:spPr>
          <a:xfrm>
            <a:off x="8786191" y="3975652"/>
            <a:ext cx="2120348" cy="84813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/>
              <a:t>huracan</a:t>
            </a:r>
            <a:r>
              <a:rPr lang="en-US" dirty="0"/>
              <a:t> (Carib)</a:t>
            </a:r>
          </a:p>
        </p:txBody>
      </p:sp>
    </p:spTree>
    <p:extLst>
      <p:ext uri="{BB962C8B-B14F-4D97-AF65-F5344CB8AC3E}">
        <p14:creationId xmlns:p14="http://schemas.microsoft.com/office/powerpoint/2010/main" val="606609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1472</Words>
  <Application>Microsoft Macintosh PowerPoint</Application>
  <PresentationFormat>Widescreen</PresentationFormat>
  <Paragraphs>221</Paragraphs>
  <Slides>39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Menlo</vt:lpstr>
      <vt:lpstr>Office Theme</vt:lpstr>
      <vt:lpstr>LING 388: Computers and Language</vt:lpstr>
      <vt:lpstr>Last Time</vt:lpstr>
      <vt:lpstr>Today's Lecture</vt:lpstr>
      <vt:lpstr>Models of Language</vt:lpstr>
      <vt:lpstr>Simplicity and String Concatenation</vt:lpstr>
      <vt:lpstr>Google Books N-gram Viewer</vt:lpstr>
      <vt:lpstr>Hurricanes, typhoons and cyclones</vt:lpstr>
      <vt:lpstr>Hurricanes, typhoons and cyclones</vt:lpstr>
      <vt:lpstr>Hurricanes, typhoons and cyclones</vt:lpstr>
      <vt:lpstr>Hurricanes, typhoons and cyclones</vt:lpstr>
      <vt:lpstr>Hurricanes, typhoons and cyclones</vt:lpstr>
      <vt:lpstr>Hurricanes, typhoons and cyclones</vt:lpstr>
      <vt:lpstr>Hurricanes, typhoons and cyclones</vt:lpstr>
      <vt:lpstr>Hurricanes, typhoons and cyclones</vt:lpstr>
      <vt:lpstr>Hurricanes, typhoons and cyclones</vt:lpstr>
      <vt:lpstr>Hurricanes, typhoons and cyclones</vt:lpstr>
      <vt:lpstr>Hurricanes, typhoons and cyclones</vt:lpstr>
      <vt:lpstr>What's an N-gram?</vt:lpstr>
      <vt:lpstr>What's an N-gram?</vt:lpstr>
      <vt:lpstr>What's an N-gram?</vt:lpstr>
      <vt:lpstr>Star Wars and Star Trek</vt:lpstr>
      <vt:lpstr>Star Wars and Star Trek</vt:lpstr>
      <vt:lpstr>Star Wars and Star Trek</vt:lpstr>
      <vt:lpstr>Star Wars and Star Trek</vt:lpstr>
      <vt:lpstr>Ronald Reagan "Star Wars" Speech</vt:lpstr>
      <vt:lpstr>Blackboards, chalkboards and whiteboards</vt:lpstr>
      <vt:lpstr>Blackboards, chalkboards and whiteboards</vt:lpstr>
      <vt:lpstr>Toothpaste vs tooth paste vs tooth-paste</vt:lpstr>
      <vt:lpstr>Blackboards, chalkboards and whiteboards</vt:lpstr>
      <vt:lpstr>Tiramisu</vt:lpstr>
      <vt:lpstr>Tiramisu</vt:lpstr>
      <vt:lpstr>Tiramisu</vt:lpstr>
      <vt:lpstr>Tiramisu</vt:lpstr>
      <vt:lpstr>Quick Homework 2</vt:lpstr>
      <vt:lpstr>Quick Homework 2</vt:lpstr>
      <vt:lpstr>Simplicity and String Concatenation</vt:lpstr>
      <vt:lpstr>A bigram language model</vt:lpstr>
      <vt:lpstr>Looking ahead: a bigram language model</vt:lpstr>
      <vt:lpstr>ChatGPT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4</cp:revision>
  <dcterms:created xsi:type="dcterms:W3CDTF">2024-01-09T15:44:09Z</dcterms:created>
  <dcterms:modified xsi:type="dcterms:W3CDTF">2024-01-12T20:41:36Z</dcterms:modified>
</cp:coreProperties>
</file>